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1" r:id="rId4"/>
    <p:sldId id="312" r:id="rId5"/>
    <p:sldId id="313" r:id="rId6"/>
    <p:sldId id="319" r:id="rId7"/>
    <p:sldId id="413" r:id="rId8"/>
    <p:sldId id="340" r:id="rId9"/>
    <p:sldId id="414" r:id="rId10"/>
    <p:sldId id="341" r:id="rId11"/>
    <p:sldId id="343" r:id="rId12"/>
    <p:sldId id="344" r:id="rId13"/>
    <p:sldId id="362" r:id="rId14"/>
    <p:sldId id="346" r:id="rId15"/>
    <p:sldId id="345" r:id="rId16"/>
    <p:sldId id="347" r:id="rId17"/>
    <p:sldId id="350" r:id="rId18"/>
    <p:sldId id="415" r:id="rId19"/>
    <p:sldId id="351" r:id="rId20"/>
    <p:sldId id="352" r:id="rId21"/>
    <p:sldId id="353" r:id="rId22"/>
    <p:sldId id="354" r:id="rId23"/>
    <p:sldId id="416" r:id="rId24"/>
    <p:sldId id="417" r:id="rId25"/>
    <p:sldId id="418" r:id="rId26"/>
    <p:sldId id="364" r:id="rId27"/>
    <p:sldId id="419" r:id="rId28"/>
    <p:sldId id="420" r:id="rId29"/>
    <p:sldId id="367" r:id="rId30"/>
    <p:sldId id="361" r:id="rId31"/>
    <p:sldId id="320" r:id="rId32"/>
    <p:sldId id="368" r:id="rId33"/>
    <p:sldId id="407" r:id="rId34"/>
    <p:sldId id="369" r:id="rId35"/>
    <p:sldId id="321" r:id="rId36"/>
    <p:sldId id="370" r:id="rId37"/>
    <p:sldId id="325" r:id="rId38"/>
    <p:sldId id="371" r:id="rId39"/>
    <p:sldId id="373" r:id="rId40"/>
    <p:sldId id="323" r:id="rId41"/>
    <p:sldId id="372" r:id="rId42"/>
    <p:sldId id="374" r:id="rId43"/>
    <p:sldId id="375" r:id="rId44"/>
    <p:sldId id="324" r:id="rId45"/>
    <p:sldId id="326" r:id="rId46"/>
    <p:sldId id="376" r:id="rId47"/>
    <p:sldId id="377" r:id="rId48"/>
    <p:sldId id="378" r:id="rId49"/>
    <p:sldId id="421" r:id="rId50"/>
    <p:sldId id="422" r:id="rId51"/>
    <p:sldId id="423" r:id="rId52"/>
    <p:sldId id="327" r:id="rId53"/>
    <p:sldId id="409" r:id="rId54"/>
    <p:sldId id="410" r:id="rId55"/>
    <p:sldId id="317" r:id="rId56"/>
    <p:sldId id="328" r:id="rId57"/>
    <p:sldId id="390" r:id="rId58"/>
    <p:sldId id="391" r:id="rId59"/>
    <p:sldId id="408" r:id="rId60"/>
    <p:sldId id="392" r:id="rId61"/>
    <p:sldId id="394" r:id="rId62"/>
    <p:sldId id="329" r:id="rId63"/>
    <p:sldId id="403" r:id="rId64"/>
    <p:sldId id="330" r:id="rId65"/>
    <p:sldId id="404" r:id="rId66"/>
    <p:sldId id="334" r:id="rId67"/>
    <p:sldId id="405" r:id="rId68"/>
    <p:sldId id="336" r:id="rId69"/>
    <p:sldId id="406" r:id="rId70"/>
    <p:sldId id="424" r:id="rId71"/>
    <p:sldId id="425" r:id="rId72"/>
    <p:sldId id="426" r:id="rId73"/>
    <p:sldId id="427" r:id="rId74"/>
    <p:sldId id="428" r:id="rId75"/>
    <p:sldId id="429" r:id="rId76"/>
    <p:sldId id="430" r:id="rId77"/>
    <p:sldId id="333" r:id="rId78"/>
    <p:sldId id="337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5" autoAdjust="0"/>
  </p:normalViewPr>
  <p:slideViewPr>
    <p:cSldViewPr>
      <p:cViewPr>
        <p:scale>
          <a:sx n="70" d="100"/>
          <a:sy n="70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1645-6137-4D62-BC03-A6674417C450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22598-BE8B-4E12-A2D1-C6804E481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AFD13-953D-45D0-8821-03CB0854A557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3EF6-86A6-4F35-8563-42A6FFB7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33296-7D1E-4094-98D8-11AD098B7D18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FD92-3BEB-4806-8339-C17DB8F01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4F267-97FF-4FBA-B568-5A997A32E920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A9628-4148-4907-9DCD-DADDE5DBF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ECB26-FE16-4216-B271-AF617B652415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35411-9CAC-4385-865A-6DCB57B22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BFEFB-FF52-41EC-B6DA-3D117655B96D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34BC-B78B-4A88-ABB7-73F0BBB05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088FC-E514-4755-9AD5-B640DF2261D4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8498C-5423-45C8-806C-B94B1BB6D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9776-4FAE-4B2B-87DF-3A7474AC1E47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54563-7191-4FD7-8DA7-F805E394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C36CA-B778-4DB0-9780-7282F789B160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753C-2798-46D1-BCF2-2EFDC1D60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9DBA-B8C8-4DF4-BDB2-5ACFEEBD0A86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48A54-16D1-4687-9FE2-9535BCED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77B6E-ABD2-49BE-8FBE-475BD153AEEB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84139-D0F0-4450-A4DE-C39C43CF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90F236-6B34-4C5A-B998-F310AE63726F}" type="datetimeFigureOut">
              <a:rPr lang="en-US"/>
              <a:pPr>
                <a:defRPr/>
              </a:pPr>
              <a:t>01-Nov-14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E808C4-85BE-4D41-97B4-68ABCDF68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4225"/>
            <a:ext cx="7696200" cy="17557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MIT503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Veri Yapıları ve algoritmalar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A</a:t>
            </a:r>
            <a:r>
              <a:rPr lang="tr-TR" b="1" i="1" dirty="0" smtClean="0"/>
              <a:t>lgoritma </a:t>
            </a:r>
            <a:r>
              <a:rPr lang="tr-TR" b="1" i="1" dirty="0" smtClean="0"/>
              <a:t>temsil</a:t>
            </a:r>
            <a:r>
              <a:rPr lang="en-US" b="1" i="1" smtClean="0"/>
              <a:t>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Sözde kod, birkaç temel yapı kullanır ve işlemlerin çoğu için doğal dil kullanır</a:t>
            </a:r>
          </a:p>
          <a:p>
            <a:r>
              <a:rPr lang="tr-TR" sz="2600" dirty="0" smtClean="0"/>
              <a:t>Sözde kodla verilen algoritmaların önemli amacı, doğal dil ile belirtilmiş algoritmayı daha kesin şekilde tanımlamak, algoritmada kullanılacak tüm verileri </a:t>
            </a:r>
            <a:r>
              <a:rPr lang="tr-TR" sz="2600" u="sng" dirty="0" smtClean="0"/>
              <a:t>değişkenler</a:t>
            </a:r>
            <a:r>
              <a:rPr lang="tr-TR" sz="2600" dirty="0" smtClean="0"/>
              <a:t> olarak kesin şekilde tanımlamak, ve tipik eylemler için (değişkene değer atanması, koşullu ve döngü eylemleri) belirli formatı kullanmaktır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En basit bir örnek - çorba pişirme tarifi:</a:t>
            </a:r>
          </a:p>
          <a:p>
            <a:pPr lvl="1"/>
            <a:r>
              <a:rPr lang="en-US" sz="2400" dirty="0" smtClean="0"/>
              <a:t>K</a:t>
            </a:r>
            <a:r>
              <a:rPr lang="tr-TR" sz="2400" dirty="0" smtClean="0"/>
              <a:t>ullanılacak malzemeler bu durumda değişkenler oluyor, yani</a:t>
            </a:r>
          </a:p>
          <a:p>
            <a:pPr lvl="2"/>
            <a:r>
              <a:rPr lang="tr-TR" sz="2000" dirty="0" smtClean="0"/>
              <a:t>Kullanılacak sebzeler – sebze çeşiti (S)</a:t>
            </a:r>
          </a:p>
          <a:p>
            <a:pPr lvl="2"/>
            <a:r>
              <a:rPr lang="tr-TR" sz="2000" dirty="0" smtClean="0"/>
              <a:t>Kullanılacak tencere – tencere (T)</a:t>
            </a:r>
          </a:p>
          <a:p>
            <a:pPr lvl="2"/>
            <a:r>
              <a:rPr lang="tr-TR" sz="2000" dirty="0" smtClean="0"/>
              <a:t>Kullanılacak su – su (SU)</a:t>
            </a:r>
          </a:p>
          <a:p>
            <a:pPr lvl="2"/>
            <a:r>
              <a:rPr lang="tr-TR" sz="2000" dirty="0" smtClean="0"/>
              <a:t>Kullanılacak tuz – tuz (TUZ)</a:t>
            </a:r>
          </a:p>
          <a:p>
            <a:pPr lvl="2"/>
            <a:r>
              <a:rPr lang="tr-TR" sz="2000" dirty="0" smtClean="0"/>
              <a:t>Kullanılacak tuz miktarı – bir sayı </a:t>
            </a:r>
          </a:p>
          <a:p>
            <a:pPr lvl="2"/>
            <a:endParaRPr lang="tr-TR" sz="2000" b="1" dirty="0" smtClean="0"/>
          </a:p>
          <a:p>
            <a:r>
              <a:rPr lang="tr-TR" sz="2400" b="1" dirty="0" smtClean="0"/>
              <a:t>Bu şekilde değişkenlerin türleri ve doğaları algoritmanın başında tanımlanınca gerçekleştirilecek iş de daha kesin oluyor</a:t>
            </a:r>
            <a:endParaRPr lang="tr-TR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Çorba pişirme tarifi, değişkenleri kullanarak:</a:t>
            </a:r>
          </a:p>
          <a:p>
            <a:pPr lvl="1"/>
            <a:r>
              <a:rPr lang="tr-TR" sz="2400" dirty="0" smtClean="0"/>
              <a:t>Sebzeleri alın (</a:t>
            </a:r>
            <a:r>
              <a:rPr lang="tr-TR" sz="2400" u="sng" dirty="0" smtClean="0"/>
              <a:t>S</a:t>
            </a:r>
            <a:r>
              <a:rPr lang="tr-TR" sz="2400" dirty="0" smtClean="0"/>
              <a:t> olsun)</a:t>
            </a:r>
          </a:p>
          <a:p>
            <a:pPr lvl="1"/>
            <a:r>
              <a:rPr lang="tr-TR" sz="2400" u="sng" dirty="0" smtClean="0"/>
              <a:t>S</a:t>
            </a:r>
            <a:r>
              <a:rPr lang="tr-TR" sz="2400" dirty="0" smtClean="0"/>
              <a:t>’yi yıkayıp kesin</a:t>
            </a:r>
          </a:p>
          <a:p>
            <a:pPr lvl="1"/>
            <a:r>
              <a:rPr lang="tr-TR" sz="2400" dirty="0" smtClean="0"/>
              <a:t>Tencereyi alın (</a:t>
            </a:r>
            <a:r>
              <a:rPr lang="tr-TR" sz="2400" u="sng" dirty="0" smtClean="0"/>
              <a:t>T</a:t>
            </a:r>
            <a:r>
              <a:rPr lang="tr-TR" sz="2400" dirty="0" smtClean="0"/>
              <a:t> olsun)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su eklein (</a:t>
            </a:r>
            <a:r>
              <a:rPr lang="tr-TR" sz="2400" u="sng" dirty="0" smtClean="0"/>
              <a:t>SU</a:t>
            </a:r>
            <a:r>
              <a:rPr lang="tr-TR" sz="2400" dirty="0" smtClean="0"/>
              <a:t> olsun) 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’yi ateşe koyun</a:t>
            </a:r>
          </a:p>
          <a:p>
            <a:pPr lvl="1"/>
            <a:r>
              <a:rPr lang="tr-TR" sz="2400" u="sng" dirty="0" smtClean="0"/>
              <a:t>SU</a:t>
            </a:r>
            <a:r>
              <a:rPr lang="tr-TR" sz="2400" dirty="0" smtClean="0"/>
              <a:t> kaynamasını bekleyin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</a:t>
            </a:r>
            <a:r>
              <a:rPr lang="tr-TR" sz="2400" u="sng" dirty="0" smtClean="0"/>
              <a:t>S</a:t>
            </a:r>
            <a:r>
              <a:rPr lang="tr-TR" sz="2400" dirty="0" smtClean="0"/>
              <a:t>’yi ekleyin </a:t>
            </a:r>
          </a:p>
          <a:p>
            <a:pPr lvl="1"/>
            <a:r>
              <a:rPr lang="tr-TR" sz="2400" u="sng" dirty="0" smtClean="0"/>
              <a:t>BİRAZ</a:t>
            </a:r>
            <a:r>
              <a:rPr lang="tr-TR" sz="2400" dirty="0" smtClean="0"/>
              <a:t> miktarı tuz alın (</a:t>
            </a:r>
            <a:r>
              <a:rPr lang="tr-TR" sz="2400" u="sng" dirty="0" smtClean="0"/>
              <a:t>TUZ</a:t>
            </a:r>
            <a:r>
              <a:rPr lang="tr-TR" sz="2400" dirty="0" smtClean="0"/>
              <a:t> olsun) </a:t>
            </a:r>
          </a:p>
          <a:p>
            <a:pPr lvl="1"/>
            <a:r>
              <a:rPr lang="tr-TR" sz="2400" u="sng" dirty="0" smtClean="0"/>
              <a:t>TUZ</a:t>
            </a:r>
            <a:r>
              <a:rPr lang="tr-TR" sz="2400" dirty="0" smtClean="0"/>
              <a:t>’yu </a:t>
            </a:r>
            <a:r>
              <a:rPr lang="tr-TR" sz="2400" u="sng" dirty="0" smtClean="0"/>
              <a:t>SU</a:t>
            </a:r>
            <a:r>
              <a:rPr lang="tr-TR" sz="2400" dirty="0" smtClean="0"/>
              <a:t>’ya ekleyin</a:t>
            </a:r>
          </a:p>
          <a:p>
            <a:pPr lvl="1"/>
            <a:r>
              <a:rPr lang="tr-TR" sz="2400" u="sng" dirty="0" smtClean="0"/>
              <a:t>SU</a:t>
            </a:r>
            <a:r>
              <a:rPr lang="tr-TR" sz="2400" dirty="0" smtClean="0"/>
              <a:t> tadına bakın; pişmişse servis yapın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Çorba pişirme algoritması (değişkenler):</a:t>
            </a:r>
          </a:p>
          <a:p>
            <a:pPr lvl="1"/>
            <a:r>
              <a:rPr lang="tr-TR" sz="2400" dirty="0" smtClean="0"/>
              <a:t>Sebzeleri alın (</a:t>
            </a:r>
            <a:r>
              <a:rPr lang="tr-TR" sz="2400" u="sng" dirty="0" smtClean="0"/>
              <a:t>S</a:t>
            </a:r>
            <a:r>
              <a:rPr lang="tr-TR" sz="2400" dirty="0" smtClean="0"/>
              <a:t> olsun)</a:t>
            </a:r>
          </a:p>
          <a:p>
            <a:pPr lvl="1"/>
            <a:r>
              <a:rPr lang="tr-TR" sz="2400" u="sng" dirty="0" smtClean="0"/>
              <a:t>S</a:t>
            </a:r>
            <a:r>
              <a:rPr lang="tr-TR" sz="2400" dirty="0" smtClean="0"/>
              <a:t>’yi yıkayıp kesin</a:t>
            </a:r>
          </a:p>
          <a:p>
            <a:pPr lvl="1"/>
            <a:r>
              <a:rPr lang="tr-TR" sz="2400" dirty="0" smtClean="0"/>
              <a:t>Tencereyi alın (</a:t>
            </a:r>
            <a:r>
              <a:rPr lang="tr-TR" sz="2400" u="sng" dirty="0" smtClean="0"/>
              <a:t>T</a:t>
            </a:r>
            <a:r>
              <a:rPr lang="tr-TR" sz="2400" dirty="0" smtClean="0"/>
              <a:t> olsun)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su eklein (</a:t>
            </a:r>
            <a:r>
              <a:rPr lang="tr-TR" sz="2400" u="sng" dirty="0" smtClean="0"/>
              <a:t>SU</a:t>
            </a:r>
            <a:r>
              <a:rPr lang="tr-TR" sz="2400" dirty="0" smtClean="0"/>
              <a:t> olsun) 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’yi ateşe koyun</a:t>
            </a:r>
          </a:p>
          <a:p>
            <a:pPr lvl="1"/>
            <a:r>
              <a:rPr lang="tr-TR" sz="2400" u="sng" dirty="0" smtClean="0"/>
              <a:t>SU</a:t>
            </a:r>
            <a:r>
              <a:rPr lang="tr-TR" sz="2400" dirty="0" smtClean="0"/>
              <a:t> kaynamasını bekleyin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</a:t>
            </a:r>
            <a:r>
              <a:rPr lang="tr-TR" sz="2400" u="sng" dirty="0" smtClean="0"/>
              <a:t>S</a:t>
            </a:r>
            <a:r>
              <a:rPr lang="tr-TR" sz="2400" dirty="0" smtClean="0"/>
              <a:t>’yi ekleyin </a:t>
            </a:r>
          </a:p>
          <a:p>
            <a:pPr lvl="1"/>
            <a:r>
              <a:rPr lang="tr-TR" sz="2400" u="sng" dirty="0" smtClean="0"/>
              <a:t>BİRAZ</a:t>
            </a:r>
            <a:r>
              <a:rPr lang="tr-TR" sz="2400" dirty="0" smtClean="0"/>
              <a:t> miktarı tuz alın (</a:t>
            </a:r>
            <a:r>
              <a:rPr lang="tr-TR" sz="2400" u="sng" dirty="0" smtClean="0"/>
              <a:t>TUZ</a:t>
            </a:r>
            <a:r>
              <a:rPr lang="tr-TR" sz="2400" dirty="0" smtClean="0"/>
              <a:t> olsun) </a:t>
            </a:r>
          </a:p>
          <a:p>
            <a:pPr lvl="1"/>
            <a:r>
              <a:rPr lang="tr-TR" sz="2400" u="sng" dirty="0" smtClean="0"/>
              <a:t>TUZ</a:t>
            </a:r>
            <a:r>
              <a:rPr lang="tr-TR" sz="2400" dirty="0" smtClean="0"/>
              <a:t>’yu </a:t>
            </a:r>
            <a:r>
              <a:rPr lang="tr-TR" sz="2400" u="sng" dirty="0" smtClean="0"/>
              <a:t>SU</a:t>
            </a:r>
            <a:r>
              <a:rPr lang="tr-TR" sz="2400" dirty="0" smtClean="0"/>
              <a:t>’ya ekleyin</a:t>
            </a:r>
          </a:p>
          <a:p>
            <a:pPr lvl="1"/>
            <a:r>
              <a:rPr lang="tr-TR" sz="2400" u="sng" dirty="0" smtClean="0"/>
              <a:t>SU</a:t>
            </a:r>
            <a:r>
              <a:rPr lang="tr-TR" sz="2400" dirty="0" smtClean="0"/>
              <a:t> tadına bakın; pişmişse servis yapın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3124200"/>
            <a:ext cx="419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/>
            <a:r>
              <a:rPr lang="tr-TR" sz="2400" dirty="0" smtClean="0">
                <a:solidFill>
                  <a:srgbClr val="FF0000"/>
                </a:solidFill>
              </a:rPr>
              <a:t>Bu talimatlar daha kolay adım adım gerçekleştirilebilir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Sözde kodda algoritmadaki tipik eylemler için özel formatlar kullanılır </a:t>
            </a:r>
          </a:p>
          <a:p>
            <a:r>
              <a:rPr lang="tr-TR" sz="2800" dirty="0" smtClean="0"/>
              <a:t>Genellikle şu formatlar için ingilizce kelimeler kullanılır ama türkçe de olabilir – sözde kodun amacı, algoritmanın doğal diline yakın şekilde tanımlamak</a:t>
            </a:r>
          </a:p>
          <a:p>
            <a:pPr lvl="2"/>
            <a:r>
              <a:rPr lang="tr-TR" sz="2000" dirty="0" smtClean="0"/>
              <a:t>Değişkene değeri atama ( := veya SET,OLSUN)</a:t>
            </a:r>
          </a:p>
          <a:p>
            <a:pPr lvl="2"/>
            <a:r>
              <a:rPr lang="tr-TR" sz="2000" dirty="0" smtClean="0"/>
              <a:t>Koşul (IF-THEN-ELSE, EĞER-İSE-DEĞİLSE)</a:t>
            </a:r>
          </a:p>
          <a:p>
            <a:pPr lvl="2"/>
            <a:r>
              <a:rPr lang="tr-TR" sz="2000" dirty="0" smtClean="0"/>
              <a:t>Döngü, çeşit (FOR veya FOR ALL, BÜTÜN İÇİN)</a:t>
            </a:r>
          </a:p>
          <a:p>
            <a:pPr lvl="2"/>
            <a:r>
              <a:rPr lang="tr-TR" sz="2000" dirty="0" smtClean="0"/>
              <a:t>Döngü, koşula bağlı (WHILE, İKEN)</a:t>
            </a:r>
          </a:p>
          <a:p>
            <a:pPr lvl="2"/>
            <a:r>
              <a:rPr lang="tr-TR" sz="2000" dirty="0" smtClean="0"/>
              <a:t>Seçme (CASE, SEÇME)</a:t>
            </a:r>
          </a:p>
          <a:p>
            <a:pPr lvl="2"/>
            <a:r>
              <a:rPr lang="tr-TR" sz="2000" dirty="0" smtClean="0"/>
              <a:t>Ayrı alt-işlem veya fonksiyon (FUNCTION, FONKSİYON)</a:t>
            </a:r>
          </a:p>
          <a:p>
            <a:pPr lvl="2"/>
            <a:endParaRPr lang="tr-TR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Atama işlemlerin örnekleri:</a:t>
            </a:r>
          </a:p>
          <a:p>
            <a:pPr lvl="1"/>
            <a:r>
              <a:rPr lang="tr-TR" sz="2400" dirty="0" smtClean="0">
                <a:solidFill>
                  <a:srgbClr val="FF0000"/>
                </a:solidFill>
              </a:rPr>
              <a:t>Sebzeleri alın (</a:t>
            </a:r>
            <a:r>
              <a:rPr lang="tr-TR" sz="2400" u="sng" dirty="0" smtClean="0">
                <a:solidFill>
                  <a:srgbClr val="FF0000"/>
                </a:solidFill>
              </a:rPr>
              <a:t>S</a:t>
            </a:r>
            <a:r>
              <a:rPr lang="tr-TR" sz="2400" dirty="0" smtClean="0">
                <a:solidFill>
                  <a:srgbClr val="FF0000"/>
                </a:solidFill>
              </a:rPr>
              <a:t> olsun)</a:t>
            </a:r>
          </a:p>
          <a:p>
            <a:pPr lvl="1"/>
            <a:r>
              <a:rPr lang="tr-TR" sz="2400" u="sng" dirty="0" smtClean="0"/>
              <a:t>S</a:t>
            </a:r>
            <a:r>
              <a:rPr lang="tr-TR" sz="2400" dirty="0" smtClean="0"/>
              <a:t>’yi yıkayıp kesin</a:t>
            </a:r>
          </a:p>
          <a:p>
            <a:pPr lvl="1"/>
            <a:r>
              <a:rPr lang="tr-TR" sz="2400" dirty="0" smtClean="0">
                <a:solidFill>
                  <a:srgbClr val="FF0000"/>
                </a:solidFill>
              </a:rPr>
              <a:t>Tencereyi alın (</a:t>
            </a:r>
            <a:r>
              <a:rPr lang="tr-TR" sz="2400" u="sng" dirty="0" smtClean="0">
                <a:solidFill>
                  <a:srgbClr val="FF0000"/>
                </a:solidFill>
              </a:rPr>
              <a:t>T</a:t>
            </a:r>
            <a:r>
              <a:rPr lang="tr-TR" sz="2400" dirty="0" smtClean="0">
                <a:solidFill>
                  <a:srgbClr val="FF0000"/>
                </a:solidFill>
              </a:rPr>
              <a:t> olsun)</a:t>
            </a:r>
          </a:p>
          <a:p>
            <a:pPr lvl="1"/>
            <a:r>
              <a:rPr lang="tr-TR" sz="2400" u="sng" dirty="0" smtClean="0">
                <a:solidFill>
                  <a:srgbClr val="FF0000"/>
                </a:solidFill>
              </a:rPr>
              <a:t>T</a:t>
            </a:r>
            <a:r>
              <a:rPr lang="tr-TR" sz="2400" dirty="0" smtClean="0">
                <a:solidFill>
                  <a:srgbClr val="FF0000"/>
                </a:solidFill>
              </a:rPr>
              <a:t>’ye su eklein (</a:t>
            </a:r>
            <a:r>
              <a:rPr lang="tr-TR" sz="2400" u="sng" dirty="0" smtClean="0">
                <a:solidFill>
                  <a:srgbClr val="FF0000"/>
                </a:solidFill>
              </a:rPr>
              <a:t>SU</a:t>
            </a:r>
            <a:r>
              <a:rPr lang="tr-TR" sz="2400" dirty="0" smtClean="0">
                <a:solidFill>
                  <a:srgbClr val="FF0000"/>
                </a:solidFill>
              </a:rPr>
              <a:t> olsun) 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’yi ateşe koyun</a:t>
            </a:r>
          </a:p>
          <a:p>
            <a:pPr lvl="1"/>
            <a:r>
              <a:rPr lang="tr-TR" sz="2400" u="sng" dirty="0" smtClean="0"/>
              <a:t>SU</a:t>
            </a:r>
            <a:r>
              <a:rPr lang="tr-TR" sz="2400" dirty="0" smtClean="0"/>
              <a:t> kaynamasını bekleyin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</a:t>
            </a:r>
            <a:r>
              <a:rPr lang="tr-TR" sz="2400" u="sng" dirty="0" smtClean="0"/>
              <a:t>S</a:t>
            </a:r>
            <a:r>
              <a:rPr lang="tr-TR" sz="2400" dirty="0" smtClean="0"/>
              <a:t>’yi ekleyin </a:t>
            </a:r>
          </a:p>
          <a:p>
            <a:pPr lvl="1"/>
            <a:r>
              <a:rPr lang="tr-TR" sz="2400" u="sng" dirty="0" smtClean="0">
                <a:solidFill>
                  <a:srgbClr val="FF0000"/>
                </a:solidFill>
              </a:rPr>
              <a:t>BİRAZ</a:t>
            </a:r>
            <a:r>
              <a:rPr lang="tr-TR" sz="2400" dirty="0" smtClean="0">
                <a:solidFill>
                  <a:srgbClr val="FF0000"/>
                </a:solidFill>
              </a:rPr>
              <a:t> miktarı tuz alın (</a:t>
            </a:r>
            <a:r>
              <a:rPr lang="tr-TR" sz="2400" u="sng" dirty="0" smtClean="0">
                <a:solidFill>
                  <a:srgbClr val="FF0000"/>
                </a:solidFill>
              </a:rPr>
              <a:t>TUZ</a:t>
            </a:r>
            <a:r>
              <a:rPr lang="tr-TR" sz="2400" dirty="0" smtClean="0">
                <a:solidFill>
                  <a:srgbClr val="FF0000"/>
                </a:solidFill>
              </a:rPr>
              <a:t> olsun) </a:t>
            </a:r>
          </a:p>
          <a:p>
            <a:pPr lvl="1"/>
            <a:r>
              <a:rPr lang="tr-TR" sz="2400" u="sng" dirty="0" smtClean="0"/>
              <a:t>TUZ</a:t>
            </a:r>
            <a:r>
              <a:rPr lang="tr-TR" sz="2400" dirty="0" smtClean="0"/>
              <a:t>’yu </a:t>
            </a:r>
            <a:r>
              <a:rPr lang="tr-TR" sz="2400" u="sng" dirty="0" smtClean="0"/>
              <a:t>SU</a:t>
            </a:r>
            <a:r>
              <a:rPr lang="tr-TR" sz="2400" dirty="0" smtClean="0"/>
              <a:t>’ya ekleyin</a:t>
            </a:r>
          </a:p>
          <a:p>
            <a:pPr lvl="1"/>
            <a:r>
              <a:rPr lang="tr-TR" sz="2400" u="sng" dirty="0" smtClean="0"/>
              <a:t>SU</a:t>
            </a:r>
            <a:r>
              <a:rPr lang="tr-TR" sz="2400" dirty="0" smtClean="0"/>
              <a:t> tadına bakın; pişmişse servis yapın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985448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21336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5230504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3456296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Döngü eylemlerin örnekleri:</a:t>
            </a:r>
          </a:p>
          <a:p>
            <a:pPr lvl="1"/>
            <a:r>
              <a:rPr lang="tr-TR" sz="2400" dirty="0" smtClean="0"/>
              <a:t>Sebzeleri alın (</a:t>
            </a:r>
            <a:r>
              <a:rPr lang="tr-TR" sz="2400" u="sng" dirty="0" smtClean="0"/>
              <a:t>S</a:t>
            </a:r>
            <a:r>
              <a:rPr lang="tr-TR" sz="2400" dirty="0" smtClean="0"/>
              <a:t> olsun)</a:t>
            </a:r>
          </a:p>
          <a:p>
            <a:pPr lvl="1"/>
            <a:r>
              <a:rPr lang="tr-TR" sz="2400" u="sng" dirty="0" smtClean="0">
                <a:solidFill>
                  <a:srgbClr val="FF0000"/>
                </a:solidFill>
              </a:rPr>
              <a:t>S</a:t>
            </a:r>
            <a:r>
              <a:rPr lang="tr-TR" sz="2400" dirty="0" smtClean="0">
                <a:solidFill>
                  <a:srgbClr val="FF0000"/>
                </a:solidFill>
              </a:rPr>
              <a:t>’yi yıkayıp kesin</a:t>
            </a:r>
          </a:p>
          <a:p>
            <a:pPr lvl="1"/>
            <a:r>
              <a:rPr lang="tr-TR" sz="2400" dirty="0" smtClean="0"/>
              <a:t>Tencereyi alın (</a:t>
            </a:r>
            <a:r>
              <a:rPr lang="tr-TR" sz="2400" u="sng" dirty="0" smtClean="0"/>
              <a:t>T</a:t>
            </a:r>
            <a:r>
              <a:rPr lang="tr-TR" sz="2400" dirty="0" smtClean="0"/>
              <a:t> olsun)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su eklein (</a:t>
            </a:r>
            <a:r>
              <a:rPr lang="tr-TR" sz="2400" u="sng" dirty="0" smtClean="0"/>
              <a:t>SU</a:t>
            </a:r>
            <a:r>
              <a:rPr lang="tr-TR" sz="2400" dirty="0" smtClean="0"/>
              <a:t> olsun) 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’yi ateşe koyun</a:t>
            </a:r>
          </a:p>
          <a:p>
            <a:pPr lvl="1"/>
            <a:r>
              <a:rPr lang="tr-TR" sz="2400" u="sng" dirty="0" smtClean="0">
                <a:solidFill>
                  <a:srgbClr val="FF0000"/>
                </a:solidFill>
              </a:rPr>
              <a:t>SU</a:t>
            </a:r>
            <a:r>
              <a:rPr lang="tr-TR" sz="2400" dirty="0" smtClean="0">
                <a:solidFill>
                  <a:srgbClr val="FF0000"/>
                </a:solidFill>
              </a:rPr>
              <a:t> kaynamasını bekleyin</a:t>
            </a:r>
          </a:p>
          <a:p>
            <a:pPr lvl="1"/>
            <a:r>
              <a:rPr lang="tr-TR" sz="2400" u="sng" dirty="0" smtClean="0"/>
              <a:t>T</a:t>
            </a:r>
            <a:r>
              <a:rPr lang="tr-TR" sz="2400" dirty="0" smtClean="0"/>
              <a:t>’ye </a:t>
            </a:r>
            <a:r>
              <a:rPr lang="tr-TR" sz="2400" u="sng" dirty="0" smtClean="0"/>
              <a:t>S</a:t>
            </a:r>
            <a:r>
              <a:rPr lang="tr-TR" sz="2400" dirty="0" smtClean="0"/>
              <a:t>’yi ekleyin </a:t>
            </a:r>
          </a:p>
          <a:p>
            <a:pPr lvl="1"/>
            <a:r>
              <a:rPr lang="tr-TR" sz="2400" u="sng" dirty="0" smtClean="0"/>
              <a:t>BİRAZ</a:t>
            </a:r>
            <a:r>
              <a:rPr lang="tr-TR" sz="2400" dirty="0" smtClean="0"/>
              <a:t> miktarı tuz alın (</a:t>
            </a:r>
            <a:r>
              <a:rPr lang="tr-TR" sz="2400" u="sng" dirty="0" smtClean="0"/>
              <a:t>TUZ</a:t>
            </a:r>
            <a:r>
              <a:rPr lang="tr-TR" sz="2400" dirty="0" smtClean="0"/>
              <a:t> olsun) </a:t>
            </a:r>
          </a:p>
          <a:p>
            <a:pPr lvl="1"/>
            <a:r>
              <a:rPr lang="tr-TR" sz="2400" u="sng" dirty="0" smtClean="0"/>
              <a:t>TUZ</a:t>
            </a:r>
            <a:r>
              <a:rPr lang="tr-TR" sz="2400" dirty="0" smtClean="0"/>
              <a:t>’yu </a:t>
            </a:r>
            <a:r>
              <a:rPr lang="tr-TR" sz="2400" u="sng" dirty="0" smtClean="0"/>
              <a:t>SU</a:t>
            </a:r>
            <a:r>
              <a:rPr lang="tr-TR" sz="2400" dirty="0" smtClean="0"/>
              <a:t>’ya ekleyin</a:t>
            </a:r>
          </a:p>
          <a:p>
            <a:pPr lvl="1"/>
            <a:r>
              <a:rPr lang="tr-TR" sz="2400" u="sng" dirty="0" smtClean="0">
                <a:solidFill>
                  <a:srgbClr val="FF0000"/>
                </a:solidFill>
              </a:rPr>
              <a:t>SU</a:t>
            </a:r>
            <a:r>
              <a:rPr lang="tr-TR" sz="2400" dirty="0" smtClean="0">
                <a:solidFill>
                  <a:srgbClr val="FF0000"/>
                </a:solidFill>
              </a:rPr>
              <a:t> tadına bakın; pişmişse servis yapın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590800"/>
            <a:ext cx="2057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Çeşit döngü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4343400"/>
            <a:ext cx="1828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Koşullu döngü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6096000"/>
            <a:ext cx="1828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Koşullu döngü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tr-TR" sz="2800" dirty="0" smtClean="0"/>
              <a:t>Çorba pişirme tarifinin sözde kodu:</a:t>
            </a:r>
          </a:p>
          <a:p>
            <a:pPr lvl="1"/>
            <a:r>
              <a:rPr lang="tr-TR" sz="2000" b="1" dirty="0" smtClean="0"/>
              <a:t>S:=</a:t>
            </a:r>
            <a:r>
              <a:rPr lang="tr-TR" sz="2000" dirty="0" smtClean="0"/>
              <a:t>kullanılacak sebzeleri</a:t>
            </a:r>
          </a:p>
          <a:p>
            <a:pPr lvl="1"/>
            <a:r>
              <a:rPr lang="tr-TR" sz="2000" b="1" dirty="0" smtClean="0"/>
              <a:t>T:=</a:t>
            </a:r>
            <a:r>
              <a:rPr lang="tr-TR" sz="2000" dirty="0" smtClean="0"/>
              <a:t>kullanılacak tencere</a:t>
            </a:r>
          </a:p>
          <a:p>
            <a:pPr lvl="1"/>
            <a:r>
              <a:rPr lang="tr-TR" sz="2000" b="1" dirty="0" smtClean="0"/>
              <a:t>TUZ:=BİRAZ</a:t>
            </a:r>
            <a:r>
              <a:rPr lang="tr-TR" sz="2000" dirty="0" smtClean="0"/>
              <a:t> miktarda tuz</a:t>
            </a:r>
          </a:p>
          <a:p>
            <a:pPr lvl="1"/>
            <a:r>
              <a:rPr lang="tr-TR" sz="2000" b="1" dirty="0" smtClean="0"/>
              <a:t>DÖNGÜ </a:t>
            </a:r>
            <a:r>
              <a:rPr lang="tr-TR" sz="2000" dirty="0" smtClean="0"/>
              <a:t>bütün </a:t>
            </a:r>
            <a:r>
              <a:rPr lang="tr-TR" sz="2000" b="1" dirty="0" smtClean="0"/>
              <a:t>S</a:t>
            </a:r>
            <a:r>
              <a:rPr lang="tr-TR" sz="2000" dirty="0" smtClean="0"/>
              <a:t>’deki</a:t>
            </a:r>
            <a:r>
              <a:rPr lang="tr-TR" sz="2000" b="1" dirty="0" smtClean="0"/>
              <a:t> s İÇİN, s</a:t>
            </a:r>
            <a:r>
              <a:rPr lang="tr-TR" sz="2000" dirty="0" smtClean="0"/>
              <a:t> yıkayın ve kesin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’ye su ekleyin </a:t>
            </a:r>
          </a:p>
          <a:p>
            <a:pPr lvl="1"/>
            <a:r>
              <a:rPr lang="tr-TR" sz="2000" b="1" dirty="0" smtClean="0"/>
              <a:t>SU:=T</a:t>
            </a:r>
            <a:r>
              <a:rPr lang="tr-TR" sz="2000" dirty="0" smtClean="0"/>
              <a:t>’deki su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’yi ateşe koyun</a:t>
            </a:r>
            <a:endParaRPr lang="tr-TR" sz="2000" b="1" dirty="0" smtClean="0"/>
          </a:p>
          <a:p>
            <a:pPr lvl="1"/>
            <a:r>
              <a:rPr lang="tr-TR" sz="2000" b="1" dirty="0" smtClean="0"/>
              <a:t>SU</a:t>
            </a:r>
            <a:r>
              <a:rPr lang="tr-TR" sz="2000" dirty="0" smtClean="0"/>
              <a:t> kaynamamış </a:t>
            </a:r>
            <a:r>
              <a:rPr lang="tr-TR" sz="2000" b="1" dirty="0" smtClean="0"/>
              <a:t>İKEN</a:t>
            </a:r>
            <a:r>
              <a:rPr lang="tr-TR" sz="2000" dirty="0" smtClean="0"/>
              <a:t> bekleyin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’ye </a:t>
            </a:r>
            <a:r>
              <a:rPr lang="tr-TR" sz="2000" b="1" dirty="0" smtClean="0"/>
              <a:t>S</a:t>
            </a:r>
            <a:r>
              <a:rPr lang="tr-TR" sz="2000" dirty="0" smtClean="0"/>
              <a:t>’yi ekleyin 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’ye </a:t>
            </a:r>
            <a:r>
              <a:rPr lang="tr-TR" sz="2000" b="1" dirty="0" smtClean="0"/>
              <a:t>TUZ</a:t>
            </a:r>
            <a:r>
              <a:rPr lang="tr-TR" sz="2000" dirty="0" smtClean="0"/>
              <a:t>’yu</a:t>
            </a:r>
            <a:r>
              <a:rPr lang="tr-TR" sz="2000" b="1" dirty="0" smtClean="0"/>
              <a:t> </a:t>
            </a:r>
            <a:r>
              <a:rPr lang="tr-TR" sz="2000" dirty="0" smtClean="0"/>
              <a:t>ekleyin </a:t>
            </a:r>
          </a:p>
          <a:p>
            <a:pPr lvl="1"/>
            <a:r>
              <a:rPr lang="tr-TR" sz="2000" b="1" dirty="0" smtClean="0"/>
              <a:t>SU</a:t>
            </a:r>
            <a:r>
              <a:rPr lang="tr-TR" sz="2000" dirty="0" smtClean="0"/>
              <a:t> tadı pişmemiş </a:t>
            </a:r>
            <a:r>
              <a:rPr lang="tr-TR" sz="2000" b="1" dirty="0" smtClean="0"/>
              <a:t>İKEN </a:t>
            </a:r>
            <a:r>
              <a:rPr lang="tr-TR" sz="2000" dirty="0" smtClean="0"/>
              <a:t>bekleyin</a:t>
            </a:r>
          </a:p>
          <a:p>
            <a:pPr lvl="1"/>
            <a:r>
              <a:rPr lang="tr-TR" sz="2000" dirty="0" smtClean="0"/>
              <a:t> servis yapın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tr-TR" sz="2800" dirty="0" smtClean="0"/>
              <a:t>Çorba pişirme tarifinin sözde kodu (ingilizce):</a:t>
            </a:r>
          </a:p>
          <a:p>
            <a:pPr lvl="1"/>
            <a:r>
              <a:rPr lang="tr-TR" sz="2000" b="1" dirty="0" smtClean="0"/>
              <a:t>S:=</a:t>
            </a:r>
            <a:r>
              <a:rPr lang="tr-TR" sz="2000" dirty="0" smtClean="0"/>
              <a:t>kullanılacak sebzeleri</a:t>
            </a:r>
          </a:p>
          <a:p>
            <a:pPr lvl="1"/>
            <a:r>
              <a:rPr lang="tr-TR" sz="2000" b="1" dirty="0" smtClean="0"/>
              <a:t>T:=</a:t>
            </a:r>
            <a:r>
              <a:rPr lang="tr-TR" sz="2000" dirty="0" smtClean="0"/>
              <a:t>kullanılacak tencere</a:t>
            </a:r>
          </a:p>
          <a:p>
            <a:pPr lvl="1"/>
            <a:r>
              <a:rPr lang="tr-TR" sz="2000" b="1" dirty="0" smtClean="0"/>
              <a:t>TUZ:=BİRAZ</a:t>
            </a:r>
            <a:r>
              <a:rPr lang="tr-TR" sz="2000" dirty="0" smtClean="0"/>
              <a:t> miktarda tuz</a:t>
            </a:r>
          </a:p>
          <a:p>
            <a:pPr lvl="1"/>
            <a:r>
              <a:rPr lang="tr-TR" sz="2000" b="1" dirty="0" smtClean="0"/>
              <a:t>FOR ALL s </a:t>
            </a:r>
            <a:r>
              <a:rPr lang="tr-TR" sz="2000" dirty="0" smtClean="0"/>
              <a:t>in </a:t>
            </a:r>
            <a:r>
              <a:rPr lang="tr-TR" sz="2000" b="1" dirty="0" smtClean="0"/>
              <a:t>S, s</a:t>
            </a:r>
            <a:r>
              <a:rPr lang="tr-TR" sz="2000" dirty="0" smtClean="0"/>
              <a:t> yıkayın ve kesin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’ye su ekleyin </a:t>
            </a:r>
          </a:p>
          <a:p>
            <a:pPr lvl="1"/>
            <a:r>
              <a:rPr lang="tr-TR" sz="2000" b="1" dirty="0" smtClean="0"/>
              <a:t>SU:=T</a:t>
            </a:r>
            <a:r>
              <a:rPr lang="tr-TR" sz="2000" dirty="0" smtClean="0"/>
              <a:t>’deki su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’yi ateşe koyun</a:t>
            </a:r>
            <a:endParaRPr lang="tr-TR" sz="2000" b="1" dirty="0" smtClean="0"/>
          </a:p>
          <a:p>
            <a:pPr lvl="1"/>
            <a:r>
              <a:rPr lang="tr-TR" sz="2000" b="1" dirty="0" smtClean="0"/>
              <a:t>WHILE SU</a:t>
            </a:r>
            <a:r>
              <a:rPr lang="tr-TR" sz="2000" dirty="0" smtClean="0"/>
              <a:t> kaynamamış, bekleyin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’ye </a:t>
            </a:r>
            <a:r>
              <a:rPr lang="tr-TR" sz="2000" b="1" dirty="0" smtClean="0"/>
              <a:t>S</a:t>
            </a:r>
            <a:r>
              <a:rPr lang="tr-TR" sz="2000" dirty="0" smtClean="0"/>
              <a:t>’yi ekleyin </a:t>
            </a:r>
          </a:p>
          <a:p>
            <a:pPr lvl="1"/>
            <a:r>
              <a:rPr lang="tr-TR" sz="2000" b="1" dirty="0" smtClean="0"/>
              <a:t>T</a:t>
            </a:r>
            <a:r>
              <a:rPr lang="tr-TR" sz="2000" dirty="0" smtClean="0"/>
              <a:t>’ye </a:t>
            </a:r>
            <a:r>
              <a:rPr lang="tr-TR" sz="2000" b="1" dirty="0" smtClean="0"/>
              <a:t>TUZ</a:t>
            </a:r>
            <a:r>
              <a:rPr lang="tr-TR" sz="2000" dirty="0" smtClean="0"/>
              <a:t>’yu</a:t>
            </a:r>
            <a:r>
              <a:rPr lang="tr-TR" sz="2000" b="1" dirty="0" smtClean="0"/>
              <a:t> </a:t>
            </a:r>
            <a:r>
              <a:rPr lang="tr-TR" sz="2000" dirty="0" smtClean="0"/>
              <a:t>ekleyin </a:t>
            </a:r>
          </a:p>
          <a:p>
            <a:pPr lvl="1"/>
            <a:r>
              <a:rPr lang="tr-TR" sz="2000" b="1" dirty="0" smtClean="0"/>
              <a:t>WHILE SU</a:t>
            </a:r>
            <a:r>
              <a:rPr lang="tr-TR" sz="2000" dirty="0" smtClean="0"/>
              <a:t> tadı pişmemiş, bekleyin</a:t>
            </a:r>
          </a:p>
          <a:p>
            <a:pPr lvl="1"/>
            <a:r>
              <a:rPr lang="tr-TR" sz="2000" dirty="0" smtClean="0"/>
              <a:t> servis yapın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tr-TR" sz="2800" dirty="0" smtClean="0"/>
              <a:t>Özetleme, sözde kodu kullanarak</a:t>
            </a:r>
          </a:p>
          <a:p>
            <a:pPr lvl="1"/>
            <a:r>
              <a:rPr lang="tr-TR" sz="2400" dirty="0" smtClean="0"/>
              <a:t>Doğal dilinden daha kesin ve biçimsel algoritmanın temsili sağlarız</a:t>
            </a:r>
          </a:p>
          <a:p>
            <a:pPr lvl="1"/>
            <a:r>
              <a:rPr lang="tr-TR" sz="2400" dirty="0" smtClean="0"/>
              <a:t>Bütün kullanılacak nesneler </a:t>
            </a:r>
            <a:br>
              <a:rPr lang="tr-TR" sz="2400" dirty="0" smtClean="0"/>
            </a:br>
            <a:r>
              <a:rPr lang="tr-TR" sz="2400" dirty="0" smtClean="0"/>
              <a:t>kesin değişken olarak belirtiriz</a:t>
            </a:r>
          </a:p>
          <a:p>
            <a:pPr lvl="1"/>
            <a:r>
              <a:rPr lang="tr-TR" sz="2400" dirty="0" smtClean="0"/>
              <a:t>Kullanılacak değişkenlerin türleri </a:t>
            </a:r>
            <a:br>
              <a:rPr lang="tr-TR" sz="2400" dirty="0" smtClean="0"/>
            </a:br>
            <a:r>
              <a:rPr lang="tr-TR" sz="2400" dirty="0" smtClean="0"/>
              <a:t>ve değerleri bütün zamanlarda </a:t>
            </a:r>
            <a:br>
              <a:rPr lang="tr-TR" sz="2400" dirty="0" smtClean="0"/>
            </a:br>
            <a:r>
              <a:rPr lang="tr-TR" sz="2400" dirty="0" smtClean="0"/>
              <a:t>kesin</a:t>
            </a:r>
          </a:p>
          <a:p>
            <a:pPr lvl="1"/>
            <a:r>
              <a:rPr lang="tr-TR" sz="2400" dirty="0" smtClean="0"/>
              <a:t>Değer atanma, koşul işlemler ve </a:t>
            </a:r>
            <a:br>
              <a:rPr lang="tr-TR" sz="2400" dirty="0" smtClean="0"/>
            </a:br>
            <a:r>
              <a:rPr lang="tr-TR" sz="2400" dirty="0" smtClean="0"/>
              <a:t>döngü işlemler (tekrarlama) gibi </a:t>
            </a:r>
            <a:br>
              <a:rPr lang="tr-TR" sz="2400" dirty="0" smtClean="0"/>
            </a:br>
            <a:r>
              <a:rPr lang="tr-TR" sz="2400" dirty="0" smtClean="0"/>
              <a:t>tipik eylemleri belirli formatlar </a:t>
            </a:r>
            <a:br>
              <a:rPr lang="tr-TR" sz="2400" dirty="0" smtClean="0"/>
            </a:br>
            <a:r>
              <a:rPr lang="tr-TR" sz="2400" dirty="0" smtClean="0"/>
              <a:t>kullanarak belirtiriz</a:t>
            </a:r>
          </a:p>
          <a:p>
            <a:pPr lvl="1"/>
            <a:endParaRPr lang="tr-T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75336" y="3429000"/>
            <a:ext cx="35686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 indent="-177800"/>
            <a:r>
              <a:rPr lang="tr-TR" sz="1600" b="1" dirty="0" smtClean="0"/>
              <a:t>S:=</a:t>
            </a:r>
            <a:r>
              <a:rPr lang="tr-TR" sz="1600" dirty="0" smtClean="0"/>
              <a:t>kullanılacak sebzeleri</a:t>
            </a:r>
          </a:p>
          <a:p>
            <a:pPr marL="177800" lvl="1" indent="-177800"/>
            <a:r>
              <a:rPr lang="tr-TR" sz="1600" b="1" dirty="0" smtClean="0"/>
              <a:t>T:=</a:t>
            </a:r>
            <a:r>
              <a:rPr lang="tr-TR" sz="1600" dirty="0" smtClean="0"/>
              <a:t>kullanılacak tencere</a:t>
            </a:r>
            <a:endParaRPr lang="tr-TR" sz="1600" b="1" dirty="0" smtClean="0"/>
          </a:p>
          <a:p>
            <a:pPr marL="177800" lvl="1" indent="-177800"/>
            <a:r>
              <a:rPr lang="tr-TR" sz="1600" b="1" dirty="0" smtClean="0"/>
              <a:t>TUZ:=BİRAZ</a:t>
            </a:r>
            <a:r>
              <a:rPr lang="tr-TR" sz="1600" dirty="0" smtClean="0"/>
              <a:t> miktarlı tuz</a:t>
            </a:r>
            <a:endParaRPr lang="tr-TR" sz="1600" b="1" dirty="0" smtClean="0"/>
          </a:p>
          <a:p>
            <a:pPr marL="177800" lvl="1" indent="-177800"/>
            <a:r>
              <a:rPr lang="tr-TR" sz="1600" b="1" dirty="0" smtClean="0"/>
              <a:t>DÖNGÜ </a:t>
            </a:r>
            <a:r>
              <a:rPr lang="tr-TR" sz="1600" dirty="0" smtClean="0"/>
              <a:t>bütün </a:t>
            </a:r>
            <a:r>
              <a:rPr lang="tr-TR" sz="1600" b="1" dirty="0" smtClean="0"/>
              <a:t>S</a:t>
            </a:r>
            <a:r>
              <a:rPr lang="tr-TR" sz="1600" dirty="0" smtClean="0"/>
              <a:t>’deki</a:t>
            </a:r>
            <a:r>
              <a:rPr lang="tr-TR" sz="1600" b="1" dirty="0" smtClean="0"/>
              <a:t> s İÇİN, s</a:t>
            </a:r>
            <a:r>
              <a:rPr lang="tr-TR" sz="1600" dirty="0" smtClean="0"/>
              <a:t> yıkayın ve kesin</a:t>
            </a:r>
          </a:p>
          <a:p>
            <a:pPr marL="177800" lvl="1" indent="-177800"/>
            <a:r>
              <a:rPr lang="tr-TR" sz="1600" b="1" dirty="0" smtClean="0"/>
              <a:t>T</a:t>
            </a:r>
            <a:r>
              <a:rPr lang="tr-TR" sz="1600" dirty="0" smtClean="0"/>
              <a:t>’ye su ekleyin </a:t>
            </a:r>
          </a:p>
          <a:p>
            <a:pPr marL="177800" lvl="1" indent="-177800"/>
            <a:r>
              <a:rPr lang="tr-TR" sz="1600" b="1" dirty="0" smtClean="0"/>
              <a:t>SU:=T</a:t>
            </a:r>
            <a:r>
              <a:rPr lang="tr-TR" sz="1600" dirty="0" smtClean="0"/>
              <a:t>’deki su</a:t>
            </a:r>
          </a:p>
          <a:p>
            <a:pPr marL="177800" lvl="1" indent="-177800"/>
            <a:r>
              <a:rPr lang="tr-TR" sz="1600" b="1" dirty="0" smtClean="0"/>
              <a:t>T</a:t>
            </a:r>
            <a:r>
              <a:rPr lang="tr-TR" sz="1600" dirty="0" smtClean="0"/>
              <a:t>’yi ateşe koyun</a:t>
            </a:r>
            <a:endParaRPr lang="tr-TR" sz="1600" b="1" dirty="0" smtClean="0"/>
          </a:p>
          <a:p>
            <a:pPr marL="177800" lvl="1" indent="-177800"/>
            <a:r>
              <a:rPr lang="tr-TR" sz="1600" b="1" dirty="0" smtClean="0"/>
              <a:t>SU</a:t>
            </a:r>
            <a:r>
              <a:rPr lang="tr-TR" sz="1600" dirty="0" smtClean="0"/>
              <a:t> kaynamamış </a:t>
            </a:r>
            <a:r>
              <a:rPr lang="tr-TR" sz="1600" b="1" dirty="0" smtClean="0"/>
              <a:t>İKEN</a:t>
            </a:r>
            <a:r>
              <a:rPr lang="tr-TR" sz="1600" dirty="0" smtClean="0"/>
              <a:t> bekleyin</a:t>
            </a:r>
          </a:p>
          <a:p>
            <a:pPr marL="177800" lvl="1" indent="-177800"/>
            <a:r>
              <a:rPr lang="tr-TR" sz="1600" b="1" dirty="0" smtClean="0"/>
              <a:t>T</a:t>
            </a:r>
            <a:r>
              <a:rPr lang="tr-TR" sz="1600" dirty="0" smtClean="0"/>
              <a:t>’ye </a:t>
            </a:r>
            <a:r>
              <a:rPr lang="tr-TR" sz="1600" b="1" dirty="0" smtClean="0"/>
              <a:t>S</a:t>
            </a:r>
            <a:r>
              <a:rPr lang="tr-TR" sz="1600" dirty="0" smtClean="0"/>
              <a:t>’yi ekleyin </a:t>
            </a:r>
          </a:p>
          <a:p>
            <a:pPr marL="177800" lvl="1" indent="-177800"/>
            <a:r>
              <a:rPr lang="tr-TR" sz="1600" b="1" dirty="0" smtClean="0"/>
              <a:t>SU</a:t>
            </a:r>
            <a:r>
              <a:rPr lang="tr-TR" sz="1600" dirty="0" smtClean="0"/>
              <a:t>’ya </a:t>
            </a:r>
            <a:r>
              <a:rPr lang="tr-TR" sz="1600" b="1" dirty="0" smtClean="0"/>
              <a:t>TUZ</a:t>
            </a:r>
            <a:r>
              <a:rPr lang="tr-TR" sz="1600" dirty="0" smtClean="0"/>
              <a:t>’yu</a:t>
            </a:r>
            <a:r>
              <a:rPr lang="tr-TR" sz="1600" b="1" dirty="0" smtClean="0"/>
              <a:t> </a:t>
            </a:r>
            <a:r>
              <a:rPr lang="tr-TR" sz="1600" dirty="0" smtClean="0"/>
              <a:t>ekleyin </a:t>
            </a:r>
          </a:p>
          <a:p>
            <a:pPr marL="177800" lvl="1" indent="-177800"/>
            <a:r>
              <a:rPr lang="tr-TR" sz="1600" b="1" dirty="0" smtClean="0"/>
              <a:t>SU</a:t>
            </a:r>
            <a:r>
              <a:rPr lang="tr-TR" sz="1600" dirty="0" smtClean="0"/>
              <a:t> tadı pişmemiş </a:t>
            </a:r>
            <a:r>
              <a:rPr lang="tr-TR" sz="1600" b="1" dirty="0" smtClean="0"/>
              <a:t>İKEN </a:t>
            </a:r>
            <a:r>
              <a:rPr lang="tr-TR" sz="1600" dirty="0" smtClean="0"/>
              <a:t>bekleyin</a:t>
            </a:r>
          </a:p>
          <a:p>
            <a:pPr marL="177800" lvl="1" indent="-177800"/>
            <a:r>
              <a:rPr lang="tr-TR" sz="1600" dirty="0" smtClean="0"/>
              <a:t> servis yapın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temsilleri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tr-TR" dirty="0" smtClean="0"/>
              <a:t>Ders planı</a:t>
            </a:r>
          </a:p>
          <a:p>
            <a:r>
              <a:rPr lang="tr-TR" dirty="0" smtClean="0"/>
              <a:t>Algoritma temsili</a:t>
            </a:r>
            <a:r>
              <a:rPr lang="en-US" dirty="0" smtClean="0"/>
              <a:t>ne </a:t>
            </a:r>
            <a:r>
              <a:rPr lang="tr-TR" dirty="0" smtClean="0"/>
              <a:t>giriş</a:t>
            </a:r>
            <a:endParaRPr lang="en-US" dirty="0" smtClean="0"/>
          </a:p>
          <a:p>
            <a:r>
              <a:rPr lang="tr-TR" dirty="0" smtClean="0"/>
              <a:t>Kaba veya Sözde Kod (PseudoCode)</a:t>
            </a:r>
          </a:p>
          <a:p>
            <a:r>
              <a:rPr lang="en-US" dirty="0" smtClean="0"/>
              <a:t>A</a:t>
            </a:r>
            <a:r>
              <a:rPr lang="tr-TR" dirty="0" smtClean="0"/>
              <a:t>kış şemaları (Flow Diagrams)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İkiye bölme algoritması (doğal dil):</a:t>
            </a:r>
          </a:p>
          <a:p>
            <a:pPr lvl="1"/>
            <a:r>
              <a:rPr lang="tr-TR" sz="2600" dirty="0" smtClean="0"/>
              <a:t>Sıralanmış veri deposunda ilk önce orta elemanına bakıp, eğer o eleman hedeften </a:t>
            </a:r>
            <a:r>
              <a:rPr lang="tr-TR" sz="2600" u="sng" dirty="0" smtClean="0"/>
              <a:t>büyükse</a:t>
            </a:r>
            <a:r>
              <a:rPr lang="tr-TR" sz="2600" dirty="0" smtClean="0"/>
              <a:t>, daha önce, değilse, daha sonra, hedef buluna kadar devam ediyoruz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İkiye bölme algoritması:</a:t>
            </a:r>
          </a:p>
          <a:p>
            <a:pPr lvl="1"/>
            <a:r>
              <a:rPr lang="tr-TR" dirty="0" smtClean="0"/>
              <a:t>Kullanılacak veriler değişkenler olarak atıyoruz</a:t>
            </a:r>
          </a:p>
          <a:p>
            <a:pPr lvl="2"/>
            <a:r>
              <a:rPr lang="tr-TR" dirty="0" smtClean="0"/>
              <a:t>Giriş veri deposu – D, bir dizi</a:t>
            </a:r>
          </a:p>
          <a:p>
            <a:pPr lvl="2"/>
            <a:r>
              <a:rPr lang="tr-TR" dirty="0" smtClean="0"/>
              <a:t>Hedef – H, bir şey</a:t>
            </a:r>
          </a:p>
          <a:p>
            <a:pPr lvl="2"/>
            <a:r>
              <a:rPr lang="tr-TR" dirty="0" smtClean="0"/>
              <a:t>D’nin ortasındaki eleman – O, bir şey</a:t>
            </a:r>
          </a:p>
          <a:p>
            <a:pPr lvl="1"/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dirty="0" smtClean="0"/>
              <a:t>İkiye bölme algoritması</a:t>
            </a:r>
            <a:endParaRPr lang="tr-TR" sz="3000" dirty="0" smtClean="0"/>
          </a:p>
          <a:p>
            <a:pPr lvl="1"/>
            <a:r>
              <a:rPr lang="tr-TR" sz="2600" b="1" u="sng" dirty="0" smtClean="0"/>
              <a:t>H</a:t>
            </a:r>
            <a:r>
              <a:rPr lang="tr-TR" sz="2600" dirty="0" smtClean="0"/>
              <a:t>, hedef</a:t>
            </a:r>
          </a:p>
          <a:p>
            <a:pPr lvl="1"/>
            <a:r>
              <a:rPr lang="tr-TR" sz="2600" b="1" u="sng" dirty="0" smtClean="0"/>
              <a:t>D</a:t>
            </a:r>
            <a:r>
              <a:rPr lang="tr-TR" sz="2600" dirty="0" smtClean="0"/>
              <a:t>, giriş dizi</a:t>
            </a:r>
          </a:p>
          <a:p>
            <a:pPr lvl="1"/>
            <a:r>
              <a:rPr lang="tr-TR" sz="2600" b="1" u="sng" dirty="0" smtClean="0"/>
              <a:t>O</a:t>
            </a:r>
            <a:r>
              <a:rPr lang="tr-TR" sz="2600" dirty="0" smtClean="0"/>
              <a:t>, </a:t>
            </a:r>
            <a:r>
              <a:rPr lang="tr-TR" sz="2600" b="1" u="sng" dirty="0" smtClean="0"/>
              <a:t>D</a:t>
            </a:r>
            <a:r>
              <a:rPr lang="tr-TR" sz="2600" dirty="0" smtClean="0"/>
              <a:t> dizisinin ortasındaki değeri</a:t>
            </a:r>
          </a:p>
          <a:p>
            <a:pPr lvl="1"/>
            <a:r>
              <a:rPr lang="tr-TR" sz="2600" b="1" u="sng" dirty="0" smtClean="0"/>
              <a:t>H</a:t>
            </a:r>
            <a:r>
              <a:rPr lang="tr-TR" sz="2600" b="1" dirty="0" smtClean="0"/>
              <a:t> </a:t>
            </a:r>
            <a:r>
              <a:rPr lang="tr-TR" sz="2600" b="1" u="sng" dirty="0" smtClean="0"/>
              <a:t>O</a:t>
            </a:r>
            <a:r>
              <a:rPr lang="tr-TR" sz="2600" dirty="0" smtClean="0"/>
              <a:t>’ya eşit değil ve </a:t>
            </a:r>
            <a:r>
              <a:rPr lang="tr-TR" sz="2600" b="1" u="sng" dirty="0" smtClean="0"/>
              <a:t>D</a:t>
            </a:r>
            <a:r>
              <a:rPr lang="tr-TR" sz="2600" dirty="0" smtClean="0"/>
              <a:t> boş dizi değil </a:t>
            </a:r>
            <a:r>
              <a:rPr lang="tr-TR" sz="2600" b="1" dirty="0" smtClean="0"/>
              <a:t>İKEN,</a:t>
            </a:r>
          </a:p>
          <a:p>
            <a:pPr lvl="2"/>
            <a:r>
              <a:rPr lang="tr-TR" sz="2200" b="1" dirty="0" smtClean="0"/>
              <a:t>EĞER </a:t>
            </a:r>
            <a:r>
              <a:rPr lang="tr-TR" sz="2200" b="1" u="sng" dirty="0" smtClean="0"/>
              <a:t>O</a:t>
            </a:r>
            <a:r>
              <a:rPr lang="tr-TR" sz="2200" dirty="0" smtClean="0"/>
              <a:t> </a:t>
            </a:r>
            <a:r>
              <a:rPr lang="tr-TR" sz="2200" b="1" u="sng" dirty="0" smtClean="0"/>
              <a:t>H</a:t>
            </a:r>
            <a:r>
              <a:rPr lang="tr-TR" sz="2200" dirty="0" smtClean="0"/>
              <a:t>’dan </a:t>
            </a:r>
            <a:r>
              <a:rPr lang="tr-TR" sz="2200" u="sng" dirty="0" smtClean="0"/>
              <a:t>büyük</a:t>
            </a:r>
            <a:r>
              <a:rPr lang="tr-TR" sz="2200" dirty="0" smtClean="0"/>
              <a:t> </a:t>
            </a:r>
            <a:r>
              <a:rPr lang="tr-TR" sz="2200" b="1" dirty="0" smtClean="0"/>
              <a:t>İSE</a:t>
            </a:r>
            <a:r>
              <a:rPr lang="tr-TR" sz="2200" dirty="0" smtClean="0"/>
              <a:t>,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’nin sol yarısı yeni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 olsun, </a:t>
            </a:r>
            <a:r>
              <a:rPr lang="tr-TR" sz="2200" b="1" dirty="0" smtClean="0"/>
              <a:t>DEĞİLSE</a:t>
            </a:r>
            <a:r>
              <a:rPr lang="tr-TR" sz="2200" dirty="0" smtClean="0"/>
              <a:t>,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’nin sağ yarısı yeni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 olsun</a:t>
            </a:r>
          </a:p>
          <a:p>
            <a:pPr lvl="2"/>
            <a:r>
              <a:rPr lang="tr-TR" sz="2000" b="1" u="sng" dirty="0" smtClean="0"/>
              <a:t>O</a:t>
            </a:r>
            <a:r>
              <a:rPr lang="tr-TR" sz="2000" dirty="0" smtClean="0"/>
              <a:t>, (yeni) </a:t>
            </a:r>
            <a:r>
              <a:rPr lang="tr-TR" sz="2000" b="1" u="sng" dirty="0" smtClean="0"/>
              <a:t>D</a:t>
            </a:r>
            <a:r>
              <a:rPr lang="tr-TR" sz="2000" dirty="0" smtClean="0"/>
              <a:t> dizisinin ortasındaki değeri</a:t>
            </a:r>
            <a:endParaRPr lang="tr-TR" sz="2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dirty="0" smtClean="0"/>
              <a:t>Değişken atama işlemleri</a:t>
            </a:r>
            <a:endParaRPr lang="tr-TR" sz="3000" dirty="0" smtClean="0"/>
          </a:p>
          <a:p>
            <a:pPr lvl="1"/>
            <a:r>
              <a:rPr lang="tr-TR" sz="2600" b="1" u="sng" dirty="0" smtClean="0">
                <a:solidFill>
                  <a:srgbClr val="FF0000"/>
                </a:solidFill>
              </a:rPr>
              <a:t>H</a:t>
            </a:r>
            <a:r>
              <a:rPr lang="tr-TR" sz="2600" dirty="0" smtClean="0">
                <a:solidFill>
                  <a:srgbClr val="FF0000"/>
                </a:solidFill>
              </a:rPr>
              <a:t>, hedef</a:t>
            </a:r>
          </a:p>
          <a:p>
            <a:pPr lvl="1"/>
            <a:r>
              <a:rPr lang="tr-TR" sz="2600" b="1" u="sng" dirty="0" smtClean="0">
                <a:solidFill>
                  <a:srgbClr val="FF0000"/>
                </a:solidFill>
              </a:rPr>
              <a:t>D</a:t>
            </a:r>
            <a:r>
              <a:rPr lang="tr-TR" sz="2600" dirty="0" smtClean="0">
                <a:solidFill>
                  <a:srgbClr val="FF0000"/>
                </a:solidFill>
              </a:rPr>
              <a:t>, giriş dizi</a:t>
            </a:r>
          </a:p>
          <a:p>
            <a:pPr lvl="1"/>
            <a:r>
              <a:rPr lang="tr-TR" sz="2600" b="1" u="sng" dirty="0" smtClean="0">
                <a:solidFill>
                  <a:srgbClr val="FF0000"/>
                </a:solidFill>
              </a:rPr>
              <a:t>O</a:t>
            </a:r>
            <a:r>
              <a:rPr lang="tr-TR" sz="2600" dirty="0" smtClean="0">
                <a:solidFill>
                  <a:srgbClr val="FF0000"/>
                </a:solidFill>
              </a:rPr>
              <a:t>, </a:t>
            </a:r>
            <a:r>
              <a:rPr lang="tr-TR" sz="2600" b="1" u="sng" dirty="0" smtClean="0">
                <a:solidFill>
                  <a:srgbClr val="FF0000"/>
                </a:solidFill>
              </a:rPr>
              <a:t>D</a:t>
            </a:r>
            <a:r>
              <a:rPr lang="tr-TR" sz="2600" dirty="0" smtClean="0">
                <a:solidFill>
                  <a:srgbClr val="FF0000"/>
                </a:solidFill>
              </a:rPr>
              <a:t> dizisinin ortasındaki değeri</a:t>
            </a:r>
          </a:p>
          <a:p>
            <a:pPr lvl="1"/>
            <a:r>
              <a:rPr lang="tr-TR" sz="2600" b="1" u="sng" dirty="0" smtClean="0"/>
              <a:t>H</a:t>
            </a:r>
            <a:r>
              <a:rPr lang="tr-TR" sz="2600" b="1" dirty="0" smtClean="0"/>
              <a:t> </a:t>
            </a:r>
            <a:r>
              <a:rPr lang="tr-TR" sz="2600" b="1" u="sng" dirty="0" smtClean="0"/>
              <a:t>O</a:t>
            </a:r>
            <a:r>
              <a:rPr lang="tr-TR" sz="2600" dirty="0" smtClean="0"/>
              <a:t>’ya eşit değil ve </a:t>
            </a:r>
            <a:r>
              <a:rPr lang="tr-TR" sz="2600" b="1" u="sng" dirty="0" smtClean="0"/>
              <a:t>D</a:t>
            </a:r>
            <a:r>
              <a:rPr lang="tr-TR" sz="2600" dirty="0" smtClean="0"/>
              <a:t> boş dizi değil </a:t>
            </a:r>
            <a:r>
              <a:rPr lang="tr-TR" sz="2600" b="1" dirty="0" smtClean="0"/>
              <a:t>İKEN,</a:t>
            </a:r>
          </a:p>
          <a:p>
            <a:pPr lvl="2"/>
            <a:r>
              <a:rPr lang="tr-TR" sz="2200" b="1" dirty="0" smtClean="0"/>
              <a:t>EĞER </a:t>
            </a:r>
            <a:r>
              <a:rPr lang="tr-TR" sz="2200" b="1" u="sng" dirty="0" smtClean="0"/>
              <a:t>O</a:t>
            </a:r>
            <a:r>
              <a:rPr lang="tr-TR" sz="2200" dirty="0" smtClean="0"/>
              <a:t> </a:t>
            </a:r>
            <a:r>
              <a:rPr lang="tr-TR" sz="2200" b="1" u="sng" dirty="0" smtClean="0"/>
              <a:t>H</a:t>
            </a:r>
            <a:r>
              <a:rPr lang="tr-TR" sz="2200" dirty="0" smtClean="0"/>
              <a:t>’dan </a:t>
            </a:r>
            <a:r>
              <a:rPr lang="tr-TR" sz="2200" u="sng" dirty="0" smtClean="0"/>
              <a:t>büyük</a:t>
            </a:r>
            <a:r>
              <a:rPr lang="tr-TR" sz="2200" dirty="0" smtClean="0"/>
              <a:t> </a:t>
            </a:r>
            <a:r>
              <a:rPr lang="tr-TR" sz="2200" b="1" dirty="0" smtClean="0"/>
              <a:t>İSE</a:t>
            </a:r>
            <a:r>
              <a:rPr lang="tr-TR" sz="2200" dirty="0" smtClean="0"/>
              <a:t>, </a:t>
            </a:r>
            <a:r>
              <a:rPr lang="tr-TR" sz="2200" b="1" u="sng" dirty="0" smtClean="0">
                <a:solidFill>
                  <a:srgbClr val="FF0000"/>
                </a:solidFill>
              </a:rPr>
              <a:t>D</a:t>
            </a:r>
            <a:r>
              <a:rPr lang="tr-TR" sz="2200" dirty="0" smtClean="0">
                <a:solidFill>
                  <a:srgbClr val="FF0000"/>
                </a:solidFill>
              </a:rPr>
              <a:t>’nin sol yarısı yeni </a:t>
            </a:r>
            <a:r>
              <a:rPr lang="tr-TR" sz="2200" b="1" u="sng" dirty="0" smtClean="0">
                <a:solidFill>
                  <a:srgbClr val="FF0000"/>
                </a:solidFill>
              </a:rPr>
              <a:t>D</a:t>
            </a:r>
            <a:r>
              <a:rPr lang="tr-TR" sz="2200" dirty="0" smtClean="0">
                <a:solidFill>
                  <a:srgbClr val="FF0000"/>
                </a:solidFill>
              </a:rPr>
              <a:t> olsun</a:t>
            </a:r>
            <a:r>
              <a:rPr lang="tr-TR" sz="2200" dirty="0" smtClean="0"/>
              <a:t>, </a:t>
            </a:r>
            <a:r>
              <a:rPr lang="tr-TR" sz="2200" b="1" dirty="0" smtClean="0"/>
              <a:t>DEĞİLSE</a:t>
            </a:r>
            <a:r>
              <a:rPr lang="tr-TR" sz="2200" dirty="0" smtClean="0"/>
              <a:t>, </a:t>
            </a:r>
            <a:r>
              <a:rPr lang="tr-TR" sz="2200" b="1" u="sng" dirty="0" smtClean="0">
                <a:solidFill>
                  <a:srgbClr val="FF0000"/>
                </a:solidFill>
              </a:rPr>
              <a:t>D</a:t>
            </a:r>
            <a:r>
              <a:rPr lang="tr-TR" sz="2200" dirty="0" smtClean="0">
                <a:solidFill>
                  <a:srgbClr val="FF0000"/>
                </a:solidFill>
              </a:rPr>
              <a:t>’nin sağ yarısı yeni </a:t>
            </a:r>
            <a:r>
              <a:rPr lang="tr-TR" sz="2200" b="1" u="sng" dirty="0" smtClean="0">
                <a:solidFill>
                  <a:srgbClr val="FF0000"/>
                </a:solidFill>
              </a:rPr>
              <a:t>D</a:t>
            </a:r>
            <a:r>
              <a:rPr lang="tr-TR" sz="2200" dirty="0" smtClean="0">
                <a:solidFill>
                  <a:srgbClr val="FF0000"/>
                </a:solidFill>
              </a:rPr>
              <a:t> olsun</a:t>
            </a:r>
          </a:p>
          <a:p>
            <a:pPr lvl="2"/>
            <a:r>
              <a:rPr lang="tr-TR" sz="2000" b="1" u="sng" dirty="0" smtClean="0">
                <a:solidFill>
                  <a:srgbClr val="FF0000"/>
                </a:solidFill>
              </a:rPr>
              <a:t>O</a:t>
            </a:r>
            <a:r>
              <a:rPr lang="tr-TR" sz="2000" dirty="0" smtClean="0">
                <a:solidFill>
                  <a:srgbClr val="FF0000"/>
                </a:solidFill>
              </a:rPr>
              <a:t>, (yeni) </a:t>
            </a:r>
            <a:r>
              <a:rPr lang="tr-TR" sz="2000" b="1" u="sng" dirty="0" smtClean="0">
                <a:solidFill>
                  <a:srgbClr val="FF0000"/>
                </a:solidFill>
              </a:rPr>
              <a:t>D</a:t>
            </a:r>
            <a:r>
              <a:rPr lang="tr-TR" sz="2000" dirty="0" smtClean="0">
                <a:solidFill>
                  <a:srgbClr val="FF0000"/>
                </a:solidFill>
              </a:rPr>
              <a:t> dizisinin ortasındaki değeri</a:t>
            </a:r>
            <a:endParaRPr lang="tr-TR" sz="22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21336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26670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2004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800" y="40386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800" y="48768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atama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dirty="0" smtClean="0"/>
              <a:t>Koşullu işlem</a:t>
            </a:r>
            <a:endParaRPr lang="tr-TR" sz="3000" dirty="0" smtClean="0"/>
          </a:p>
          <a:p>
            <a:pPr lvl="1"/>
            <a:r>
              <a:rPr lang="tr-TR" sz="2600" b="1" u="sng" dirty="0" smtClean="0"/>
              <a:t>H</a:t>
            </a:r>
            <a:r>
              <a:rPr lang="tr-TR" sz="2600" dirty="0" smtClean="0"/>
              <a:t>, hedef</a:t>
            </a:r>
          </a:p>
          <a:p>
            <a:pPr lvl="1"/>
            <a:r>
              <a:rPr lang="tr-TR" sz="2600" b="1" u="sng" dirty="0" smtClean="0"/>
              <a:t>D</a:t>
            </a:r>
            <a:r>
              <a:rPr lang="tr-TR" sz="2600" dirty="0" smtClean="0"/>
              <a:t>, giriş dizi</a:t>
            </a:r>
          </a:p>
          <a:p>
            <a:pPr lvl="1"/>
            <a:r>
              <a:rPr lang="tr-TR" sz="2600" b="1" u="sng" dirty="0" smtClean="0"/>
              <a:t>O</a:t>
            </a:r>
            <a:r>
              <a:rPr lang="tr-TR" sz="2600" dirty="0" smtClean="0"/>
              <a:t>, </a:t>
            </a:r>
            <a:r>
              <a:rPr lang="tr-TR" sz="2600" b="1" u="sng" dirty="0" smtClean="0"/>
              <a:t>D</a:t>
            </a:r>
            <a:r>
              <a:rPr lang="tr-TR" sz="2600" dirty="0" smtClean="0"/>
              <a:t> dizisinin ortasındaki değeri</a:t>
            </a:r>
          </a:p>
          <a:p>
            <a:pPr lvl="1"/>
            <a:r>
              <a:rPr lang="tr-TR" sz="2600" b="1" u="sng" dirty="0" smtClean="0"/>
              <a:t>H</a:t>
            </a:r>
            <a:r>
              <a:rPr lang="tr-TR" sz="2600" b="1" dirty="0" smtClean="0"/>
              <a:t> </a:t>
            </a:r>
            <a:r>
              <a:rPr lang="tr-TR" sz="2600" b="1" u="sng" dirty="0" smtClean="0"/>
              <a:t>O</a:t>
            </a:r>
            <a:r>
              <a:rPr lang="tr-TR" sz="2600" dirty="0" smtClean="0"/>
              <a:t>’ya eşit değil ve </a:t>
            </a:r>
            <a:r>
              <a:rPr lang="tr-TR" sz="2600" b="1" u="sng" dirty="0" smtClean="0"/>
              <a:t>D</a:t>
            </a:r>
            <a:r>
              <a:rPr lang="tr-TR" sz="2600" dirty="0" smtClean="0"/>
              <a:t> boş dizi değil </a:t>
            </a:r>
            <a:r>
              <a:rPr lang="tr-TR" sz="2600" b="1" dirty="0" smtClean="0"/>
              <a:t>İKEN,</a:t>
            </a:r>
          </a:p>
          <a:p>
            <a:pPr lvl="2"/>
            <a:r>
              <a:rPr lang="tr-TR" sz="2200" b="1" dirty="0" smtClean="0">
                <a:solidFill>
                  <a:srgbClr val="FF0000"/>
                </a:solidFill>
              </a:rPr>
              <a:t>EĞER </a:t>
            </a:r>
            <a:r>
              <a:rPr lang="tr-TR" sz="2200" b="1" u="sng" dirty="0" smtClean="0">
                <a:solidFill>
                  <a:srgbClr val="FF0000"/>
                </a:solidFill>
              </a:rPr>
              <a:t>O</a:t>
            </a:r>
            <a:r>
              <a:rPr lang="tr-TR" sz="2200" dirty="0" smtClean="0">
                <a:solidFill>
                  <a:srgbClr val="FF0000"/>
                </a:solidFill>
              </a:rPr>
              <a:t> </a:t>
            </a:r>
            <a:r>
              <a:rPr lang="tr-TR" sz="2200" b="1" u="sng" dirty="0" smtClean="0">
                <a:solidFill>
                  <a:srgbClr val="FF0000"/>
                </a:solidFill>
              </a:rPr>
              <a:t>H</a:t>
            </a:r>
            <a:r>
              <a:rPr lang="tr-TR" sz="2200" dirty="0" smtClean="0">
                <a:solidFill>
                  <a:srgbClr val="FF0000"/>
                </a:solidFill>
              </a:rPr>
              <a:t>’dan </a:t>
            </a:r>
            <a:r>
              <a:rPr lang="tr-TR" sz="2200" u="sng" dirty="0" smtClean="0">
                <a:solidFill>
                  <a:srgbClr val="FF0000"/>
                </a:solidFill>
              </a:rPr>
              <a:t>büyük</a:t>
            </a:r>
            <a:r>
              <a:rPr lang="tr-TR" sz="2200" dirty="0" smtClean="0">
                <a:solidFill>
                  <a:srgbClr val="FF0000"/>
                </a:solidFill>
              </a:rPr>
              <a:t> </a:t>
            </a:r>
            <a:r>
              <a:rPr lang="tr-TR" sz="2200" b="1" dirty="0" smtClean="0">
                <a:solidFill>
                  <a:srgbClr val="FF0000"/>
                </a:solidFill>
              </a:rPr>
              <a:t>İSE</a:t>
            </a:r>
            <a:r>
              <a:rPr lang="tr-TR" sz="2200" dirty="0" smtClean="0"/>
              <a:t>,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’nin sol yarısı yeni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 olsun, </a:t>
            </a:r>
            <a:r>
              <a:rPr lang="tr-TR" sz="2200" b="1" dirty="0" smtClean="0">
                <a:solidFill>
                  <a:srgbClr val="FF0000"/>
                </a:solidFill>
              </a:rPr>
              <a:t>DEĞİLSE</a:t>
            </a:r>
            <a:r>
              <a:rPr lang="tr-TR" sz="2200" dirty="0" smtClean="0"/>
              <a:t>,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’nin sağ yarısı yeni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 olsun</a:t>
            </a:r>
          </a:p>
          <a:p>
            <a:pPr lvl="2"/>
            <a:r>
              <a:rPr lang="tr-TR" sz="2000" b="1" u="sng" dirty="0" smtClean="0"/>
              <a:t>O</a:t>
            </a:r>
            <a:r>
              <a:rPr lang="tr-TR" sz="2000" dirty="0" smtClean="0"/>
              <a:t>, (yeni) </a:t>
            </a:r>
            <a:r>
              <a:rPr lang="tr-TR" sz="2000" b="1" u="sng" dirty="0" smtClean="0"/>
              <a:t>D</a:t>
            </a:r>
            <a:r>
              <a:rPr lang="tr-TR" sz="2000" dirty="0" smtClean="0"/>
              <a:t> dizisinin ortasındaki değeri</a:t>
            </a:r>
            <a:endParaRPr lang="tr-TR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0" y="3745468"/>
            <a:ext cx="228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eğer-ise koşul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dirty="0" smtClean="0"/>
              <a:t>Döngü işlem</a:t>
            </a:r>
            <a:endParaRPr lang="tr-TR" sz="3000" dirty="0" smtClean="0"/>
          </a:p>
          <a:p>
            <a:pPr lvl="1"/>
            <a:r>
              <a:rPr lang="tr-TR" sz="2600" b="1" u="sng" dirty="0" smtClean="0"/>
              <a:t>H</a:t>
            </a:r>
            <a:r>
              <a:rPr lang="tr-TR" sz="2600" dirty="0" smtClean="0"/>
              <a:t>, hedef</a:t>
            </a:r>
          </a:p>
          <a:p>
            <a:pPr lvl="1"/>
            <a:r>
              <a:rPr lang="tr-TR" sz="2600" b="1" u="sng" dirty="0" smtClean="0"/>
              <a:t>D</a:t>
            </a:r>
            <a:r>
              <a:rPr lang="tr-TR" sz="2600" dirty="0" smtClean="0"/>
              <a:t>, giriş dizi</a:t>
            </a:r>
          </a:p>
          <a:p>
            <a:pPr lvl="1"/>
            <a:r>
              <a:rPr lang="tr-TR" sz="2600" b="1" u="sng" dirty="0" smtClean="0"/>
              <a:t>O</a:t>
            </a:r>
            <a:r>
              <a:rPr lang="tr-TR" sz="2600" dirty="0" smtClean="0"/>
              <a:t>, </a:t>
            </a:r>
            <a:r>
              <a:rPr lang="tr-TR" sz="2600" b="1" u="sng" dirty="0" smtClean="0"/>
              <a:t>D</a:t>
            </a:r>
            <a:r>
              <a:rPr lang="tr-TR" sz="2600" dirty="0" smtClean="0"/>
              <a:t> dizisinin ortasındaki değeri</a:t>
            </a:r>
          </a:p>
          <a:p>
            <a:pPr lvl="1"/>
            <a:r>
              <a:rPr lang="tr-TR" sz="2600" b="1" u="sng" dirty="0" smtClean="0">
                <a:solidFill>
                  <a:srgbClr val="FF0000"/>
                </a:solidFill>
              </a:rPr>
              <a:t>H</a:t>
            </a:r>
            <a:r>
              <a:rPr lang="tr-TR" sz="2600" b="1" dirty="0" smtClean="0">
                <a:solidFill>
                  <a:srgbClr val="FF0000"/>
                </a:solidFill>
              </a:rPr>
              <a:t> </a:t>
            </a:r>
            <a:r>
              <a:rPr lang="tr-TR" sz="2600" b="1" u="sng" dirty="0" smtClean="0">
                <a:solidFill>
                  <a:srgbClr val="FF0000"/>
                </a:solidFill>
              </a:rPr>
              <a:t>O</a:t>
            </a:r>
            <a:r>
              <a:rPr lang="tr-TR" sz="2600" dirty="0" smtClean="0">
                <a:solidFill>
                  <a:srgbClr val="FF0000"/>
                </a:solidFill>
              </a:rPr>
              <a:t>’ya eşit değil ve </a:t>
            </a:r>
            <a:r>
              <a:rPr lang="tr-TR" sz="2600" b="1" u="sng" dirty="0" smtClean="0">
                <a:solidFill>
                  <a:srgbClr val="FF0000"/>
                </a:solidFill>
              </a:rPr>
              <a:t>D</a:t>
            </a:r>
            <a:r>
              <a:rPr lang="tr-TR" sz="2600" dirty="0" smtClean="0">
                <a:solidFill>
                  <a:srgbClr val="FF0000"/>
                </a:solidFill>
              </a:rPr>
              <a:t> boş dizi değil </a:t>
            </a:r>
            <a:r>
              <a:rPr lang="tr-TR" sz="2600" b="1" dirty="0" smtClean="0">
                <a:solidFill>
                  <a:srgbClr val="FF0000"/>
                </a:solidFill>
              </a:rPr>
              <a:t>İKEN</a:t>
            </a:r>
            <a:r>
              <a:rPr lang="tr-TR" sz="2600" b="1" dirty="0" smtClean="0"/>
              <a:t>,</a:t>
            </a:r>
          </a:p>
          <a:p>
            <a:pPr lvl="2"/>
            <a:r>
              <a:rPr lang="tr-TR" sz="2200" b="1" dirty="0" smtClean="0"/>
              <a:t>EĞER </a:t>
            </a:r>
            <a:r>
              <a:rPr lang="tr-TR" sz="2200" b="1" u="sng" dirty="0" smtClean="0"/>
              <a:t>O</a:t>
            </a:r>
            <a:r>
              <a:rPr lang="tr-TR" sz="2200" dirty="0" smtClean="0"/>
              <a:t> </a:t>
            </a:r>
            <a:r>
              <a:rPr lang="tr-TR" sz="2200" b="1" u="sng" dirty="0" smtClean="0"/>
              <a:t>H</a:t>
            </a:r>
            <a:r>
              <a:rPr lang="tr-TR" sz="2200" dirty="0" smtClean="0"/>
              <a:t>’dan </a:t>
            </a:r>
            <a:r>
              <a:rPr lang="tr-TR" sz="2200" u="sng" dirty="0" smtClean="0"/>
              <a:t>büyük</a:t>
            </a:r>
            <a:r>
              <a:rPr lang="tr-TR" sz="2200" dirty="0" smtClean="0"/>
              <a:t> </a:t>
            </a:r>
            <a:r>
              <a:rPr lang="tr-TR" sz="2200" b="1" dirty="0" smtClean="0"/>
              <a:t>İSE</a:t>
            </a:r>
            <a:r>
              <a:rPr lang="tr-TR" sz="2200" dirty="0" smtClean="0"/>
              <a:t>,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’nin sol yarısı yeni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 olsun, </a:t>
            </a:r>
            <a:r>
              <a:rPr lang="tr-TR" sz="2200" b="1" dirty="0" smtClean="0"/>
              <a:t>DEĞİLSE</a:t>
            </a:r>
            <a:r>
              <a:rPr lang="tr-TR" sz="2200" dirty="0" smtClean="0"/>
              <a:t>,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’nin sağ yarısı yeni </a:t>
            </a:r>
            <a:r>
              <a:rPr lang="tr-TR" sz="2200" b="1" u="sng" dirty="0" smtClean="0"/>
              <a:t>D</a:t>
            </a:r>
            <a:r>
              <a:rPr lang="tr-TR" sz="2200" dirty="0" smtClean="0"/>
              <a:t> olsun</a:t>
            </a:r>
          </a:p>
          <a:p>
            <a:pPr lvl="2"/>
            <a:r>
              <a:rPr lang="tr-TR" sz="2000" b="1" u="sng" dirty="0" smtClean="0"/>
              <a:t>O</a:t>
            </a:r>
            <a:r>
              <a:rPr lang="tr-TR" sz="2000" dirty="0" smtClean="0"/>
              <a:t>, (yeni) </a:t>
            </a:r>
            <a:r>
              <a:rPr lang="tr-TR" sz="2000" b="1" u="sng" dirty="0" smtClean="0"/>
              <a:t>D</a:t>
            </a:r>
            <a:r>
              <a:rPr lang="tr-TR" sz="2000" dirty="0" smtClean="0"/>
              <a:t> dizisinin ortasındaki değeri</a:t>
            </a:r>
            <a:endParaRPr lang="tr-TR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0" y="3505200"/>
            <a:ext cx="1828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Koşullu döngü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İkiye bölme algoritması:</a:t>
            </a:r>
          </a:p>
          <a:p>
            <a:pPr lvl="1"/>
            <a:r>
              <a:rPr lang="tr-TR" sz="2400" dirty="0" smtClean="0">
                <a:solidFill>
                  <a:srgbClr val="FF0000"/>
                </a:solidFill>
              </a:rPr>
              <a:t>H:=hedef değeri</a:t>
            </a:r>
          </a:p>
          <a:p>
            <a:pPr lvl="1"/>
            <a:r>
              <a:rPr lang="tr-TR" sz="2400" dirty="0" smtClean="0">
                <a:solidFill>
                  <a:srgbClr val="FF0000"/>
                </a:solidFill>
              </a:rPr>
              <a:t>D:= verilen sayı dizisi</a:t>
            </a:r>
          </a:p>
          <a:p>
            <a:pPr lvl="1"/>
            <a:r>
              <a:rPr lang="tr-TR" sz="2400" dirty="0" smtClean="0">
                <a:solidFill>
                  <a:srgbClr val="FF0000"/>
                </a:solidFill>
              </a:rPr>
              <a:t>O:= D’nin ortadaki değeri</a:t>
            </a:r>
          </a:p>
          <a:p>
            <a:pPr lvl="1"/>
            <a:r>
              <a:rPr lang="tr-TR" sz="2400" dirty="0" smtClean="0"/>
              <a:t>(O!=H ve O boş değil)</a:t>
            </a:r>
            <a:r>
              <a:rPr lang="en-US" sz="2400" dirty="0" smtClean="0"/>
              <a:t> </a:t>
            </a:r>
            <a:r>
              <a:rPr lang="tr-TR" sz="2400" dirty="0" smtClean="0"/>
              <a:t>İKEN</a:t>
            </a:r>
            <a:endParaRPr lang="tr-TR" sz="2400" dirty="0" smtClean="0">
              <a:solidFill>
                <a:srgbClr val="FF0000"/>
              </a:solidFill>
            </a:endParaRPr>
          </a:p>
          <a:p>
            <a:pPr lvl="2"/>
            <a:r>
              <a:rPr lang="tr-TR" sz="1800" dirty="0" smtClean="0"/>
              <a:t>EĞER O H’dan </a:t>
            </a:r>
            <a:r>
              <a:rPr lang="tr-TR" sz="1800" u="sng" dirty="0" smtClean="0"/>
              <a:t>büyük</a:t>
            </a:r>
            <a:r>
              <a:rPr lang="tr-TR" sz="1800" dirty="0" smtClean="0"/>
              <a:t> İSE</a:t>
            </a:r>
            <a:br>
              <a:rPr lang="tr-TR" sz="1800" dirty="0" smtClean="0"/>
            </a:br>
            <a:r>
              <a:rPr lang="tr-TR" sz="1800" dirty="0" smtClean="0">
                <a:solidFill>
                  <a:srgbClr val="FF0000"/>
                </a:solidFill>
              </a:rPr>
              <a:t>D:=D’nin sağa yarısı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DEĞİLSE</a:t>
            </a:r>
            <a:br>
              <a:rPr lang="tr-TR" sz="1800" dirty="0" smtClean="0"/>
            </a:br>
            <a:r>
              <a:rPr lang="tr-TR" sz="1800" dirty="0" smtClean="0">
                <a:solidFill>
                  <a:srgbClr val="FF0000"/>
                </a:solidFill>
              </a:rPr>
              <a:t> D:=D’nin sağa yarısı</a:t>
            </a:r>
          </a:p>
          <a:p>
            <a:pPr lvl="2"/>
            <a:r>
              <a:rPr lang="tr-TR" sz="1800" dirty="0" smtClean="0">
                <a:solidFill>
                  <a:srgbClr val="FF0000"/>
                </a:solidFill>
              </a:rPr>
              <a:t>O:= D’nin ortadaki değeri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295400"/>
            <a:ext cx="20574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ATAMALAR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İkiye bölme algoritması:</a:t>
            </a:r>
          </a:p>
          <a:p>
            <a:pPr lvl="1"/>
            <a:r>
              <a:rPr lang="tr-TR" sz="2400" dirty="0" smtClean="0"/>
              <a:t>H:=hedef değeri</a:t>
            </a:r>
          </a:p>
          <a:p>
            <a:pPr lvl="1"/>
            <a:r>
              <a:rPr lang="tr-TR" sz="2400" dirty="0" smtClean="0"/>
              <a:t>D:= verilen sayı dizisi</a:t>
            </a:r>
          </a:p>
          <a:p>
            <a:pPr lvl="1"/>
            <a:r>
              <a:rPr lang="tr-TR" sz="2400" dirty="0" smtClean="0"/>
              <a:t>O:= D’nin ortadaki değeri</a:t>
            </a:r>
          </a:p>
          <a:p>
            <a:pPr lvl="1"/>
            <a:r>
              <a:rPr lang="tr-TR" sz="2400" dirty="0" smtClean="0"/>
              <a:t>(O!=H ve O boş değil)</a:t>
            </a:r>
            <a:r>
              <a:rPr lang="en-US" sz="2400" dirty="0" smtClean="0"/>
              <a:t> </a:t>
            </a:r>
            <a:r>
              <a:rPr lang="tr-TR" sz="2400" dirty="0" smtClean="0"/>
              <a:t>İKEN</a:t>
            </a:r>
          </a:p>
          <a:p>
            <a:pPr lvl="2"/>
            <a:r>
              <a:rPr lang="tr-TR" sz="1800" dirty="0" smtClean="0">
                <a:solidFill>
                  <a:srgbClr val="FF0000"/>
                </a:solidFill>
              </a:rPr>
              <a:t>EĞER O H’dan </a:t>
            </a:r>
            <a:r>
              <a:rPr lang="tr-TR" sz="1800" u="sng" dirty="0" smtClean="0">
                <a:solidFill>
                  <a:srgbClr val="FF0000"/>
                </a:solidFill>
              </a:rPr>
              <a:t>büyük</a:t>
            </a:r>
            <a:r>
              <a:rPr lang="tr-TR" sz="1800" dirty="0" smtClean="0">
                <a:solidFill>
                  <a:srgbClr val="FF0000"/>
                </a:solidFill>
              </a:rPr>
              <a:t> İSE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D:=D’nin sağa yarısı</a:t>
            </a:r>
            <a:br>
              <a:rPr lang="tr-TR" sz="1800" dirty="0" smtClean="0"/>
            </a:br>
            <a:r>
              <a:rPr lang="tr-TR" sz="1800" dirty="0" smtClean="0">
                <a:solidFill>
                  <a:srgbClr val="FF0000"/>
                </a:solidFill>
              </a:rPr>
              <a:t>DEĞİLSE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 D:=D’nin sağa yarısı</a:t>
            </a:r>
          </a:p>
          <a:p>
            <a:pPr lvl="2"/>
            <a:r>
              <a:rPr lang="tr-TR" sz="1800" dirty="0" smtClean="0"/>
              <a:t>O:= D’nin ortadaki değeri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2057400"/>
            <a:ext cx="3657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cap="all" dirty="0" smtClean="0">
                <a:solidFill>
                  <a:srgbClr val="FF0000"/>
                </a:solidFill>
              </a:rPr>
              <a:t>eğer-ise KOŞULLAR</a:t>
            </a:r>
            <a:endParaRPr lang="en-US" sz="2400" b="1" cap="al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tr-TR" sz="2800" dirty="0" smtClean="0"/>
              <a:t>İkiye bölme algoritması:</a:t>
            </a:r>
          </a:p>
          <a:p>
            <a:pPr lvl="1"/>
            <a:r>
              <a:rPr lang="tr-TR" sz="2400" dirty="0" smtClean="0"/>
              <a:t>H:=hedef değeri</a:t>
            </a:r>
          </a:p>
          <a:p>
            <a:pPr lvl="1"/>
            <a:r>
              <a:rPr lang="tr-TR" sz="2400" dirty="0" smtClean="0"/>
              <a:t>D:= verilen sayı dizisi</a:t>
            </a:r>
          </a:p>
          <a:p>
            <a:pPr lvl="1"/>
            <a:r>
              <a:rPr lang="tr-TR" sz="2400" dirty="0" smtClean="0"/>
              <a:t>O:= D’nin ortadaki değeri</a:t>
            </a:r>
          </a:p>
          <a:p>
            <a:pPr lvl="1"/>
            <a:r>
              <a:rPr lang="tr-TR" sz="2400" dirty="0" smtClean="0">
                <a:solidFill>
                  <a:srgbClr val="FF0000"/>
                </a:solidFill>
              </a:rPr>
              <a:t>(O!=H ve O boş değil)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smtClean="0">
                <a:solidFill>
                  <a:srgbClr val="FF0000"/>
                </a:solidFill>
              </a:rPr>
              <a:t>İKEN</a:t>
            </a:r>
          </a:p>
          <a:p>
            <a:pPr lvl="2"/>
            <a:r>
              <a:rPr lang="tr-TR" sz="1800" dirty="0" smtClean="0"/>
              <a:t>EĞER O H’dan </a:t>
            </a:r>
            <a:r>
              <a:rPr lang="tr-TR" sz="1800" u="sng" dirty="0" smtClean="0"/>
              <a:t>büyük</a:t>
            </a:r>
            <a:r>
              <a:rPr lang="tr-TR" sz="1800" dirty="0" smtClean="0"/>
              <a:t> İSE</a:t>
            </a:r>
            <a:br>
              <a:rPr lang="tr-TR" sz="1800" dirty="0" smtClean="0"/>
            </a:br>
            <a:r>
              <a:rPr lang="tr-TR" sz="1800" dirty="0" smtClean="0"/>
              <a:t>D:=D’nin sağa yarısı</a:t>
            </a:r>
            <a:br>
              <a:rPr lang="tr-TR" sz="1800" dirty="0" smtClean="0"/>
            </a:br>
            <a:r>
              <a:rPr lang="tr-TR" sz="1800" dirty="0" smtClean="0"/>
              <a:t>DEĞİLSE</a:t>
            </a:r>
            <a:br>
              <a:rPr lang="tr-TR" sz="1800" dirty="0" smtClean="0"/>
            </a:br>
            <a:r>
              <a:rPr lang="tr-TR" sz="1800" dirty="0" smtClean="0"/>
              <a:t> D:=D’nin sağa yarısı</a:t>
            </a:r>
          </a:p>
          <a:p>
            <a:pPr lvl="2"/>
            <a:r>
              <a:rPr lang="tr-TR" sz="1800" dirty="0" smtClean="0"/>
              <a:t>O:= D’nin ortadaki değeri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1295400"/>
            <a:ext cx="2895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KOŞULLU DÖNGÜ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tr-TR" sz="2800" dirty="0" smtClean="0"/>
              <a:t>İkiye bölme algoritmasının sözde kodu:</a:t>
            </a:r>
          </a:p>
          <a:p>
            <a:pPr lvl="1"/>
            <a:r>
              <a:rPr lang="tr-TR" sz="2000" dirty="0" smtClean="0"/>
              <a:t>H:=hedef değeri</a:t>
            </a:r>
            <a:br>
              <a:rPr lang="tr-TR" sz="2000" dirty="0" smtClean="0"/>
            </a:br>
            <a:r>
              <a:rPr lang="tr-TR" sz="2000" dirty="0" smtClean="0"/>
              <a:t>D:= verilen sayı dizisi</a:t>
            </a:r>
            <a:br>
              <a:rPr lang="tr-TR" sz="2000" dirty="0" smtClean="0"/>
            </a:br>
            <a:r>
              <a:rPr lang="tr-TR" sz="2000" dirty="0" smtClean="0"/>
              <a:t>O:= D’nin ortadaki değeri</a:t>
            </a:r>
            <a:br>
              <a:rPr lang="tr-TR" sz="2000" dirty="0" smtClean="0"/>
            </a:br>
            <a:r>
              <a:rPr lang="tr-TR" sz="2000" dirty="0" smtClean="0"/>
              <a:t>(O!=H ve O boş değil)</a:t>
            </a:r>
            <a:r>
              <a:rPr lang="en-US" sz="2000" dirty="0" smtClean="0"/>
              <a:t> </a:t>
            </a:r>
            <a:r>
              <a:rPr lang="tr-TR" sz="2000" dirty="0" smtClean="0"/>
              <a:t>İKEN</a:t>
            </a:r>
            <a:br>
              <a:rPr lang="tr-TR" sz="2000" dirty="0" smtClean="0"/>
            </a:br>
            <a:r>
              <a:rPr lang="tr-TR" sz="2000" dirty="0" smtClean="0"/>
              <a:t>    EĞER O</a:t>
            </a:r>
            <a:r>
              <a:rPr lang="en-US" sz="2000" dirty="0" smtClean="0"/>
              <a:t>&gt;</a:t>
            </a:r>
            <a:r>
              <a:rPr lang="tr-TR" sz="2000" dirty="0" smtClean="0"/>
              <a:t>H İSE </a:t>
            </a:r>
            <a:br>
              <a:rPr lang="tr-TR" sz="2000" dirty="0" smtClean="0"/>
            </a:br>
            <a:r>
              <a:rPr lang="tr-TR" sz="2000" dirty="0" smtClean="0"/>
              <a:t>        </a:t>
            </a:r>
            <a:r>
              <a:rPr lang="tr-TR" sz="1800" dirty="0" smtClean="0"/>
              <a:t>D:=D’nin sol yarısı</a:t>
            </a:r>
            <a:br>
              <a:rPr lang="tr-TR" sz="1800" dirty="0" smtClean="0"/>
            </a:br>
            <a:r>
              <a:rPr lang="tr-TR" sz="1800" dirty="0" smtClean="0"/>
              <a:t>     </a:t>
            </a:r>
            <a:r>
              <a:rPr lang="tr-TR" sz="2000" dirty="0" smtClean="0"/>
              <a:t>DEĞİLSE</a:t>
            </a:r>
            <a:br>
              <a:rPr lang="tr-TR" sz="2000" dirty="0" smtClean="0"/>
            </a:br>
            <a:r>
              <a:rPr lang="tr-TR" sz="2000" dirty="0" smtClean="0"/>
              <a:t>        </a:t>
            </a:r>
            <a:r>
              <a:rPr lang="tr-TR" sz="1800" dirty="0" smtClean="0"/>
              <a:t>D:=D’nin sağ yarısı</a:t>
            </a:r>
            <a:br>
              <a:rPr lang="tr-TR" sz="1800" dirty="0" smtClean="0"/>
            </a:br>
            <a:r>
              <a:rPr lang="tr-TR" sz="1800" dirty="0" smtClean="0"/>
              <a:t>     O:= D’nin ortadaki değeri </a:t>
            </a:r>
            <a:br>
              <a:rPr lang="tr-TR" sz="1800" dirty="0" smtClean="0"/>
            </a:b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Algoritma temsilleri</a:t>
            </a:r>
            <a:endParaRPr lang="en-US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Algoritmalar, bir problemin çözümü olarak bir talimat listesiyle belirtilir</a:t>
            </a:r>
          </a:p>
          <a:p>
            <a:r>
              <a:rPr lang="tr-TR" dirty="0" smtClean="0"/>
              <a:t>Bu talimat listesini temsil etmek için birkaç opsiyon var:</a:t>
            </a:r>
          </a:p>
          <a:p>
            <a:pPr lvl="1"/>
            <a:r>
              <a:rPr lang="tr-TR" dirty="0" smtClean="0"/>
              <a:t>Doğal dil</a:t>
            </a:r>
          </a:p>
          <a:p>
            <a:pPr lvl="1"/>
            <a:r>
              <a:rPr lang="tr-TR" dirty="0" smtClean="0"/>
              <a:t>Bilgisayar kodu</a:t>
            </a:r>
          </a:p>
          <a:p>
            <a:pPr lvl="1"/>
            <a:r>
              <a:rPr lang="tr-TR" dirty="0" smtClean="0"/>
              <a:t>Akış şeması veya sözde kod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KOŞUL İŞLEM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>
                <a:solidFill>
                  <a:srgbClr val="FF0000"/>
                </a:solidFill>
              </a:rPr>
              <a:t>EĞER koşul İSE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ise işlemler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DEĞİLSE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 aski halde işlemler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EĞER SONU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Eğer koşul doğru ise, belirtilen işlemleri işletilir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KOŞUL İŞLEM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>
                <a:solidFill>
                  <a:srgbClr val="FF0000"/>
                </a:solidFill>
              </a:rPr>
              <a:t>IF koşul THEN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ise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ELSE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 aski halde işlemler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IF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Eğer koşul doğru ise, belirtilen işlemleri işletilir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Sözde kod yapıları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KOŞULLU İŞLEM, birkaç koşul formu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>
                <a:solidFill>
                  <a:srgbClr val="FF0000"/>
                </a:solidFill>
              </a:rPr>
              <a:t>EĞER 1. koşul İSE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ise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EĞER 2. koşul İSE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doğru ise işlemler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...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AKSİ HALDE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 aski halde işlemler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EĞER SONU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smtClean="0"/>
              <a:t>KOŞULLU İŞLEM, birkaç koşul formu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>
                <a:solidFill>
                  <a:srgbClr val="FF0000"/>
                </a:solidFill>
              </a:rPr>
              <a:t>IF 1. koşul THEN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ise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ELSE İF 2. koşul THEN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ise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...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ELSE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 aski halde işlemler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IF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KOŞULLU DÖNGÜ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(koşul) İKEN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iken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DÖNGÜ SONU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Koşul doğrudur iken belirli işlemleri tekrar tekrar işletilir</a:t>
            </a:r>
            <a:br>
              <a:rPr lang="tr-TR" dirty="0" smtClean="0"/>
            </a:br>
            <a:endParaRPr lang="tr-T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KOŞULLU DÖNGÜ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WHILE (koşul) DO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iken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WHİLE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Koşul doğru iken belirli işlemleri tekrar tekrar işletilir</a:t>
            </a:r>
            <a:br>
              <a:rPr lang="tr-TR" dirty="0" smtClean="0"/>
            </a:br>
            <a:endParaRPr lang="tr-T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KOŞULLU DÖNGÜ (2. form)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DÖNGÜ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iken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(koşul) İKEN</a:t>
            </a:r>
          </a:p>
          <a:p>
            <a:r>
              <a:rPr lang="tr-TR" dirty="0" smtClean="0"/>
              <a:t>Önceki döngü gibi ama koşulu döngünün işlemlerinden sonra kontrol edilir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KOŞULLU DÖNGÜ(2. form)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REPEAT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doğru iken işlemler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UNTIL koşulu DO</a:t>
            </a:r>
          </a:p>
          <a:p>
            <a:r>
              <a:rPr lang="tr-TR" dirty="0" smtClean="0"/>
              <a:t>Önceki döngü gibi ama koşulu döngünün işlemlerinden sonra kontrol edilir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ÇEŞİT DÖNGÜ (1. form)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BÜTÜN değişken ilk_değeri’NDEN son_değeri’NE KADAR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döngü işlemleri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DÖNGÜ SONU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Belirli operasyonları tekrar tekrar yapmak demektir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Algoritma temsilleri</a:t>
            </a:r>
            <a:endParaRPr lang="en-US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veri deposunda arama problemi, iki örnek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ÇEŞİT DÖNGÜ (1. form)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FOR değişken FROM ilk_değeri TO son_değeri DO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döngü işlemi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FOR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Belirli işlemi tekrar tekrar yapmak demektir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ÇEŞİT DÖNGÜ (2. form)</a:t>
            </a:r>
            <a:endParaRPr lang="tr-TR" i="1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BÜTÜN değer_listesi’NDEKİ değişken İÇİN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döngü işlemleri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DÖNGÜ SONU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Bütün “değer listesi” için belirli işlemi tekrar tekrar yapmak demektir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ÇEŞİT DÖNGÜ (2. form)</a:t>
            </a:r>
            <a:endParaRPr lang="tr-TR" i="1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FOR değişken İN değer_listesi DO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döngü işlemleri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FOR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Bütün “değer listesi” için belirli işlemi tekrar tekrar yapmak demektir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r>
              <a:rPr lang="tr-TR" dirty="0" smtClean="0"/>
              <a:t>SEÇME İŞLEMİ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SEÇME ifade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1. değeri: doğru ise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2. değeri: doğru ise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...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ASKİ HALDE: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aksi halde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SEÇME SONU</a:t>
            </a:r>
          </a:p>
          <a:p>
            <a:r>
              <a:rPr lang="tr-TR" dirty="0" smtClean="0"/>
              <a:t>İfadeye göre değer listesinden bir değeri seçip uyan işlem yapmak demektir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r>
              <a:rPr lang="tr-TR" dirty="0" smtClean="0"/>
              <a:t>SEÇME İŞLEMİ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CASE ifade OF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1. değeri: doğru ise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2. değeri: doğru ise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...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OTHERS: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aksi halde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CASE</a:t>
            </a:r>
          </a:p>
          <a:p>
            <a:r>
              <a:rPr lang="tr-TR" dirty="0" smtClean="0"/>
              <a:t>İfadeye göre değer listesinden bir değeri seçip uyan işlem yapmak demektir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ALT-İŞLEM veya FONKSİYON 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FONKSİYON fonksiyon_adı (argumanlar)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yapılacak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SONUÇ sonuç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FONKSİYON SONU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Daha sonra algoritmada kullanılacak ve bir sonucu verecek ayrı alt-işlem veya fonksiyon demektir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AYRI ALT-İŞLEM veya FONKSİYON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FUNCTION fonksiyon_adı (argumanlar)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yapılacak işlem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RETURN sonuç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END FUNCTION</a:t>
            </a:r>
          </a:p>
          <a:p>
            <a:pPr lvl="1">
              <a:buNone/>
            </a:pPr>
            <a:endParaRPr lang="tr-TR" dirty="0" smtClean="0"/>
          </a:p>
          <a:p>
            <a:r>
              <a:rPr lang="tr-TR" dirty="0" smtClean="0"/>
              <a:t>Daha sonra algoritmada kullanılacak ve bir sonucu verecek ayrı alt-işlem veya fonksiyon demektir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ALT-İŞLEM veya FONKSİYON  (kullanma)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ÇAĞIR fonksiyon_adı (argumanlar)</a:t>
            </a:r>
            <a:r>
              <a:rPr lang="tr-TR" dirty="0" smtClean="0"/>
              <a:t> (1. form)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fonksiyon_adı (argumanlar)</a:t>
            </a:r>
            <a:r>
              <a:rPr lang="tr-TR" dirty="0" smtClean="0"/>
              <a:t> (2. form)</a:t>
            </a:r>
          </a:p>
          <a:p>
            <a:endParaRPr lang="tr-TR" dirty="0" smtClean="0"/>
          </a:p>
          <a:p>
            <a:r>
              <a:rPr lang="tr-TR" dirty="0" smtClean="0"/>
              <a:t>Alt-işlemi işletmek ve sonucunu elde etmek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tr-TR" dirty="0" smtClean="0"/>
              <a:t>ALT-İŞLEM veya FONKSİYON  (kullanma)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CALL fonksiyon_adı (argumanlar)</a:t>
            </a:r>
            <a:r>
              <a:rPr lang="tr-TR" dirty="0" smtClean="0"/>
              <a:t> (1. form)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fonksiyon_adı (argumanlar)</a:t>
            </a:r>
            <a:r>
              <a:rPr lang="tr-TR" dirty="0" smtClean="0"/>
              <a:t> (2. form)</a:t>
            </a:r>
          </a:p>
          <a:p>
            <a:endParaRPr lang="tr-TR" dirty="0" smtClean="0"/>
          </a:p>
          <a:p>
            <a:r>
              <a:rPr lang="tr-TR" dirty="0" smtClean="0"/>
              <a:t>Alt-işlemi işletmek ve sonucunu elde etmek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61120" cy="5257800"/>
          </a:xfrm>
        </p:spPr>
        <p:txBody>
          <a:bodyPr/>
          <a:lstStyle/>
          <a:p>
            <a:pPr>
              <a:buNone/>
            </a:pPr>
            <a:r>
              <a:rPr lang="tr-TR" sz="2400" b="1" dirty="0" smtClean="0"/>
              <a:t>Koşullu işlemleri</a:t>
            </a:r>
          </a:p>
          <a:p>
            <a:r>
              <a:rPr lang="tr-TR" sz="2400" dirty="0" smtClean="0"/>
              <a:t>IF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koşul</a:t>
            </a:r>
            <a:r>
              <a:rPr lang="tr-TR" sz="2400" dirty="0" smtClean="0"/>
              <a:t> THEN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> ELSE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> END IF</a:t>
            </a:r>
          </a:p>
          <a:p>
            <a:r>
              <a:rPr lang="tr-TR" sz="2400" dirty="0" smtClean="0"/>
              <a:t>CASE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(ifade) değer-işlem listesi </a:t>
            </a:r>
            <a:r>
              <a:rPr lang="tr-TR" sz="2400" dirty="0" smtClean="0"/>
              <a:t>OTHERS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</a:t>
            </a:r>
            <a:r>
              <a:rPr lang="tr-TR" sz="2400" dirty="0" smtClean="0"/>
              <a:t>END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Algoritma temsilleri</a:t>
            </a:r>
            <a:endParaRPr lang="en-US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Sıralanmamış veri deposu ise, Birinci eleman ile başlayarak hedefi bulana kadar bütün elemanlara bakmak</a:t>
            </a:r>
          </a:p>
          <a:p>
            <a:r>
              <a:rPr lang="tr-TR" dirty="0" smtClean="0"/>
              <a:t>Sıralanmış veri deposu ise, Ortadaki elemana hemen bakıp, eğer o eleman hedeften büyük ise, daha önce, değilse, daha sonra aynı şekilde devam etmek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Bunlar doğal dil kullanarak tanımlanmış algoritmaların örneği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5791200"/>
            <a:ext cx="609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791200"/>
            <a:ext cx="609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579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15200" y="5791200"/>
            <a:ext cx="609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30</a:t>
            </a:r>
            <a:endParaRPr lang="en-US" dirty="0"/>
          </a:p>
        </p:txBody>
      </p:sp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4724400" y="6243638"/>
            <a:ext cx="799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 u="sng" dirty="0" smtClean="0">
                <a:latin typeface="Calibri" pitchFamily="34" charset="0"/>
              </a:rPr>
              <a:t>hedef</a:t>
            </a:r>
            <a:endParaRPr lang="en-US" sz="2000" b="1" u="sng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61120" cy="5257800"/>
          </a:xfrm>
        </p:spPr>
        <p:txBody>
          <a:bodyPr/>
          <a:lstStyle/>
          <a:p>
            <a:pPr>
              <a:buNone/>
            </a:pPr>
            <a:r>
              <a:rPr lang="tr-TR" sz="2400" b="1" dirty="0" smtClean="0"/>
              <a:t>Döngü işlemleri</a:t>
            </a:r>
          </a:p>
          <a:p>
            <a:r>
              <a:rPr lang="tr-TR" sz="2400" dirty="0" smtClean="0"/>
              <a:t>WHILE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koşul</a:t>
            </a:r>
            <a:r>
              <a:rPr lang="tr-TR" sz="2400" dirty="0" smtClean="0"/>
              <a:t> DO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> END WHILE</a:t>
            </a:r>
          </a:p>
          <a:p>
            <a:r>
              <a:rPr lang="tr-TR" sz="2400" dirty="0" smtClean="0"/>
              <a:t>REPEAT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> UNTIL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koşul</a:t>
            </a:r>
            <a:r>
              <a:rPr lang="tr-TR" sz="2400" dirty="0" smtClean="0"/>
              <a:t> DO</a:t>
            </a:r>
          </a:p>
          <a:p>
            <a:r>
              <a:rPr lang="tr-TR" sz="2400" dirty="0" smtClean="0"/>
              <a:t>FOR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iteratör değişkeni</a:t>
            </a:r>
            <a:r>
              <a:rPr lang="tr-TR" sz="2400" dirty="0" smtClean="0"/>
              <a:t> FROM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ilk_değer</a:t>
            </a:r>
            <a:r>
              <a:rPr lang="tr-TR" sz="2400" dirty="0" smtClean="0"/>
              <a:t> TO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son_değer</a:t>
            </a:r>
            <a:r>
              <a:rPr lang="tr-TR" sz="2400" dirty="0" smtClean="0"/>
              <a:t> DO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END FOR</a:t>
            </a:r>
          </a:p>
          <a:p>
            <a:r>
              <a:rPr lang="tr-TR" sz="2400" dirty="0" smtClean="0"/>
              <a:t>FOR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iteratör değişkeni</a:t>
            </a:r>
            <a:r>
              <a:rPr lang="tr-TR" sz="2400" dirty="0" smtClean="0"/>
              <a:t> İN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  <a:r>
              <a:rPr lang="tr-TR" sz="2400" dirty="0" smtClean="0"/>
              <a:t> DO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> END FOR</a:t>
            </a:r>
          </a:p>
          <a:p>
            <a:r>
              <a:rPr lang="tr-TR" sz="2400" dirty="0" smtClean="0"/>
              <a:t>CASE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(ifade) değer-işlem listesi </a:t>
            </a:r>
            <a:r>
              <a:rPr lang="tr-TR" sz="2400" dirty="0" smtClean="0"/>
              <a:t>OTHERS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aksi halde işlem</a:t>
            </a:r>
            <a:r>
              <a:rPr lang="tr-TR" sz="2400" dirty="0" smtClean="0"/>
              <a:t> END CASE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61120" cy="5257800"/>
          </a:xfrm>
        </p:spPr>
        <p:txBody>
          <a:bodyPr/>
          <a:lstStyle/>
          <a:p>
            <a:pPr>
              <a:buNone/>
            </a:pPr>
            <a:r>
              <a:rPr lang="tr-TR" sz="2400" b="1" dirty="0" smtClean="0"/>
              <a:t>Fonksiyonlar/içinde kullanılan diğer algoritmalar</a:t>
            </a:r>
          </a:p>
          <a:p>
            <a:r>
              <a:rPr lang="tr-TR" sz="2400" dirty="0" smtClean="0"/>
              <a:t>FUNCTION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fonksiyon_adı</a:t>
            </a:r>
            <a:r>
              <a:rPr lang="tr-TR" sz="2400" dirty="0" smtClean="0"/>
              <a:t> (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paremetreler</a:t>
            </a:r>
            <a:r>
              <a:rPr lang="tr-TR" sz="2400" dirty="0" smtClean="0"/>
              <a:t>) </a:t>
            </a:r>
            <a:br>
              <a:rPr lang="tr-TR" sz="2400" dirty="0" smtClean="0"/>
            </a:br>
            <a:r>
              <a:rPr lang="tr-TR" sz="2400" dirty="0" smtClean="0"/>
              <a:t> 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yapılacak işlem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  RETURN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sonuç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END FUNCTION</a:t>
            </a:r>
          </a:p>
          <a:p>
            <a:r>
              <a:rPr lang="tr-TR" sz="2400" dirty="0" smtClean="0"/>
              <a:t>Fonksiyon işletme: </a:t>
            </a:r>
            <a:br>
              <a:rPr lang="tr-TR" sz="2400" dirty="0" smtClean="0"/>
            </a:br>
            <a:r>
              <a:rPr lang="tr-TR" sz="2400" dirty="0" smtClean="0"/>
              <a:t>CALL fonksiyon_adı(paremetreler)</a:t>
            </a:r>
            <a:br>
              <a:rPr lang="tr-TR" sz="2400" dirty="0" smtClean="0"/>
            </a:br>
            <a:r>
              <a:rPr lang="tr-TR" sz="2400" dirty="0" smtClean="0"/>
              <a:t>fonksiyon_adı(paremetreler)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tr-TR" sz="2400" b="1" dirty="0" smtClean="0"/>
              <a:t>Koşullu işlemler</a:t>
            </a:r>
          </a:p>
          <a:p>
            <a:r>
              <a:rPr lang="tr-TR" sz="2400" dirty="0" smtClean="0"/>
              <a:t>EĞER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koşul</a:t>
            </a:r>
            <a:r>
              <a:rPr lang="tr-TR" sz="2400" dirty="0" smtClean="0"/>
              <a:t> İSE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</a:t>
            </a:r>
            <a:r>
              <a:rPr lang="tr-TR" sz="2400" dirty="0" smtClean="0"/>
              <a:t> DEĞİLSE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</a:t>
            </a:r>
            <a:r>
              <a:rPr lang="tr-TR" sz="2400" dirty="0" smtClean="0"/>
              <a:t>EĞER SONU</a:t>
            </a:r>
          </a:p>
          <a:p>
            <a:r>
              <a:rPr lang="tr-TR" sz="2400" dirty="0" smtClean="0"/>
              <a:t>SEÇME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(ifade) “değer:işlem” listesi </a:t>
            </a:r>
            <a:r>
              <a:rPr lang="tr-TR" sz="2400" dirty="0" smtClean="0"/>
              <a:t>AKSİ HALDE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</a:t>
            </a:r>
            <a:r>
              <a:rPr lang="tr-TR" sz="2400" dirty="0" smtClean="0"/>
              <a:t>SEÇME SONU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tr-TR" sz="2400" b="1" dirty="0" smtClean="0"/>
              <a:t>Döngü işlemleri</a:t>
            </a:r>
            <a:endParaRPr lang="tr-T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(koşul) </a:t>
            </a:r>
            <a:r>
              <a:rPr lang="tr-TR" sz="2400" dirty="0" smtClean="0"/>
              <a:t>İKEN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</a:t>
            </a:r>
            <a:r>
              <a:rPr lang="tr-TR" sz="2400" dirty="0" smtClean="0"/>
              <a:t>DÖNGÜ SONU</a:t>
            </a:r>
          </a:p>
          <a:p>
            <a:r>
              <a:rPr lang="tr-TR" sz="2400" dirty="0" smtClean="0"/>
              <a:t>DÖNGÜ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(koşul) </a:t>
            </a:r>
            <a:r>
              <a:rPr lang="tr-TR" sz="2400" dirty="0" smtClean="0"/>
              <a:t>İKEN </a:t>
            </a:r>
          </a:p>
          <a:p>
            <a:r>
              <a:rPr lang="tr-TR" sz="2400" dirty="0" smtClean="0"/>
              <a:t>BÜTÜN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iteratör değişkeni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ilk_değer</a:t>
            </a:r>
            <a:r>
              <a:rPr lang="tr-TR" sz="2400" dirty="0" smtClean="0"/>
              <a:t>’DEN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son_değer</a:t>
            </a:r>
            <a:r>
              <a:rPr lang="tr-TR" sz="2400" dirty="0" smtClean="0"/>
              <a:t>’E KADAR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</a:t>
            </a:r>
            <a:r>
              <a:rPr lang="tr-TR" sz="2400" dirty="0" smtClean="0"/>
              <a:t>DÖNGÜ SONU</a:t>
            </a:r>
            <a:endParaRPr lang="tr-T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/>
              <a:t>BÜTÜN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  <a:r>
              <a:rPr lang="tr-TR" sz="2400" dirty="0" smtClean="0"/>
              <a:t>’DEKİ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iteratör değişkeni</a:t>
            </a:r>
            <a:r>
              <a:rPr lang="tr-TR" sz="2400" dirty="0" smtClean="0"/>
              <a:t> İÇİN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işlem </a:t>
            </a:r>
            <a:r>
              <a:rPr lang="tr-TR" sz="2400" dirty="0" smtClean="0"/>
              <a:t>DÖNGÜ SONU</a:t>
            </a:r>
            <a:endParaRPr lang="tr-T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 yapıları</a:t>
            </a:r>
            <a:endParaRPr lang="en-US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tr-TR" sz="2400" b="1" dirty="0" smtClean="0"/>
              <a:t>Fonksiyonlar/içinde kullanılan diğer algoritmalar</a:t>
            </a:r>
          </a:p>
          <a:p>
            <a:r>
              <a:rPr lang="tr-TR" sz="2400" dirty="0" smtClean="0"/>
              <a:t>FONKSİYON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fonksiyon_adı</a:t>
            </a:r>
            <a:r>
              <a:rPr lang="tr-TR" sz="2400" dirty="0" smtClean="0"/>
              <a:t> (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paremetreler</a:t>
            </a:r>
            <a:r>
              <a:rPr lang="tr-TR" sz="2400" dirty="0" smtClean="0"/>
              <a:t>) </a:t>
            </a:r>
            <a:br>
              <a:rPr lang="tr-TR" sz="2400" dirty="0" smtClean="0"/>
            </a:br>
            <a:r>
              <a:rPr lang="tr-TR" sz="2400" dirty="0" smtClean="0"/>
              <a:t> 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yapılacak işlem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  SONUÇ 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sonuç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FONKSİYON SONU</a:t>
            </a:r>
            <a:br>
              <a:rPr lang="tr-TR" sz="2400" dirty="0" smtClean="0"/>
            </a:br>
            <a:endParaRPr lang="tr-TR" sz="2400" dirty="0" smtClean="0"/>
          </a:p>
          <a:p>
            <a:r>
              <a:rPr lang="tr-TR" sz="2400" dirty="0" smtClean="0"/>
              <a:t>Fonksiyon çağırma: </a:t>
            </a:r>
            <a:br>
              <a:rPr lang="tr-TR" sz="2400" dirty="0" smtClean="0"/>
            </a:br>
            <a:r>
              <a:rPr lang="tr-TR" sz="2400" dirty="0" smtClean="0"/>
              <a:t>ÇAĞIR fonksiyon_adı(paremetreler) </a:t>
            </a:r>
            <a:br>
              <a:rPr lang="tr-TR" sz="2400" dirty="0" smtClean="0"/>
            </a:br>
            <a:r>
              <a:rPr lang="tr-TR" sz="2400" dirty="0" smtClean="0"/>
              <a:t>fonksiyon_adı(paremetreler)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tr-TR" dirty="0" smtClean="0"/>
              <a:t>S</a:t>
            </a:r>
            <a:r>
              <a:rPr lang="tr-TR" i="1" dirty="0" smtClean="0"/>
              <a:t>ıralanmamış dizide arama</a:t>
            </a:r>
            <a:endParaRPr lang="tr-TR" dirty="0" smtClean="0"/>
          </a:p>
          <a:p>
            <a:pPr lvl="1"/>
            <a:r>
              <a:rPr lang="tr-TR" dirty="0" smtClean="0"/>
              <a:t>H:=hedef değeri</a:t>
            </a:r>
            <a:br>
              <a:rPr lang="tr-TR" dirty="0" smtClean="0"/>
            </a:br>
            <a:r>
              <a:rPr lang="tr-TR" dirty="0" smtClean="0"/>
              <a:t>D:=verilen dizi</a:t>
            </a:r>
            <a:br>
              <a:rPr lang="tr-TR" dirty="0" smtClean="0"/>
            </a:br>
            <a:r>
              <a:rPr lang="tr-TR" dirty="0" smtClean="0"/>
              <a:t>N:=D’nin boyutu</a:t>
            </a:r>
            <a:br>
              <a:rPr lang="tr-TR" dirty="0" smtClean="0"/>
            </a:br>
            <a:r>
              <a:rPr lang="tr-TR" dirty="0" smtClean="0"/>
              <a:t>pozisyon:</a:t>
            </a:r>
            <a:r>
              <a:rPr lang="en-US" dirty="0" smtClean="0"/>
              <a:t>= 0</a:t>
            </a:r>
            <a:br>
              <a:rPr lang="en-US" dirty="0" smtClean="0"/>
            </a:br>
            <a:r>
              <a:rPr lang="tr-TR" dirty="0" smtClean="0"/>
              <a:t>DÖNGÜ</a:t>
            </a:r>
            <a:br>
              <a:rPr lang="tr-TR" dirty="0" smtClean="0"/>
            </a:br>
            <a:r>
              <a:rPr lang="tr-TR" dirty="0" smtClean="0"/>
              <a:t>	   pozisyon := pozisyon + 1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   O</a:t>
            </a:r>
            <a:r>
              <a:rPr lang="en-US" dirty="0" smtClean="0"/>
              <a:t> </a:t>
            </a:r>
            <a:r>
              <a:rPr lang="tr-TR" dirty="0" smtClean="0"/>
              <a:t>:</a:t>
            </a:r>
            <a:r>
              <a:rPr lang="en-US" dirty="0" smtClean="0"/>
              <a:t>= </a:t>
            </a:r>
            <a:r>
              <a:rPr lang="tr-TR" dirty="0" smtClean="0"/>
              <a:t>D</a:t>
            </a:r>
            <a:r>
              <a:rPr lang="en-US" dirty="0" smtClean="0"/>
              <a:t>[</a:t>
            </a:r>
            <a:r>
              <a:rPr lang="tr-TR" dirty="0" smtClean="0"/>
              <a:t>pozisyon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tr-TR" dirty="0" smtClean="0"/>
              <a:t> (O!=H ve pozisyon </a:t>
            </a:r>
            <a:r>
              <a:rPr lang="en-US" dirty="0" smtClean="0"/>
              <a:t>&lt;N) </a:t>
            </a:r>
            <a:r>
              <a:rPr lang="tr-TR" dirty="0" smtClean="0"/>
              <a:t>İKEN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Örnekler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S</a:t>
            </a:r>
            <a:r>
              <a:rPr lang="tr-TR" sz="3800" i="1" dirty="0" smtClean="0"/>
              <a:t>ıralanmış dizide arama</a:t>
            </a:r>
            <a:endParaRPr lang="tr-TR" sz="4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H:= hedef değeri </a:t>
            </a:r>
            <a:br>
              <a:rPr lang="tr-TR" dirty="0" smtClean="0"/>
            </a:br>
            <a:r>
              <a:rPr lang="tr-TR" dirty="0" smtClean="0"/>
              <a:t>D:</a:t>
            </a:r>
            <a:r>
              <a:rPr lang="en-US" dirty="0" smtClean="0"/>
              <a:t>= </a:t>
            </a:r>
            <a:r>
              <a:rPr lang="tr-TR" dirty="0" smtClean="0"/>
              <a:t>verilen </a:t>
            </a:r>
            <a:r>
              <a:rPr lang="en-US" dirty="0" err="1" smtClean="0"/>
              <a:t>dizi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(D’nin boyutu</a:t>
            </a:r>
            <a:r>
              <a:rPr lang="en-US" dirty="0" smtClean="0"/>
              <a:t>&gt;</a:t>
            </a:r>
            <a:r>
              <a:rPr lang="tr-TR" dirty="0" smtClean="0"/>
              <a:t>1) İKEN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O:</a:t>
            </a:r>
            <a:r>
              <a:rPr lang="en-US" dirty="0" smtClean="0"/>
              <a:t>= </a:t>
            </a:r>
            <a:r>
              <a:rPr lang="tr-TR" dirty="0" smtClean="0"/>
              <a:t>D(</a:t>
            </a:r>
            <a:r>
              <a:rPr lang="en-US" dirty="0" smtClean="0"/>
              <a:t>[D</a:t>
            </a:r>
            <a:r>
              <a:rPr lang="tr-TR" dirty="0" smtClean="0"/>
              <a:t>’nin boyutu/2</a:t>
            </a:r>
            <a:r>
              <a:rPr lang="en-US" dirty="0" smtClean="0"/>
              <a:t>]</a:t>
            </a:r>
            <a:r>
              <a:rPr lang="tr-TR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  </a:t>
            </a:r>
            <a:r>
              <a:rPr lang="tr-TR" dirty="0" smtClean="0"/>
              <a:t>EĞER O </a:t>
            </a:r>
            <a:r>
              <a:rPr lang="en-US" dirty="0" smtClean="0"/>
              <a:t>=</a:t>
            </a:r>
            <a:r>
              <a:rPr lang="tr-TR" dirty="0" smtClean="0"/>
              <a:t> H İSE</a:t>
            </a:r>
            <a:br>
              <a:rPr lang="tr-TR" dirty="0" smtClean="0"/>
            </a:br>
            <a:r>
              <a:rPr lang="tr-TR" dirty="0" smtClean="0"/>
              <a:t>         dur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EĞER O</a:t>
            </a:r>
            <a:r>
              <a:rPr lang="en-US" dirty="0" smtClean="0"/>
              <a:t>&lt;</a:t>
            </a:r>
            <a:r>
              <a:rPr lang="tr-TR" dirty="0" smtClean="0"/>
              <a:t>H İSE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tr-TR" dirty="0" smtClean="0"/>
              <a:t>   D:</a:t>
            </a:r>
            <a:r>
              <a:rPr lang="en-US" dirty="0" smtClean="0"/>
              <a:t>= </a:t>
            </a:r>
            <a:r>
              <a:rPr lang="tr-TR" dirty="0" smtClean="0"/>
              <a:t>D’nin sağ yarısı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tr-TR" dirty="0" smtClean="0"/>
              <a:t> AKSİ HALDE </a:t>
            </a:r>
            <a:br>
              <a:rPr lang="tr-TR" dirty="0" smtClean="0"/>
            </a:br>
            <a:r>
              <a:rPr lang="tr-TR" dirty="0" smtClean="0"/>
              <a:t>         D:</a:t>
            </a:r>
            <a:r>
              <a:rPr lang="en-US" dirty="0" smtClean="0"/>
              <a:t>= </a:t>
            </a:r>
            <a:r>
              <a:rPr lang="tr-TR" dirty="0" smtClean="0"/>
              <a:t>D’nin sol yarısı</a:t>
            </a:r>
            <a:br>
              <a:rPr lang="tr-TR" dirty="0" smtClean="0"/>
            </a:br>
            <a:r>
              <a:rPr lang="tr-TR" dirty="0" smtClean="0"/>
              <a:t>    İSE SONU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tr-TR" dirty="0" smtClean="0"/>
              <a:t>DÖNGÜ SONU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Ellerimizde var olan algoritmayı anlamak için onu okuyabilmemiz gerekiyor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Algoritmayı okumak, o algoritmada belirtilen işlemleri sırayla kafamızda işletmek ve o sırada gerçekleştirilecek verileri evrimi ve sonuçları anlayabilmek demektir</a:t>
            </a:r>
            <a:endParaRPr lang="tr-TR" sz="42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S</a:t>
            </a:r>
            <a:r>
              <a:rPr lang="tr-TR" sz="3800" i="1" dirty="0" smtClean="0"/>
              <a:t>ıralanmış dizide arama</a:t>
            </a:r>
            <a:endParaRPr lang="tr-TR" sz="4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>
                <a:solidFill>
                  <a:srgbClr val="FF0000"/>
                </a:solidFill>
              </a:rPr>
              <a:t>H, hedef değeri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>
                <a:solidFill>
                  <a:srgbClr val="FF0000"/>
                </a:solidFill>
              </a:rPr>
              <a:t>D,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verilen </a:t>
            </a:r>
            <a:r>
              <a:rPr lang="en-US" dirty="0" err="1" smtClean="0">
                <a:solidFill>
                  <a:srgbClr val="FF0000"/>
                </a:solidFill>
              </a:rPr>
              <a:t>dizi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/>
              <a:t>(D’nin boyutu</a:t>
            </a:r>
            <a:r>
              <a:rPr lang="en-US" dirty="0" smtClean="0"/>
              <a:t>&gt;</a:t>
            </a:r>
            <a:r>
              <a:rPr lang="tr-TR" dirty="0" smtClean="0"/>
              <a:t>1) İKEN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O:</a:t>
            </a:r>
            <a:r>
              <a:rPr lang="en-US" dirty="0" smtClean="0"/>
              <a:t>= </a:t>
            </a:r>
            <a:r>
              <a:rPr lang="tr-TR" dirty="0" smtClean="0"/>
              <a:t>D(</a:t>
            </a:r>
            <a:r>
              <a:rPr lang="en-US" dirty="0" smtClean="0"/>
              <a:t>[D</a:t>
            </a:r>
            <a:r>
              <a:rPr lang="tr-TR" dirty="0" smtClean="0"/>
              <a:t>’nin boyutu/2</a:t>
            </a:r>
            <a:r>
              <a:rPr lang="en-US" dirty="0" smtClean="0"/>
              <a:t>]</a:t>
            </a:r>
            <a:r>
              <a:rPr lang="tr-TR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  </a:t>
            </a:r>
            <a:r>
              <a:rPr lang="tr-TR" dirty="0" smtClean="0"/>
              <a:t>EĞER O </a:t>
            </a:r>
            <a:r>
              <a:rPr lang="en-US" dirty="0" smtClean="0"/>
              <a:t>=</a:t>
            </a:r>
            <a:r>
              <a:rPr lang="tr-TR" dirty="0" smtClean="0"/>
              <a:t> H İSE</a:t>
            </a:r>
            <a:br>
              <a:rPr lang="tr-TR" dirty="0" smtClean="0"/>
            </a:br>
            <a:r>
              <a:rPr lang="tr-TR" dirty="0" smtClean="0"/>
              <a:t>         dur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EĞER O</a:t>
            </a:r>
            <a:r>
              <a:rPr lang="en-US" dirty="0" smtClean="0"/>
              <a:t>&lt;</a:t>
            </a:r>
            <a:r>
              <a:rPr lang="tr-TR" dirty="0" smtClean="0"/>
              <a:t>H İSE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tr-TR" dirty="0" smtClean="0"/>
              <a:t>   D:</a:t>
            </a:r>
            <a:r>
              <a:rPr lang="en-US" dirty="0" smtClean="0"/>
              <a:t>= </a:t>
            </a:r>
            <a:r>
              <a:rPr lang="tr-TR" dirty="0" smtClean="0"/>
              <a:t>D’nin sağ yarısı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tr-TR" dirty="0" smtClean="0"/>
              <a:t> AKSİ HALDE </a:t>
            </a:r>
            <a:br>
              <a:rPr lang="tr-TR" dirty="0" smtClean="0"/>
            </a:br>
            <a:r>
              <a:rPr lang="tr-TR" dirty="0" smtClean="0"/>
              <a:t>         D:</a:t>
            </a:r>
            <a:r>
              <a:rPr lang="en-US" dirty="0" smtClean="0"/>
              <a:t>= </a:t>
            </a:r>
            <a:r>
              <a:rPr lang="tr-TR" dirty="0" smtClean="0"/>
              <a:t>D’nin sol yarısı</a:t>
            </a:r>
            <a:br>
              <a:rPr lang="tr-TR" dirty="0" smtClean="0"/>
            </a:br>
            <a:r>
              <a:rPr lang="tr-TR" dirty="0" smtClean="0"/>
              <a:t>    İSE SONU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tr-TR" dirty="0" smtClean="0"/>
              <a:t>DÖNGÜ SONU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S</a:t>
            </a:r>
            <a:r>
              <a:rPr lang="tr-TR" sz="3800" i="1" dirty="0" smtClean="0"/>
              <a:t>ıralanmış dizide arama</a:t>
            </a:r>
            <a:endParaRPr lang="tr-TR" sz="4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H, hedef değeri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D,</a:t>
            </a:r>
            <a:r>
              <a:rPr lang="en-US" dirty="0" smtClean="0"/>
              <a:t> </a:t>
            </a:r>
            <a:r>
              <a:rPr lang="tr-TR" dirty="0" smtClean="0"/>
              <a:t>verilen </a:t>
            </a:r>
            <a:r>
              <a:rPr lang="en-US" dirty="0" err="1" smtClean="0"/>
              <a:t>dizi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(D’nin boyutu</a:t>
            </a:r>
            <a:r>
              <a:rPr lang="en-US" dirty="0" smtClean="0"/>
              <a:t>&gt;</a:t>
            </a:r>
            <a:r>
              <a:rPr lang="tr-TR" dirty="0" smtClean="0"/>
              <a:t>1) İKEN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tr-TR" dirty="0" smtClean="0">
                <a:solidFill>
                  <a:srgbClr val="FF0000"/>
                </a:solidFill>
              </a:rPr>
              <a:t>O,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D’nin orta değeri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tr-TR" dirty="0" smtClean="0"/>
              <a:t>  </a:t>
            </a:r>
            <a:r>
              <a:rPr lang="en-US" dirty="0" smtClean="0"/>
              <a:t>  </a:t>
            </a:r>
            <a:r>
              <a:rPr lang="tr-TR" dirty="0" smtClean="0"/>
              <a:t>EĞER O </a:t>
            </a:r>
            <a:r>
              <a:rPr lang="en-US" dirty="0" smtClean="0"/>
              <a:t>=</a:t>
            </a:r>
            <a:r>
              <a:rPr lang="tr-TR" dirty="0" smtClean="0"/>
              <a:t> H İSE</a:t>
            </a:r>
            <a:br>
              <a:rPr lang="tr-TR" dirty="0" smtClean="0"/>
            </a:br>
            <a:r>
              <a:rPr lang="tr-TR" dirty="0" smtClean="0"/>
              <a:t>         dur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EĞER O</a:t>
            </a:r>
            <a:r>
              <a:rPr lang="en-US" dirty="0" smtClean="0"/>
              <a:t>&lt;</a:t>
            </a:r>
            <a:r>
              <a:rPr lang="tr-TR" dirty="0" smtClean="0"/>
              <a:t>H İSE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tr-TR" dirty="0" smtClean="0"/>
              <a:t>   D:</a:t>
            </a:r>
            <a:r>
              <a:rPr lang="en-US" dirty="0" smtClean="0"/>
              <a:t>= </a:t>
            </a:r>
            <a:r>
              <a:rPr lang="tr-TR" dirty="0" smtClean="0"/>
              <a:t>D’nin sağ yarısı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tr-TR" dirty="0" smtClean="0"/>
              <a:t> AKSİ HALDE </a:t>
            </a:r>
            <a:br>
              <a:rPr lang="tr-TR" dirty="0" smtClean="0"/>
            </a:br>
            <a:r>
              <a:rPr lang="tr-TR" dirty="0" smtClean="0"/>
              <a:t>         D:</a:t>
            </a:r>
            <a:r>
              <a:rPr lang="en-US" dirty="0" smtClean="0"/>
              <a:t>= </a:t>
            </a:r>
            <a:r>
              <a:rPr lang="tr-TR" dirty="0" smtClean="0"/>
              <a:t>D’nin sol yarısı</a:t>
            </a:r>
            <a:br>
              <a:rPr lang="tr-TR" dirty="0" smtClean="0"/>
            </a:br>
            <a:r>
              <a:rPr lang="tr-TR" dirty="0" smtClean="0"/>
              <a:t>    İSE SONU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tr-TR" dirty="0" smtClean="0"/>
              <a:t>DÖNGÜ SONU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Algoritma temsilleri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tanımlamalar algoritmaların ana fikrini genel şekilde açıklayabilmesine rağmen çok kesin değil ve bir program şekline çevirmek için programcıdan baya iş gerektirebilir</a:t>
            </a:r>
          </a:p>
          <a:p>
            <a:r>
              <a:rPr lang="tr-TR" dirty="0" smtClean="0"/>
              <a:t>Algoritma daha kesin şekilde belirtmek için farklı yöntemleri kullanılmalı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S</a:t>
            </a:r>
            <a:r>
              <a:rPr lang="tr-TR" sz="3800" i="1" dirty="0" smtClean="0"/>
              <a:t>ıralanmış dizide arama</a:t>
            </a:r>
            <a:endParaRPr lang="tr-TR" sz="4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dirty="0" smtClean="0"/>
              <a:t>H, hedef değeri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D,</a:t>
            </a:r>
            <a:r>
              <a:rPr lang="en-US" dirty="0" smtClean="0"/>
              <a:t> </a:t>
            </a:r>
            <a:r>
              <a:rPr lang="tr-TR" dirty="0" smtClean="0"/>
              <a:t>verilen </a:t>
            </a:r>
            <a:r>
              <a:rPr lang="en-US" dirty="0" err="1" smtClean="0"/>
              <a:t>dizi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(D’nin boyutu</a:t>
            </a:r>
            <a:r>
              <a:rPr lang="en-US" dirty="0" smtClean="0"/>
              <a:t>&gt;</a:t>
            </a:r>
            <a:r>
              <a:rPr lang="tr-TR" dirty="0" smtClean="0"/>
              <a:t>1) İKEN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O,</a:t>
            </a:r>
            <a:r>
              <a:rPr lang="en-US" dirty="0" smtClean="0"/>
              <a:t> </a:t>
            </a:r>
            <a:r>
              <a:rPr lang="tr-TR" dirty="0" smtClean="0"/>
              <a:t>D’nin orta değeri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  </a:t>
            </a:r>
            <a:r>
              <a:rPr lang="tr-TR" dirty="0" smtClean="0"/>
              <a:t>EĞER O </a:t>
            </a:r>
            <a:r>
              <a:rPr lang="en-US" dirty="0" smtClean="0"/>
              <a:t>=</a:t>
            </a:r>
            <a:r>
              <a:rPr lang="tr-TR" dirty="0" smtClean="0"/>
              <a:t> H İSE</a:t>
            </a:r>
            <a:br>
              <a:rPr lang="tr-TR" dirty="0" smtClean="0"/>
            </a:br>
            <a:r>
              <a:rPr lang="tr-TR" dirty="0" smtClean="0"/>
              <a:t>         dur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EĞER O</a:t>
            </a:r>
            <a:r>
              <a:rPr lang="en-US" dirty="0" smtClean="0"/>
              <a:t>&lt;</a:t>
            </a:r>
            <a:r>
              <a:rPr lang="tr-TR" dirty="0" smtClean="0"/>
              <a:t>H İSE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tr-TR" dirty="0" smtClean="0">
                <a:solidFill>
                  <a:srgbClr val="FF0000"/>
                </a:solidFill>
              </a:rPr>
              <a:t>   D,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D’nin sağ yarısı oluyor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   </a:t>
            </a:r>
            <a:r>
              <a:rPr lang="tr-TR" dirty="0" smtClean="0"/>
              <a:t> AKSİ HALDE 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         D,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D’nin sol yarısı oluyor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İSE SONU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tr-TR" dirty="0" smtClean="0"/>
              <a:t>DÖNGÜ SONU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800" dirty="0" smtClean="0"/>
              <a:t>S</a:t>
            </a:r>
            <a:r>
              <a:rPr lang="tr-TR" sz="3800" i="1" dirty="0" smtClean="0"/>
              <a:t>ıralanmış dizide arama</a:t>
            </a:r>
            <a:endParaRPr lang="tr-TR" sz="4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tr-TR" sz="2600" dirty="0" smtClean="0"/>
              <a:t>H, hedef değeri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tr-TR" sz="2600" dirty="0" smtClean="0"/>
              <a:t>D,</a:t>
            </a:r>
            <a:r>
              <a:rPr lang="en-US" sz="2600" dirty="0" smtClean="0"/>
              <a:t> </a:t>
            </a:r>
            <a:r>
              <a:rPr lang="tr-TR" sz="2600" dirty="0" smtClean="0"/>
              <a:t>verilen </a:t>
            </a:r>
            <a:r>
              <a:rPr lang="en-US" sz="2600" dirty="0" err="1" smtClean="0"/>
              <a:t>dizi</a:t>
            </a:r>
            <a:r>
              <a:rPr lang="tr-TR" sz="2600" dirty="0" smtClean="0"/>
              <a:t/>
            </a:r>
            <a:br>
              <a:rPr lang="tr-TR" sz="2600" dirty="0" smtClean="0"/>
            </a:br>
            <a:r>
              <a:rPr lang="tr-TR" sz="2600" dirty="0" smtClean="0">
                <a:solidFill>
                  <a:srgbClr val="FF0000"/>
                </a:solidFill>
              </a:rPr>
              <a:t>D’nin boyutu 1’den büyük veya O H’ya eşit değilken devam edilir,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/>
              <a:t>    </a:t>
            </a:r>
            <a:r>
              <a:rPr lang="tr-TR" sz="2600" dirty="0" smtClean="0"/>
              <a:t>O,</a:t>
            </a:r>
            <a:r>
              <a:rPr lang="en-US" sz="2600" dirty="0" smtClean="0"/>
              <a:t> </a:t>
            </a:r>
            <a:r>
              <a:rPr lang="tr-TR" sz="2600" dirty="0" smtClean="0"/>
              <a:t>D’nin orta değeri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</a:t>
            </a:r>
            <a:r>
              <a:rPr lang="tr-TR" sz="2400" dirty="0" smtClean="0"/>
              <a:t>EĞER O</a:t>
            </a:r>
            <a:r>
              <a:rPr lang="en-US" sz="2400" dirty="0" smtClean="0"/>
              <a:t>&lt;</a:t>
            </a:r>
            <a:r>
              <a:rPr lang="tr-TR" sz="2400" dirty="0" smtClean="0"/>
              <a:t>H İSE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tr-TR" sz="2400" dirty="0" smtClean="0"/>
              <a:t>   D,</a:t>
            </a:r>
            <a:r>
              <a:rPr lang="en-US" sz="2400" dirty="0" smtClean="0"/>
              <a:t> </a:t>
            </a:r>
            <a:r>
              <a:rPr lang="tr-TR" sz="2400" dirty="0" smtClean="0"/>
              <a:t>D’nin sağ yarısı oluyor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tr-TR" sz="2400" dirty="0" smtClean="0"/>
              <a:t> AKSİ HALDE </a:t>
            </a:r>
            <a:br>
              <a:rPr lang="tr-TR" sz="2400" dirty="0" smtClean="0"/>
            </a:br>
            <a:r>
              <a:rPr lang="tr-TR" sz="2400" dirty="0" smtClean="0"/>
              <a:t>         D,</a:t>
            </a:r>
            <a:r>
              <a:rPr lang="en-US" sz="2400" dirty="0" smtClean="0"/>
              <a:t> </a:t>
            </a:r>
            <a:r>
              <a:rPr lang="tr-TR" sz="2400" dirty="0" smtClean="0"/>
              <a:t>D’nin sol yarısı oluyor</a:t>
            </a:r>
            <a:br>
              <a:rPr lang="tr-TR" sz="2400" dirty="0" smtClean="0"/>
            </a:br>
            <a:r>
              <a:rPr lang="tr-TR" sz="2400" dirty="0" smtClean="0"/>
              <a:t>    İSE SONU</a:t>
            </a:r>
            <a:r>
              <a:rPr lang="tr-TR" sz="2600" dirty="0" smtClean="0"/>
              <a:t/>
            </a:r>
            <a:br>
              <a:rPr lang="tr-TR" sz="2600" dirty="0" smtClean="0"/>
            </a:br>
            <a:endParaRPr lang="tr-TR" sz="26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Akış şemaları</a:t>
            </a:r>
            <a:endParaRPr lang="en-US" dirty="0" smtClean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Akış şemaları, algoritmanın grafik olarak genel işlem sırasının bir gösterimidir</a:t>
            </a:r>
          </a:p>
          <a:p>
            <a:r>
              <a:rPr lang="tr-TR" i="1" dirty="0" smtClean="0"/>
              <a:t>Bloklar</a:t>
            </a:r>
            <a:r>
              <a:rPr lang="tr-TR" dirty="0" smtClean="0"/>
              <a:t> ve </a:t>
            </a:r>
            <a:r>
              <a:rPr lang="tr-TR" i="1" dirty="0" smtClean="0"/>
              <a:t>oklar </a:t>
            </a:r>
            <a:r>
              <a:rPr lang="tr-TR" dirty="0" smtClean="0"/>
              <a:t>kullanarak algoritmanın işletme şekli gösterilir</a:t>
            </a:r>
          </a:p>
          <a:p>
            <a:r>
              <a:rPr lang="tr-TR" i="1" dirty="0" smtClean="0"/>
              <a:t>Bloklar</a:t>
            </a:r>
            <a:r>
              <a:rPr lang="tr-TR" dirty="0" smtClean="0"/>
              <a:t>, algoritmanın işlemlerini temsil eder</a:t>
            </a:r>
          </a:p>
          <a:p>
            <a:r>
              <a:rPr lang="tr-TR" i="1" dirty="0" smtClean="0"/>
              <a:t>Oklar, </a:t>
            </a:r>
            <a:r>
              <a:rPr lang="tr-TR" dirty="0" smtClean="0"/>
              <a:t>algoritmanın işlem sırasını temsil eder</a:t>
            </a:r>
          </a:p>
          <a:p>
            <a:r>
              <a:rPr lang="tr-TR" dirty="0" smtClean="0"/>
              <a:t>Bir bloktan birkaç çıkan ok, algoritmadaki seçimleri temsil eder 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Akış şeması: Naif arama</a:t>
            </a:r>
            <a:endParaRPr lang="en-US" dirty="0" smtClean="0"/>
          </a:p>
        </p:txBody>
      </p:sp>
      <p:sp>
        <p:nvSpPr>
          <p:cNvPr id="5" name="Flowchart: Process 4"/>
          <p:cNvSpPr/>
          <p:nvPr/>
        </p:nvSpPr>
        <p:spPr>
          <a:xfrm>
            <a:off x="3017838" y="3184525"/>
            <a:ext cx="1600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p:= dizi başı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2865438" y="3948113"/>
            <a:ext cx="19050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hedef </a:t>
            </a:r>
            <a:br>
              <a:rPr lang="tr-TR" dirty="0" smtClean="0"/>
            </a:br>
            <a:r>
              <a:rPr lang="tr-TR" dirty="0" smtClean="0"/>
              <a:t>= </a:t>
            </a:r>
            <a:br>
              <a:rPr lang="tr-TR" dirty="0" smtClean="0"/>
            </a:br>
            <a:r>
              <a:rPr lang="tr-TR" dirty="0" smtClean="0"/>
              <a:t>dizi(p)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048000" y="2270125"/>
            <a:ext cx="1524000" cy="609600"/>
          </a:xfrm>
          <a:prstGeom prst="flowChartConnector">
            <a:avLst/>
          </a:prstGeom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990600" y="4175125"/>
            <a:ext cx="1371600" cy="609600"/>
          </a:xfrm>
          <a:prstGeom prst="flowChartConnector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bitiş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953000" y="5394325"/>
            <a:ext cx="1371600" cy="549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p:=p+1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4"/>
            <a:endCxn id="5" idx="0"/>
          </p:cNvCxnSpPr>
          <p:nvPr/>
        </p:nvCxnSpPr>
        <p:spPr>
          <a:xfrm>
            <a:off x="3810000" y="2879725"/>
            <a:ext cx="7938" cy="3048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3817938" y="3641725"/>
            <a:ext cx="0" cy="3063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8" idx="6"/>
          </p:cNvCxnSpPr>
          <p:nvPr/>
        </p:nvCxnSpPr>
        <p:spPr>
          <a:xfrm flipH="1" flipV="1">
            <a:off x="2362200" y="4479925"/>
            <a:ext cx="503238" cy="15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TextBox 19"/>
          <p:cNvSpPr txBox="1">
            <a:spLocks noChangeArrowheads="1"/>
          </p:cNvSpPr>
          <p:nvPr/>
        </p:nvSpPr>
        <p:spPr bwMode="auto">
          <a:xfrm>
            <a:off x="2362200" y="3974068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 smtClean="0">
                <a:latin typeface="Calibri" pitchFamily="34" charset="0"/>
              </a:rPr>
              <a:t>evet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2" name="Shape 21"/>
          <p:cNvCxnSpPr>
            <a:stCxn id="6" idx="3"/>
            <a:endCxn id="13" idx="0"/>
          </p:cNvCxnSpPr>
          <p:nvPr/>
        </p:nvCxnSpPr>
        <p:spPr>
          <a:xfrm>
            <a:off x="4770438" y="4481513"/>
            <a:ext cx="868362" cy="912812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6" name="TextBox 22"/>
          <p:cNvSpPr txBox="1">
            <a:spLocks noChangeArrowheads="1"/>
          </p:cNvSpPr>
          <p:nvPr/>
        </p:nvSpPr>
        <p:spPr bwMode="auto">
          <a:xfrm>
            <a:off x="4800600" y="4022725"/>
            <a:ext cx="550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alibri" pitchFamily="34" charset="0"/>
              </a:rPr>
              <a:t>hair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7" name="Elbow Connector 36"/>
          <p:cNvCxnSpPr>
            <a:stCxn id="13" idx="1"/>
            <a:endCxn id="6" idx="2"/>
          </p:cNvCxnSpPr>
          <p:nvPr/>
        </p:nvCxnSpPr>
        <p:spPr>
          <a:xfrm rot="10800000">
            <a:off x="3817938" y="5014913"/>
            <a:ext cx="1135062" cy="654050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şeması yapıları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1066800" y="2057400"/>
            <a:ext cx="2286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4241800" y="2133600"/>
            <a:ext cx="21922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smtClean="0">
                <a:latin typeface="Calibri" pitchFamily="34" charset="0"/>
              </a:rPr>
              <a:t>Başlangıç/sonuç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4091985" y="3271838"/>
            <a:ext cx="1258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smtClean="0">
                <a:latin typeface="Calibri" pitchFamily="34" charset="0"/>
              </a:rPr>
              <a:t>Bir işlem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19200" y="3124200"/>
            <a:ext cx="1981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1219200" y="4191000"/>
            <a:ext cx="2133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0" y="4572000"/>
            <a:ext cx="1815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smtClean="0">
                <a:latin typeface="Calibri" pitchFamily="34" charset="0"/>
              </a:rPr>
              <a:t>Koşullu işlem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şeması yapıları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1066800" y="2057400"/>
            <a:ext cx="2286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219200" y="3124200"/>
            <a:ext cx="1981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1219200" y="4191000"/>
            <a:ext cx="2133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511081" y="6019800"/>
            <a:ext cx="74821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3200" b="1" dirty="0" smtClean="0">
                <a:latin typeface="Calibri" pitchFamily="34" charset="0"/>
              </a:rPr>
              <a:t>İşlemleri genellikle bloklar </a:t>
            </a:r>
            <a:r>
              <a:rPr lang="tr-TR" sz="3200" b="1" dirty="0">
                <a:latin typeface="Calibri" pitchFamily="34" charset="0"/>
              </a:rPr>
              <a:t>içerisinde </a:t>
            </a:r>
            <a:r>
              <a:rPr lang="tr-TR" sz="3200" b="1" dirty="0" smtClean="0">
                <a:latin typeface="Calibri" pitchFamily="34" charset="0"/>
              </a:rPr>
              <a:t>yazılır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241800" y="2133600"/>
            <a:ext cx="21922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smtClean="0">
                <a:latin typeface="Calibri" pitchFamily="34" charset="0"/>
              </a:rPr>
              <a:t>Başlangıç/sonuç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091985" y="3271838"/>
            <a:ext cx="1258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smtClean="0">
                <a:latin typeface="Calibri" pitchFamily="34" charset="0"/>
              </a:rPr>
              <a:t>Bir işlem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0000" y="4572000"/>
            <a:ext cx="1815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sz="2400" dirty="0" smtClean="0">
                <a:latin typeface="Calibri" pitchFamily="34" charset="0"/>
              </a:rPr>
              <a:t>Koşullu işlem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ikiye bölme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 rtlCol="0">
            <a:normAutofit/>
          </a:bodyPr>
          <a:lstStyle/>
          <a:p>
            <a:pPr marL="0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4200" dirty="0" smtClean="0"/>
              <a:t>İkiye bölme sözde kodu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tr-TR" dirty="0" smtClean="0"/>
              <a:t>    H:= hedef değeri </a:t>
            </a:r>
            <a:br>
              <a:rPr lang="tr-TR" dirty="0" smtClean="0"/>
            </a:br>
            <a:r>
              <a:rPr lang="tr-TR" dirty="0" smtClean="0"/>
              <a:t>D:</a:t>
            </a:r>
            <a:r>
              <a:rPr lang="en-US" dirty="0" smtClean="0"/>
              <a:t>= </a:t>
            </a:r>
            <a:r>
              <a:rPr lang="tr-TR" dirty="0" smtClean="0"/>
              <a:t>verilen </a:t>
            </a:r>
            <a:r>
              <a:rPr lang="en-US" dirty="0" err="1" smtClean="0"/>
              <a:t>dizi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(D’nin boyutu</a:t>
            </a:r>
            <a:r>
              <a:rPr lang="en-US" dirty="0" smtClean="0"/>
              <a:t>&gt;</a:t>
            </a:r>
            <a:r>
              <a:rPr lang="tr-TR" dirty="0" smtClean="0"/>
              <a:t>0 ve O</a:t>
            </a:r>
            <a:r>
              <a:rPr lang="ru-RU" dirty="0" smtClean="0"/>
              <a:t>!=Р</a:t>
            </a:r>
            <a:r>
              <a:rPr lang="tr-TR" dirty="0" smtClean="0"/>
              <a:t>) İKEN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 </a:t>
            </a:r>
            <a:r>
              <a:rPr lang="en-US" dirty="0" smtClean="0"/>
              <a:t>  </a:t>
            </a:r>
            <a:r>
              <a:rPr lang="tr-TR" dirty="0" smtClean="0"/>
              <a:t>O:</a:t>
            </a:r>
            <a:r>
              <a:rPr lang="en-US" dirty="0" smtClean="0"/>
              <a:t>= D</a:t>
            </a:r>
            <a:r>
              <a:rPr lang="tr-TR" dirty="0" smtClean="0"/>
              <a:t>’nin orta elemanı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r-TR" dirty="0" smtClean="0"/>
              <a:t>EĞER O</a:t>
            </a:r>
            <a:r>
              <a:rPr lang="en-US" dirty="0" smtClean="0"/>
              <a:t>&lt;</a:t>
            </a:r>
            <a:r>
              <a:rPr lang="tr-TR" dirty="0" smtClean="0"/>
              <a:t>H  İSE             </a:t>
            </a:r>
            <a:r>
              <a:rPr lang="tr-TR" sz="2400" dirty="0" smtClean="0"/>
              <a:t>// hedef sadece sağda olabilir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tr-TR" dirty="0" smtClean="0"/>
              <a:t>   D:</a:t>
            </a:r>
            <a:r>
              <a:rPr lang="en-US" dirty="0" smtClean="0"/>
              <a:t>= </a:t>
            </a:r>
            <a:r>
              <a:rPr lang="tr-TR" dirty="0" smtClean="0"/>
              <a:t>D’nin sağ yarısı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tr-TR" dirty="0" smtClean="0"/>
              <a:t> DEĞİLSE                </a:t>
            </a:r>
            <a:r>
              <a:rPr lang="tr-TR" sz="2400" dirty="0" smtClean="0">
                <a:solidFill>
                  <a:prstClr val="black"/>
                </a:solidFill>
              </a:rPr>
              <a:t>// hedef sadece solda olabilir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  D:</a:t>
            </a:r>
            <a:r>
              <a:rPr lang="en-US" dirty="0" smtClean="0"/>
              <a:t>= </a:t>
            </a:r>
            <a:r>
              <a:rPr lang="tr-TR" dirty="0" smtClean="0"/>
              <a:t>D’nin sol yarısı</a:t>
            </a:r>
            <a:br>
              <a:rPr lang="tr-TR" dirty="0" smtClean="0"/>
            </a:br>
            <a:endParaRPr lang="tr-TR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Akış şeması: ikiye bölme</a:t>
            </a:r>
            <a:endParaRPr lang="en-US" dirty="0" smtClean="0"/>
          </a:p>
        </p:txBody>
      </p:sp>
      <p:sp>
        <p:nvSpPr>
          <p:cNvPr id="5" name="Flowchart: Process 4"/>
          <p:cNvSpPr/>
          <p:nvPr/>
        </p:nvSpPr>
        <p:spPr>
          <a:xfrm>
            <a:off x="2484438" y="2363787"/>
            <a:ext cx="1600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D:= giriş dizisi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2332038" y="3127375"/>
            <a:ext cx="19050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D ‘nin boyutu</a:t>
            </a:r>
            <a:r>
              <a:rPr lang="en-US" dirty="0" smtClean="0"/>
              <a:t>&gt; </a:t>
            </a:r>
            <a:r>
              <a:rPr lang="tr-TR" dirty="0" smtClean="0"/>
              <a:t>0 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514600" y="1449387"/>
            <a:ext cx="1524000" cy="609600"/>
          </a:xfrm>
          <a:prstGeom prst="flowChartConnector">
            <a:avLst/>
          </a:prstGeom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0" y="3278187"/>
            <a:ext cx="1828800" cy="762000"/>
          </a:xfrm>
          <a:prstGeom prst="flowChartConnector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Bitiş, bulmadı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4114800" y="4191000"/>
            <a:ext cx="32766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D(orta)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?</a:t>
            </a:r>
            <a:r>
              <a:rPr lang="en-US" dirty="0" smtClean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</a:t>
            </a:r>
            <a:r>
              <a:rPr lang="en-US" dirty="0" err="1" smtClean="0"/>
              <a:t>edef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7696200" y="4419600"/>
            <a:ext cx="1371600" cy="914400"/>
          </a:xfrm>
          <a:prstGeom prst="flowChartConnector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Bitiş, buldu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683456" y="6003925"/>
            <a:ext cx="2103120" cy="549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D:= D’nin sağ yarısı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4"/>
            <a:endCxn id="5" idx="0"/>
          </p:cNvCxnSpPr>
          <p:nvPr/>
        </p:nvCxnSpPr>
        <p:spPr>
          <a:xfrm>
            <a:off x="3276600" y="2058987"/>
            <a:ext cx="7938" cy="3048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3284538" y="2820987"/>
            <a:ext cx="0" cy="3063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8" idx="6"/>
          </p:cNvCxnSpPr>
          <p:nvPr/>
        </p:nvCxnSpPr>
        <p:spPr>
          <a:xfrm flipH="1" flipV="1">
            <a:off x="1828800" y="3659187"/>
            <a:ext cx="503238" cy="15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TextBox 19"/>
          <p:cNvSpPr txBox="1">
            <a:spLocks noChangeArrowheads="1"/>
          </p:cNvSpPr>
          <p:nvPr/>
        </p:nvSpPr>
        <p:spPr bwMode="auto">
          <a:xfrm>
            <a:off x="1828800" y="3201987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ha</a:t>
            </a:r>
            <a:r>
              <a:rPr lang="tr-TR" b="1" dirty="0" smtClean="0">
                <a:latin typeface="Calibri" pitchFamily="34" charset="0"/>
              </a:rPr>
              <a:t>ir</a:t>
            </a:r>
            <a:endParaRPr lang="en-US" b="1" dirty="0">
              <a:latin typeface="Calibri" pitchFamily="34" charset="0"/>
            </a:endParaRPr>
          </a:p>
        </p:txBody>
      </p:sp>
      <p:cxnSp>
        <p:nvCxnSpPr>
          <p:cNvPr id="22" name="Shape 21"/>
          <p:cNvCxnSpPr>
            <a:stCxn id="6" idx="3"/>
            <a:endCxn id="10" idx="0"/>
          </p:cNvCxnSpPr>
          <p:nvPr/>
        </p:nvCxnSpPr>
        <p:spPr>
          <a:xfrm>
            <a:off x="4237038" y="3660775"/>
            <a:ext cx="1516062" cy="530225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6" name="TextBox 22"/>
          <p:cNvSpPr txBox="1">
            <a:spLocks noChangeArrowheads="1"/>
          </p:cNvSpPr>
          <p:nvPr/>
        </p:nvSpPr>
        <p:spPr bwMode="auto">
          <a:xfrm>
            <a:off x="4343400" y="3278187"/>
            <a:ext cx="599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 dirty="0" smtClean="0">
                <a:latin typeface="Calibri" pitchFamily="34" charset="0"/>
              </a:rPr>
              <a:t>evet</a:t>
            </a:r>
            <a:endParaRPr lang="en-US" b="1" dirty="0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>
            <a:stCxn id="10" idx="3"/>
            <a:endCxn id="11" idx="2"/>
          </p:cNvCxnSpPr>
          <p:nvPr/>
        </p:nvCxnSpPr>
        <p:spPr>
          <a:xfrm>
            <a:off x="7391400" y="4876800"/>
            <a:ext cx="3048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7162800" y="4431268"/>
            <a:ext cx="527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 dirty="0">
                <a:latin typeface="Calibri" pitchFamily="34" charset="0"/>
              </a:rPr>
              <a:t>eşit</a:t>
            </a:r>
            <a:endParaRPr lang="en-US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stCxn id="10" idx="2"/>
            <a:endCxn id="13" idx="0"/>
          </p:cNvCxnSpPr>
          <p:nvPr/>
        </p:nvCxnSpPr>
        <p:spPr>
          <a:xfrm flipH="1">
            <a:off x="5735016" y="5562600"/>
            <a:ext cx="18084" cy="441325"/>
          </a:xfrm>
          <a:prstGeom prst="straightConnector1">
            <a:avLst/>
          </a:prstGeom>
          <a:ln w="444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  <a:endCxn id="12" idx="3"/>
          </p:cNvCxnSpPr>
          <p:nvPr/>
        </p:nvCxnSpPr>
        <p:spPr>
          <a:xfrm rot="10800000">
            <a:off x="2604448" y="4873140"/>
            <a:ext cx="1510352" cy="36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3" idx="1"/>
            <a:endCxn id="6" idx="2"/>
          </p:cNvCxnSpPr>
          <p:nvPr/>
        </p:nvCxnSpPr>
        <p:spPr>
          <a:xfrm rot="10800000">
            <a:off x="3284538" y="4194175"/>
            <a:ext cx="1398918" cy="2084388"/>
          </a:xfrm>
          <a:prstGeom prst="bentConnector2">
            <a:avLst/>
          </a:prstGeom>
          <a:ln w="412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0"/>
            <a:endCxn id="6" idx="2"/>
          </p:cNvCxnSpPr>
          <p:nvPr/>
        </p:nvCxnSpPr>
        <p:spPr>
          <a:xfrm rot="5400000" flipH="1" flipV="1">
            <a:off x="2239013" y="3553771"/>
            <a:ext cx="405121" cy="168593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92768" y="4599296"/>
            <a:ext cx="2011680" cy="547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D:= D’nin sol yarısı</a:t>
            </a:r>
            <a:endParaRPr lang="en-US" dirty="0"/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5798702" y="5574268"/>
            <a:ext cx="1695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D</a:t>
            </a:r>
            <a:r>
              <a:rPr lang="tr-TR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orta</a:t>
            </a:r>
            <a:r>
              <a:rPr lang="tr-TR" b="1" dirty="0" smtClean="0">
                <a:latin typeface="Calibri" pitchFamily="34" charset="0"/>
              </a:rPr>
              <a:t>)</a:t>
            </a:r>
            <a:r>
              <a:rPr lang="en-US" b="1" dirty="0" smtClean="0">
                <a:latin typeface="Calibri" pitchFamily="34" charset="0"/>
              </a:rPr>
              <a:t> &lt; </a:t>
            </a:r>
            <a:r>
              <a:rPr lang="en-US" b="1" dirty="0" err="1">
                <a:latin typeface="Calibri" pitchFamily="34" charset="0"/>
              </a:rPr>
              <a:t>hedef</a:t>
            </a:r>
            <a:r>
              <a:rPr lang="tr-TR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8932" name="TextBox 32"/>
          <p:cNvSpPr txBox="1">
            <a:spLocks noChangeArrowheads="1"/>
          </p:cNvSpPr>
          <p:nvPr/>
        </p:nvSpPr>
        <p:spPr bwMode="auto">
          <a:xfrm>
            <a:off x="2667000" y="5117068"/>
            <a:ext cx="169559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D</a:t>
            </a:r>
            <a:r>
              <a:rPr lang="tr-TR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orta</a:t>
            </a:r>
            <a:r>
              <a:rPr lang="tr-TR" b="1" dirty="0" smtClean="0">
                <a:latin typeface="Calibri" pitchFamily="34" charset="0"/>
              </a:rPr>
              <a:t>)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&gt; </a:t>
            </a:r>
            <a:r>
              <a:rPr lang="en-US" b="1" dirty="0" err="1">
                <a:latin typeface="Calibri" pitchFamily="34" charset="0"/>
              </a:rPr>
              <a:t>hedef</a:t>
            </a:r>
            <a:r>
              <a:rPr lang="tr-TR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algoritması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tr-TR" sz="3600" dirty="0" smtClean="0"/>
              <a:t>Kabarcık sıralama algoritması, basit bir sıralama algoritmadır</a:t>
            </a:r>
          </a:p>
          <a:p>
            <a:pPr marL="742950" lvl="2" indent="-342900"/>
            <a:r>
              <a:rPr lang="tr-TR" dirty="0" smtClean="0"/>
              <a:t>Diziyi ilk sayı’dan son sayı’ya inceleyin, yanlış sırada bir çift görürseniz, çiftteki sayıların yerlerini değiştirin, yanlış sırada çift olmayacağına kadar tekrarlayın</a:t>
            </a:r>
          </a:p>
          <a:p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5910263"/>
            <a:ext cx="609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5910263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5910263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5910263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5910263"/>
            <a:ext cx="609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tx1"/>
                </a:solidFill>
              </a:rPr>
              <a:t>17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5910263"/>
            <a:ext cx="609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dirty="0">
                <a:solidFill>
                  <a:schemeClr val="tx1"/>
                </a:solidFill>
              </a:rPr>
              <a:t>13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5910263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91200" y="5910263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5910263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23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5910263"/>
            <a:ext cx="609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30</a:t>
            </a:r>
            <a:endParaRPr lang="en-US" dirty="0"/>
          </a:p>
        </p:txBody>
      </p:sp>
      <p:sp>
        <p:nvSpPr>
          <p:cNvPr id="39949" name="TextBox 13"/>
          <p:cNvSpPr txBox="1">
            <a:spLocks noChangeArrowheads="1"/>
          </p:cNvSpPr>
          <p:nvPr/>
        </p:nvSpPr>
        <p:spPr bwMode="auto">
          <a:xfrm>
            <a:off x="3505200" y="6381750"/>
            <a:ext cx="27450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 dirty="0">
                <a:latin typeface="Calibri" pitchFamily="34" charset="0"/>
              </a:rPr>
              <a:t>Yanlış sırada </a:t>
            </a:r>
            <a:r>
              <a:rPr lang="tr-TR" sz="2000" b="1" dirty="0" smtClean="0">
                <a:latin typeface="Calibri" pitchFamily="34" charset="0"/>
              </a:rPr>
              <a:t>çift vardı ...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994150" y="5508625"/>
            <a:ext cx="650875" cy="387350"/>
          </a:xfrm>
          <a:custGeom>
            <a:avLst/>
            <a:gdLst>
              <a:gd name="connsiteX0" fmla="*/ 0 w 650929"/>
              <a:gd name="connsiteY0" fmla="*/ 387457 h 387457"/>
              <a:gd name="connsiteX1" fmla="*/ 325465 w 650929"/>
              <a:gd name="connsiteY1" fmla="*/ 0 h 387457"/>
              <a:gd name="connsiteX2" fmla="*/ 650929 w 65092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929" h="387457">
                <a:moveTo>
                  <a:pt x="0" y="387457"/>
                </a:moveTo>
                <a:cubicBezTo>
                  <a:pt x="108488" y="193728"/>
                  <a:pt x="216977" y="0"/>
                  <a:pt x="325465" y="0"/>
                </a:cubicBezTo>
                <a:cubicBezTo>
                  <a:pt x="433953" y="0"/>
                  <a:pt x="607017" y="330630"/>
                  <a:pt x="650929" y="387457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90600" y="5543550"/>
            <a:ext cx="246888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53" name="Rectangle 40"/>
          <p:cNvSpPr>
            <a:spLocks noChangeArrowheads="1"/>
          </p:cNvSpPr>
          <p:nvPr/>
        </p:nvSpPr>
        <p:spPr bwMode="auto">
          <a:xfrm>
            <a:off x="304800" y="4343400"/>
            <a:ext cx="7543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800" b="1" i="1" dirty="0" smtClean="0">
                <a:latin typeface="Calibri" pitchFamily="34" charset="0"/>
              </a:rPr>
              <a:t>Diziyi </a:t>
            </a:r>
            <a:r>
              <a:rPr lang="tr-TR" sz="2800" b="1" i="1" dirty="0">
                <a:latin typeface="Calibri" pitchFamily="34" charset="0"/>
              </a:rPr>
              <a:t>ilk sayı’dan son </a:t>
            </a:r>
            <a:r>
              <a:rPr lang="tr-TR" sz="2800" b="1" i="1" dirty="0" smtClean="0">
                <a:latin typeface="Calibri" pitchFamily="34" charset="0"/>
              </a:rPr>
              <a:t>sayı’ya inceleyip </a:t>
            </a:r>
            <a:r>
              <a:rPr lang="tr-TR" sz="2800" b="1" i="1" dirty="0">
                <a:latin typeface="Calibri" pitchFamily="34" charset="0"/>
              </a:rPr>
              <a:t>yanlış sırada </a:t>
            </a:r>
            <a:r>
              <a:rPr lang="tr-TR" sz="2800" b="1" i="1" dirty="0" smtClean="0">
                <a:latin typeface="Calibri" pitchFamily="34" charset="0"/>
              </a:rPr>
              <a:t>çiftler varsa sayılarını yerlerini değiştirin ...</a:t>
            </a:r>
            <a:endParaRPr lang="en-US" sz="2800" b="1" i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/>
              <a:t>bayrak: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tr-TR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  p ve p+1 ‘deki D elemanlarının yerleri değiştirilir</a:t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Algoritma temsilleri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Birçok durumda algoritma, bilgisayar program kullanarak direkt olarak temsil edilir</a:t>
            </a:r>
          </a:p>
          <a:p>
            <a:r>
              <a:rPr lang="tr-TR" dirty="0" smtClean="0"/>
              <a:t>Bu yaklaşımın ana problemi –programlama dilini bilmeyen kişi böyle algoritmaları okuyamaz ve algoritmanın yapısı ve süreçleri programlama dilinin yapıları ve süreçleriyle (mesela değişken tanımları) gereksizce karıştırılır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solidFill>
                  <a:srgbClr val="FF0000"/>
                </a:solidFill>
              </a:rPr>
              <a:t>bayrak: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tr-T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/>
              <a:t>bayrak: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tr-TR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  p ve p+1 ‘deki D elemanlarının yerleri değiştirilir</a:t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1981200"/>
            <a:ext cx="49530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Bayraklar (veya “flags”) algoritmanın bir durumu belirtip tutmak için çok sık kullanılır; burada bayrak, dizide yanlış sırada çiftler varmış diye durumu belirtmek için kullanılır</a:t>
            </a:r>
            <a:endParaRPr lang="en-US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>
                <a:solidFill>
                  <a:srgbClr val="FF0000"/>
                </a:solidFill>
              </a:rPr>
              <a:t>(bayrak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tr-TR" dirty="0" smtClean="0">
                <a:solidFill>
                  <a:srgbClr val="FF0000"/>
                </a:solidFill>
              </a:rPr>
              <a:t>1) İKEN</a:t>
            </a:r>
            <a:endParaRPr lang="en-US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/>
              <a:t>bayrak: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tr-TR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  p ve p+1 ‘deki D elemanlarının yerleri değiştirilir</a:t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1981200"/>
            <a:ext cx="49530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Yani döngü, dizide yanlış sırada çiftler varken tekrarlanması gerekiyor</a:t>
            </a:r>
            <a:endParaRPr lang="en-US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p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/>
              <a:t>bayrak: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tr-TR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  p ve p+1 ‘deki D elemanlarının yerleri değiştirilir</a:t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2743200"/>
            <a:ext cx="39624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Döngüdeki işlem 1. dizinin elemanıyla başlıyor</a:t>
            </a:r>
            <a:endParaRPr lang="en-US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tr-TR" dirty="0" smtClean="0">
                <a:solidFill>
                  <a:srgbClr val="FF0000"/>
                </a:solidFill>
              </a:rPr>
              <a:t>  D(p)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tr-TR" dirty="0" smtClean="0">
                <a:solidFill>
                  <a:srgbClr val="FF0000"/>
                </a:solidFill>
              </a:rPr>
              <a:t> D(p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tr-TR" dirty="0" smtClean="0">
                <a:solidFill>
                  <a:srgbClr val="FF0000"/>
                </a:solidFill>
              </a:rPr>
              <a:t>) İKEN</a:t>
            </a:r>
            <a:endParaRPr lang="en-US" sz="2300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p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=p + 1</a:t>
            </a:r>
            <a:r>
              <a:rPr lang="tr-TR" sz="2300" dirty="0" smtClean="0">
                <a:solidFill>
                  <a:srgbClr val="FF0000"/>
                </a:solidFill>
              </a:rPr>
              <a:t/>
            </a:r>
            <a:br>
              <a:rPr lang="tr-TR" sz="2300" dirty="0" smtClean="0">
                <a:solidFill>
                  <a:srgbClr val="FF0000"/>
                </a:solidFill>
              </a:rPr>
            </a:br>
            <a:r>
              <a:rPr lang="tr-TR" sz="3000" dirty="0" smtClean="0">
                <a:solidFill>
                  <a:srgbClr val="FF0000"/>
                </a:solidFill>
              </a:rPr>
              <a:t>DÖNGÜ SONU</a:t>
            </a:r>
            <a:endParaRPr lang="en-US" sz="2300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/>
              <a:t>bayrak: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tr-TR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  p ve p+1 ‘deki D elemanlarının yerleri değiştirilir</a:t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581400"/>
            <a:ext cx="36576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p’deki D çiftleri doğru sıradayken p dizide ilerletiliyor</a:t>
            </a:r>
            <a:endParaRPr lang="en-US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</a:t>
            </a:r>
            <a:r>
              <a:rPr lang="tr-TR" dirty="0" smtClean="0">
                <a:solidFill>
                  <a:srgbClr val="FF0000"/>
                </a:solidFill>
              </a:rPr>
              <a:t>EĞER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tr-TR" dirty="0" smtClean="0">
                <a:solidFill>
                  <a:srgbClr val="FF0000"/>
                </a:solidFill>
              </a:rPr>
              <a:t>D’nin boyutu İSE</a:t>
            </a:r>
            <a:endParaRPr lang="en-US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tr-TR" dirty="0" smtClean="0">
                <a:solidFill>
                  <a:srgbClr val="FF0000"/>
                </a:solidFill>
              </a:rPr>
              <a:t>bayrak: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FF0000"/>
                </a:solidFill>
              </a:rPr>
              <a:t>0</a:t>
            </a:r>
            <a:endParaRPr lang="tr-TR" sz="2300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>
                <a:solidFill>
                  <a:srgbClr val="FF0000"/>
                </a:solidFill>
              </a:rPr>
              <a:t>    AKSİ HALDE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 p ve p+1 ‘deki D elemanlarının yerleri değiştirilir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4191000"/>
            <a:ext cx="41148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Bu döngüden sonra iki durum var</a:t>
            </a:r>
            <a:endParaRPr lang="en-US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>
                <a:solidFill>
                  <a:srgbClr val="FF0000"/>
                </a:solidFill>
              </a:rPr>
              <a:t>bayrak: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FF0000"/>
                </a:solidFill>
              </a:rPr>
              <a:t>0</a:t>
            </a:r>
            <a:endParaRPr lang="tr-TR" sz="2300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  p ve p+1 ‘deki D elemanlarının yerleri değiştirilir</a:t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2971800"/>
            <a:ext cx="47244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Eğer D bitmişse demek yanlış sırada çiftler yokmuş – bu durumda “bayrak”ı sıfıra koyup döngüden çıkması lazım – yanlış sırada çiftler yok olması D sıralanmış olmasını demektir</a:t>
            </a:r>
            <a:endParaRPr lang="en-US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Örnek: kabarcık sıralama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 rtlCol="0">
            <a:normAutofit fontScale="85000" lnSpcReduction="20000"/>
          </a:bodyPr>
          <a:lstStyle/>
          <a:p>
            <a:pPr marL="0" lvl="1" indent="0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tr-TR" sz="3600" i="1" dirty="0" smtClean="0"/>
              <a:t>Kabarcık sıralama algoritması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D:=giriş dizi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bayrak:</a:t>
            </a:r>
            <a:r>
              <a:rPr lang="en-US" dirty="0" smtClean="0"/>
              <a:t>= 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dirty="0" smtClean="0"/>
              <a:t>(bayrak</a:t>
            </a:r>
            <a:r>
              <a:rPr lang="en-US" dirty="0" smtClean="0"/>
              <a:t> = </a:t>
            </a:r>
            <a:r>
              <a:rPr lang="tr-TR" dirty="0" smtClean="0"/>
              <a:t>1) İKEN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p</a:t>
            </a:r>
            <a:r>
              <a:rPr lang="tr-TR" dirty="0" smtClean="0"/>
              <a:t>:</a:t>
            </a:r>
            <a:r>
              <a:rPr lang="en-US" dirty="0" smtClean="0"/>
              <a:t>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</a:t>
            </a:r>
            <a:r>
              <a:rPr lang="tr-TR" dirty="0" smtClean="0"/>
              <a:t>  D(p) </a:t>
            </a:r>
            <a:r>
              <a:rPr lang="en-US" dirty="0" smtClean="0"/>
              <a:t>&lt;</a:t>
            </a:r>
            <a:r>
              <a:rPr lang="tr-TR" dirty="0" smtClean="0"/>
              <a:t> D(p</a:t>
            </a:r>
            <a:r>
              <a:rPr lang="en-US" dirty="0" smtClean="0"/>
              <a:t>+1</a:t>
            </a:r>
            <a:r>
              <a:rPr lang="tr-TR" dirty="0" smtClean="0"/>
              <a:t>) İKEN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    p</a:t>
            </a:r>
            <a:r>
              <a:rPr lang="tr-TR" dirty="0" smtClean="0"/>
              <a:t>:</a:t>
            </a:r>
            <a:r>
              <a:rPr lang="en-US" dirty="0" smtClean="0"/>
              <a:t>=p + 1</a:t>
            </a:r>
            <a:r>
              <a:rPr lang="tr-TR" sz="2300" dirty="0" smtClean="0"/>
              <a:t/>
            </a:r>
            <a:br>
              <a:rPr lang="tr-TR" sz="2300" dirty="0" smtClean="0"/>
            </a:br>
            <a:r>
              <a:rPr lang="tr-TR" sz="3000" dirty="0" smtClean="0"/>
              <a:t>DÖNGÜ SONU</a:t>
            </a: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EĞER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 = </a:t>
            </a:r>
            <a:r>
              <a:rPr lang="tr-TR" dirty="0" smtClean="0"/>
              <a:t>D’nin boyutu İSE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en-US" dirty="0" smtClean="0"/>
              <a:t>    </a:t>
            </a:r>
            <a:r>
              <a:rPr lang="tr-TR" dirty="0" smtClean="0"/>
              <a:t> </a:t>
            </a:r>
            <a:r>
              <a:rPr lang="en-US" dirty="0" smtClean="0"/>
              <a:t>    </a:t>
            </a:r>
            <a:r>
              <a:rPr lang="tr-TR" dirty="0" smtClean="0"/>
              <a:t>bayrak:</a:t>
            </a:r>
            <a:r>
              <a:rPr lang="en-US" dirty="0" smtClean="0"/>
              <a:t>=</a:t>
            </a:r>
            <a:r>
              <a:rPr lang="tr-TR" dirty="0" smtClean="0"/>
              <a:t>0</a:t>
            </a:r>
            <a:endParaRPr lang="tr-TR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    AKSİ HALDE</a:t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tr-TR" dirty="0" smtClean="0">
                <a:solidFill>
                  <a:srgbClr val="FF0000"/>
                </a:solidFill>
              </a:rPr>
              <a:t>  p ve p+1 ‘deki D elemanlarının yerleri değiştirilir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İSE SONU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tabLst>
                <a:tab pos="852488" algn="l"/>
              </a:tabLst>
              <a:defRPr/>
            </a:pPr>
            <a:r>
              <a:rPr lang="tr-TR" dirty="0" smtClean="0"/>
              <a:t>DÖNGÜ SONU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4114800"/>
            <a:ext cx="41910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Aksi halde p’deki çiftin elemanlarının yerlerini değiştirip inceleme baştan tekrarlanması gerekiyor</a:t>
            </a:r>
            <a:endParaRPr lang="en-US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Kabarcık sıralamanın akış şeması</a:t>
            </a:r>
            <a:endParaRPr lang="en-US" dirty="0" smtClean="0"/>
          </a:p>
        </p:txBody>
      </p:sp>
      <p:sp>
        <p:nvSpPr>
          <p:cNvPr id="5" name="Flowchart: Process 4"/>
          <p:cNvSpPr/>
          <p:nvPr/>
        </p:nvSpPr>
        <p:spPr>
          <a:xfrm>
            <a:off x="2881952" y="2362200"/>
            <a:ext cx="268097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p:=dizi başı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077250" y="3429000"/>
            <a:ext cx="2305654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p çifti yanlış sırada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459480" y="1371600"/>
            <a:ext cx="1524000" cy="609600"/>
          </a:xfrm>
          <a:prstGeom prst="flowChartConnector">
            <a:avLst/>
          </a:prstGeom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457200" y="3573440"/>
            <a:ext cx="2133600" cy="762000"/>
          </a:xfrm>
          <a:prstGeom prst="flowChartConnector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Bitiş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2729552" y="5105400"/>
            <a:ext cx="2982264" cy="549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çift sayıların yerleri değiştirin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126480" y="3689350"/>
            <a:ext cx="1188720" cy="547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/>
              <a:t>p:=p+1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4"/>
            <a:endCxn id="5" idx="0"/>
          </p:cNvCxnSpPr>
          <p:nvPr/>
        </p:nvCxnSpPr>
        <p:spPr>
          <a:xfrm>
            <a:off x="4221480" y="1981200"/>
            <a:ext cx="957" cy="381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4222437" y="2819400"/>
            <a:ext cx="7640" cy="609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8" idx="6"/>
          </p:cNvCxnSpPr>
          <p:nvPr/>
        </p:nvCxnSpPr>
        <p:spPr>
          <a:xfrm flipH="1" flipV="1">
            <a:off x="2590800" y="3954440"/>
            <a:ext cx="486450" cy="79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TextBox 19"/>
          <p:cNvSpPr txBox="1">
            <a:spLocks noChangeArrowheads="1"/>
          </p:cNvSpPr>
          <p:nvPr/>
        </p:nvSpPr>
        <p:spPr bwMode="auto">
          <a:xfrm>
            <a:off x="2514600" y="3529961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dirty="0">
                <a:latin typeface="Calibri" pitchFamily="34" charset="0"/>
              </a:rPr>
              <a:t>dizi bitti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1996" name="TextBox 22"/>
          <p:cNvSpPr txBox="1">
            <a:spLocks noChangeArrowheads="1"/>
          </p:cNvSpPr>
          <p:nvPr/>
        </p:nvSpPr>
        <p:spPr bwMode="auto">
          <a:xfrm>
            <a:off x="5212080" y="3581400"/>
            <a:ext cx="550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alibri" pitchFamily="34" charset="0"/>
              </a:rPr>
              <a:t>hair</a:t>
            </a:r>
            <a:endParaRPr lang="en-US">
              <a:latin typeface="Calibri" pitchFamily="34" charset="0"/>
            </a:endParaRPr>
          </a:p>
        </p:txBody>
      </p:sp>
      <p:sp>
        <p:nvSpPr>
          <p:cNvPr id="41997" name="TextBox 32"/>
          <p:cNvSpPr txBox="1">
            <a:spLocks noChangeArrowheads="1"/>
          </p:cNvSpPr>
          <p:nvPr/>
        </p:nvSpPr>
        <p:spPr bwMode="auto">
          <a:xfrm>
            <a:off x="4218305" y="4495800"/>
            <a:ext cx="592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libri" pitchFamily="34" charset="0"/>
              </a:rPr>
              <a:t>evet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>
            <a:stCxn id="6" idx="3"/>
            <a:endCxn id="13" idx="1"/>
          </p:cNvCxnSpPr>
          <p:nvPr/>
        </p:nvCxnSpPr>
        <p:spPr>
          <a:xfrm>
            <a:off x="5382904" y="3962400"/>
            <a:ext cx="743576" cy="794"/>
          </a:xfrm>
          <a:prstGeom prst="straightConnector1">
            <a:avLst/>
          </a:prstGeom>
          <a:ln w="444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12" idx="0"/>
          </p:cNvCxnSpPr>
          <p:nvPr/>
        </p:nvCxnSpPr>
        <p:spPr>
          <a:xfrm flipH="1">
            <a:off x="4220684" y="4495800"/>
            <a:ext cx="9393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6" idx="0"/>
          </p:cNvCxnSpPr>
          <p:nvPr/>
        </p:nvCxnSpPr>
        <p:spPr>
          <a:xfrm rot="10800000">
            <a:off x="4230078" y="3429001"/>
            <a:ext cx="2490763" cy="304799"/>
          </a:xfrm>
          <a:prstGeom prst="bentConnector4">
            <a:avLst>
              <a:gd name="adj1" fmla="val -539"/>
              <a:gd name="adj2" fmla="val 188433"/>
            </a:avLst>
          </a:prstGeom>
          <a:ln w="444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54" idx="3"/>
            <a:endCxn id="6" idx="0"/>
          </p:cNvCxnSpPr>
          <p:nvPr/>
        </p:nvCxnSpPr>
        <p:spPr>
          <a:xfrm flipH="1" flipV="1">
            <a:off x="4230077" y="3429000"/>
            <a:ext cx="1561123" cy="2925763"/>
          </a:xfrm>
          <a:prstGeom prst="bentConnector4">
            <a:avLst>
              <a:gd name="adj1" fmla="val -139658"/>
              <a:gd name="adj2" fmla="val 115276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2621280" y="6080125"/>
            <a:ext cx="3169920" cy="549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chemeClr val="bg1"/>
                </a:solidFill>
              </a:rPr>
              <a:t>p:=dizi başı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54" idx="0"/>
          </p:cNvCxnSpPr>
          <p:nvPr/>
        </p:nvCxnSpPr>
        <p:spPr>
          <a:xfrm flipH="1">
            <a:off x="4206240" y="5654675"/>
            <a:ext cx="14444" cy="4254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Ev çalışması</a:t>
            </a:r>
            <a:endParaRPr lang="en-US" dirty="0" smtClean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 incelediğimiz bütün algoritmaları sözde kod şeklinde yazın</a:t>
            </a:r>
          </a:p>
          <a:p>
            <a:r>
              <a:rPr lang="tr-TR" dirty="0" smtClean="0"/>
              <a:t>2-3 algoritmalar için akış şemalarını çizin</a:t>
            </a:r>
          </a:p>
          <a:p>
            <a:pPr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   </a:t>
            </a:r>
          </a:p>
          <a:p>
            <a:pPr>
              <a:buNone/>
            </a:pPr>
            <a:endParaRPr lang="tr-TR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     http://</a:t>
            </a:r>
            <a:r>
              <a:rPr lang="en-US" sz="2800" dirty="0" smtClean="0">
                <a:solidFill>
                  <a:srgbClr val="FF0000"/>
                </a:solidFill>
              </a:rPr>
              <a:t>scinetcentral.com/~</a:t>
            </a:r>
            <a:r>
              <a:rPr lang="en-US" sz="2800" dirty="0" err="1" smtClean="0">
                <a:solidFill>
                  <a:srgbClr val="FF0000"/>
                </a:solidFill>
              </a:rPr>
              <a:t>mishchenko</a:t>
            </a:r>
            <a:r>
              <a:rPr lang="en-US" sz="2800" dirty="0" smtClean="0">
                <a:solidFill>
                  <a:srgbClr val="FF0000"/>
                </a:solidFill>
              </a:rPr>
              <a:t>/MIT503.html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Algoritmalar daha genel olarak belirtmek için kama veya sözde kod (pseudocode) ve akış şemaları (flow diagrams) kullanılır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Sözde Kod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Sözde kod, günlük</a:t>
            </a:r>
            <a:r>
              <a:rPr lang="en-US" dirty="0" smtClean="0"/>
              <a:t> </a:t>
            </a:r>
            <a:r>
              <a:rPr lang="tr-TR" dirty="0" smtClean="0"/>
              <a:t>dili ve aynı zamanda programlama</a:t>
            </a:r>
            <a:r>
              <a:rPr lang="en-US" dirty="0" smtClean="0"/>
              <a:t> </a:t>
            </a:r>
            <a:r>
              <a:rPr lang="tr-TR" dirty="0" smtClean="0"/>
              <a:t>dillerine benzer bir algoritma tanımlama yöntemidir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2454</Words>
  <Application>Microsoft Office PowerPoint</Application>
  <PresentationFormat>On-screen Show (4:3)</PresentationFormat>
  <Paragraphs>546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MIT503  Veri Yapıları ve algoritmalar Algoritma temsili</vt:lpstr>
      <vt:lpstr>Algoritma temsilleri</vt:lpstr>
      <vt:lpstr>Algoritma temsilleri</vt:lpstr>
      <vt:lpstr>Algoritma temsilleri</vt:lpstr>
      <vt:lpstr>Algoritma temsilleri</vt:lpstr>
      <vt:lpstr>Algoritma temsilleri</vt:lpstr>
      <vt:lpstr>Algoritma temsilleri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Sözde kod yapıları</vt:lpstr>
      <vt:lpstr>Örnekler</vt:lpstr>
      <vt:lpstr>Örnekler</vt:lpstr>
      <vt:lpstr>Örnekler</vt:lpstr>
      <vt:lpstr>Örnekler</vt:lpstr>
      <vt:lpstr>Örnekler</vt:lpstr>
      <vt:lpstr>Örnekler</vt:lpstr>
      <vt:lpstr>Örnekler</vt:lpstr>
      <vt:lpstr>Akış şemaları</vt:lpstr>
      <vt:lpstr>Akış şeması: Naif arama</vt:lpstr>
      <vt:lpstr>Akış şeması yapıları</vt:lpstr>
      <vt:lpstr>Akış şeması yapıları</vt:lpstr>
      <vt:lpstr>Örnek: ikiye bölme</vt:lpstr>
      <vt:lpstr>Akış şeması: ikiye bölme</vt:lpstr>
      <vt:lpstr>Örnek: kabarcık algoritması</vt:lpstr>
      <vt:lpstr>Örnek: kabarcık sıralama</vt:lpstr>
      <vt:lpstr>Örnek: kabarcık sıralama</vt:lpstr>
      <vt:lpstr>Örnek: kabarcık sıralama</vt:lpstr>
      <vt:lpstr>Örnek: kabarcık sıralama</vt:lpstr>
      <vt:lpstr>Örnek: kabarcık sıralama</vt:lpstr>
      <vt:lpstr>Örnek: kabarcık sıralama</vt:lpstr>
      <vt:lpstr>Örnek: kabarcık sıralama</vt:lpstr>
      <vt:lpstr>Örnek: kabarcık sıralama</vt:lpstr>
      <vt:lpstr>Kabarcık sıralamanın akış şeması</vt:lpstr>
      <vt:lpstr>Ev çalışması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984</cp:revision>
  <dcterms:created xsi:type="dcterms:W3CDTF">2006-08-16T00:00:00Z</dcterms:created>
  <dcterms:modified xsi:type="dcterms:W3CDTF">2014-11-01T10:52:54Z</dcterms:modified>
</cp:coreProperties>
</file>