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9" r:id="rId3"/>
    <p:sldId id="257" r:id="rId4"/>
    <p:sldId id="278" r:id="rId5"/>
    <p:sldId id="319" r:id="rId6"/>
    <p:sldId id="366" r:id="rId7"/>
    <p:sldId id="373" r:id="rId8"/>
    <p:sldId id="320" r:id="rId9"/>
    <p:sldId id="321" r:id="rId10"/>
    <p:sldId id="370" r:id="rId11"/>
    <p:sldId id="374" r:id="rId12"/>
    <p:sldId id="371" r:id="rId13"/>
    <p:sldId id="367" r:id="rId14"/>
    <p:sldId id="375" r:id="rId15"/>
    <p:sldId id="322" r:id="rId16"/>
    <p:sldId id="323" r:id="rId17"/>
    <p:sldId id="324" r:id="rId18"/>
    <p:sldId id="325" r:id="rId19"/>
    <p:sldId id="327" r:id="rId20"/>
    <p:sldId id="310" r:id="rId21"/>
    <p:sldId id="283" r:id="rId22"/>
    <p:sldId id="329" r:id="rId23"/>
    <p:sldId id="284" r:id="rId24"/>
    <p:sldId id="330" r:id="rId25"/>
    <p:sldId id="368" r:id="rId26"/>
    <p:sldId id="285" r:id="rId27"/>
    <p:sldId id="286" r:id="rId28"/>
    <p:sldId id="333" r:id="rId29"/>
    <p:sldId id="334" r:id="rId30"/>
    <p:sldId id="332" r:id="rId31"/>
    <p:sldId id="287" r:id="rId32"/>
    <p:sldId id="316" r:id="rId33"/>
    <p:sldId id="369" r:id="rId34"/>
    <p:sldId id="347" r:id="rId35"/>
    <p:sldId id="336" r:id="rId36"/>
    <p:sldId id="348" r:id="rId37"/>
    <p:sldId id="337" r:id="rId38"/>
    <p:sldId id="338" r:id="rId39"/>
    <p:sldId id="339" r:id="rId40"/>
    <p:sldId id="363" r:id="rId41"/>
    <p:sldId id="362" r:id="rId42"/>
    <p:sldId id="349" r:id="rId43"/>
    <p:sldId id="340" r:id="rId44"/>
    <p:sldId id="341" r:id="rId45"/>
    <p:sldId id="342" r:id="rId46"/>
    <p:sldId id="350" r:id="rId47"/>
    <p:sldId id="359" r:id="rId48"/>
    <p:sldId id="351" r:id="rId49"/>
    <p:sldId id="352" r:id="rId50"/>
    <p:sldId id="376" r:id="rId51"/>
    <p:sldId id="353" r:id="rId52"/>
    <p:sldId id="354" r:id="rId53"/>
    <p:sldId id="377" r:id="rId54"/>
    <p:sldId id="360" r:id="rId55"/>
    <p:sldId id="355" r:id="rId56"/>
    <p:sldId id="378" r:id="rId57"/>
    <p:sldId id="356" r:id="rId58"/>
    <p:sldId id="357" r:id="rId59"/>
    <p:sldId id="289" r:id="rId60"/>
    <p:sldId id="290" r:id="rId61"/>
    <p:sldId id="361" r:id="rId62"/>
    <p:sldId id="297" r:id="rId63"/>
    <p:sldId id="364" r:id="rId64"/>
    <p:sldId id="365" r:id="rId65"/>
    <p:sldId id="345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08-Nov-14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054225"/>
            <a:ext cx="7696200" cy="1755775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MIT503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tr-TR" dirty="0" smtClean="0"/>
              <a:t>Veri Yapıları ve algoritmalar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 err="1" smtClean="0"/>
              <a:t>Ver</a:t>
            </a:r>
            <a:r>
              <a:rPr lang="tr-TR" b="1" i="1" dirty="0" smtClean="0"/>
              <a:t>i Yapıları</a:t>
            </a:r>
            <a:r>
              <a:rPr lang="en-US" b="1" i="1" dirty="0" err="1" smtClean="0"/>
              <a:t>na</a:t>
            </a:r>
            <a:r>
              <a:rPr lang="en-US" b="1" i="1" dirty="0" smtClean="0"/>
              <a:t> </a:t>
            </a:r>
            <a:r>
              <a:rPr lang="tr-TR" b="1" i="1" dirty="0" smtClean="0"/>
              <a:t>Giriş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Y. Doç. Yuriy Mishchenko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yapıları nedir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Veri yapısı: algoritmanın hesaplama durumunu herhangi bir anda belirtmek için kullanılan değerşler veya veriler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yapıları nedir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Veri yapıları temel değişkenlerden daha ileri bir kavram, yani değişken bir değerin eşdeğeri olarak düşünülebilirse eğer, veri yapıları aynı zamanda bu değerle gerçekleştirilebilir işlem veya dönüşümleri de belirtilir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yapıları nedir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Örneğin, matematiksel sayılar işte (a) bir sayısal değer VE (b) o değerlerle yapılabilir ekleme, çıkartma, çarpma ve bölme işlemlerinin tanımları</a:t>
            </a:r>
          </a:p>
          <a:p>
            <a:r>
              <a:rPr lang="tr-TR" dirty="0" smtClean="0"/>
              <a:t>İşte gerçekten bunların ikisi birlikte</a:t>
            </a:r>
            <a:r>
              <a:rPr lang="en-US" dirty="0" smtClean="0"/>
              <a:t> </a:t>
            </a:r>
            <a:r>
              <a:rPr lang="tr-TR" dirty="0" smtClean="0"/>
              <a:t>gelmeli – sayısal değer aritmetik işlemler olmadan çok anlamlı değildir</a:t>
            </a:r>
          </a:p>
          <a:p>
            <a:r>
              <a:rPr lang="tr-TR" dirty="0" smtClean="0"/>
              <a:t>Bilgisayar bilimin veri yapıları bu basit bir kavramın genişletilmesidir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Neden veri yapıları?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Veri yapıların zengin bir çeşitliği var, böyle veri yapıları temsil edilebilen değerler ve tanımlanan yani bilinen işlem kümeleri olarak farklıdır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Neden veri yapıları?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Bundan dolayı, belirli algoritmada o algoritmanın işlem ihtiyaçlarına en iyi şekilde karşılayabilecek veri yapılarının kullanımı avantajlı ve büyük önem taşır</a:t>
            </a:r>
          </a:p>
          <a:p>
            <a:r>
              <a:rPr lang="tr-TR" dirty="0" smtClean="0"/>
              <a:t>Örneğin –metin işletme yapan algoritmada karakter veri yapıları kullanılması çok daha anlamlı; veritabanları ile ilgli algoritmalarda dizi veri yapıları kullanılmaktan büyük kolaylık çıkar</a:t>
            </a:r>
          </a:p>
          <a:p>
            <a:endParaRPr lang="tr-TR" dirty="0" smtClean="0"/>
          </a:p>
          <a:p>
            <a:endParaRPr lang="tr-TR" i="1" dirty="0" smtClean="0"/>
          </a:p>
          <a:p>
            <a:endParaRPr lang="tr-TR" i="1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Neden veri yapıları?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Çok basit örnek – temel matematiksel işlem yapan program veya algoritmada temel sayısal değişkenler ve ilgili veri yapıları kullanılmaktadır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Neden veri yapıları?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Diğer taraftan, verilerin kümeleri ile çalışan programlarda dizi/array lerin kullanımı neredeyse şarttır</a:t>
            </a:r>
          </a:p>
          <a:p>
            <a:r>
              <a:rPr lang="tr-TR" dirty="0" smtClean="0"/>
              <a:t>Arrayler, bir nesnenin kümesi bir sırada içeren bir veri yapısı, mesela A=[“a”</a:t>
            </a:r>
            <a:r>
              <a:rPr lang="en-US" dirty="0" smtClean="0"/>
              <a:t>,</a:t>
            </a:r>
            <a:r>
              <a:rPr lang="tr-TR" dirty="0" smtClean="0"/>
              <a:t>“b”</a:t>
            </a:r>
            <a:r>
              <a:rPr lang="en-US" dirty="0" smtClean="0"/>
              <a:t>,</a:t>
            </a:r>
            <a:r>
              <a:rPr lang="tr-TR" dirty="0" smtClean="0"/>
              <a:t>“c”]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Neden veri yapıları?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Kayıt veya record'ler, bir farklı veri yapısı, burada birkaç değer isimli alanlarda içerir – bunların kullanımı da belirli durumlarda anlamlı</a:t>
            </a:r>
          </a:p>
          <a:p>
            <a:r>
              <a:rPr lang="tr-TR" dirty="0" smtClean="0"/>
              <a:t>Mesela – </a:t>
            </a:r>
            <a:br>
              <a:rPr lang="tr-TR" dirty="0" smtClean="0"/>
            </a:br>
            <a:r>
              <a:rPr lang="tr-TR" dirty="0" smtClean="0"/>
              <a:t>öğrenci.ad:=“Temel”, öğrenci.soyad:=“Okuyucu”, </a:t>
            </a:r>
            <a:br>
              <a:rPr lang="tr-TR" dirty="0" smtClean="0"/>
            </a:br>
            <a:r>
              <a:rPr lang="tr-TR" dirty="0" smtClean="0"/>
              <a:t>öğrenci.not:=“AA”, VB</a:t>
            </a:r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Neden veri yapıları?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smtClean="0"/>
              <a:t>Baze durumlarda değer kümesi program içerisinde dinamik olarak değiştirilmesi gerekiyor, bu durumda ne record nede array'ler tam olarak işi yaratmıyor</a:t>
            </a:r>
          </a:p>
          <a:p>
            <a:r>
              <a:rPr lang="tr-TR" dirty="0" smtClean="0"/>
              <a:t>Böyle durumlarda dinamik dizi veri yapıları kullanılabilir, onlardan biri hash-tabloları veya asosiative diziler </a:t>
            </a:r>
          </a:p>
          <a:p>
            <a:r>
              <a:rPr lang="tr-TR" dirty="0" smtClean="0"/>
              <a:t>Asosiative diziler değerleri "anahtar-değer" çiftleri şeklinde organize eder ve çiftler dinamik olarak kümeye eklenebilir veya kaldırılabilir</a:t>
            </a:r>
          </a:p>
          <a:p>
            <a:r>
              <a:rPr lang="tr-TR" dirty="0" smtClean="0"/>
              <a:t>Asosiative diziler, algoritmada dinamik veriler veya kaytılar ile çalışabilmek için kullanılabilir</a:t>
            </a:r>
          </a:p>
          <a:p>
            <a:r>
              <a:rPr lang="tr-TR" dirty="0" smtClean="0"/>
              <a:t>öğrenci</a:t>
            </a:r>
            <a:r>
              <a:rPr lang="en-US" dirty="0" smtClean="0"/>
              <a:t>[“</a:t>
            </a:r>
            <a:r>
              <a:rPr lang="tr-TR" dirty="0" smtClean="0"/>
              <a:t>ad</a:t>
            </a:r>
            <a:r>
              <a:rPr lang="en-US" dirty="0" smtClean="0"/>
              <a:t>”]</a:t>
            </a:r>
            <a:r>
              <a:rPr lang="tr-TR" dirty="0" smtClean="0"/>
              <a:t>:=“Temel”, öğrenci</a:t>
            </a:r>
            <a:r>
              <a:rPr lang="en-US" dirty="0" smtClean="0"/>
              <a:t>[“</a:t>
            </a:r>
            <a:r>
              <a:rPr lang="tr-TR" dirty="0" smtClean="0"/>
              <a:t>soyad</a:t>
            </a:r>
            <a:r>
              <a:rPr lang="en-US" dirty="0" smtClean="0"/>
              <a:t>”]</a:t>
            </a:r>
            <a:r>
              <a:rPr lang="tr-TR" dirty="0" smtClean="0"/>
              <a:t>:=“Okuyucu”, öğrenci</a:t>
            </a:r>
            <a:r>
              <a:rPr lang="en-US" dirty="0" smtClean="0"/>
              <a:t>[“</a:t>
            </a:r>
            <a:r>
              <a:rPr lang="en-US" dirty="0" err="1" smtClean="0"/>
              <a:t>araba</a:t>
            </a:r>
            <a:r>
              <a:rPr lang="en-US" dirty="0" smtClean="0"/>
              <a:t>”]</a:t>
            </a:r>
            <a:r>
              <a:rPr lang="tr-TR" dirty="0" smtClean="0"/>
              <a:t>:=“</a:t>
            </a:r>
            <a:r>
              <a:rPr lang="en-US" dirty="0" smtClean="0"/>
              <a:t>Ford</a:t>
            </a:r>
            <a:r>
              <a:rPr lang="tr-TR" dirty="0" smtClean="0"/>
              <a:t>", öğrenci</a:t>
            </a:r>
            <a:r>
              <a:rPr lang="en-US" dirty="0" smtClean="0"/>
              <a:t>[“</a:t>
            </a:r>
            <a:r>
              <a:rPr lang="tr-TR" dirty="0" smtClean="0"/>
              <a:t>not</a:t>
            </a:r>
            <a:r>
              <a:rPr lang="en-US" dirty="0" smtClean="0"/>
              <a:t>”]</a:t>
            </a:r>
            <a:r>
              <a:rPr lang="tr-TR" dirty="0" smtClean="0"/>
              <a:t>:=“AA””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yapıları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Vari yapıları üç temel gruba bölünebilir </a:t>
            </a:r>
          </a:p>
          <a:p>
            <a:pPr lvl="1"/>
            <a:r>
              <a:rPr lang="tr-TR" dirty="0" smtClean="0"/>
              <a:t>Primitif veri yapıları</a:t>
            </a:r>
          </a:p>
          <a:p>
            <a:pPr lvl="1"/>
            <a:r>
              <a:rPr lang="en-US" dirty="0" smtClean="0"/>
              <a:t>B</a:t>
            </a:r>
            <a:r>
              <a:rPr lang="tr-TR" dirty="0" smtClean="0"/>
              <a:t>ileşik veri yapıları</a:t>
            </a:r>
          </a:p>
          <a:p>
            <a:pPr lvl="1"/>
            <a:r>
              <a:rPr lang="tr-TR" dirty="0" smtClean="0"/>
              <a:t>Soyut veri yapıları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Basit veri yapıları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tr-TR" dirty="0" smtClean="0"/>
              <a:t>Primitif veri yapıları matematiksel sayılardan çekilmiştir</a:t>
            </a:r>
          </a:p>
          <a:p>
            <a:endParaRPr lang="tr-TR" i="1" dirty="0" smtClean="0"/>
          </a:p>
          <a:p>
            <a:endParaRPr lang="tr-TR" i="1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Basit veri yapıları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tr-TR" b="1" dirty="0" smtClean="0"/>
              <a:t>Tamsayılar</a:t>
            </a:r>
          </a:p>
          <a:p>
            <a:pPr lvl="1"/>
            <a:r>
              <a:rPr lang="tr-TR" dirty="0" smtClean="0"/>
              <a:t>Tamsayı veri yapısı, normal tamsayılara temsil eder</a:t>
            </a:r>
          </a:p>
          <a:p>
            <a:pPr lvl="1"/>
            <a:r>
              <a:rPr lang="tr-TR" dirty="0" smtClean="0"/>
              <a:t>Toplama, çıkartma, çarpma, ve bölme işlemler var</a:t>
            </a:r>
          </a:p>
          <a:p>
            <a:pPr lvl="1"/>
            <a:r>
              <a:rPr lang="tr-TR" dirty="0" smtClean="0"/>
              <a:t>Daha büyük, daha küçük ve eşitlik işlemler var</a:t>
            </a:r>
          </a:p>
          <a:p>
            <a:pPr lvl="1"/>
            <a:r>
              <a:rPr lang="tr-TR" dirty="0" smtClean="0"/>
              <a:t>Önceki ve sonraki </a:t>
            </a:r>
            <a:r>
              <a:rPr lang="tr-TR" i="1" dirty="0" smtClean="0"/>
              <a:t>ardışıklık </a:t>
            </a:r>
            <a:r>
              <a:rPr lang="tr-TR" dirty="0" smtClean="0"/>
              <a:t>işlemi de var</a:t>
            </a:r>
          </a:p>
          <a:p>
            <a:r>
              <a:rPr lang="tr-TR" dirty="0" smtClean="0"/>
              <a:t>Modern bilgisayarda gerçekten tek temel veriler tamsayılardır, tüm değer veri yapıları bilgisayarlarda tamsayılar kullanarak uygulanması gerekmektedir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Basit veri yapıları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Programlama dillerinde tamsayılar kullanılan belleğin boyutuna göre </a:t>
            </a:r>
            <a:r>
              <a:rPr lang="en-US" i="1" dirty="0" smtClean="0"/>
              <a:t>byte</a:t>
            </a:r>
            <a:r>
              <a:rPr lang="en-US" dirty="0" smtClean="0"/>
              <a:t>, </a:t>
            </a:r>
            <a:r>
              <a:rPr lang="en-US" i="1" dirty="0" smtClean="0"/>
              <a:t>short</a:t>
            </a:r>
            <a:r>
              <a:rPr lang="en-US" dirty="0" smtClean="0"/>
              <a:t>, </a:t>
            </a:r>
            <a:r>
              <a:rPr lang="en-US" i="1" dirty="0" err="1" smtClean="0"/>
              <a:t>int</a:t>
            </a:r>
            <a:r>
              <a:rPr lang="en-US" dirty="0" smtClean="0"/>
              <a:t>, </a:t>
            </a:r>
            <a:r>
              <a:rPr lang="en-US" i="1" dirty="0" smtClean="0"/>
              <a:t>long </a:t>
            </a:r>
            <a:r>
              <a:rPr lang="tr-TR" dirty="0" smtClean="0"/>
              <a:t>tiplere bölümür:</a:t>
            </a:r>
          </a:p>
          <a:p>
            <a:pPr lvl="1"/>
            <a:r>
              <a:rPr lang="tr-TR" dirty="0" smtClean="0"/>
              <a:t>Byte – 8 bit (1 byte), 0’dan 255’e kadar</a:t>
            </a:r>
          </a:p>
          <a:p>
            <a:pPr lvl="1"/>
            <a:r>
              <a:rPr lang="tr-TR" dirty="0" smtClean="0"/>
              <a:t>Short – 16 bit (2 byte), 0’dan 65 535’e kadar</a:t>
            </a:r>
          </a:p>
          <a:p>
            <a:pPr lvl="1"/>
            <a:r>
              <a:rPr lang="tr-TR" dirty="0" smtClean="0"/>
              <a:t>Int – 32 bit (4 byte), 0’dan </a:t>
            </a:r>
            <a:r>
              <a:rPr lang="en-US" dirty="0" smtClean="0"/>
              <a:t>4 294 967 296</a:t>
            </a:r>
            <a:r>
              <a:rPr lang="tr-TR" dirty="0" smtClean="0"/>
              <a:t>’e kadar</a:t>
            </a:r>
          </a:p>
          <a:p>
            <a:pPr lvl="1"/>
            <a:r>
              <a:rPr lang="tr-TR" dirty="0" smtClean="0"/>
              <a:t>Long – 64 bit (8 byte), 0’dan </a:t>
            </a:r>
            <a:r>
              <a:rPr lang="en-US" dirty="0" smtClean="0"/>
              <a:t>18 446 744 073 709 551 616</a:t>
            </a:r>
            <a:r>
              <a:rPr lang="tr-TR" dirty="0" smtClean="0"/>
              <a:t>’e kadar</a:t>
            </a:r>
          </a:p>
          <a:p>
            <a:pPr lvl="1"/>
            <a:r>
              <a:rPr lang="tr-TR" dirty="0" smtClean="0"/>
              <a:t>Bunlar ayrıca işaretli veya işaretsiz olabilir: işaretli ise – aynı aralık iki eş negatif ve pozitif kısıma bölünür, örneğin, işaretli byte -127’den 127’e kadar değerleri kapsayan tamsayılar dır</a:t>
            </a:r>
          </a:p>
          <a:p>
            <a:endParaRPr lang="tr-TR" dirty="0" smtClean="0"/>
          </a:p>
          <a:p>
            <a:endParaRPr lang="tr-TR" i="1" dirty="0" smtClean="0"/>
          </a:p>
          <a:p>
            <a:endParaRPr lang="tr-TR" i="1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Basit veri yapıları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b="1" dirty="0" smtClean="0"/>
              <a:t>Gerçel sayılar</a:t>
            </a:r>
          </a:p>
          <a:p>
            <a:pPr lvl="1"/>
            <a:r>
              <a:rPr lang="tr-TR" dirty="0" smtClean="0"/>
              <a:t>Normal gerçel sayıların anlamına gelir</a:t>
            </a:r>
          </a:p>
          <a:p>
            <a:pPr lvl="1"/>
            <a:r>
              <a:rPr lang="tr-TR" dirty="0" smtClean="0"/>
              <a:t>Aritmetik toplama, çıkartma, çarpma ve bölme işlemleri var</a:t>
            </a:r>
          </a:p>
          <a:p>
            <a:pPr lvl="1"/>
            <a:r>
              <a:rPr lang="tr-TR" dirty="0" smtClean="0"/>
              <a:t>Daha büyük, daha küçük ve eşitlik karşılaştırma İşlemleri var</a:t>
            </a:r>
          </a:p>
          <a:p>
            <a:pPr lvl="1"/>
            <a:r>
              <a:rPr lang="tr-TR" dirty="0" smtClean="0"/>
              <a:t>Gerçel sayılar için ardışıklık işlemleri </a:t>
            </a:r>
            <a:r>
              <a:rPr lang="tr-TR" u="sng" dirty="0" smtClean="0"/>
              <a:t>yoktur</a:t>
            </a:r>
          </a:p>
          <a:p>
            <a:endParaRPr lang="tr-TR" dirty="0" smtClean="0"/>
          </a:p>
          <a:p>
            <a:endParaRPr lang="tr-TR" i="1" dirty="0" smtClean="0"/>
          </a:p>
          <a:p>
            <a:endParaRPr lang="tr-TR" i="1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Basit veri yapıları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85000" lnSpcReduction="10000"/>
          </a:bodyPr>
          <a:lstStyle/>
          <a:p>
            <a:r>
              <a:rPr lang="tr-TR" dirty="0" smtClean="0"/>
              <a:t>Bilgisayarlarda gerçel sayılar tabi tamsayılar kullanarak işletilir, ayrıca sadece yaklaşık olarak kaydedilebilir</a:t>
            </a:r>
          </a:p>
          <a:p>
            <a:r>
              <a:rPr lang="tr-TR" dirty="0" smtClean="0"/>
              <a:t>Örneğin bilgisayarda hesaplanan karekök 2 gerçekten karekök değil, onun bir yaklaşımı yani 1.414213562 ve bukadar, karekök 2 bundan sonra tabi çok daha devam eder</a:t>
            </a:r>
          </a:p>
          <a:p>
            <a:r>
              <a:rPr lang="tr-TR" dirty="0" smtClean="0"/>
              <a:t>Gerçel sayılar bilgisayarlarda “mantis” ve “exponent” iki tamsayı kullanarak temsil edilir, genellikle .</a:t>
            </a:r>
            <a:r>
              <a:rPr lang="en-US" b="1" dirty="0" smtClean="0"/>
              <a:t>24351E15</a:t>
            </a:r>
            <a:r>
              <a:rPr lang="tr-TR" dirty="0" smtClean="0"/>
              <a:t> şekilde yazılan sayılar aslında </a:t>
            </a:r>
            <a:r>
              <a:rPr lang="tr-TR" b="1" dirty="0" smtClean="0"/>
              <a:t>0.</a:t>
            </a:r>
            <a:r>
              <a:rPr lang="en-US" b="1" dirty="0" smtClean="0"/>
              <a:t>24351</a:t>
            </a:r>
            <a:r>
              <a:rPr lang="en-US" dirty="0" smtClean="0"/>
              <a:t>*</a:t>
            </a:r>
            <a:r>
              <a:rPr lang="en-US" b="1" dirty="0" smtClean="0"/>
              <a:t>10</a:t>
            </a:r>
            <a:r>
              <a:rPr lang="en-US" b="1" baseline="30000" dirty="0" smtClean="0"/>
              <a:t>15</a:t>
            </a:r>
            <a:r>
              <a:rPr lang="tr-TR" baseline="30000" dirty="0" smtClean="0"/>
              <a:t> </a:t>
            </a:r>
            <a:r>
              <a:rPr lang="tr-TR" dirty="0" smtClean="0"/>
              <a:t>anlamına gelir; burada </a:t>
            </a:r>
            <a:r>
              <a:rPr lang="en-US" b="1" dirty="0" smtClean="0"/>
              <a:t>.</a:t>
            </a:r>
            <a:r>
              <a:rPr lang="tr-TR" b="1" dirty="0" smtClean="0"/>
              <a:t>2</a:t>
            </a:r>
            <a:r>
              <a:rPr lang="en-US" b="1" dirty="0" smtClean="0"/>
              <a:t>4351</a:t>
            </a:r>
            <a:r>
              <a:rPr lang="en-US" dirty="0" smtClean="0"/>
              <a:t> mantis</a:t>
            </a:r>
            <a:r>
              <a:rPr lang="tr-TR" dirty="0" smtClean="0"/>
              <a:t> ve </a:t>
            </a:r>
            <a:r>
              <a:rPr lang="en-US" b="1" dirty="0" smtClean="0"/>
              <a:t>15</a:t>
            </a:r>
            <a:r>
              <a:rPr lang="en-US" dirty="0" smtClean="0"/>
              <a:t> </a:t>
            </a:r>
            <a:r>
              <a:rPr lang="tr-TR" dirty="0" smtClean="0"/>
              <a:t>exponent tir</a:t>
            </a:r>
            <a:endParaRPr lang="en-US" dirty="0" smtClean="0"/>
          </a:p>
          <a:p>
            <a:endParaRPr lang="tr-TR" i="1" dirty="0" smtClean="0"/>
          </a:p>
          <a:p>
            <a:endParaRPr lang="tr-TR" i="1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Basit veri yapıları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tr-TR" dirty="0" smtClean="0"/>
              <a:t>Programlama dillerinin çoğunda gerçel sayılar </a:t>
            </a:r>
            <a:r>
              <a:rPr lang="tr-TR" i="1" dirty="0" smtClean="0"/>
              <a:t>float</a:t>
            </a:r>
            <a:r>
              <a:rPr lang="tr-TR" dirty="0" smtClean="0"/>
              <a:t> veya </a:t>
            </a:r>
            <a:r>
              <a:rPr lang="tr-TR" i="1" dirty="0" smtClean="0"/>
              <a:t>double</a:t>
            </a:r>
            <a:r>
              <a:rPr lang="en-US" i="1" dirty="0" smtClean="0"/>
              <a:t> </a:t>
            </a:r>
            <a:r>
              <a:rPr lang="tr-TR" dirty="0" smtClean="0"/>
              <a:t>olarak tanımlanabilir</a:t>
            </a:r>
          </a:p>
          <a:p>
            <a:pPr lvl="1"/>
            <a:r>
              <a:rPr lang="tr-TR" dirty="0" smtClean="0"/>
              <a:t>Float – 32 bit (4 byte) kullanan, ±</a:t>
            </a:r>
            <a:r>
              <a:rPr lang="en-US" dirty="0" smtClean="0"/>
              <a:t>3.4E38</a:t>
            </a:r>
            <a:r>
              <a:rPr lang="tr-TR" dirty="0" smtClean="0"/>
              <a:t> aralıkta, </a:t>
            </a:r>
            <a:br>
              <a:rPr lang="tr-TR" dirty="0" smtClean="0"/>
            </a:br>
            <a:r>
              <a:rPr lang="tr-TR" dirty="0" smtClean="0"/>
              <a:t>8 basamak mantise sahip olan sayılardır</a:t>
            </a:r>
          </a:p>
          <a:p>
            <a:pPr lvl="1"/>
            <a:r>
              <a:rPr lang="tr-TR" dirty="0" smtClean="0"/>
              <a:t>Double – 64 bit (8 byte) kullanan, ±</a:t>
            </a:r>
            <a:r>
              <a:rPr lang="en-US" dirty="0" smtClean="0"/>
              <a:t>1.8E308</a:t>
            </a:r>
            <a:r>
              <a:rPr lang="tr-TR" dirty="0" smtClean="0"/>
              <a:t> aralıkta, 16 basamak mantise sahip olan gerçel sayılardır</a:t>
            </a:r>
          </a:p>
          <a:p>
            <a:pPr lvl="1"/>
            <a:r>
              <a:rPr lang="tr-TR" dirty="0" smtClean="0"/>
              <a:t>Gerçel değişkenler her zaman işaretlidir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i="1" dirty="0" smtClean="0"/>
          </a:p>
          <a:p>
            <a:endParaRPr lang="tr-TR" i="1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Basit veri yapıları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b="1" dirty="0" smtClean="0"/>
              <a:t>Boolean (mantıksal) sayıları</a:t>
            </a:r>
          </a:p>
          <a:p>
            <a:pPr lvl="1"/>
            <a:r>
              <a:rPr lang="tr-TR" dirty="0" smtClean="0"/>
              <a:t>Sadece iki değer var, yanlış (0) veya doğru (1)</a:t>
            </a:r>
          </a:p>
          <a:p>
            <a:pPr lvl="1"/>
            <a:r>
              <a:rPr lang="tr-TR" dirty="0" smtClean="0"/>
              <a:t>OR, XOR, AND ve NOT mantıksal işlemleri tanımlanır</a:t>
            </a:r>
            <a:endParaRPr lang="tr-TR" strike="sngStrike" dirty="0" smtClean="0"/>
          </a:p>
          <a:p>
            <a:pPr lvl="1"/>
            <a:r>
              <a:rPr lang="tr-TR" dirty="0" smtClean="0"/>
              <a:t>Algoritmalarda mantıksal işlemleri yapmak için kullanılır</a:t>
            </a:r>
          </a:p>
          <a:p>
            <a:pPr>
              <a:buNone/>
            </a:pPr>
            <a:r>
              <a:rPr lang="tr-TR" b="1" dirty="0" smtClean="0"/>
              <a:t>Karakterler</a:t>
            </a:r>
          </a:p>
          <a:p>
            <a:pPr lvl="1"/>
            <a:r>
              <a:rPr lang="tr-TR" dirty="0" smtClean="0"/>
              <a:t>Algoritmalarda metinle çalişmak için kullanılır</a:t>
            </a:r>
          </a:p>
          <a:p>
            <a:pPr lvl="1"/>
            <a:r>
              <a:rPr lang="tr-TR" dirty="0" smtClean="0"/>
              <a:t>Programlama dillerinde genellikle </a:t>
            </a:r>
            <a:r>
              <a:rPr lang="tr-TR" i="1" dirty="0" smtClean="0"/>
              <a:t>byte</a:t>
            </a:r>
            <a:r>
              <a:rPr lang="tr-TR" dirty="0" smtClean="0"/>
              <a:t> veya </a:t>
            </a:r>
            <a:r>
              <a:rPr lang="tr-TR" i="1" dirty="0" smtClean="0"/>
              <a:t>short</a:t>
            </a:r>
            <a:r>
              <a:rPr lang="tr-TR" dirty="0" smtClean="0"/>
              <a:t> tamsayı ile temsil eder, sadece ilişkili tamsayılara bir tablo kullanarak “a”, “b”, “c” gibi harf değerleri atanır</a:t>
            </a:r>
          </a:p>
          <a:p>
            <a:pPr lvl="1"/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i="1" dirty="0" smtClean="0"/>
          </a:p>
          <a:p>
            <a:endParaRPr lang="tr-TR" i="1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Bileşik veri yapıları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2971800"/>
          </a:xfrm>
        </p:spPr>
        <p:txBody>
          <a:bodyPr>
            <a:normAutofit/>
          </a:bodyPr>
          <a:lstStyle/>
          <a:p>
            <a:r>
              <a:rPr lang="tr-TR" dirty="0" smtClean="0"/>
              <a:t>Bileşik veri yapıları, verilerin kümeleri toplu olarak temsil eden veri yapılarıdır; bunlardan ilki diziler veya array'ler</a:t>
            </a:r>
            <a:endParaRPr lang="tr-TR" i="1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Bileşik veri yapıları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2971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b="1" dirty="0" smtClean="0"/>
              <a:t>Diziler</a:t>
            </a:r>
            <a:r>
              <a:rPr lang="tr-TR" dirty="0" smtClean="0"/>
              <a:t>, en temel bileşik veri yapısı</a:t>
            </a:r>
          </a:p>
          <a:p>
            <a:pPr lvl="1"/>
            <a:r>
              <a:rPr lang="tr-TR" dirty="0" smtClean="0"/>
              <a:t>Belirli bir sırada bşr eleman süresi belirtir</a:t>
            </a:r>
          </a:p>
          <a:p>
            <a:pPr lvl="1"/>
            <a:r>
              <a:rPr lang="tr-TR" dirty="0" smtClean="0"/>
              <a:t>Bilgisayarlarda belekte tek belek bloku olarak kaydedilir ve elemanların sırasına göre erişim sağlanır</a:t>
            </a:r>
            <a:endParaRPr lang="tr-TR" i="1" dirty="0" smtClean="0"/>
          </a:p>
          <a:p>
            <a:endParaRPr lang="tr-TR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1295400" y="4728865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67000" y="4728865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81200" y="4728865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52800" y="4728865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38600" y="4728865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24400" y="4728865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0200" y="4728865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7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96000" y="4728865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8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5" idx="2"/>
            <a:endCxn id="25" idx="0"/>
          </p:cNvCxnSpPr>
          <p:nvPr/>
        </p:nvCxnSpPr>
        <p:spPr>
          <a:xfrm flipH="1">
            <a:off x="1524000" y="5186065"/>
            <a:ext cx="76200" cy="882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27" idx="0"/>
          </p:cNvCxnSpPr>
          <p:nvPr/>
        </p:nvCxnSpPr>
        <p:spPr>
          <a:xfrm>
            <a:off x="2286000" y="5186065"/>
            <a:ext cx="0" cy="882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26" idx="0"/>
          </p:cNvCxnSpPr>
          <p:nvPr/>
        </p:nvCxnSpPr>
        <p:spPr>
          <a:xfrm>
            <a:off x="2971800" y="5186065"/>
            <a:ext cx="0" cy="882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28" idx="0"/>
          </p:cNvCxnSpPr>
          <p:nvPr/>
        </p:nvCxnSpPr>
        <p:spPr>
          <a:xfrm>
            <a:off x="3657600" y="5186065"/>
            <a:ext cx="0" cy="882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29" idx="0"/>
          </p:cNvCxnSpPr>
          <p:nvPr/>
        </p:nvCxnSpPr>
        <p:spPr>
          <a:xfrm>
            <a:off x="4343400" y="5186065"/>
            <a:ext cx="0" cy="882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30" idx="0"/>
          </p:cNvCxnSpPr>
          <p:nvPr/>
        </p:nvCxnSpPr>
        <p:spPr>
          <a:xfrm>
            <a:off x="5029200" y="5186065"/>
            <a:ext cx="76200" cy="882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31" idx="0"/>
          </p:cNvCxnSpPr>
          <p:nvPr/>
        </p:nvCxnSpPr>
        <p:spPr>
          <a:xfrm>
            <a:off x="5715000" y="5186065"/>
            <a:ext cx="107196" cy="882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32" idx="0"/>
          </p:cNvCxnSpPr>
          <p:nvPr/>
        </p:nvCxnSpPr>
        <p:spPr>
          <a:xfrm>
            <a:off x="6400800" y="5186065"/>
            <a:ext cx="107196" cy="882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63123" y="4724400"/>
            <a:ext cx="637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sıra</a:t>
            </a:r>
            <a:endParaRPr lang="en-US" sz="2400" b="1" dirty="0"/>
          </a:p>
        </p:txBody>
      </p:sp>
      <p:sp>
        <p:nvSpPr>
          <p:cNvPr id="25" name="Rectangle 24"/>
          <p:cNvSpPr/>
          <p:nvPr/>
        </p:nvSpPr>
        <p:spPr>
          <a:xfrm>
            <a:off x="1219200" y="6068179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667000" y="6068179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981200" y="6068179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123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352800" y="6068179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Yuri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038600" y="6068179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ders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00600" y="6068179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3.5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517396" y="6068179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503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203196" y="6068179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ttt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934200" y="6019800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elemanlar</a:t>
            </a:r>
            <a:endParaRPr lang="en-US" sz="24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Bileşik veri yapıları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2971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b="1" dirty="0" smtClean="0"/>
              <a:t>Diziler</a:t>
            </a:r>
          </a:p>
          <a:p>
            <a:pPr lvl="1"/>
            <a:r>
              <a:rPr lang="tr-TR" dirty="0" smtClean="0"/>
              <a:t>Elemanlara direkt erişim olabilmesi için, dizilerdeki verilere erişim çok hızlı ve verimli</a:t>
            </a:r>
          </a:p>
          <a:p>
            <a:endParaRPr lang="tr-TR" i="1" dirty="0" smtClean="0"/>
          </a:p>
          <a:p>
            <a:endParaRPr lang="tr-TR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1295400" y="4728865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67000" y="4728865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81200" y="4728865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52800" y="4728865"/>
            <a:ext cx="609600" cy="4572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38600" y="4728865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24400" y="4728865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0200" y="4728865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7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96000" y="4728865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8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5" idx="2"/>
            <a:endCxn id="25" idx="0"/>
          </p:cNvCxnSpPr>
          <p:nvPr/>
        </p:nvCxnSpPr>
        <p:spPr>
          <a:xfrm flipH="1">
            <a:off x="1524000" y="5186065"/>
            <a:ext cx="76200" cy="882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27" idx="0"/>
          </p:cNvCxnSpPr>
          <p:nvPr/>
        </p:nvCxnSpPr>
        <p:spPr>
          <a:xfrm>
            <a:off x="2286000" y="5186065"/>
            <a:ext cx="0" cy="882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26" idx="0"/>
          </p:cNvCxnSpPr>
          <p:nvPr/>
        </p:nvCxnSpPr>
        <p:spPr>
          <a:xfrm>
            <a:off x="2971800" y="5186065"/>
            <a:ext cx="0" cy="882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28" idx="0"/>
          </p:cNvCxnSpPr>
          <p:nvPr/>
        </p:nvCxnSpPr>
        <p:spPr>
          <a:xfrm>
            <a:off x="3657600" y="5186065"/>
            <a:ext cx="0" cy="882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29" idx="0"/>
          </p:cNvCxnSpPr>
          <p:nvPr/>
        </p:nvCxnSpPr>
        <p:spPr>
          <a:xfrm>
            <a:off x="4343400" y="5186065"/>
            <a:ext cx="0" cy="882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30" idx="0"/>
          </p:cNvCxnSpPr>
          <p:nvPr/>
        </p:nvCxnSpPr>
        <p:spPr>
          <a:xfrm>
            <a:off x="5029200" y="5186065"/>
            <a:ext cx="76200" cy="882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31" idx="0"/>
          </p:cNvCxnSpPr>
          <p:nvPr/>
        </p:nvCxnSpPr>
        <p:spPr>
          <a:xfrm>
            <a:off x="5715000" y="5186065"/>
            <a:ext cx="107196" cy="882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32" idx="0"/>
          </p:cNvCxnSpPr>
          <p:nvPr/>
        </p:nvCxnSpPr>
        <p:spPr>
          <a:xfrm>
            <a:off x="6400800" y="5186065"/>
            <a:ext cx="107196" cy="882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219200" y="6068179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667000" y="6068179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981200" y="6068179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123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352800" y="6068179"/>
            <a:ext cx="609600" cy="45720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Yuri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038600" y="6068179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ders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00600" y="6068179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3.5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517396" y="6068179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503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203196" y="6068179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ttt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863123" y="4724400"/>
            <a:ext cx="637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sıra</a:t>
            </a:r>
            <a:endParaRPr 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934200" y="6019800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elemanlar</a:t>
            </a:r>
            <a:endParaRPr 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yapıları ve veri tipleri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Ders planı</a:t>
            </a:r>
          </a:p>
          <a:p>
            <a:r>
              <a:rPr lang="tr-TR" dirty="0" smtClean="0"/>
              <a:t>V</a:t>
            </a:r>
            <a:r>
              <a:rPr lang="en-US" dirty="0" smtClean="0"/>
              <a:t>e</a:t>
            </a:r>
            <a:r>
              <a:rPr lang="tr-TR" dirty="0" smtClean="0"/>
              <a:t>ri yapıları nedir</a:t>
            </a:r>
            <a:endParaRPr lang="en-US" dirty="0" smtClean="0"/>
          </a:p>
          <a:p>
            <a:r>
              <a:rPr lang="tr-TR" dirty="0" smtClean="0"/>
              <a:t>Neden veri yapıları</a:t>
            </a:r>
            <a:endParaRPr lang="en-US" dirty="0" smtClean="0"/>
          </a:p>
          <a:p>
            <a:r>
              <a:rPr lang="tr-TR" dirty="0" smtClean="0"/>
              <a:t>Basit veri yapıları</a:t>
            </a:r>
          </a:p>
          <a:p>
            <a:r>
              <a:rPr lang="en-US" dirty="0" smtClean="0"/>
              <a:t>B</a:t>
            </a:r>
            <a:r>
              <a:rPr lang="tr-TR" dirty="0" smtClean="0"/>
              <a:t>ileşik veri yapıları</a:t>
            </a:r>
          </a:p>
          <a:p>
            <a:r>
              <a:rPr lang="tr-TR" dirty="0" smtClean="0"/>
              <a:t>İleri (soyut) veri yapıları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Bileşik veri yapıları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29718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tr-TR" b="1" dirty="0" smtClean="0"/>
              <a:t>Diziler</a:t>
            </a:r>
          </a:p>
          <a:p>
            <a:pPr lvl="1"/>
            <a:r>
              <a:rPr lang="tr-TR" dirty="0" smtClean="0"/>
              <a:t>Dizi veri yapısı sadece içerik koyma/ortaya çıkartma işlemi tanımlar; bazen arama işlemi de tanımlanır</a:t>
            </a:r>
          </a:p>
          <a:p>
            <a:pPr lvl="1"/>
            <a:r>
              <a:rPr lang="tr-TR" dirty="0" smtClean="0"/>
              <a:t>Koyma/çıkartma işlemleri sayısal “indeks” yani “pozisyon” kullanarak gerçekleştirilir, örneğin benim_dizi</a:t>
            </a:r>
            <a:r>
              <a:rPr lang="en-US" dirty="0" smtClean="0"/>
              <a:t>[</a:t>
            </a:r>
            <a:r>
              <a:rPr lang="tr-TR" dirty="0" smtClean="0"/>
              <a:t>pozisyon</a:t>
            </a:r>
            <a:r>
              <a:rPr lang="en-US" dirty="0" smtClean="0"/>
              <a:t>]</a:t>
            </a:r>
            <a:r>
              <a:rPr lang="tr-TR" dirty="0" smtClean="0"/>
              <a:t>:</a:t>
            </a:r>
            <a:r>
              <a:rPr lang="en-US" dirty="0" smtClean="0"/>
              <a:t>=</a:t>
            </a:r>
            <a:r>
              <a:rPr lang="tr-TR" dirty="0" smtClean="0"/>
              <a:t>benim_değer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i="1" dirty="0" smtClean="0"/>
          </a:p>
          <a:p>
            <a:endParaRPr lang="tr-TR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1295400" y="4728865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67000" y="4728865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81200" y="4728865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52800" y="4728865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38600" y="4728865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24400" y="4728865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0200" y="4728865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7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96000" y="4728865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8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5" idx="2"/>
            <a:endCxn id="25" idx="0"/>
          </p:cNvCxnSpPr>
          <p:nvPr/>
        </p:nvCxnSpPr>
        <p:spPr>
          <a:xfrm flipH="1">
            <a:off x="1524000" y="5186065"/>
            <a:ext cx="76200" cy="882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27" idx="0"/>
          </p:cNvCxnSpPr>
          <p:nvPr/>
        </p:nvCxnSpPr>
        <p:spPr>
          <a:xfrm>
            <a:off x="2286000" y="5186065"/>
            <a:ext cx="0" cy="882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26" idx="0"/>
          </p:cNvCxnSpPr>
          <p:nvPr/>
        </p:nvCxnSpPr>
        <p:spPr>
          <a:xfrm>
            <a:off x="2971800" y="5186065"/>
            <a:ext cx="0" cy="882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28" idx="0"/>
          </p:cNvCxnSpPr>
          <p:nvPr/>
        </p:nvCxnSpPr>
        <p:spPr>
          <a:xfrm>
            <a:off x="3657600" y="5186065"/>
            <a:ext cx="0" cy="882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29" idx="0"/>
          </p:cNvCxnSpPr>
          <p:nvPr/>
        </p:nvCxnSpPr>
        <p:spPr>
          <a:xfrm>
            <a:off x="4343400" y="5186065"/>
            <a:ext cx="0" cy="882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30" idx="0"/>
          </p:cNvCxnSpPr>
          <p:nvPr/>
        </p:nvCxnSpPr>
        <p:spPr>
          <a:xfrm>
            <a:off x="5029200" y="5186065"/>
            <a:ext cx="76200" cy="882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31" idx="0"/>
          </p:cNvCxnSpPr>
          <p:nvPr/>
        </p:nvCxnSpPr>
        <p:spPr>
          <a:xfrm>
            <a:off x="5715000" y="5186065"/>
            <a:ext cx="107196" cy="882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32" idx="0"/>
          </p:cNvCxnSpPr>
          <p:nvPr/>
        </p:nvCxnSpPr>
        <p:spPr>
          <a:xfrm>
            <a:off x="6400800" y="5186065"/>
            <a:ext cx="107196" cy="882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219200" y="6068179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667000" y="6068179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981200" y="6068179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123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352800" y="6068179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Yuri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038600" y="6068179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ders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00600" y="6068179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3.5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517396" y="6068179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503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203196" y="6068179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ttt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863123" y="4724400"/>
            <a:ext cx="1014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indeks</a:t>
            </a:r>
            <a:endParaRPr 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934200" y="6019800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içerik</a:t>
            </a:r>
            <a:endParaRPr lang="en-US" sz="24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Bileşik veri yapıları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971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tr-TR" b="1" dirty="0" smtClean="0"/>
              <a:t>Matrisler</a:t>
            </a:r>
            <a:r>
              <a:rPr lang="tr-TR" dirty="0" smtClean="0"/>
              <a:t>,</a:t>
            </a:r>
            <a:r>
              <a:rPr lang="tr-TR" b="1" dirty="0" smtClean="0"/>
              <a:t> </a:t>
            </a:r>
            <a:r>
              <a:rPr lang="tr-TR" dirty="0" smtClean="0"/>
              <a:t>iki, üç, vb boyutlu dizilerdir</a:t>
            </a:r>
          </a:p>
          <a:p>
            <a:r>
              <a:rPr lang="tr-TR" dirty="0" smtClean="0"/>
              <a:t>En temel iki boyutlu matris bir tablonun anlamına gelir</a:t>
            </a:r>
          </a:p>
          <a:p>
            <a:r>
              <a:rPr lang="tr-TR" dirty="0" smtClean="0"/>
              <a:t>Matrislerdeki işlemleri gerçekleştirmek için bileşik indeksler kullanılır, yani benim_tablom</a:t>
            </a:r>
            <a:r>
              <a:rPr lang="en-US" dirty="0" smtClean="0"/>
              <a:t>[</a:t>
            </a:r>
            <a:r>
              <a:rPr lang="tr-TR" dirty="0" smtClean="0"/>
              <a:t>i,j</a:t>
            </a:r>
            <a:r>
              <a:rPr lang="en-US" dirty="0" smtClean="0"/>
              <a:t>]</a:t>
            </a:r>
            <a:endParaRPr lang="tr-TR" dirty="0" smtClean="0"/>
          </a:p>
          <a:p>
            <a:endParaRPr lang="tr-TR" dirty="0" smtClean="0"/>
          </a:p>
          <a:p>
            <a:pPr>
              <a:buNone/>
            </a:pP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pPr lvl="1"/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i="1" dirty="0" smtClean="0"/>
          </a:p>
          <a:p>
            <a:endParaRPr lang="tr-TR" i="1" dirty="0" smtClean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3733800" y="4267200"/>
          <a:ext cx="22098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8300"/>
                <a:gridCol w="368300"/>
                <a:gridCol w="368300"/>
                <a:gridCol w="368300"/>
                <a:gridCol w="368300"/>
                <a:gridCol w="368300"/>
              </a:tblGrid>
              <a:tr h="347472"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47472"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47472"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47472"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47472"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Bileşik veri yapıları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b="1" dirty="0" smtClean="0"/>
              <a:t>Seyrek matrisler</a:t>
            </a:r>
          </a:p>
          <a:p>
            <a:r>
              <a:rPr lang="tr-TR" dirty="0" smtClean="0"/>
              <a:t>Seyrek matrisler çoğunlukla 0 içeren matrislerdir</a:t>
            </a:r>
          </a:p>
          <a:p>
            <a:pPr lvl="1"/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i="1" dirty="0" smtClean="0"/>
          </a:p>
          <a:p>
            <a:endParaRPr lang="tr-TR" i="1" dirty="0" smtClean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3352800" y="3352800"/>
          <a:ext cx="22098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8300"/>
                <a:gridCol w="368300"/>
                <a:gridCol w="368300"/>
                <a:gridCol w="368300"/>
                <a:gridCol w="368300"/>
                <a:gridCol w="368300"/>
              </a:tblGrid>
              <a:tr h="347472"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0" dirty="0" smtClean="0"/>
                        <a:t>0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47472">
                <a:tc>
                  <a:txBody>
                    <a:bodyPr/>
                    <a:lstStyle/>
                    <a:p>
                      <a:r>
                        <a:rPr lang="tr-TR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47472"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47472"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47472"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3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0" dirty="0" smtClean="0"/>
                        <a:t>0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5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Bileşik veri yapıları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tr-TR" dirty="0" smtClean="0"/>
              <a:t>Seyrek matrisler, sıfırdan farklı elemanın listesi şekilde belirtilirse çok daha ekonomik ve verimlidir</a:t>
            </a:r>
            <a:endParaRPr lang="en-US" dirty="0" smtClean="0"/>
          </a:p>
          <a:p>
            <a:endParaRPr lang="tr-TR" dirty="0" smtClean="0"/>
          </a:p>
          <a:p>
            <a:pPr lvl="1"/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i="1" dirty="0" smtClean="0"/>
          </a:p>
          <a:p>
            <a:endParaRPr lang="tr-TR" i="1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Bileşik veri yapıları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Bağlantılı listeler ikinci temel dii veri yapısıdır</a:t>
            </a:r>
          </a:p>
          <a:p>
            <a:r>
              <a:rPr lang="tr-TR" dirty="0" smtClean="0"/>
              <a:t>Bağlantılı listeler dinamik diziler ile çalışabilmek için keşfedilmiştir; eğer dizinin boyutu baştan belli olmalı ve program çalışıyor zaman değişemez, bağlantılı listelerin boyutu dinamik yani değişebiliyor</a:t>
            </a:r>
          </a:p>
          <a:p>
            <a:r>
              <a:rPr lang="tr-TR" dirty="0" smtClean="0"/>
              <a:t>Bağlantılı liste, bir elemanın zinciri olarak düşünülebilir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Bileşik veri yapıları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b="1" dirty="0" smtClean="0"/>
              <a:t>Bağlantılı listenin ana fikri: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590800"/>
            <a:ext cx="609600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25908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52800" y="25908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24400" y="25908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96000" y="25908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91400" y="2590800"/>
            <a:ext cx="609600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4" idx="3"/>
            <a:endCxn id="7" idx="1"/>
          </p:cNvCxnSpPr>
          <p:nvPr/>
        </p:nvCxnSpPr>
        <p:spPr>
          <a:xfrm>
            <a:off x="1219200" y="2819400"/>
            <a:ext cx="7620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>
            <a:off x="2590800" y="2819400"/>
            <a:ext cx="7620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0" idx="1"/>
          </p:cNvCxnSpPr>
          <p:nvPr/>
        </p:nvCxnSpPr>
        <p:spPr>
          <a:xfrm>
            <a:off x="3962400" y="2819400"/>
            <a:ext cx="7620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2" idx="1"/>
          </p:cNvCxnSpPr>
          <p:nvPr/>
        </p:nvCxnSpPr>
        <p:spPr>
          <a:xfrm>
            <a:off x="5334000" y="2819400"/>
            <a:ext cx="7620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  <a:endCxn id="13" idx="1"/>
          </p:cNvCxnSpPr>
          <p:nvPr/>
        </p:nvCxnSpPr>
        <p:spPr>
          <a:xfrm>
            <a:off x="6705600" y="2819400"/>
            <a:ext cx="6858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75102" y="2590800"/>
            <a:ext cx="228600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346702" y="2590800"/>
            <a:ext cx="228600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733800" y="2575302"/>
            <a:ext cx="228600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05400" y="2590800"/>
            <a:ext cx="228600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477000" y="2590800"/>
            <a:ext cx="228600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772400" y="2575302"/>
            <a:ext cx="228600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85800" y="4953000"/>
            <a:ext cx="609600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057400" y="495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29000" y="495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800600" y="495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72200" y="495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467600" y="4953000"/>
            <a:ext cx="609600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4" idx="3"/>
            <a:endCxn id="35" idx="1"/>
          </p:cNvCxnSpPr>
          <p:nvPr/>
        </p:nvCxnSpPr>
        <p:spPr>
          <a:xfrm>
            <a:off x="1295400" y="5181600"/>
            <a:ext cx="762000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3"/>
            <a:endCxn id="36" idx="1"/>
          </p:cNvCxnSpPr>
          <p:nvPr/>
        </p:nvCxnSpPr>
        <p:spPr>
          <a:xfrm>
            <a:off x="2667000" y="5181600"/>
            <a:ext cx="762000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6" idx="3"/>
            <a:endCxn id="37" idx="1"/>
          </p:cNvCxnSpPr>
          <p:nvPr/>
        </p:nvCxnSpPr>
        <p:spPr>
          <a:xfrm>
            <a:off x="4038600" y="5181600"/>
            <a:ext cx="762000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3"/>
            <a:endCxn id="38" idx="1"/>
          </p:cNvCxnSpPr>
          <p:nvPr/>
        </p:nvCxnSpPr>
        <p:spPr>
          <a:xfrm>
            <a:off x="5410200" y="5181600"/>
            <a:ext cx="762000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3"/>
            <a:endCxn id="39" idx="1"/>
          </p:cNvCxnSpPr>
          <p:nvPr/>
        </p:nvCxnSpPr>
        <p:spPr>
          <a:xfrm>
            <a:off x="6781800" y="5181600"/>
            <a:ext cx="685800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051302" y="4953000"/>
            <a:ext cx="228600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422902" y="4953000"/>
            <a:ext cx="228600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810000" y="4953000"/>
            <a:ext cx="228600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81600" y="4953000"/>
            <a:ext cx="228600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553200" y="4953000"/>
            <a:ext cx="228600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848600" y="4937502"/>
            <a:ext cx="228600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67600" y="4953000"/>
            <a:ext cx="228600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172200" y="4953000"/>
            <a:ext cx="228600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800600" y="4953000"/>
            <a:ext cx="228600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429000" y="4953000"/>
            <a:ext cx="228600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057400" y="4953000"/>
            <a:ext cx="228600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85800" y="4953000"/>
            <a:ext cx="228600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ine Callout 1 56"/>
          <p:cNvSpPr/>
          <p:nvPr/>
        </p:nvSpPr>
        <p:spPr>
          <a:xfrm>
            <a:off x="2667000" y="3810000"/>
            <a:ext cx="1371600" cy="457200"/>
          </a:xfrm>
          <a:prstGeom prst="borderCallout1">
            <a:avLst>
              <a:gd name="adj1" fmla="val 18750"/>
              <a:gd name="adj2" fmla="val -8333"/>
              <a:gd name="adj3" fmla="val -179025"/>
              <a:gd name="adj4" fmla="val -103870"/>
            </a:avLst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işaretçiler</a:t>
            </a:r>
            <a:endParaRPr lang="en-US" dirty="0"/>
          </a:p>
        </p:txBody>
      </p:sp>
      <p:cxnSp>
        <p:nvCxnSpPr>
          <p:cNvPr id="59" name="Straight Connector 58"/>
          <p:cNvCxnSpPr>
            <a:endCxn id="29" idx="2"/>
          </p:cNvCxnSpPr>
          <p:nvPr/>
        </p:nvCxnSpPr>
        <p:spPr>
          <a:xfrm flipH="1" flipV="1">
            <a:off x="2461002" y="3048000"/>
            <a:ext cx="53598" cy="838200"/>
          </a:xfrm>
          <a:prstGeom prst="line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30" idx="2"/>
          </p:cNvCxnSpPr>
          <p:nvPr/>
        </p:nvCxnSpPr>
        <p:spPr>
          <a:xfrm flipV="1">
            <a:off x="2514600" y="3032502"/>
            <a:ext cx="1333500" cy="853698"/>
          </a:xfrm>
          <a:prstGeom prst="line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70277" y="22098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nesne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905000" y="22098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nesne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289677" y="22098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nesne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114800" y="3124200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Her elemanda ilişkili veri ve sonraki elemana </a:t>
            </a:r>
            <a:r>
              <a:rPr lang="tr-TR" sz="2400" dirty="0" smtClean="0">
                <a:solidFill>
                  <a:srgbClr val="FF0000"/>
                </a:solidFill>
              </a:rPr>
              <a:t>işaretçi</a:t>
            </a:r>
            <a:r>
              <a:rPr lang="tr-TR" sz="2400" dirty="0" smtClean="0"/>
              <a:t> vardır</a:t>
            </a:r>
            <a:endParaRPr lang="en-US" sz="2400" dirty="0"/>
          </a:p>
        </p:txBody>
      </p:sp>
      <p:sp>
        <p:nvSpPr>
          <p:cNvPr id="66" name="Line Callout 1 65"/>
          <p:cNvSpPr/>
          <p:nvPr/>
        </p:nvSpPr>
        <p:spPr>
          <a:xfrm>
            <a:off x="2667000" y="6187698"/>
            <a:ext cx="1371600" cy="457200"/>
          </a:xfrm>
          <a:prstGeom prst="borderCallout1">
            <a:avLst>
              <a:gd name="adj1" fmla="val 18750"/>
              <a:gd name="adj2" fmla="val -8333"/>
              <a:gd name="adj3" fmla="val -179025"/>
              <a:gd name="adj4" fmla="val -103870"/>
            </a:avLst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işaretçiler</a:t>
            </a:r>
            <a:endParaRPr lang="en-US" dirty="0"/>
          </a:p>
        </p:txBody>
      </p:sp>
      <p:cxnSp>
        <p:nvCxnSpPr>
          <p:cNvPr id="67" name="Straight Connector 66"/>
          <p:cNvCxnSpPr>
            <a:endCxn id="55" idx="2"/>
          </p:cNvCxnSpPr>
          <p:nvPr/>
        </p:nvCxnSpPr>
        <p:spPr>
          <a:xfrm flipH="1" flipV="1">
            <a:off x="2171700" y="5410200"/>
            <a:ext cx="342900" cy="853698"/>
          </a:xfrm>
          <a:prstGeom prst="line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2514600" y="5410200"/>
            <a:ext cx="1333500" cy="853698"/>
          </a:xfrm>
          <a:prstGeom prst="line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343400" y="5581471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İki yonlü listelerde </a:t>
            </a:r>
            <a:r>
              <a:rPr lang="tr-TR" sz="2400" i="1" dirty="0" smtClean="0"/>
              <a:t>sonraki </a:t>
            </a:r>
            <a:r>
              <a:rPr lang="tr-TR" sz="2400" dirty="0" smtClean="0"/>
              <a:t>ve </a:t>
            </a:r>
            <a:r>
              <a:rPr lang="tr-TR" sz="2400" i="1" dirty="0" smtClean="0"/>
              <a:t>önceki </a:t>
            </a:r>
            <a:r>
              <a:rPr lang="tr-TR" sz="2400" dirty="0" smtClean="0"/>
              <a:t>elemana </a:t>
            </a:r>
            <a:r>
              <a:rPr lang="tr-TR" sz="2400" dirty="0" smtClean="0">
                <a:solidFill>
                  <a:srgbClr val="FF0000"/>
                </a:solidFill>
              </a:rPr>
              <a:t>işaretçiler</a:t>
            </a:r>
            <a:r>
              <a:rPr lang="tr-TR" sz="2400" dirty="0" smtClean="0"/>
              <a:t> kullanılır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4572000" y="3962400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/>
              <a:t>İşaretçileri takip ederek bütün liste geçirilebilir</a:t>
            </a:r>
            <a:endParaRPr lang="en-US" sz="2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Bileşik veri yapıları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Bağlantılı listedeki eleman sayısı kollayca değiştirilebilir, zincirin sonuna her zaman yeni bir eleman eklenerek</a:t>
            </a:r>
          </a:p>
          <a:p>
            <a:r>
              <a:rPr lang="tr-TR" dirty="0" smtClean="0"/>
              <a:t>Fakat belirli pozisyondaki elemana ulaşmak zahmetli olabilir, yani verilere erişim yavaş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Bileşik veri yapıları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tr-TR" b="1" dirty="0" smtClean="0"/>
              <a:t>Bağlantılı listelerin işlemleri</a:t>
            </a:r>
          </a:p>
          <a:p>
            <a:pPr lvl="1"/>
            <a:r>
              <a:rPr lang="tr-TR" dirty="0" smtClean="0"/>
              <a:t>Ekleme – yeni eleman eklenmesi</a:t>
            </a:r>
          </a:p>
          <a:p>
            <a:pPr lvl="2"/>
            <a:r>
              <a:rPr lang="tr-TR" dirty="0" smtClean="0"/>
              <a:t>yeni eleman listenin sonuna eklenir ve işaretçi ile önceki elemana bağlanır</a:t>
            </a:r>
          </a:p>
          <a:p>
            <a:pPr lvl="1"/>
            <a:r>
              <a:rPr lang="tr-TR" dirty="0" smtClean="0"/>
              <a:t>Kaldırma – var olan eleman kaldırılması</a:t>
            </a:r>
          </a:p>
          <a:p>
            <a:pPr lvl="2"/>
            <a:r>
              <a:rPr lang="tr-TR" dirty="0" smtClean="0"/>
              <a:t>Kaldırma için, eleman sıradan kaldırıp yanındaki elemaların işaretçileri uygun şekilde güncelleştirilir</a:t>
            </a:r>
          </a:p>
          <a:p>
            <a:pPr lvl="1"/>
            <a:r>
              <a:rPr lang="tr-TR" dirty="0" smtClean="0"/>
              <a:t>Arama – listede belirli elemanın ortaya çıkartma</a:t>
            </a:r>
          </a:p>
          <a:p>
            <a:pPr lvl="2"/>
            <a:r>
              <a:rPr lang="tr-TR" dirty="0" smtClean="0"/>
              <a:t>Listenin birinci elemandan başlayınca hedef veya sona ulaşmaya kadar işaretçiler takip edilir</a:t>
            </a:r>
          </a:p>
          <a:p>
            <a:pPr lvl="1"/>
            <a:endParaRPr lang="tr-TR" dirty="0" smtClean="0"/>
          </a:p>
          <a:p>
            <a:pPr lvl="1"/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i="1" dirty="0" smtClean="0"/>
          </a:p>
          <a:p>
            <a:endParaRPr lang="tr-TR" i="1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Bileşik veri yapıları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b="1" dirty="0" smtClean="0"/>
              <a:t>Bağlantılı listede ekleme ve kaldırma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590800"/>
            <a:ext cx="609600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25908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52800" y="25908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24400" y="25908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96000" y="25908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91400" y="2590800"/>
            <a:ext cx="6096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4" idx="3"/>
            <a:endCxn id="7" idx="1"/>
          </p:cNvCxnSpPr>
          <p:nvPr/>
        </p:nvCxnSpPr>
        <p:spPr>
          <a:xfrm>
            <a:off x="1219200" y="2819400"/>
            <a:ext cx="7620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>
            <a:off x="2590800" y="2819400"/>
            <a:ext cx="7620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0" idx="1"/>
          </p:cNvCxnSpPr>
          <p:nvPr/>
        </p:nvCxnSpPr>
        <p:spPr>
          <a:xfrm>
            <a:off x="3962400" y="2819400"/>
            <a:ext cx="7620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2" idx="1"/>
          </p:cNvCxnSpPr>
          <p:nvPr/>
        </p:nvCxnSpPr>
        <p:spPr>
          <a:xfrm>
            <a:off x="5334000" y="2819400"/>
            <a:ext cx="7620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  <a:endCxn id="13" idx="1"/>
          </p:cNvCxnSpPr>
          <p:nvPr/>
        </p:nvCxnSpPr>
        <p:spPr>
          <a:xfrm>
            <a:off x="6705600" y="2819400"/>
            <a:ext cx="6858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75102" y="2590800"/>
            <a:ext cx="228600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346702" y="2590800"/>
            <a:ext cx="228600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733800" y="2575302"/>
            <a:ext cx="228600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05400" y="2590800"/>
            <a:ext cx="228600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477000" y="2590800"/>
            <a:ext cx="228600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772400" y="2590800"/>
            <a:ext cx="228600" cy="457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ine Callout 1 56"/>
          <p:cNvSpPr/>
          <p:nvPr/>
        </p:nvSpPr>
        <p:spPr>
          <a:xfrm>
            <a:off x="2667000" y="3810000"/>
            <a:ext cx="1371600" cy="457200"/>
          </a:xfrm>
          <a:prstGeom prst="borderCallout1">
            <a:avLst>
              <a:gd name="adj1" fmla="val 18750"/>
              <a:gd name="adj2" fmla="val -8333"/>
              <a:gd name="adj3" fmla="val -179025"/>
              <a:gd name="adj4" fmla="val -103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işaretçiler</a:t>
            </a:r>
            <a:endParaRPr lang="en-US" dirty="0"/>
          </a:p>
        </p:txBody>
      </p:sp>
      <p:cxnSp>
        <p:nvCxnSpPr>
          <p:cNvPr id="59" name="Straight Connector 58"/>
          <p:cNvCxnSpPr>
            <a:endCxn id="29" idx="2"/>
          </p:cNvCxnSpPr>
          <p:nvPr/>
        </p:nvCxnSpPr>
        <p:spPr>
          <a:xfrm flipH="1" flipV="1">
            <a:off x="2461002" y="3048000"/>
            <a:ext cx="53598" cy="8382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30" idx="2"/>
          </p:cNvCxnSpPr>
          <p:nvPr/>
        </p:nvCxnSpPr>
        <p:spPr>
          <a:xfrm flipV="1">
            <a:off x="2514600" y="3032502"/>
            <a:ext cx="1333500" cy="8536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70277" y="22098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nesne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905000" y="22098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nesne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289677" y="22098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nesne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010400" y="1828800"/>
            <a:ext cx="1564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Ekleme</a:t>
            </a:r>
            <a:endParaRPr lang="en-US" sz="2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495800" y="342900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Yeni eleman sonuna ekleyip yeni işaretçi ile bağlanır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533400" y="4953000"/>
            <a:ext cx="609600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905000" y="495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276600" y="495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648200" y="4953000"/>
            <a:ext cx="6096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019800" y="495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7315200" y="4953000"/>
            <a:ext cx="6096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0" idx="3"/>
            <a:endCxn id="70" idx="1"/>
          </p:cNvCxnSpPr>
          <p:nvPr/>
        </p:nvCxnSpPr>
        <p:spPr>
          <a:xfrm>
            <a:off x="1143000" y="5181600"/>
            <a:ext cx="7620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3"/>
            <a:endCxn id="71" idx="1"/>
          </p:cNvCxnSpPr>
          <p:nvPr/>
        </p:nvCxnSpPr>
        <p:spPr>
          <a:xfrm>
            <a:off x="2514600" y="5181600"/>
            <a:ext cx="7620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1" idx="3"/>
            <a:endCxn id="72" idx="1"/>
          </p:cNvCxnSpPr>
          <p:nvPr/>
        </p:nvCxnSpPr>
        <p:spPr>
          <a:xfrm>
            <a:off x="3886200" y="5181600"/>
            <a:ext cx="7620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2" idx="3"/>
            <a:endCxn id="73" idx="1"/>
          </p:cNvCxnSpPr>
          <p:nvPr/>
        </p:nvCxnSpPr>
        <p:spPr>
          <a:xfrm>
            <a:off x="5257800" y="5181600"/>
            <a:ext cx="7620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3" idx="3"/>
            <a:endCxn id="74" idx="1"/>
          </p:cNvCxnSpPr>
          <p:nvPr/>
        </p:nvCxnSpPr>
        <p:spPr>
          <a:xfrm>
            <a:off x="6629400" y="5181600"/>
            <a:ext cx="685800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898902" y="4953000"/>
            <a:ext cx="228600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270502" y="4953000"/>
            <a:ext cx="228600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657600" y="4937502"/>
            <a:ext cx="228600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029200" y="4953000"/>
            <a:ext cx="228600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400800" y="4953000"/>
            <a:ext cx="228600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7696200" y="4953000"/>
            <a:ext cx="228600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394077" y="45720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nesne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828800" y="45720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nesne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213477" y="45720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nesne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6934201" y="4343400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Kaldırma</a:t>
            </a:r>
            <a:endParaRPr lang="en-US" sz="24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57200" y="6027003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Belirtilen elemanı kaldırıp yanındaki elemanın işaretçileri </a:t>
            </a:r>
            <a:r>
              <a:rPr lang="tr-TR" sz="2400" dirty="0" smtClean="0">
                <a:solidFill>
                  <a:srgbClr val="FF0000"/>
                </a:solidFill>
              </a:rPr>
              <a:t>güncelleştirilir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5" name="Freeform 94"/>
          <p:cNvSpPr/>
          <p:nvPr/>
        </p:nvSpPr>
        <p:spPr>
          <a:xfrm>
            <a:off x="3733799" y="5393410"/>
            <a:ext cx="2438401" cy="405539"/>
          </a:xfrm>
          <a:custGeom>
            <a:avLst/>
            <a:gdLst>
              <a:gd name="connsiteX0" fmla="*/ 33580 w 3040251"/>
              <a:gd name="connsiteY0" fmla="*/ 15498 h 405539"/>
              <a:gd name="connsiteX1" fmla="*/ 95573 w 3040251"/>
              <a:gd name="connsiteY1" fmla="*/ 139485 h 405539"/>
              <a:gd name="connsiteX2" fmla="*/ 607017 w 3040251"/>
              <a:gd name="connsiteY2" fmla="*/ 340963 h 405539"/>
              <a:gd name="connsiteX3" fmla="*/ 1660902 w 3040251"/>
              <a:gd name="connsiteY3" fmla="*/ 387458 h 405539"/>
              <a:gd name="connsiteX4" fmla="*/ 2776780 w 3040251"/>
              <a:gd name="connsiteY4" fmla="*/ 232475 h 405539"/>
              <a:gd name="connsiteX5" fmla="*/ 3040251 w 3040251"/>
              <a:gd name="connsiteY5" fmla="*/ 0 h 40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0251" h="405539">
                <a:moveTo>
                  <a:pt x="33580" y="15498"/>
                </a:moveTo>
                <a:cubicBezTo>
                  <a:pt x="16790" y="50369"/>
                  <a:pt x="0" y="85241"/>
                  <a:pt x="95573" y="139485"/>
                </a:cubicBezTo>
                <a:cubicBezTo>
                  <a:pt x="191146" y="193729"/>
                  <a:pt x="346129" y="299634"/>
                  <a:pt x="607017" y="340963"/>
                </a:cubicBezTo>
                <a:cubicBezTo>
                  <a:pt x="867905" y="382292"/>
                  <a:pt x="1299275" y="405539"/>
                  <a:pt x="1660902" y="387458"/>
                </a:cubicBezTo>
                <a:cubicBezTo>
                  <a:pt x="2022529" y="369377"/>
                  <a:pt x="2546889" y="297051"/>
                  <a:pt x="2776780" y="232475"/>
                </a:cubicBezTo>
                <a:cubicBezTo>
                  <a:pt x="3006671" y="167899"/>
                  <a:pt x="3037668" y="15498"/>
                  <a:pt x="3040251" y="0"/>
                </a:cubicBezTo>
              </a:path>
            </a:pathLst>
          </a:custGeom>
          <a:ln w="603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8" idx="0"/>
            <a:endCxn id="32" idx="2"/>
          </p:cNvCxnSpPr>
          <p:nvPr/>
        </p:nvCxnSpPr>
        <p:spPr>
          <a:xfrm rot="5400000" flipH="1" flipV="1">
            <a:off x="6324600" y="3162300"/>
            <a:ext cx="381000" cy="15240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93" idx="0"/>
            <a:endCxn id="95" idx="2"/>
          </p:cNvCxnSpPr>
          <p:nvPr/>
        </p:nvCxnSpPr>
        <p:spPr>
          <a:xfrm rot="5400000" flipH="1" flipV="1">
            <a:off x="3468960" y="5275313"/>
            <a:ext cx="292630" cy="1210751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4114800" y="4953000"/>
            <a:ext cx="228600" cy="381000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5486400" y="4988256"/>
            <a:ext cx="228600" cy="381000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Bileşik veri yapıları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Bağlantılı liste genel veri yapılarının kavramının çok güzel bir örnek, çünkü basit fakat primitif olmayan ilgli işlemler için algoritma tanımlanması lazım; bu algoritmalar tabi bizim tarafımızdan belirtilmesi gereklidir</a:t>
            </a:r>
          </a:p>
          <a:p>
            <a:r>
              <a:rPr lang="tr-TR" dirty="0" smtClean="0"/>
              <a:t>Fakat bu algoritmalar uygulandıktan sonra bağlantılı liste verileri tek bir nesne olarka kullanılmaya başlayabilir; programlama dillerinin çoğunda bağlantılı liste veri tipi tanımlanır ve bu şekilde programlarda kullanılabilir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Sonlu</a:t>
            </a:r>
            <a:r>
              <a:rPr lang="en-US" dirty="0" smtClean="0"/>
              <a:t> durum </a:t>
            </a:r>
            <a:r>
              <a:rPr lang="en-US" dirty="0" err="1" smtClean="0"/>
              <a:t>hesaplama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Bildiğimi algoritmaların hepsi şu şekilde düşünülebilir: bir amacı ulaşmak için, bir değişken kümesi var ve o kümeyi sırayla değiştiren işlemler vardır</a:t>
            </a:r>
          </a:p>
          <a:p>
            <a:r>
              <a:rPr lang="tr-TR" dirty="0" smtClean="0"/>
              <a:t>Hesaplamaların tüm adımlarında algoritmanın durumunu belirten değişkenlere bi </a:t>
            </a:r>
            <a:r>
              <a:rPr lang="tr-TR" i="1" dirty="0" smtClean="0"/>
              <a:t>algoritmanın durumu </a:t>
            </a:r>
            <a:r>
              <a:rPr lang="tr-TR" dirty="0" smtClean="0"/>
              <a:t>deriz, ayrıca algoritmanın durumunu güncelleştiren işlemlere </a:t>
            </a:r>
            <a:r>
              <a:rPr lang="tr-TR" i="1" dirty="0" smtClean="0"/>
              <a:t>algoritmanın kodu </a:t>
            </a:r>
            <a:r>
              <a:rPr lang="tr-TR" dirty="0" smtClean="0"/>
              <a:t>veya </a:t>
            </a:r>
            <a:r>
              <a:rPr lang="tr-TR" i="1" dirty="0" smtClean="0"/>
              <a:t>program </a:t>
            </a:r>
            <a:r>
              <a:rPr lang="tr-TR" dirty="0" smtClean="0"/>
              <a:t>denir</a:t>
            </a:r>
          </a:p>
          <a:p>
            <a:endParaRPr lang="tr-TR" i="1" dirty="0" smtClean="0"/>
          </a:p>
          <a:p>
            <a:endParaRPr lang="tr-TR" i="1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Bileşik veri yapıları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Ba</a:t>
            </a:r>
            <a:r>
              <a:rPr lang="en-US" dirty="0" err="1" smtClean="0"/>
              <a:t>gbaglantili</a:t>
            </a:r>
            <a:r>
              <a:rPr lang="tr-TR" dirty="0" smtClean="0"/>
              <a:t> liste = </a:t>
            </a:r>
            <a:r>
              <a:rPr lang="en-US" dirty="0" smtClean="0"/>
              <a:t>{ilk, son}</a:t>
            </a:r>
          </a:p>
          <a:p>
            <a:pPr marL="0" indent="0">
              <a:buNone/>
            </a:pPr>
            <a:r>
              <a:rPr lang="en-US" dirty="0" err="1" smtClean="0"/>
              <a:t>eleman</a:t>
            </a:r>
            <a:r>
              <a:rPr lang="en-US" dirty="0" smtClean="0"/>
              <a:t>={.</a:t>
            </a:r>
            <a:r>
              <a:rPr lang="en-US" dirty="0" err="1" smtClean="0"/>
              <a:t>nesne</a:t>
            </a:r>
            <a:r>
              <a:rPr lang="en-US" dirty="0" smtClean="0"/>
              <a:t>, .</a:t>
            </a:r>
            <a:r>
              <a:rPr lang="en-US" dirty="0" err="1" smtClean="0"/>
              <a:t>onceki,.sonraki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743200"/>
            <a:ext cx="8229600" cy="37338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Baglantili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liste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ekleme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algoritmasi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liste.ekle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yeni</a:t>
            </a:r>
            <a:r>
              <a:rPr lang="en-US" sz="2200" dirty="0" smtClean="0"/>
              <a:t>_</a:t>
            </a:r>
            <a:r>
              <a:rPr lang="en-US" sz="2200" dirty="0" err="1" smtClean="0"/>
              <a:t>nesne</a:t>
            </a:r>
            <a:r>
              <a:rPr lang="en-US" sz="2200" dirty="0" smtClean="0"/>
              <a:t>)</a:t>
            </a:r>
          </a:p>
          <a:p>
            <a:pPr lvl="0">
              <a:spcBef>
                <a:spcPct val="20000"/>
              </a:spcBef>
            </a:pPr>
            <a:r>
              <a:rPr lang="en-US" sz="2200" dirty="0" err="1" smtClean="0"/>
              <a:t>yeni_eleman.nesne</a:t>
            </a:r>
            <a:r>
              <a:rPr lang="en-US" sz="2200" dirty="0" smtClean="0"/>
              <a:t>=</a:t>
            </a:r>
            <a:r>
              <a:rPr lang="en-US" sz="2200" dirty="0" err="1" smtClean="0"/>
              <a:t>yeni_nesne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/>
              <a:t>yeni_eleman.onceki</a:t>
            </a:r>
            <a:r>
              <a:rPr lang="en-US" sz="2200" dirty="0" smtClean="0"/>
              <a:t>:=son</a:t>
            </a:r>
          </a:p>
          <a:p>
            <a:pPr lvl="0">
              <a:spcBef>
                <a:spcPct val="20000"/>
              </a:spcBef>
            </a:pPr>
            <a:r>
              <a:rPr lang="en-US" sz="2200" dirty="0" err="1" smtClean="0"/>
              <a:t>yeni_eleman.sonraki</a:t>
            </a:r>
            <a:r>
              <a:rPr lang="en-US" sz="2200" dirty="0" smtClean="0"/>
              <a:t>:=0</a:t>
            </a:r>
          </a:p>
          <a:p>
            <a:pPr lvl="0">
              <a:spcBef>
                <a:spcPct val="20000"/>
              </a:spcBef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son.sonraki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:=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yeni_eleman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</a:pPr>
            <a:endParaRPr lang="en-US" sz="2200" dirty="0" smtClean="0"/>
          </a:p>
          <a:p>
            <a:pPr lvl="0">
              <a:spcBef>
                <a:spcPct val="20000"/>
              </a:spcBef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</a:pPr>
            <a:endParaRPr lang="en-US" sz="2200" dirty="0" smtClean="0"/>
          </a:p>
          <a:p>
            <a:pPr lvl="0">
              <a:spcBef>
                <a:spcPct val="20000"/>
              </a:spcBef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Baglatili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liste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kaldirma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algoritmasi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</a:pPr>
            <a:r>
              <a:rPr lang="en-US" sz="2200" dirty="0" err="1" smtClean="0"/>
              <a:t>liste.kaldir</a:t>
            </a:r>
            <a:r>
              <a:rPr lang="en-US" sz="2200" dirty="0" smtClean="0"/>
              <a:t>(</a:t>
            </a:r>
            <a:r>
              <a:rPr lang="en-US" sz="2200" dirty="0" err="1" smtClean="0"/>
              <a:t>hedef</a:t>
            </a:r>
            <a:r>
              <a:rPr lang="en-US" sz="2200" dirty="0" smtClean="0"/>
              <a:t>)</a:t>
            </a:r>
          </a:p>
          <a:p>
            <a:pPr lvl="0">
              <a:spcBef>
                <a:spcPct val="20000"/>
              </a:spcBef>
            </a:pPr>
            <a:r>
              <a:rPr lang="en-US" sz="2200" dirty="0" err="1" smtClean="0"/>
              <a:t>eleman</a:t>
            </a:r>
            <a:r>
              <a:rPr lang="en-US" sz="2200" dirty="0" smtClean="0"/>
              <a:t>:=liste.bul(</a:t>
            </a:r>
            <a:r>
              <a:rPr lang="en-US" sz="2200" dirty="0" err="1" smtClean="0"/>
              <a:t>hedef</a:t>
            </a:r>
            <a:r>
              <a:rPr lang="en-US" sz="2200" dirty="0" smtClean="0"/>
              <a:t>)</a:t>
            </a:r>
          </a:p>
          <a:p>
            <a:pPr lvl="0">
              <a:spcBef>
                <a:spcPct val="20000"/>
              </a:spcBef>
            </a:pPr>
            <a:r>
              <a:rPr lang="en-US" sz="2200" dirty="0" err="1" smtClean="0"/>
              <a:t>onceki_eleman</a:t>
            </a:r>
            <a:r>
              <a:rPr lang="en-US" sz="2200" dirty="0" smtClean="0"/>
              <a:t>:=</a:t>
            </a:r>
            <a:r>
              <a:rPr lang="en-US" sz="2200" dirty="0" err="1" smtClean="0"/>
              <a:t>eleman.onceki</a:t>
            </a:r>
            <a:endParaRPr lang="en-US" sz="2200" dirty="0" smtClean="0"/>
          </a:p>
          <a:p>
            <a:pPr lvl="0">
              <a:spcBef>
                <a:spcPct val="20000"/>
              </a:spcBef>
            </a:pPr>
            <a:r>
              <a:rPr lang="en-US" sz="2200" dirty="0" err="1" smtClean="0"/>
              <a:t>sonraki_eleman</a:t>
            </a:r>
            <a:r>
              <a:rPr lang="en-US" sz="2200" dirty="0" smtClean="0"/>
              <a:t>:=</a:t>
            </a:r>
            <a:r>
              <a:rPr lang="en-US" sz="2200" dirty="0" err="1" smtClean="0"/>
              <a:t>eleman.sonraki</a:t>
            </a:r>
            <a:endParaRPr lang="en-US" sz="2200" dirty="0" smtClean="0"/>
          </a:p>
          <a:p>
            <a:pPr lvl="0">
              <a:spcBef>
                <a:spcPct val="20000"/>
              </a:spcBef>
            </a:pPr>
            <a:r>
              <a:rPr lang="en-US" sz="2200" dirty="0" err="1" smtClean="0"/>
              <a:t>onceki_eleman.sonraki</a:t>
            </a:r>
            <a:r>
              <a:rPr lang="en-US" sz="2200" dirty="0" smtClean="0"/>
              <a:t>:=          </a:t>
            </a:r>
            <a:r>
              <a:rPr lang="en-US" sz="2200" dirty="0" err="1" smtClean="0"/>
              <a:t>sonraki_eleman</a:t>
            </a:r>
            <a:endParaRPr lang="en-US" sz="2200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Bileşik veri yapıları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b="1" dirty="0" smtClean="0"/>
              <a:t>Hash Tabloları</a:t>
            </a:r>
          </a:p>
          <a:p>
            <a:r>
              <a:rPr lang="tr-TR" dirty="0" smtClean="0"/>
              <a:t>İkinci önemli dinamik dizi veri yapısı Hash Tabloları dır</a:t>
            </a:r>
          </a:p>
          <a:p>
            <a:r>
              <a:rPr lang="tr-TR" dirty="0" smtClean="0"/>
              <a:t>Hash tabloları, bağlantılı listeler gibi boyutu değişebilir, aynı zamanda elemanlar normal dizilerine kadar hızla ulaşılabilir</a:t>
            </a:r>
          </a:p>
          <a:p>
            <a:endParaRPr lang="tr-TR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Bileşik veri yapıları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Hash tablolarda elemanları kaydetmek için "anahtar-değer" çiftleri kullanır; burada anahtar index anlamına gelir ve daha önce kaydedilmiş değeri ortaya çıkartmak için kullanılabilir</a:t>
            </a:r>
          </a:p>
          <a:p>
            <a:r>
              <a:rPr lang="tr-TR" dirty="0" smtClean="0"/>
              <a:t>Anahtar-değer çiftleri serbest eklenip kaldırılabilir, yani böyle dizinin boyutu sabit değil - dinamik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Bileşik veri yapıları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b="1" dirty="0" smtClean="0"/>
              <a:t>Hash tablosu nedir?</a:t>
            </a:r>
          </a:p>
        </p:txBody>
      </p:sp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5257800" y="2895600"/>
          <a:ext cx="2133600" cy="259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</a:tblGrid>
              <a:tr h="43180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dirty="0" smtClean="0"/>
                        <a:t>N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078848" y="2286000"/>
            <a:ext cx="386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Veri bloğu (bilgisayar belleği)</a:t>
            </a:r>
            <a:endParaRPr lang="en-US" sz="2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362200" y="2667000"/>
            <a:ext cx="2212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Anahtar - nesne</a:t>
            </a:r>
            <a:endParaRPr lang="en-US" sz="2400" b="1" dirty="0"/>
          </a:p>
        </p:txBody>
      </p:sp>
      <p:sp>
        <p:nvSpPr>
          <p:cNvPr id="71" name="Freeform 70"/>
          <p:cNvSpPr/>
          <p:nvPr/>
        </p:nvSpPr>
        <p:spPr>
          <a:xfrm>
            <a:off x="3886200" y="3208149"/>
            <a:ext cx="2638586" cy="1668651"/>
          </a:xfrm>
          <a:custGeom>
            <a:avLst/>
            <a:gdLst>
              <a:gd name="connsiteX0" fmla="*/ 0 w 4463511"/>
              <a:gd name="connsiteY0" fmla="*/ 0 h 1678983"/>
              <a:gd name="connsiteX1" fmla="*/ 790413 w 4463511"/>
              <a:gd name="connsiteY1" fmla="*/ 1053885 h 1678983"/>
              <a:gd name="connsiteX2" fmla="*/ 2789694 w 4463511"/>
              <a:gd name="connsiteY2" fmla="*/ 1658319 h 1678983"/>
              <a:gd name="connsiteX3" fmla="*/ 4463511 w 4463511"/>
              <a:gd name="connsiteY3" fmla="*/ 1177871 h 167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3511" h="1678983">
                <a:moveTo>
                  <a:pt x="0" y="0"/>
                </a:moveTo>
                <a:cubicBezTo>
                  <a:pt x="162732" y="388749"/>
                  <a:pt x="325464" y="777498"/>
                  <a:pt x="790413" y="1053885"/>
                </a:cubicBezTo>
                <a:cubicBezTo>
                  <a:pt x="1255362" y="1330272"/>
                  <a:pt x="2177511" y="1637655"/>
                  <a:pt x="2789694" y="1658319"/>
                </a:cubicBezTo>
                <a:cubicBezTo>
                  <a:pt x="3401877" y="1678983"/>
                  <a:pt x="3932694" y="1428427"/>
                  <a:pt x="4463511" y="1177871"/>
                </a:cubicBezTo>
              </a:path>
            </a:pathLst>
          </a:cu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304800" y="3505200"/>
            <a:ext cx="472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(1) Verilen “anahtar” için bir </a:t>
            </a:r>
            <a:br>
              <a:rPr lang="tr-TR" sz="2400" dirty="0" smtClean="0"/>
            </a:br>
            <a:r>
              <a:rPr lang="tr-TR" sz="2400" dirty="0" smtClean="0"/>
              <a:t>“adres fonksiyonu” kullanarak bilgisayar belleğinde kaydetme adresi hesaplanır – </a:t>
            </a:r>
            <a:br>
              <a:rPr lang="tr-TR" sz="2400" dirty="0" smtClean="0"/>
            </a:br>
            <a:r>
              <a:rPr lang="tr-TR" sz="2400" i="1" dirty="0" smtClean="0"/>
              <a:t>“bellek adresi = H(anahtar)”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28800" y="5657671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H’ye “hash fonksiyon” denir, ana özelliği – </a:t>
            </a:r>
            <a:br>
              <a:rPr lang="tr-TR" sz="2400" dirty="0" smtClean="0"/>
            </a:br>
            <a:r>
              <a:rPr lang="tr-TR" sz="2400" dirty="0" smtClean="0"/>
              <a:t>herhangi </a:t>
            </a:r>
            <a:r>
              <a:rPr lang="tr-TR" sz="2400" i="1" dirty="0" smtClean="0"/>
              <a:t>farklı iki anahtar için farklı adres verilmektedir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Bileşik veri yapıları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b="1" dirty="0" smtClean="0"/>
              <a:t>Hash tablosu nasıl çalışıyor ?</a:t>
            </a:r>
          </a:p>
        </p:txBody>
      </p:sp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5257800" y="2895600"/>
          <a:ext cx="2133600" cy="259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</a:tblGrid>
              <a:tr h="431800">
                <a:tc>
                  <a:txBody>
                    <a:bodyPr/>
                    <a:lstStyle/>
                    <a:p>
                      <a:r>
                        <a:rPr lang="tr-TR" sz="2000" b="1" dirty="0" smtClean="0"/>
                        <a:t>a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1" dirty="0" smtClean="0"/>
                        <a:t>c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1" dirty="0" smtClean="0"/>
                        <a:t>b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1" dirty="0" smtClean="0"/>
                        <a:t>e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tr-TR" sz="2000" b="1" dirty="0" smtClean="0"/>
                        <a:t>g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1" dirty="0" smtClean="0"/>
                        <a:t>h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1" dirty="0" smtClean="0"/>
                        <a:t>d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1" dirty="0" smtClean="0"/>
                        <a:t>f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tr-TR" sz="2000" b="1" dirty="0" smtClean="0"/>
                        <a:t>h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dirty="0" smtClean="0"/>
                        <a:t>N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tr-TR" sz="2000" b="1" dirty="0" smtClean="0"/>
                        <a:t>m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1" dirty="0" smtClean="0"/>
                        <a:t>l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1" dirty="0" smtClean="0"/>
                        <a:t>ı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1" dirty="0" smtClean="0"/>
                        <a:t>z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tr-TR" sz="2000" b="1" dirty="0" smtClean="0"/>
                        <a:t>n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1" dirty="0" smtClean="0"/>
                        <a:t>k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1" dirty="0" smtClean="0"/>
                        <a:t>k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228600" y="3505200"/>
            <a:ext cx="472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(2) Hash fonksiyonu </a:t>
            </a:r>
            <a:br>
              <a:rPr lang="tr-TR" sz="2400" dirty="0" smtClean="0"/>
            </a:br>
            <a:r>
              <a:rPr lang="tr-TR" sz="2400" dirty="0" smtClean="0"/>
              <a:t>kullanarak farklı </a:t>
            </a:r>
            <a:br>
              <a:rPr lang="tr-TR" sz="2400" dirty="0" smtClean="0"/>
            </a:br>
            <a:r>
              <a:rPr lang="tr-TR" sz="2400" dirty="0" smtClean="0"/>
              <a:t>anahtarlı değerler tabi farklı adreslerde kaydedilir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219200" y="58674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İkinci özelliği – hash fonksiyonu verileri adres bloğunu düzgün şekilde tamamen kullanacaktır</a:t>
            </a:r>
            <a:endParaRPr lang="tr-TR" sz="2400" i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078848" y="2286000"/>
            <a:ext cx="378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Veri bloğu (bilgisayar billeği)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2667000"/>
            <a:ext cx="2212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Anahtar - nesne</a:t>
            </a:r>
            <a:endParaRPr lang="en-US" sz="2400" b="1" dirty="0"/>
          </a:p>
        </p:txBody>
      </p:sp>
      <p:sp>
        <p:nvSpPr>
          <p:cNvPr id="12" name="Freeform 11"/>
          <p:cNvSpPr/>
          <p:nvPr/>
        </p:nvSpPr>
        <p:spPr>
          <a:xfrm>
            <a:off x="3886200" y="3208149"/>
            <a:ext cx="2638586" cy="1668651"/>
          </a:xfrm>
          <a:custGeom>
            <a:avLst/>
            <a:gdLst>
              <a:gd name="connsiteX0" fmla="*/ 0 w 4463511"/>
              <a:gd name="connsiteY0" fmla="*/ 0 h 1678983"/>
              <a:gd name="connsiteX1" fmla="*/ 790413 w 4463511"/>
              <a:gd name="connsiteY1" fmla="*/ 1053885 h 1678983"/>
              <a:gd name="connsiteX2" fmla="*/ 2789694 w 4463511"/>
              <a:gd name="connsiteY2" fmla="*/ 1658319 h 1678983"/>
              <a:gd name="connsiteX3" fmla="*/ 4463511 w 4463511"/>
              <a:gd name="connsiteY3" fmla="*/ 1177871 h 167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3511" h="1678983">
                <a:moveTo>
                  <a:pt x="0" y="0"/>
                </a:moveTo>
                <a:cubicBezTo>
                  <a:pt x="162732" y="388749"/>
                  <a:pt x="325464" y="777498"/>
                  <a:pt x="790413" y="1053885"/>
                </a:cubicBezTo>
                <a:cubicBezTo>
                  <a:pt x="1255362" y="1330272"/>
                  <a:pt x="2177511" y="1637655"/>
                  <a:pt x="2789694" y="1658319"/>
                </a:cubicBezTo>
                <a:cubicBezTo>
                  <a:pt x="3401877" y="1678983"/>
                  <a:pt x="3932694" y="1428427"/>
                  <a:pt x="4463511" y="1177871"/>
                </a:cubicBezTo>
              </a:path>
            </a:pathLst>
          </a:cu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Bileşik veri yapıları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b="1" dirty="0" smtClean="0"/>
              <a:t>Hash tablosu nasıl çalışıyor ?</a:t>
            </a:r>
          </a:p>
        </p:txBody>
      </p:sp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5257800" y="2895600"/>
          <a:ext cx="2133600" cy="259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</a:tblGrid>
              <a:tr h="431800">
                <a:tc>
                  <a:txBody>
                    <a:bodyPr/>
                    <a:lstStyle/>
                    <a:p>
                      <a:r>
                        <a:rPr lang="tr-TR" sz="2000" b="1" dirty="0" smtClean="0"/>
                        <a:t>a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1" dirty="0" smtClean="0"/>
                        <a:t>c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1" dirty="0" smtClean="0"/>
                        <a:t>b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1" dirty="0" smtClean="0"/>
                        <a:t>e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tr-TR" sz="2000" b="1" dirty="0" smtClean="0"/>
                        <a:t>g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1" dirty="0" smtClean="0"/>
                        <a:t>h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1" dirty="0" smtClean="0"/>
                        <a:t>d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1" dirty="0" smtClean="0"/>
                        <a:t>f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tr-TR" sz="2000" b="1" dirty="0" smtClean="0"/>
                        <a:t>h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dirty="0" smtClean="0"/>
                        <a:t>N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tr-TR" sz="2000" b="1" dirty="0" smtClean="0"/>
                        <a:t>m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1" dirty="0" smtClean="0"/>
                        <a:t>l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1" dirty="0" smtClean="0"/>
                        <a:t>ı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1" dirty="0" smtClean="0"/>
                        <a:t>z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tr-TR" sz="2000" b="1" dirty="0" smtClean="0"/>
                        <a:t>n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1" dirty="0" smtClean="0"/>
                        <a:t>k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b="1" dirty="0" smtClean="0"/>
                        <a:t>k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228600" y="3581400"/>
            <a:ext cx="411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(3) Daha önce kaydedilmiş değeri geri çıkartmak için,  “anahtar” kullanarak yeni belek adresi hesaplanır ve program değeri o adresten direkt olarak çıkartır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78848" y="2286000"/>
            <a:ext cx="406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Veri deposu (bilgisayar billeği)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2667000"/>
            <a:ext cx="1427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Anahtar ?</a:t>
            </a:r>
            <a:endParaRPr lang="en-US" sz="2400" b="1" dirty="0"/>
          </a:p>
        </p:txBody>
      </p:sp>
      <p:sp>
        <p:nvSpPr>
          <p:cNvPr id="12" name="Freeform 11"/>
          <p:cNvSpPr/>
          <p:nvPr/>
        </p:nvSpPr>
        <p:spPr>
          <a:xfrm>
            <a:off x="3886200" y="3208149"/>
            <a:ext cx="2638586" cy="1668651"/>
          </a:xfrm>
          <a:custGeom>
            <a:avLst/>
            <a:gdLst>
              <a:gd name="connsiteX0" fmla="*/ 0 w 4463511"/>
              <a:gd name="connsiteY0" fmla="*/ 0 h 1678983"/>
              <a:gd name="connsiteX1" fmla="*/ 790413 w 4463511"/>
              <a:gd name="connsiteY1" fmla="*/ 1053885 h 1678983"/>
              <a:gd name="connsiteX2" fmla="*/ 2789694 w 4463511"/>
              <a:gd name="connsiteY2" fmla="*/ 1658319 h 1678983"/>
              <a:gd name="connsiteX3" fmla="*/ 4463511 w 4463511"/>
              <a:gd name="connsiteY3" fmla="*/ 1177871 h 167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3511" h="1678983">
                <a:moveTo>
                  <a:pt x="0" y="0"/>
                </a:moveTo>
                <a:cubicBezTo>
                  <a:pt x="162732" y="388749"/>
                  <a:pt x="325464" y="777498"/>
                  <a:pt x="790413" y="1053885"/>
                </a:cubicBezTo>
                <a:cubicBezTo>
                  <a:pt x="1255362" y="1330272"/>
                  <a:pt x="2177511" y="1637655"/>
                  <a:pt x="2789694" y="1658319"/>
                </a:cubicBezTo>
                <a:cubicBezTo>
                  <a:pt x="3401877" y="1678983"/>
                  <a:pt x="3932694" y="1428427"/>
                  <a:pt x="4463511" y="1177871"/>
                </a:cubicBezTo>
              </a:path>
            </a:pathLst>
          </a:custGeom>
          <a:ln w="444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Bileşik veri yapıları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i="1" dirty="0" smtClean="0"/>
              <a:t>Hash tabloların ana avantajı, kaydedilmiş değerleri tekrar ortaya çıkartmak için tek operasiyon gerekir – anahtara göre adresi hesaplayıp o adrese başvurmak, aynı zamanda anahtar-değer çiftleri serbest eklenebilir</a:t>
            </a:r>
          </a:p>
          <a:p>
            <a:r>
              <a:rPr lang="tr-TR" i="1" dirty="0" smtClean="0"/>
              <a:t>Yani bağlantılı liste ise, bu tür işlem N eleman var ise O(N) işlem gerekebilir, burada hala O(1) her durumda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Bileşik veri yapıları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>
            <a:normAutofit/>
          </a:bodyPr>
          <a:lstStyle/>
          <a:p>
            <a:r>
              <a:rPr lang="tr-TR" dirty="0" smtClean="0"/>
              <a:t>Algoritmalarda çok kullanılan dizi veri yapıları yığınlar (stack) ve kuyruklar (queue) dır</a:t>
            </a:r>
          </a:p>
          <a:p>
            <a:r>
              <a:rPr lang="tr-TR" dirty="0" smtClean="0"/>
              <a:t>Yığınlar ve kuyruklar özel dinamik dizilerdir</a:t>
            </a:r>
          </a:p>
          <a:p>
            <a:r>
              <a:rPr lang="tr-TR" dirty="0" smtClean="0"/>
              <a:t>Yığınların ve kuyrukların düşük seviyeli programlamada yani asembler gibi işlemci seviyesi yapılarda çok yaygın şekilde kullanılır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Bileşik veri yapıları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sz="3500" b="1" dirty="0" smtClean="0"/>
              <a:t>Yığın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tr-TR" dirty="0" smtClean="0"/>
              <a:t>Yığınlar seri girişi kaydetmek ve sonra ortaya çıkartmak için kullanılır; örnek, metin satırı bir seri giriştir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İki yığın türü var, Last-İn-First-Out (</a:t>
            </a:r>
            <a:r>
              <a:rPr lang="tr-TR" u="sng" dirty="0" smtClean="0"/>
              <a:t>LİFO</a:t>
            </a:r>
            <a:r>
              <a:rPr lang="tr-TR" dirty="0" smtClean="0"/>
              <a:t>) ve First-İn-First-Out  (</a:t>
            </a:r>
            <a:r>
              <a:rPr lang="tr-TR" u="sng" dirty="0" smtClean="0"/>
              <a:t>FİFO</a:t>
            </a:r>
            <a:r>
              <a:rPr lang="tr-TR" dirty="0" smtClean="0"/>
              <a:t>, ayrıca </a:t>
            </a:r>
            <a:r>
              <a:rPr lang="tr-TR" u="sng" dirty="0" smtClean="0"/>
              <a:t>kuyruk</a:t>
            </a:r>
            <a:r>
              <a:rPr lang="tr-TR" dirty="0" smtClean="0"/>
              <a:t> ayrıca </a:t>
            </a:r>
            <a:r>
              <a:rPr lang="tr-TR" u="sng" dirty="0" smtClean="0"/>
              <a:t>queue</a:t>
            </a:r>
            <a:r>
              <a:rPr lang="tr-TR" dirty="0" smtClean="0"/>
              <a:t> dir)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44972" y="3412212"/>
            <a:ext cx="609600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v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0772" y="3412212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02372" y="3412212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16572" y="3412212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88172" y="3412212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73972" y="3412212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59772" y="3412212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45572" y="3412212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31372" y="3412212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ı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79172" y="3305532"/>
            <a:ext cx="807628" cy="6568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" y="3331547"/>
            <a:ext cx="713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smtClean="0"/>
              <a:t>giriş</a:t>
            </a:r>
            <a:endParaRPr lang="en-US" sz="2400" b="1" dirty="0"/>
          </a:p>
        </p:txBody>
      </p:sp>
      <p:sp>
        <p:nvSpPr>
          <p:cNvPr id="16" name="Striped Right Arrow 15"/>
          <p:cNvSpPr/>
          <p:nvPr/>
        </p:nvSpPr>
        <p:spPr>
          <a:xfrm>
            <a:off x="7193372" y="3352800"/>
            <a:ext cx="609600" cy="609600"/>
          </a:xfrm>
          <a:prstGeom prst="stripedRightArrow">
            <a:avLst>
              <a:gd name="adj1" fmla="val 6017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875896" y="3352800"/>
            <a:ext cx="792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smtClean="0"/>
              <a:t>yığın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Bileşik veri yapıları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Last-in-first-out (LİFO) ve First-in-first-out (FİFO) yığınları arasında farkı şöyledir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81598" y="2823865"/>
          <a:ext cx="32766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86"/>
                <a:gridCol w="468086"/>
                <a:gridCol w="468086"/>
                <a:gridCol w="468086"/>
                <a:gridCol w="468086"/>
                <a:gridCol w="468086"/>
                <a:gridCol w="468086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81598" y="3291225"/>
          <a:ext cx="32766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86"/>
                <a:gridCol w="468086"/>
                <a:gridCol w="468086"/>
                <a:gridCol w="468086"/>
                <a:gridCol w="468086"/>
                <a:gridCol w="468086"/>
                <a:gridCol w="468086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181598" y="3738265"/>
          <a:ext cx="32766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86"/>
                <a:gridCol w="468086"/>
                <a:gridCol w="468086"/>
                <a:gridCol w="468086"/>
                <a:gridCol w="468086"/>
                <a:gridCol w="468086"/>
                <a:gridCol w="468086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181598" y="4195465"/>
          <a:ext cx="32766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86"/>
                <a:gridCol w="468086"/>
                <a:gridCol w="468086"/>
                <a:gridCol w="468086"/>
                <a:gridCol w="468086"/>
                <a:gridCol w="468086"/>
                <a:gridCol w="468086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43398" y="28194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>
                <a:solidFill>
                  <a:srgbClr val="00B050"/>
                </a:solidFill>
              </a:rPr>
              <a:t>1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3398" y="32004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>
                <a:solidFill>
                  <a:srgbClr val="00B050"/>
                </a:solidFill>
              </a:rPr>
              <a:t>2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3398" y="36620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>
                <a:solidFill>
                  <a:srgbClr val="00B050"/>
                </a:solidFill>
              </a:rPr>
              <a:t>3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13042" y="49473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>
                <a:solidFill>
                  <a:srgbClr val="FF0000"/>
                </a:solidFill>
              </a:rPr>
              <a:t>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648198" y="2991763"/>
            <a:ext cx="381000" cy="762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648198" y="3433465"/>
            <a:ext cx="381000" cy="762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648198" y="3890665"/>
            <a:ext cx="381000" cy="762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6172200" y="4718705"/>
            <a:ext cx="381000" cy="76200"/>
          </a:xfrm>
          <a:prstGeom prst="rightArrow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990600" y="4882495"/>
          <a:ext cx="32766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86"/>
                <a:gridCol w="468086"/>
                <a:gridCol w="468086"/>
                <a:gridCol w="468086"/>
                <a:gridCol w="468086"/>
                <a:gridCol w="468086"/>
                <a:gridCol w="468086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990600" y="5354320"/>
          <a:ext cx="32766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86"/>
                <a:gridCol w="468086"/>
                <a:gridCol w="468086"/>
                <a:gridCol w="468086"/>
                <a:gridCol w="468086"/>
                <a:gridCol w="468086"/>
                <a:gridCol w="468086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990600" y="5801360"/>
          <a:ext cx="32766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86"/>
                <a:gridCol w="468086"/>
                <a:gridCol w="468086"/>
                <a:gridCol w="468086"/>
                <a:gridCol w="468086"/>
                <a:gridCol w="468086"/>
                <a:gridCol w="468086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990600" y="6258560"/>
          <a:ext cx="32766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86"/>
                <a:gridCol w="468086"/>
                <a:gridCol w="468086"/>
                <a:gridCol w="468086"/>
                <a:gridCol w="468086"/>
                <a:gridCol w="468086"/>
                <a:gridCol w="468086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52400" y="488249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>
                <a:solidFill>
                  <a:srgbClr val="00B050"/>
                </a:solidFill>
              </a:rPr>
              <a:t>1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2400" y="526349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>
                <a:solidFill>
                  <a:srgbClr val="00B050"/>
                </a:solidFill>
              </a:rPr>
              <a:t>2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2400" y="57251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>
                <a:solidFill>
                  <a:srgbClr val="00B050"/>
                </a:solidFill>
              </a:rPr>
              <a:t>3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457200" y="5054858"/>
            <a:ext cx="381000" cy="762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457200" y="5496560"/>
            <a:ext cx="381000" cy="762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457200" y="5953760"/>
            <a:ext cx="381000" cy="762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025515" y="3347105"/>
            <a:ext cx="1249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 smtClean="0"/>
              <a:t>LİFO </a:t>
            </a:r>
            <a:r>
              <a:rPr lang="tr-TR" sz="3200" b="1" dirty="0" smtClean="0">
                <a:sym typeface="Symbol"/>
              </a:rPr>
              <a:t></a:t>
            </a:r>
            <a:endParaRPr lang="en-US" sz="3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257800" y="5511225"/>
            <a:ext cx="1265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 smtClean="0">
                <a:sym typeface="Symbol"/>
              </a:rPr>
              <a:t> </a:t>
            </a:r>
            <a:r>
              <a:rPr lang="tr-TR" sz="3200" b="1" dirty="0" smtClean="0"/>
              <a:t>FİFO</a:t>
            </a:r>
            <a:endParaRPr lang="en-US" sz="3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2844701"/>
            <a:ext cx="59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girdi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29000" y="3194705"/>
            <a:ext cx="59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girdi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429000" y="3663573"/>
            <a:ext cx="59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girdi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43400" y="4820228"/>
            <a:ext cx="59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girdi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343400" y="5277428"/>
            <a:ext cx="59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girdi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379387" y="5746296"/>
            <a:ext cx="59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girdi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763904" y="4988249"/>
            <a:ext cx="56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çıktı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379387" y="6268028"/>
            <a:ext cx="56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çıktı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48699" y="61987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 rot="10800000">
            <a:off x="484495" y="6400800"/>
            <a:ext cx="381000" cy="76200"/>
          </a:xfrm>
          <a:prstGeom prst="rightArrow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Sonlu</a:t>
            </a:r>
            <a:r>
              <a:rPr lang="en-US" dirty="0" smtClean="0"/>
              <a:t> durum </a:t>
            </a:r>
            <a:r>
              <a:rPr lang="en-US" dirty="0" err="1" smtClean="0"/>
              <a:t>hesaplama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/>
          </a:bodyPr>
          <a:lstStyle/>
          <a:p>
            <a:r>
              <a:rPr lang="tr-TR" dirty="0" smtClean="0"/>
              <a:t>Bu şekilde gerçekleştirilen hesaplamalara algoritma biliminde </a:t>
            </a:r>
            <a:r>
              <a:rPr lang="tr-TR" i="1" u="sng" dirty="0" smtClean="0"/>
              <a:t>sonlu durum makinesi</a:t>
            </a:r>
            <a:r>
              <a:rPr lang="tr-TR" i="1" dirty="0" smtClean="0"/>
              <a:t> </a:t>
            </a:r>
            <a:r>
              <a:rPr lang="tr-TR" dirty="0" smtClean="0"/>
              <a:t>denir</a:t>
            </a:r>
          </a:p>
          <a:p>
            <a:r>
              <a:rPr lang="tr-TR" dirty="0" smtClean="0"/>
              <a:t>Sonlu durum makinesi hesaplamanın bir türü, ama tek türü değil, yani hesaplama farklı şekilde de organize edilebilir (mesela sonsuz durum makinesi veya kuantum hesaplama)</a:t>
            </a:r>
          </a:p>
          <a:p>
            <a:r>
              <a:rPr lang="tr-TR" dirty="0" smtClean="0"/>
              <a:t>Fakat modern bilgisayarlarda kullanılan tüm programlar sonlu durum makinelerinden birilerdir</a:t>
            </a:r>
          </a:p>
          <a:p>
            <a:endParaRPr lang="tr-TR" dirty="0" smtClean="0"/>
          </a:p>
          <a:p>
            <a:endParaRPr lang="tr-TR" i="1" dirty="0" smtClean="0"/>
          </a:p>
          <a:p>
            <a:endParaRPr lang="tr-TR" i="1" dirty="0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Bileşik veri yapıları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>
            <a:normAutofit/>
          </a:bodyPr>
          <a:lstStyle/>
          <a:p>
            <a:r>
              <a:rPr lang="tr-TR" dirty="0" smtClean="0"/>
              <a:t>Yani FIFO yığın girdiği satırı aynı sırada geri verir, LIFO girdiği satırı </a:t>
            </a:r>
            <a:r>
              <a:rPr lang="tr-TR" i="1" dirty="0" smtClean="0"/>
              <a:t>ters</a:t>
            </a:r>
            <a:r>
              <a:rPr lang="tr-TR" dirty="0" smtClean="0"/>
              <a:t> sırada geri verir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Bileşik veri yapıları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05200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Bilgisayar belleğinde yığınlar belirli boyutta standart bir dizi olarak uygulanır, böyle dizinin boyutun yıgın boyutu denir</a:t>
            </a:r>
          </a:p>
          <a:p>
            <a:r>
              <a:rPr lang="tr-TR" dirty="0" smtClean="0"/>
              <a:t>Giriş geldiğinde, dizi başından doldurulur, değerleri ortaya çıkartmak için, elemanlar yada başından yada sonundan çıkartılır (FIFO/LIFO’ya göre)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5800" y="5231704"/>
            <a:ext cx="609600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371600" y="5231704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743200" y="5231704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057400" y="5231704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429000" y="5231704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114800" y="5231704"/>
            <a:ext cx="6096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00600" y="5231704"/>
            <a:ext cx="6096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486400" y="5231704"/>
            <a:ext cx="6096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172200" y="5231704"/>
            <a:ext cx="6096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858000" y="5231704"/>
            <a:ext cx="6096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triped Right Arrow 25"/>
          <p:cNvSpPr/>
          <p:nvPr/>
        </p:nvSpPr>
        <p:spPr>
          <a:xfrm>
            <a:off x="4267200" y="5215662"/>
            <a:ext cx="1188720" cy="457200"/>
          </a:xfrm>
          <a:prstGeom prst="stripedRightArrow">
            <a:avLst>
              <a:gd name="adj1" fmla="val 57018"/>
              <a:gd name="adj2" fmla="val 85088"/>
            </a:avLst>
          </a:prstGeom>
          <a:solidFill>
            <a:srgbClr val="FF0000">
              <a:alpha val="7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riped Right Arrow 26"/>
          <p:cNvSpPr/>
          <p:nvPr/>
        </p:nvSpPr>
        <p:spPr>
          <a:xfrm>
            <a:off x="6096000" y="5222544"/>
            <a:ext cx="1188720" cy="457200"/>
          </a:xfrm>
          <a:prstGeom prst="stripedRightArrow">
            <a:avLst>
              <a:gd name="adj1" fmla="val 57018"/>
              <a:gd name="adj2" fmla="val 85088"/>
            </a:avLst>
          </a:prstGeom>
          <a:solidFill>
            <a:srgbClr val="FF0000">
              <a:alpha val="7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17" idx="2"/>
          </p:cNvCxnSpPr>
          <p:nvPr/>
        </p:nvCxnSpPr>
        <p:spPr>
          <a:xfrm rot="5400000">
            <a:off x="670560" y="6008944"/>
            <a:ext cx="64008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2"/>
          </p:cNvCxnSpPr>
          <p:nvPr/>
        </p:nvCxnSpPr>
        <p:spPr>
          <a:xfrm rot="5400000">
            <a:off x="3413760" y="6008944"/>
            <a:ext cx="64008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0" y="5867400"/>
            <a:ext cx="1039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 smtClean="0"/>
              <a:t>FİFO </a:t>
            </a:r>
            <a:endParaRPr lang="en-US" sz="3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733800" y="5943600"/>
            <a:ext cx="10232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 smtClean="0">
                <a:sym typeface="Symbol"/>
              </a:rPr>
              <a:t> L</a:t>
            </a:r>
            <a:r>
              <a:rPr lang="tr-TR" sz="3200" b="1" dirty="0" smtClean="0"/>
              <a:t>İFO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Bileşik veri yapıları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b="1" dirty="0" smtClean="0"/>
              <a:t>Dolayısıyla yığın işlemleri</a:t>
            </a:r>
          </a:p>
          <a:p>
            <a:pPr lvl="1"/>
            <a:r>
              <a:rPr lang="tr-TR" dirty="0" smtClean="0"/>
              <a:t>PUSH – (itmek) yeni değer yığına koymak</a:t>
            </a:r>
          </a:p>
          <a:p>
            <a:pPr lvl="1"/>
            <a:r>
              <a:rPr lang="tr-TR" dirty="0" smtClean="0"/>
              <a:t>POP – değer çıkartmak, FIFO veya LIFO olarak</a:t>
            </a:r>
          </a:p>
          <a:p>
            <a:pPr lvl="1"/>
            <a:r>
              <a:rPr lang="tr-TR" dirty="0" smtClean="0"/>
              <a:t>EMPTY – yığının boş olmasını </a:t>
            </a:r>
            <a:r>
              <a:rPr lang="tr-TR" u="sng" dirty="0" smtClean="0"/>
              <a:t>kontrol etmek</a:t>
            </a:r>
            <a:r>
              <a:rPr lang="tr-TR" dirty="0" smtClean="0"/>
              <a:t> (yani sormak, boşaltmak değil)</a:t>
            </a:r>
          </a:p>
          <a:p>
            <a:endParaRPr lang="tr-TR" dirty="0" smtClean="0"/>
          </a:p>
          <a:p>
            <a:endParaRPr lang="tr-TR" i="1" dirty="0" smtClean="0"/>
          </a:p>
          <a:p>
            <a:endParaRPr lang="tr-TR" i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29200" y="5115560"/>
          <a:ext cx="32766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86"/>
                <a:gridCol w="468086"/>
                <a:gridCol w="468086"/>
                <a:gridCol w="468086"/>
                <a:gridCol w="468086"/>
                <a:gridCol w="468086"/>
                <a:gridCol w="468086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5582920"/>
          <a:ext cx="32766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86"/>
                <a:gridCol w="468086"/>
                <a:gridCol w="468086"/>
                <a:gridCol w="468086"/>
                <a:gridCol w="468086"/>
                <a:gridCol w="468086"/>
                <a:gridCol w="468086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29200" y="6029960"/>
          <a:ext cx="32766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86"/>
                <a:gridCol w="468086"/>
                <a:gridCol w="468086"/>
                <a:gridCol w="468086"/>
                <a:gridCol w="468086"/>
                <a:gridCol w="468086"/>
                <a:gridCol w="468086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29200" y="6487160"/>
          <a:ext cx="32766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86"/>
                <a:gridCol w="468086"/>
                <a:gridCol w="468086"/>
                <a:gridCol w="468086"/>
                <a:gridCol w="468086"/>
                <a:gridCol w="468086"/>
                <a:gridCol w="468086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91000" y="511109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>
                <a:solidFill>
                  <a:srgbClr val="00B050"/>
                </a:solidFill>
              </a:rPr>
              <a:t>1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0" y="549209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>
                <a:solidFill>
                  <a:srgbClr val="00B050"/>
                </a:solidFill>
              </a:rPr>
              <a:t>2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00" y="59537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>
                <a:solidFill>
                  <a:srgbClr val="00B050"/>
                </a:solidFill>
              </a:rPr>
              <a:t>3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91002" y="63963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>
                <a:solidFill>
                  <a:srgbClr val="FF0000"/>
                </a:solidFill>
              </a:rPr>
              <a:t>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495800" y="5283458"/>
            <a:ext cx="381000" cy="762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495800" y="5725160"/>
            <a:ext cx="381000" cy="762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495800" y="6182360"/>
            <a:ext cx="381000" cy="762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4526798" y="6598404"/>
            <a:ext cx="381000" cy="76200"/>
          </a:xfrm>
          <a:prstGeom prst="rightArrow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76602" y="513639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PUSH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76600" y="553793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PUSH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76602" y="595526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PUSH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76602" y="641246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POP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029198" y="4592320"/>
          <a:ext cx="32766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86"/>
                <a:gridCol w="468086"/>
                <a:gridCol w="468086"/>
                <a:gridCol w="468086"/>
                <a:gridCol w="468086"/>
                <a:gridCol w="468086"/>
                <a:gridCol w="46808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276600" y="4593828"/>
            <a:ext cx="836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EMPTY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Bileşik veri yapıları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>
            <a:normAutofit/>
          </a:bodyPr>
          <a:lstStyle/>
          <a:p>
            <a:r>
              <a:rPr lang="tr-TR" dirty="0" smtClean="0"/>
              <a:t>Ödev – yıgın veri yapısı sözde kod kullanarak uygulayınız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Bileşik veri yapıları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05200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Baze yığınlarla ilgili kavramlar,</a:t>
            </a:r>
          </a:p>
          <a:p>
            <a:pPr lvl="1"/>
            <a:r>
              <a:rPr lang="tr-TR" dirty="0" smtClean="0"/>
              <a:t>Yığını uygulayan dizinin boyutu sonlu olduğu için yıgın aşırı dolu durumuna çıkabilir, bu durumda yıgına “overflowed” denir</a:t>
            </a:r>
          </a:p>
          <a:p>
            <a:pPr lvl="1"/>
            <a:r>
              <a:rPr lang="tr-TR" dirty="0" smtClean="0"/>
              <a:t>“Stack overflow”, yaygın bir güvenlik problemidir, bilgisayarda yığın dizinin boyutu yeterli olmadığı zaman, veriler yandaki beleğin veya program kodunun üstüne yazmaya başlayabilir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5800" y="5231704"/>
            <a:ext cx="609600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371600" y="5231704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743200" y="5231704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057400" y="5231704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429000" y="5231704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114800" y="5231704"/>
            <a:ext cx="6096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00600" y="5231704"/>
            <a:ext cx="6096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486400" y="5231704"/>
            <a:ext cx="6096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WIN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172200" y="5231704"/>
            <a:ext cx="6096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DO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858000" y="5231704"/>
            <a:ext cx="6096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WS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371600" y="5791200"/>
            <a:ext cx="792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smtClean="0"/>
              <a:t>yığın</a:t>
            </a:r>
            <a:endParaRPr lang="en-US" sz="2400" b="1" dirty="0"/>
          </a:p>
        </p:txBody>
      </p:sp>
      <p:sp>
        <p:nvSpPr>
          <p:cNvPr id="37" name="Striped Right Arrow 36"/>
          <p:cNvSpPr/>
          <p:nvPr/>
        </p:nvSpPr>
        <p:spPr>
          <a:xfrm>
            <a:off x="3886200" y="5215662"/>
            <a:ext cx="1752600" cy="457200"/>
          </a:xfrm>
          <a:prstGeom prst="stripedRightArrow">
            <a:avLst>
              <a:gd name="adj1" fmla="val 57018"/>
              <a:gd name="adj2" fmla="val 85088"/>
            </a:avLst>
          </a:prstGeom>
          <a:solidFill>
            <a:srgbClr val="FF0000">
              <a:alpha val="7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05400" y="5791200"/>
            <a:ext cx="16450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smtClean="0"/>
              <a:t>ilgisiz belek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Bileşik veri yapıları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sz="3500" b="1" dirty="0" smtClean="0"/>
              <a:t>Kuyruklar (queue)</a:t>
            </a:r>
          </a:p>
          <a:p>
            <a:r>
              <a:rPr lang="tr-TR" dirty="0" smtClean="0"/>
              <a:t>Kuyruklar, yığınlar gibi seri giriş için kullanılır</a:t>
            </a:r>
          </a:p>
          <a:p>
            <a:r>
              <a:rPr lang="tr-TR" dirty="0" smtClean="0"/>
              <a:t>FİFO yığınlarına eşit, ama farklı terimler kullanılır: “push” ve “pop” yerine “queue” ve “dequeue” denir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Bileşik veri yapıları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sz="3500" b="1" dirty="0" smtClean="0"/>
              <a:t>Kuyruklar (queue)</a:t>
            </a:r>
          </a:p>
          <a:p>
            <a:r>
              <a:rPr lang="tr-TR" i="1" dirty="0" smtClean="0"/>
              <a:t>Öncelikli kuyruklar</a:t>
            </a:r>
            <a:r>
              <a:rPr lang="tr-TR" dirty="0" smtClean="0"/>
              <a:t> (priority queues) önemli bir özel durumudur</a:t>
            </a:r>
          </a:p>
          <a:p>
            <a:pPr lvl="1"/>
            <a:r>
              <a:rPr lang="tr-TR" dirty="0" smtClean="0"/>
              <a:t>Bütün değerler için bir “öncelik” tanımlanır</a:t>
            </a:r>
          </a:p>
          <a:p>
            <a:pPr lvl="1"/>
            <a:r>
              <a:rPr lang="tr-TR" dirty="0" smtClean="0"/>
              <a:t>“Queue”/”Push”, önceki push gibi çalışır</a:t>
            </a:r>
          </a:p>
          <a:p>
            <a:pPr lvl="1"/>
            <a:r>
              <a:rPr lang="tr-TR" dirty="0" smtClean="0"/>
              <a:t>“Dequeue”/”Pop”, ilk gelen değer yerinde en yüksek öncelikte olan değer verir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Bileşik veri yapıları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b="1" dirty="0" smtClean="0"/>
              <a:t>Öncelikli kuyruk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76798" y="2905760"/>
          <a:ext cx="32766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86"/>
                <a:gridCol w="468086"/>
                <a:gridCol w="468086"/>
                <a:gridCol w="468086"/>
                <a:gridCol w="468086"/>
                <a:gridCol w="468086"/>
                <a:gridCol w="4680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76798" y="3373120"/>
          <a:ext cx="32766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86"/>
                <a:gridCol w="468086"/>
                <a:gridCol w="468086"/>
                <a:gridCol w="468086"/>
                <a:gridCol w="468086"/>
                <a:gridCol w="468086"/>
                <a:gridCol w="4680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76798" y="3820160"/>
          <a:ext cx="32766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86"/>
                <a:gridCol w="468086"/>
                <a:gridCol w="468086"/>
                <a:gridCol w="468086"/>
                <a:gridCol w="468086"/>
                <a:gridCol w="468086"/>
                <a:gridCol w="4680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76798" y="4277360"/>
          <a:ext cx="32766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86"/>
                <a:gridCol w="468086"/>
                <a:gridCol w="468086"/>
                <a:gridCol w="468086"/>
                <a:gridCol w="468086"/>
                <a:gridCol w="468086"/>
                <a:gridCol w="4680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81398" y="2901295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(a,</a:t>
            </a:r>
            <a:r>
              <a:rPr lang="tr-TR" sz="2400" b="1" dirty="0" smtClean="0">
                <a:solidFill>
                  <a:srgbClr val="00B050"/>
                </a:solidFill>
              </a:rPr>
              <a:t>1</a:t>
            </a:r>
            <a:r>
              <a:rPr lang="en-US" sz="2400" b="1" dirty="0" smtClean="0">
                <a:solidFill>
                  <a:srgbClr val="00B050"/>
                </a:solidFill>
              </a:rPr>
              <a:t>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1398" y="3282295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(b,</a:t>
            </a:r>
            <a:r>
              <a:rPr lang="tr-TR" sz="2400" b="1" dirty="0" smtClean="0">
                <a:solidFill>
                  <a:srgbClr val="00B050"/>
                </a:solidFill>
              </a:rPr>
              <a:t>2</a:t>
            </a:r>
            <a:r>
              <a:rPr lang="en-US" sz="2400" b="1" dirty="0" smtClean="0">
                <a:solidFill>
                  <a:srgbClr val="00B050"/>
                </a:solidFill>
              </a:rPr>
              <a:t>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1398" y="3743960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(c,0)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65024" y="41865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343398" y="3073658"/>
            <a:ext cx="381000" cy="762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343398" y="3515360"/>
            <a:ext cx="381000" cy="762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343398" y="3972560"/>
            <a:ext cx="381000" cy="762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4374396" y="4388604"/>
            <a:ext cx="381000" cy="76200"/>
          </a:xfrm>
          <a:prstGeom prst="rightArrow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85800" y="3429000"/>
            <a:ext cx="1353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 smtClean="0"/>
              <a:t>kuyruk</a:t>
            </a:r>
            <a:endParaRPr lang="en-US" sz="3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667000" y="292659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queue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67000" y="332309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queue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667000" y="374546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queue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667000" y="42026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dequeue</a:t>
            </a:r>
            <a:endParaRPr lang="en-US" dirty="0"/>
          </a:p>
        </p:txBody>
      </p:sp>
      <p:sp>
        <p:nvSpPr>
          <p:cNvPr id="40" name="Line Callout 1 39"/>
          <p:cNvSpPr/>
          <p:nvPr/>
        </p:nvSpPr>
        <p:spPr>
          <a:xfrm>
            <a:off x="2362200" y="2514600"/>
            <a:ext cx="914400" cy="457200"/>
          </a:xfrm>
          <a:prstGeom prst="borderCallout1">
            <a:avLst>
              <a:gd name="adj1" fmla="val 35699"/>
              <a:gd name="adj2" fmla="val 98447"/>
              <a:gd name="adj3" fmla="val 115890"/>
              <a:gd name="adj4" fmla="val 154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nesne</a:t>
            </a:r>
            <a:endParaRPr lang="en-US" dirty="0"/>
          </a:p>
        </p:txBody>
      </p:sp>
      <p:sp>
        <p:nvSpPr>
          <p:cNvPr id="41" name="Line Callout 1 40"/>
          <p:cNvSpPr/>
          <p:nvPr/>
        </p:nvSpPr>
        <p:spPr>
          <a:xfrm>
            <a:off x="4419600" y="2209800"/>
            <a:ext cx="914400" cy="457200"/>
          </a:xfrm>
          <a:prstGeom prst="borderCallout1">
            <a:avLst>
              <a:gd name="adj1" fmla="val 59428"/>
              <a:gd name="adj2" fmla="val -1553"/>
              <a:gd name="adj3" fmla="val 163348"/>
              <a:gd name="adj4" fmla="val -28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öncelik</a:t>
            </a:r>
            <a:endParaRPr lang="en-US" dirty="0"/>
          </a:p>
        </p:txBody>
      </p:sp>
      <p:sp>
        <p:nvSpPr>
          <p:cNvPr id="42" name="Line Callout 1 41"/>
          <p:cNvSpPr/>
          <p:nvPr/>
        </p:nvSpPr>
        <p:spPr>
          <a:xfrm>
            <a:off x="457200" y="5105400"/>
            <a:ext cx="2895600" cy="762000"/>
          </a:xfrm>
          <a:prstGeom prst="borderCallout1">
            <a:avLst>
              <a:gd name="adj1" fmla="val 54004"/>
              <a:gd name="adj2" fmla="val 103264"/>
              <a:gd name="adj3" fmla="val -185127"/>
              <a:gd name="adj4" fmla="val 140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Daha yüksek önceliğe nesnesi  önüne gidiyor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Bileşik veri yapıları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b="1" dirty="0" smtClean="0"/>
              <a:t>Öncelikli kuyrukların işlemleri</a:t>
            </a:r>
          </a:p>
          <a:p>
            <a:pPr lvl="1"/>
            <a:r>
              <a:rPr lang="tr-TR" dirty="0" smtClean="0"/>
              <a:t>ADD – yeni nesne eklemek</a:t>
            </a:r>
          </a:p>
          <a:p>
            <a:pPr lvl="1"/>
            <a:r>
              <a:rPr lang="tr-TR" dirty="0" smtClean="0"/>
              <a:t>POLL – nesne alıp kaldırmak</a:t>
            </a:r>
          </a:p>
          <a:p>
            <a:pPr lvl="1"/>
            <a:r>
              <a:rPr lang="tr-TR" dirty="0" smtClean="0"/>
              <a:t>PEEK – nesne </a:t>
            </a:r>
            <a:r>
              <a:rPr lang="tr-TR" i="1" dirty="0" smtClean="0"/>
              <a:t>kaldırmadan</a:t>
            </a:r>
            <a:r>
              <a:rPr lang="tr-TR" dirty="0" smtClean="0"/>
              <a:t> almak, sadece nesneye bakmak demek yani</a:t>
            </a:r>
          </a:p>
          <a:p>
            <a:pPr lvl="1"/>
            <a:r>
              <a:rPr lang="tr-TR" dirty="0" smtClean="0"/>
              <a:t>EMPTY – kuyruğun boş olmasını kontrol etmek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i="1" dirty="0" smtClean="0"/>
          </a:p>
          <a:p>
            <a:endParaRPr lang="tr-TR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İleri veri yapıları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Soyut veri yapıları genellikle farklı matematiksel kolleksiyon veya kümeleri uygularlar</a:t>
            </a:r>
          </a:p>
          <a:p>
            <a:pPr lvl="1"/>
            <a:r>
              <a:rPr lang="tr-TR" dirty="0" smtClean="0"/>
              <a:t>Küme, matematiğin temel bir kavramdır ve bilgisayar algoritmalarda da çok önemlidir</a:t>
            </a:r>
          </a:p>
          <a:p>
            <a:pPr lvl="1"/>
            <a:r>
              <a:rPr lang="tr-TR" dirty="0" smtClean="0"/>
              <a:t>Bunlarla ilgili önemli veri yapıları </a:t>
            </a:r>
            <a:r>
              <a:rPr lang="tr-TR" i="1" dirty="0" smtClean="0"/>
              <a:t>kümeler, haritalar, </a:t>
            </a:r>
            <a:r>
              <a:rPr lang="tr-TR" b="1" i="1" dirty="0" smtClean="0"/>
              <a:t>veri ağaçlar </a:t>
            </a:r>
            <a:r>
              <a:rPr lang="tr-TR" i="1" dirty="0" smtClean="0"/>
              <a:t>ve </a:t>
            </a:r>
            <a:r>
              <a:rPr lang="tr-TR" b="1" i="1" dirty="0" smtClean="0"/>
              <a:t>graflar </a:t>
            </a:r>
            <a:r>
              <a:rPr lang="tr-TR" b="1" dirty="0" smtClean="0"/>
              <a:t>(öbür ders)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Sonlu</a:t>
            </a:r>
            <a:r>
              <a:rPr lang="en-US" dirty="0" smtClean="0"/>
              <a:t> durum </a:t>
            </a:r>
            <a:r>
              <a:rPr lang="en-US" dirty="0" err="1" smtClean="0"/>
              <a:t>hesaplama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Başladığımız gibi, sonlu durum makinelerinin bir durum var ve o durum sonlu – yani belirli sayıda normal değişkenler veya değerler ile belirlenebilir; </a:t>
            </a:r>
            <a:r>
              <a:rPr lang="tr-TR" i="1" dirty="0" smtClean="0"/>
              <a:t>sonsuz'un anlamı budur</a:t>
            </a:r>
            <a:r>
              <a:rPr lang="tr-TR" dirty="0" smtClean="0"/>
              <a:t> </a:t>
            </a:r>
          </a:p>
          <a:p>
            <a:r>
              <a:rPr lang="tr-TR" dirty="0" smtClean="0"/>
              <a:t>Algoritmanın durumu güncelleştirmek için böyle sonlu durum değiştiren talimatlar var, o talimatlar makinenin temel işlemleri tanımlar</a:t>
            </a:r>
          </a:p>
          <a:p>
            <a:r>
              <a:rPr lang="tr-TR" dirty="0" smtClean="0"/>
              <a:t>Böyle işlemlerin belirli sırasına işte makinenin programı denir</a:t>
            </a:r>
          </a:p>
          <a:p>
            <a:endParaRPr lang="tr-TR" i="1" dirty="0" smtClean="0"/>
          </a:p>
          <a:p>
            <a:endParaRPr lang="tr-TR" i="1" dirty="0" smtClean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İleri veri yapıları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b="1" dirty="0" smtClean="0"/>
              <a:t>Kümeler</a:t>
            </a:r>
          </a:p>
          <a:p>
            <a:r>
              <a:rPr lang="tr-TR" dirty="0" smtClean="0"/>
              <a:t>Normal matematiksel küme temsil eder</a:t>
            </a:r>
          </a:p>
          <a:p>
            <a:pPr lvl="1"/>
            <a:r>
              <a:rPr lang="tr-TR" dirty="0" smtClean="0"/>
              <a:t>Değerlerin bir çeşiti sıra </a:t>
            </a:r>
            <a:r>
              <a:rPr lang="tr-TR" i="1" dirty="0" smtClean="0"/>
              <a:t>olmadan</a:t>
            </a:r>
            <a:r>
              <a:rPr lang="tr-TR" dirty="0" smtClean="0"/>
              <a:t> kaydeder</a:t>
            </a:r>
          </a:p>
          <a:p>
            <a:pPr lvl="1"/>
            <a:r>
              <a:rPr lang="tr-TR" dirty="0" smtClean="0"/>
              <a:t>Yapılabilir işlemi, değerin kümede var olup olmadığını söylemektir</a:t>
            </a:r>
          </a:p>
          <a:p>
            <a:pPr lvl="1"/>
            <a:r>
              <a:rPr lang="tr-TR" dirty="0" smtClean="0"/>
              <a:t>Not edelim ki, diziden faklı olarak kümelerde iki aynı değer aynı anda </a:t>
            </a:r>
            <a:r>
              <a:rPr lang="tr-TR" u="sng" dirty="0" smtClean="0"/>
              <a:t>bulunamaz</a:t>
            </a:r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İleri veri yapıları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b="1" dirty="0" smtClean="0"/>
              <a:t>Küme işlemleri</a:t>
            </a:r>
          </a:p>
          <a:p>
            <a:pPr lvl="1"/>
            <a:r>
              <a:rPr lang="tr-TR" u="sng" dirty="0" smtClean="0"/>
              <a:t>Üyelik</a:t>
            </a:r>
            <a:r>
              <a:rPr lang="tr-TR" dirty="0" smtClean="0"/>
              <a:t>, belirli değerin kümede var olup olmadığı</a:t>
            </a:r>
          </a:p>
          <a:p>
            <a:pPr lvl="1"/>
            <a:r>
              <a:rPr lang="tr-TR" u="sng" dirty="0" smtClean="0"/>
              <a:t>Ekleme</a:t>
            </a:r>
            <a:r>
              <a:rPr lang="tr-TR" dirty="0" smtClean="0"/>
              <a:t>, değeri kümeye eklemek</a:t>
            </a:r>
          </a:p>
          <a:p>
            <a:pPr lvl="1"/>
            <a:r>
              <a:rPr lang="tr-TR" u="sng" dirty="0" smtClean="0"/>
              <a:t>Kaldırma</a:t>
            </a:r>
            <a:r>
              <a:rPr lang="tr-TR" dirty="0" smtClean="0"/>
              <a:t>, değeri kümeden kaldırmak</a:t>
            </a:r>
          </a:p>
          <a:p>
            <a:pPr lvl="1"/>
            <a:r>
              <a:rPr lang="tr-TR" u="sng" dirty="0" smtClean="0"/>
              <a:t>İteratör</a:t>
            </a:r>
            <a:r>
              <a:rPr lang="tr-TR" dirty="0" smtClean="0"/>
              <a:t>, küme içindeki tüm değerleri bir sırada geçirmek</a:t>
            </a:r>
          </a:p>
          <a:p>
            <a:pPr lvl="1"/>
            <a:r>
              <a:rPr lang="tr-TR" u="sng" dirty="0" smtClean="0"/>
              <a:t>Boyut</a:t>
            </a:r>
            <a:r>
              <a:rPr lang="tr-TR" dirty="0" smtClean="0"/>
              <a:t>, içindeki değer sayısı</a:t>
            </a:r>
          </a:p>
          <a:p>
            <a:pPr lvl="2"/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i="1" dirty="0" smtClean="0"/>
          </a:p>
          <a:p>
            <a:endParaRPr lang="tr-TR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İleri veri yapıları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b="1" dirty="0" smtClean="0"/>
              <a:t>Map veya Haritalar</a:t>
            </a:r>
          </a:p>
          <a:p>
            <a:r>
              <a:rPr lang="tr-TR" dirty="0" smtClean="0"/>
              <a:t>Harita veri yapısı matematiksel fonksiyonun anlamına gelir: bir x argumanı karşılayan değeri belirtir (x → f(x))</a:t>
            </a:r>
          </a:p>
          <a:p>
            <a:r>
              <a:rPr lang="tr-TR" dirty="0" smtClean="0"/>
              <a:t>Haritalar, (x,y) bir çifti olarak da düşünülebilir – hash tabloları düşünün – fakat x'e biz haritanın parametresi ve y'e sonucu diyoruz ve x-y çiftine ilişki diyoruz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r-TR" dirty="0" smtClean="0"/>
              <a:t>İleri veri yapıları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b="1" dirty="0" smtClean="0"/>
              <a:t>Haritaların işlemleri</a:t>
            </a:r>
          </a:p>
          <a:p>
            <a:pPr lvl="1"/>
            <a:r>
              <a:rPr lang="tr-TR" dirty="0" smtClean="0"/>
              <a:t>Haritada parametrenin olup olmadığı</a:t>
            </a:r>
          </a:p>
          <a:p>
            <a:pPr lvl="1"/>
            <a:r>
              <a:rPr lang="tr-TR" dirty="0" smtClean="0"/>
              <a:t>Haritada sonucun olup olmadığı</a:t>
            </a:r>
          </a:p>
          <a:p>
            <a:pPr lvl="1"/>
            <a:r>
              <a:rPr lang="tr-TR" dirty="0" smtClean="0"/>
              <a:t>Haritanın parametre kümesini vermek</a:t>
            </a:r>
          </a:p>
          <a:p>
            <a:pPr lvl="1"/>
            <a:r>
              <a:rPr lang="tr-TR" dirty="0" smtClean="0"/>
              <a:t>Haritanın sonuç kümesini vermek</a:t>
            </a:r>
          </a:p>
          <a:p>
            <a:pPr lvl="1"/>
            <a:r>
              <a:rPr lang="tr-TR" dirty="0" smtClean="0"/>
              <a:t>Belirli parametreye göre sonucu vermek</a:t>
            </a:r>
          </a:p>
          <a:p>
            <a:pPr lvl="1"/>
            <a:r>
              <a:rPr lang="tr-TR" dirty="0" smtClean="0"/>
              <a:t>Yeni “parametre → sonuç” </a:t>
            </a:r>
            <a:r>
              <a:rPr lang="tr-TR" smtClean="0"/>
              <a:t>ilişkisi eklemek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Ödev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LIFO yığın uygulayın</a:t>
            </a:r>
          </a:p>
          <a:p>
            <a:pPr lvl="1"/>
            <a:r>
              <a:rPr lang="tr-TR" dirty="0" smtClean="0"/>
              <a:t>LIFO </a:t>
            </a:r>
            <a:r>
              <a:rPr lang="en-US" dirty="0" smtClean="0"/>
              <a:t>= {DIZI,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olan</a:t>
            </a:r>
            <a:r>
              <a:rPr lang="en-US" dirty="0" smtClean="0"/>
              <a:t> </a:t>
            </a:r>
            <a:r>
              <a:rPr lang="en-US" dirty="0" err="1" smtClean="0"/>
              <a:t>eleman</a:t>
            </a:r>
            <a:r>
              <a:rPr lang="en-US" dirty="0" smtClean="0"/>
              <a:t> </a:t>
            </a:r>
            <a:r>
              <a:rPr lang="en-US" dirty="0" err="1" smtClean="0"/>
              <a:t>sayisi</a:t>
            </a:r>
            <a:r>
              <a:rPr lang="tr-TR" dirty="0" smtClean="0"/>
              <a:t> n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PUSH, POP </a:t>
            </a:r>
            <a:r>
              <a:rPr lang="en-US" dirty="0" err="1" smtClean="0"/>
              <a:t>ve</a:t>
            </a:r>
            <a:r>
              <a:rPr lang="en-US" dirty="0" smtClean="0"/>
              <a:t> EMPTY</a:t>
            </a:r>
            <a:r>
              <a:rPr lang="tr-TR" dirty="0" smtClean="0"/>
              <a:t> işlemleri için gerekli algoritmalar yazın (sözde kod kullanarak)</a:t>
            </a:r>
          </a:p>
          <a:p>
            <a:r>
              <a:rPr lang="tr-TR" dirty="0" smtClean="0"/>
              <a:t>Küme veri yapısıni uygulayın</a:t>
            </a:r>
          </a:p>
          <a:p>
            <a:pPr lvl="1"/>
            <a:r>
              <a:rPr lang="tr-TR" dirty="0" smtClean="0"/>
              <a:t>Küme = </a:t>
            </a:r>
            <a:r>
              <a:rPr lang="en-US" dirty="0" smtClean="0"/>
              <a:t>{ </a:t>
            </a:r>
            <a:r>
              <a:rPr lang="tr-TR" dirty="0" smtClean="0"/>
              <a:t>bir dinamik deposu, bağlantılı liste veya hash tablo olabilir, fark etmez </a:t>
            </a:r>
            <a:r>
              <a:rPr lang="en-US" dirty="0" smtClean="0"/>
              <a:t>}</a:t>
            </a:r>
            <a:endParaRPr lang="tr-TR" dirty="0" smtClean="0"/>
          </a:p>
          <a:p>
            <a:pPr lvl="1"/>
            <a:r>
              <a:rPr lang="tr-TR" dirty="0" smtClean="0"/>
              <a:t>Üyelik, ekleme, kaldırma, boyut vb işlemler için gerekli algoritmalar yazın (sözde kod kullanarak)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Not: tipli ve tipsiz veri yapıları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tr-TR" sz="4100" b="1" dirty="0" smtClean="0"/>
              <a:t>Tipli ve tipsiz kolleksiyonlar</a:t>
            </a:r>
          </a:p>
          <a:p>
            <a:r>
              <a:rPr lang="tr-TR" dirty="0" smtClean="0"/>
              <a:t>Kolleksiyonda genel türlü nesneler içerilebilirse (örneğin aynı kolleksiyonda tamsayılar, gerçek sayılar, karakterler, vb olablirse), böyle kolleksiyona tipsiz denir</a:t>
            </a:r>
          </a:p>
          <a:p>
            <a:r>
              <a:rPr lang="tr-TR" dirty="0" smtClean="0"/>
              <a:t>Tipli kolleksiyonda sadece belirli tipten nesneler içerilebilir</a:t>
            </a:r>
          </a:p>
          <a:p>
            <a:pPr lvl="1"/>
            <a:r>
              <a:rPr lang="tr-TR" dirty="0" smtClean="0"/>
              <a:t>Örneğin</a:t>
            </a:r>
            <a:r>
              <a:rPr lang="en-US" dirty="0" smtClean="0"/>
              <a:t>: </a:t>
            </a:r>
            <a:r>
              <a:rPr lang="tr-TR" dirty="0" smtClean="0"/>
              <a:t>Kolleksiyonda içerilen nesnelerin hepsi tamsayı olmalı</a:t>
            </a:r>
          </a:p>
          <a:p>
            <a:r>
              <a:rPr lang="tr-TR" dirty="0" smtClean="0"/>
              <a:t>Programlamada bunun gibi ifadeler bazen görülebilir</a:t>
            </a:r>
          </a:p>
          <a:p>
            <a:pPr lvl="1"/>
            <a:r>
              <a:rPr lang="en-US" b="1" dirty="0" smtClean="0"/>
              <a:t>Set</a:t>
            </a:r>
            <a:r>
              <a:rPr lang="en-US" dirty="0" smtClean="0"/>
              <a:t>&lt;String&gt; </a:t>
            </a:r>
            <a:r>
              <a:rPr lang="tr-TR" dirty="0" smtClean="0"/>
              <a:t>- sadece karakterler (</a:t>
            </a:r>
            <a:r>
              <a:rPr lang="tr-TR" i="1" dirty="0" smtClean="0"/>
              <a:t>String</a:t>
            </a:r>
            <a:r>
              <a:rPr lang="tr-TR" dirty="0" smtClean="0"/>
              <a:t>) içeren bir küme (</a:t>
            </a:r>
            <a:r>
              <a:rPr lang="tr-TR" i="1" dirty="0" smtClean="0"/>
              <a:t>Set</a:t>
            </a:r>
            <a:r>
              <a:rPr lang="tr-TR" dirty="0" smtClean="0"/>
              <a:t>)</a:t>
            </a:r>
          </a:p>
          <a:p>
            <a:pPr lvl="1"/>
            <a:r>
              <a:rPr lang="en-US" b="1" dirty="0" smtClean="0"/>
              <a:t>Map</a:t>
            </a:r>
            <a:r>
              <a:rPr lang="en-US" dirty="0" smtClean="0"/>
              <a:t>&lt;</a:t>
            </a:r>
            <a:r>
              <a:rPr lang="en-US" dirty="0" err="1" smtClean="0"/>
              <a:t>String,Integer</a:t>
            </a:r>
            <a:r>
              <a:rPr lang="en-US" dirty="0" smtClean="0"/>
              <a:t>&gt; </a:t>
            </a:r>
            <a:r>
              <a:rPr lang="tr-TR" dirty="0" smtClean="0"/>
              <a:t>- sadece karakterlerden (</a:t>
            </a:r>
            <a:r>
              <a:rPr lang="tr-TR" i="1" dirty="0" smtClean="0"/>
              <a:t>String</a:t>
            </a:r>
            <a:r>
              <a:rPr lang="tr-TR" dirty="0" smtClean="0"/>
              <a:t>) tamsayılara (</a:t>
            </a:r>
            <a:r>
              <a:rPr lang="tr-TR" i="1" dirty="0" smtClean="0"/>
              <a:t>Integer</a:t>
            </a:r>
            <a:r>
              <a:rPr lang="tr-TR" dirty="0" smtClean="0"/>
              <a:t>) bir harita (fonksiyon)</a:t>
            </a:r>
          </a:p>
          <a:p>
            <a:pPr lvl="1"/>
            <a:r>
              <a:rPr lang="tr-TR" b="1" dirty="0" smtClean="0"/>
              <a:t>Hash</a:t>
            </a:r>
            <a:r>
              <a:rPr lang="en-US" dirty="0" smtClean="0"/>
              <a:t>&lt;String</a:t>
            </a:r>
            <a:r>
              <a:rPr lang="tr-TR" dirty="0" smtClean="0"/>
              <a:t>,String</a:t>
            </a:r>
            <a:r>
              <a:rPr lang="en-US" dirty="0" smtClean="0"/>
              <a:t>&gt; </a:t>
            </a:r>
            <a:r>
              <a:rPr lang="tr-TR" dirty="0" smtClean="0"/>
              <a:t>- sadece karakterlerden (</a:t>
            </a:r>
            <a:r>
              <a:rPr lang="tr-TR" i="1" dirty="0" smtClean="0"/>
              <a:t>String</a:t>
            </a:r>
            <a:r>
              <a:rPr lang="tr-TR" dirty="0" smtClean="0"/>
              <a:t>) karakterlere (</a:t>
            </a:r>
            <a:r>
              <a:rPr lang="tr-TR" i="1" dirty="0" smtClean="0"/>
              <a:t>String</a:t>
            </a:r>
            <a:r>
              <a:rPr lang="tr-TR" dirty="0" smtClean="0"/>
              <a:t>) bir hash tablosu (</a:t>
            </a:r>
            <a:r>
              <a:rPr lang="tr-TR" i="1" dirty="0" smtClean="0"/>
              <a:t>Hash</a:t>
            </a:r>
            <a:r>
              <a:rPr lang="tr-TR" dirty="0" smtClean="0"/>
              <a:t>)</a:t>
            </a:r>
          </a:p>
          <a:p>
            <a:r>
              <a:rPr lang="tr-TR" i="1" dirty="0" smtClean="0"/>
              <a:t>Bir yerde görecekseniz, demek bu.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i="1" dirty="0" smtClean="0"/>
          </a:p>
          <a:p>
            <a:endParaRPr lang="tr-TR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 smtClean="0"/>
              <a:t>Sonlu</a:t>
            </a:r>
            <a:r>
              <a:rPr lang="en-US" dirty="0" smtClean="0"/>
              <a:t> durum </a:t>
            </a:r>
            <a:r>
              <a:rPr lang="en-US" dirty="0" err="1" smtClean="0"/>
              <a:t>hesaplama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438400"/>
            <a:ext cx="6096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2438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2438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8800" y="2438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0400" y="2438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2438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2438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57800" y="2438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43600" y="2438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629400" y="2438400"/>
            <a:ext cx="6096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ptagon 18"/>
          <p:cNvSpPr/>
          <p:nvPr/>
        </p:nvSpPr>
        <p:spPr>
          <a:xfrm>
            <a:off x="2993856" y="3659872"/>
            <a:ext cx="1080000" cy="108000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cxnSp>
        <p:nvCxnSpPr>
          <p:cNvPr id="36" name="Straight Arrow Connector 35"/>
          <p:cNvCxnSpPr>
            <a:stCxn id="9" idx="2"/>
            <a:endCxn id="19" idx="6"/>
          </p:cNvCxnSpPr>
          <p:nvPr/>
        </p:nvCxnSpPr>
        <p:spPr>
          <a:xfrm>
            <a:off x="3505200" y="2895600"/>
            <a:ext cx="28656" cy="76427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543800" y="2514600"/>
            <a:ext cx="1451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smtClean="0">
                <a:solidFill>
                  <a:srgbClr val="FF0000"/>
                </a:solidFill>
              </a:rPr>
              <a:t>Program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24400" y="4038600"/>
            <a:ext cx="1215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smtClean="0">
                <a:solidFill>
                  <a:srgbClr val="FF0000"/>
                </a:solidFill>
              </a:rPr>
              <a:t>Durum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86200" y="3276600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>
                <a:solidFill>
                  <a:srgbClr val="FF0000"/>
                </a:solidFill>
              </a:rPr>
              <a:t>İşlem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3" name="Arc 42"/>
          <p:cNvSpPr/>
          <p:nvPr/>
        </p:nvSpPr>
        <p:spPr>
          <a:xfrm rot="2441274">
            <a:off x="2823026" y="4261275"/>
            <a:ext cx="1446633" cy="1463900"/>
          </a:xfrm>
          <a:prstGeom prst="arc">
            <a:avLst>
              <a:gd name="adj1" fmla="val 16200000"/>
              <a:gd name="adj2" fmla="val 11098453"/>
            </a:avLst>
          </a:prstGeom>
          <a:ln w="57150">
            <a:solidFill>
              <a:srgbClr val="FF000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Sonlu</a:t>
            </a:r>
            <a:r>
              <a:rPr lang="en-US" dirty="0" smtClean="0"/>
              <a:t> durum </a:t>
            </a:r>
            <a:r>
              <a:rPr lang="en-US" dirty="0" err="1" smtClean="0"/>
              <a:t>hesaplama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Sonlu durum makine kavramları, Alan Turing, Konrad Zuse, John von Neumann matematikçiler tarafından 1930-1950 yıllarda geliştirilmiştir</a:t>
            </a:r>
          </a:p>
          <a:p>
            <a:r>
              <a:rPr lang="tr-TR" dirty="0" smtClean="0"/>
              <a:t>Bu nedenle sonlu durum makinelerine </a:t>
            </a:r>
            <a:r>
              <a:rPr lang="tr-TR" u="sng" dirty="0" smtClean="0"/>
              <a:t>Von Neumann mimarisi</a:t>
            </a:r>
            <a:r>
              <a:rPr lang="tr-TR" dirty="0" smtClean="0"/>
              <a:t> veya </a:t>
            </a:r>
            <a:r>
              <a:rPr lang="tr-TR" u="sng" dirty="0" smtClean="0"/>
              <a:t>Turing makineleri</a:t>
            </a:r>
            <a:r>
              <a:rPr lang="tr-TR" dirty="0" smtClean="0"/>
              <a:t> denir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Sonlu</a:t>
            </a:r>
            <a:r>
              <a:rPr lang="en-US" dirty="0" smtClean="0"/>
              <a:t> durum </a:t>
            </a:r>
            <a:r>
              <a:rPr lang="en-US" dirty="0" err="1" smtClean="0"/>
              <a:t>hesaplama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Bizim için bu anda önemli olan şu – algoritmalar belirli bir "durum" üzerinde tasarımlanır ve bu durumu temsil etmek veya belirtebilmek için belirli araçlara ihtiyacımız var</a:t>
            </a:r>
          </a:p>
          <a:p>
            <a:r>
              <a:rPr lang="tr-TR" dirty="0" smtClean="0"/>
              <a:t>Bu araçlar veri yapıları dır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2880</TotalTime>
  <Words>2791</Words>
  <Application>Microsoft Office PowerPoint</Application>
  <PresentationFormat>On-screen Show (4:3)</PresentationFormat>
  <Paragraphs>590</Paragraphs>
  <Slides>65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MIT503  Veri Yapıları ve algoritmalar Veri Yapılarına Giriş</vt:lpstr>
      <vt:lpstr>Slide 2</vt:lpstr>
      <vt:lpstr>Veri yapıları ve veri tipleri</vt:lpstr>
      <vt:lpstr>Sonlu durum hesaplama</vt:lpstr>
      <vt:lpstr>Sonlu durum hesaplama</vt:lpstr>
      <vt:lpstr>Sonlu durum hesaplama</vt:lpstr>
      <vt:lpstr>Sonlu durum hesaplama</vt:lpstr>
      <vt:lpstr>Sonlu durum hesaplama</vt:lpstr>
      <vt:lpstr>Sonlu durum hesaplama</vt:lpstr>
      <vt:lpstr>Veri yapıları nedir</vt:lpstr>
      <vt:lpstr>Veri yapıları nedir</vt:lpstr>
      <vt:lpstr>Veri yapıları nedir</vt:lpstr>
      <vt:lpstr>Neden veri yapıları?</vt:lpstr>
      <vt:lpstr>Neden veri yapıları?</vt:lpstr>
      <vt:lpstr>Neden veri yapıları?</vt:lpstr>
      <vt:lpstr>Neden veri yapıları?</vt:lpstr>
      <vt:lpstr>Neden veri yapıları?</vt:lpstr>
      <vt:lpstr>Neden veri yapıları?</vt:lpstr>
      <vt:lpstr>Veri yapıları</vt:lpstr>
      <vt:lpstr>Basit veri yapıları</vt:lpstr>
      <vt:lpstr>Basit veri yapıları</vt:lpstr>
      <vt:lpstr>Basit veri yapıları</vt:lpstr>
      <vt:lpstr>Basit veri yapıları</vt:lpstr>
      <vt:lpstr>Basit veri yapıları</vt:lpstr>
      <vt:lpstr>Basit veri yapıları</vt:lpstr>
      <vt:lpstr>Basit veri yapıları</vt:lpstr>
      <vt:lpstr>Bileşik veri yapıları</vt:lpstr>
      <vt:lpstr>Bileşik veri yapıları</vt:lpstr>
      <vt:lpstr>Bileşik veri yapıları</vt:lpstr>
      <vt:lpstr>Bileşik veri yapıları</vt:lpstr>
      <vt:lpstr>Bileşik veri yapıları</vt:lpstr>
      <vt:lpstr>Bileşik veri yapıları</vt:lpstr>
      <vt:lpstr>Bileşik veri yapıları</vt:lpstr>
      <vt:lpstr>Bileşik veri yapıları</vt:lpstr>
      <vt:lpstr>Bileşik veri yapıları</vt:lpstr>
      <vt:lpstr>Bileşik veri yapıları</vt:lpstr>
      <vt:lpstr>Bileşik veri yapıları</vt:lpstr>
      <vt:lpstr>Bileşik veri yapıları</vt:lpstr>
      <vt:lpstr>Bileşik veri yapıları</vt:lpstr>
      <vt:lpstr>Bileşik veri yapıları</vt:lpstr>
      <vt:lpstr>Bileşik veri yapıları</vt:lpstr>
      <vt:lpstr>Bileşik veri yapıları</vt:lpstr>
      <vt:lpstr>Bileşik veri yapıları</vt:lpstr>
      <vt:lpstr>Bileşik veri yapıları</vt:lpstr>
      <vt:lpstr>Bileşik veri yapıları</vt:lpstr>
      <vt:lpstr>Bileşik veri yapıları</vt:lpstr>
      <vt:lpstr>Bileşik veri yapıları</vt:lpstr>
      <vt:lpstr>Bileşik veri yapıları</vt:lpstr>
      <vt:lpstr>Bileşik veri yapıları</vt:lpstr>
      <vt:lpstr>Bileşik veri yapıları</vt:lpstr>
      <vt:lpstr>Bileşik veri yapıları</vt:lpstr>
      <vt:lpstr>Bileşik veri yapıları</vt:lpstr>
      <vt:lpstr>Bileşik veri yapıları</vt:lpstr>
      <vt:lpstr>Bileşik veri yapıları</vt:lpstr>
      <vt:lpstr>Bileşik veri yapıları</vt:lpstr>
      <vt:lpstr>Bileşik veri yapıları</vt:lpstr>
      <vt:lpstr>Bileşik veri yapıları</vt:lpstr>
      <vt:lpstr>Bileşik veri yapıları</vt:lpstr>
      <vt:lpstr>İleri veri yapıları</vt:lpstr>
      <vt:lpstr>İleri veri yapıları</vt:lpstr>
      <vt:lpstr>İleri veri yapıları</vt:lpstr>
      <vt:lpstr>İleri veri yapıları</vt:lpstr>
      <vt:lpstr>İleri veri yapıları</vt:lpstr>
      <vt:lpstr>Ödev</vt:lpstr>
      <vt:lpstr>Not: tipli ve tipsiz veri yapıları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MIT503 Veri Yapıları ve algoritmalar</dc:title>
  <dc:creator>gmyuriy</dc:creator>
  <cp:lastModifiedBy>gmyuriy</cp:lastModifiedBy>
  <cp:revision>994</cp:revision>
  <dcterms:created xsi:type="dcterms:W3CDTF">2006-08-16T00:00:00Z</dcterms:created>
  <dcterms:modified xsi:type="dcterms:W3CDTF">2014-11-08T13:14:10Z</dcterms:modified>
</cp:coreProperties>
</file>