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310" r:id="rId4"/>
    <p:sldId id="339" r:id="rId5"/>
    <p:sldId id="340" r:id="rId6"/>
    <p:sldId id="342" r:id="rId7"/>
    <p:sldId id="341" r:id="rId8"/>
    <p:sldId id="343" r:id="rId9"/>
    <p:sldId id="30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  <p:sldId id="361" r:id="rId25"/>
    <p:sldId id="358" r:id="rId26"/>
    <p:sldId id="391" r:id="rId27"/>
    <p:sldId id="362" r:id="rId28"/>
    <p:sldId id="363" r:id="rId29"/>
    <p:sldId id="359" r:id="rId30"/>
    <p:sldId id="360" r:id="rId31"/>
    <p:sldId id="364" r:id="rId32"/>
    <p:sldId id="396" r:id="rId33"/>
    <p:sldId id="365" r:id="rId34"/>
    <p:sldId id="397" r:id="rId35"/>
    <p:sldId id="366" r:id="rId36"/>
    <p:sldId id="367" r:id="rId37"/>
    <p:sldId id="371" r:id="rId38"/>
    <p:sldId id="399" r:id="rId39"/>
    <p:sldId id="372" r:id="rId40"/>
    <p:sldId id="375" r:id="rId41"/>
    <p:sldId id="377" r:id="rId42"/>
    <p:sldId id="376" r:id="rId43"/>
    <p:sldId id="378" r:id="rId44"/>
    <p:sldId id="379" r:id="rId45"/>
    <p:sldId id="392" r:id="rId46"/>
    <p:sldId id="368" r:id="rId47"/>
    <p:sldId id="369" r:id="rId48"/>
    <p:sldId id="370" r:id="rId49"/>
    <p:sldId id="382" r:id="rId50"/>
    <p:sldId id="394" r:id="rId51"/>
    <p:sldId id="383" r:id="rId52"/>
    <p:sldId id="384" r:id="rId53"/>
    <p:sldId id="386" r:id="rId54"/>
    <p:sldId id="387" r:id="rId55"/>
    <p:sldId id="388" r:id="rId56"/>
    <p:sldId id="389" r:id="rId57"/>
    <p:sldId id="39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2897" autoAdjust="0"/>
  </p:normalViewPr>
  <p:slideViewPr>
    <p:cSldViewPr>
      <p:cViewPr>
        <p:scale>
          <a:sx n="70" d="100"/>
          <a:sy n="70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4225"/>
            <a:ext cx="7696200" cy="17557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MIT503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Veri Yapıları ve algoritmalar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V</a:t>
            </a:r>
            <a:r>
              <a:rPr lang="tr-TR" b="1" i="1" dirty="0" smtClean="0"/>
              <a:t>eri ağaçları</a:t>
            </a:r>
            <a:endParaRPr lang="tr-TR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</a:t>
            </a:r>
            <a:r>
              <a:rPr lang="tr-TR" dirty="0" smtClean="0"/>
              <a:t>Doç.</a:t>
            </a:r>
            <a:r>
              <a:rPr lang="en-US" dirty="0" smtClean="0"/>
              <a:t> Dr.</a:t>
            </a:r>
            <a:r>
              <a:rPr lang="tr-TR" dirty="0" smtClean="0"/>
              <a:t> </a:t>
            </a:r>
            <a:r>
              <a:rPr lang="tr-TR" dirty="0" smtClean="0"/>
              <a:t>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Bu bir graf: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429000"/>
            <a:ext cx="381000" cy="1905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 flipH="1">
            <a:off x="1371600" y="2667000"/>
            <a:ext cx="2667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5" idx="5"/>
          </p:cNvCxnSpPr>
          <p:nvPr/>
        </p:nvCxnSpPr>
        <p:spPr>
          <a:xfrm flipH="1" flipV="1">
            <a:off x="2828645" y="3362045"/>
            <a:ext cx="1353110" cy="226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172200" y="10668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Okları takip eden bir </a:t>
            </a:r>
            <a:r>
              <a:rPr lang="tr-TR" sz="2400" dirty="0" smtClean="0"/>
              <a:t>bağlantı zincirine </a:t>
            </a:r>
            <a:r>
              <a:rPr lang="tr-TR" sz="2400" dirty="0" smtClean="0"/>
              <a:t>“patika” denir (</a:t>
            </a:r>
            <a:r>
              <a:rPr lang="tr-TR" sz="2400" u="sng" dirty="0" smtClean="0"/>
              <a:t>path</a:t>
            </a:r>
            <a:r>
              <a:rPr lang="tr-TR" sz="2400" dirty="0" smtClean="0"/>
              <a:t>)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3352800" y="1828800"/>
            <a:ext cx="1447800" cy="457200"/>
          </a:xfrm>
          <a:prstGeom prst="borderCallout1">
            <a:avLst>
              <a:gd name="adj1" fmla="val 52648"/>
              <a:gd name="adj2" fmla="val -8333"/>
              <a:gd name="adj3" fmla="val 237924"/>
              <a:gd name="adj4" fmla="val -45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düğüm/node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5410200" y="2362200"/>
            <a:ext cx="1676400" cy="457200"/>
          </a:xfrm>
          <a:prstGeom prst="borderCallout1">
            <a:avLst>
              <a:gd name="adj1" fmla="val 52648"/>
              <a:gd name="adj2" fmla="val -8333"/>
              <a:gd name="adj3" fmla="val 197246"/>
              <a:gd name="adj4" fmla="val -42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bağlantı/edge</a:t>
            </a:r>
            <a:endParaRPr lang="en-US" dirty="0"/>
          </a:p>
        </p:txBody>
      </p:sp>
      <p:sp>
        <p:nvSpPr>
          <p:cNvPr id="42" name="Line Callout 1 41"/>
          <p:cNvSpPr/>
          <p:nvPr/>
        </p:nvSpPr>
        <p:spPr>
          <a:xfrm>
            <a:off x="4724400" y="46482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-72624"/>
              <a:gd name="adj4" fmla="val -47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patika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943600" y="46482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Aynı düğümda başlayan ve duran </a:t>
            </a:r>
            <a:r>
              <a:rPr lang="tr-TR" sz="2400" dirty="0" smtClean="0"/>
              <a:t>patikalara, </a:t>
            </a:r>
            <a:r>
              <a:rPr lang="tr-TR" sz="2400" dirty="0" smtClean="0"/>
              <a:t>“döngü” </a:t>
            </a:r>
            <a:r>
              <a:rPr lang="tr-TR" sz="2400" dirty="0" smtClean="0"/>
              <a:t>denir  (</a:t>
            </a:r>
            <a:r>
              <a:rPr lang="tr-TR" sz="2400" u="sng" dirty="0" smtClean="0"/>
              <a:t>loop</a:t>
            </a:r>
            <a:r>
              <a:rPr lang="tr-TR" sz="2400" dirty="0" smtClean="0"/>
              <a:t>)</a:t>
            </a:r>
            <a:endParaRPr lang="tr-TR" sz="2400" dirty="0" smtClean="0"/>
          </a:p>
        </p:txBody>
      </p:sp>
      <p:sp>
        <p:nvSpPr>
          <p:cNvPr id="44" name="Line Callout 1 43"/>
          <p:cNvSpPr/>
          <p:nvPr/>
        </p:nvSpPr>
        <p:spPr>
          <a:xfrm>
            <a:off x="228600" y="5562600"/>
            <a:ext cx="1219200" cy="457200"/>
          </a:xfrm>
          <a:prstGeom prst="borderCallout1">
            <a:avLst>
              <a:gd name="adj1" fmla="val -21928"/>
              <a:gd name="adj2" fmla="val 61582"/>
              <a:gd name="adj3" fmla="val -151906"/>
              <a:gd name="adj4" fmla="val 125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döngü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Graflar</a:t>
            </a:r>
            <a:r>
              <a:rPr lang="tr-TR" dirty="0" smtClean="0"/>
              <a:t>, düğümler ve bağlantılar içeren çizilgelerdir</a:t>
            </a:r>
          </a:p>
          <a:p>
            <a:r>
              <a:rPr lang="tr-TR" dirty="0" smtClean="0"/>
              <a:t>Düğümler baze </a:t>
            </a:r>
            <a:r>
              <a:rPr lang="tr-TR" dirty="0" smtClean="0"/>
              <a:t>nesneleri temsil </a:t>
            </a:r>
            <a:r>
              <a:rPr lang="tr-TR" dirty="0" smtClean="0"/>
              <a:t>eder </a:t>
            </a:r>
            <a:r>
              <a:rPr lang="tr-TR" dirty="0" smtClean="0"/>
              <a:t>ve </a:t>
            </a:r>
            <a:r>
              <a:rPr lang="tr-TR" dirty="0" smtClean="0"/>
              <a:t>bağlantılar arasındaki ilişkilere </a:t>
            </a:r>
            <a:r>
              <a:rPr lang="tr-TR" dirty="0" smtClean="0"/>
              <a:t>temsil </a:t>
            </a:r>
            <a:r>
              <a:rPr lang="tr-TR" dirty="0" smtClean="0"/>
              <a:t>eder</a:t>
            </a:r>
            <a:endParaRPr lang="tr-TR" dirty="0" smtClean="0"/>
          </a:p>
          <a:p>
            <a:r>
              <a:rPr lang="tr-TR" dirty="0" smtClean="0"/>
              <a:t>Bağlantıların </a:t>
            </a:r>
            <a:r>
              <a:rPr lang="tr-TR" dirty="0" smtClean="0"/>
              <a:t>zincirlerine </a:t>
            </a:r>
            <a:r>
              <a:rPr lang="tr-TR" dirty="0" smtClean="0"/>
              <a:t>“patika” </a:t>
            </a:r>
            <a:r>
              <a:rPr lang="tr-TR" dirty="0" smtClean="0"/>
              <a:t>denir ve </a:t>
            </a:r>
            <a:r>
              <a:rPr lang="tr-TR" dirty="0" smtClean="0"/>
              <a:t>a</a:t>
            </a:r>
            <a:r>
              <a:rPr lang="tr-TR" dirty="0" smtClean="0"/>
              <a:t>ynı noktada </a:t>
            </a:r>
            <a:r>
              <a:rPr lang="tr-TR" dirty="0" smtClean="0"/>
              <a:t>başlayan ve </a:t>
            </a:r>
            <a:r>
              <a:rPr lang="tr-TR" dirty="0" smtClean="0"/>
              <a:t>biten </a:t>
            </a:r>
            <a:r>
              <a:rPr lang="tr-TR" dirty="0" smtClean="0"/>
              <a:t>patikalara “döngü” denir </a:t>
            </a:r>
          </a:p>
          <a:p>
            <a:r>
              <a:rPr lang="tr-TR" b="1" i="1" dirty="0" smtClean="0"/>
              <a:t>Ağaçlar döngü </a:t>
            </a:r>
            <a:r>
              <a:rPr lang="tr-TR" b="1" i="1" dirty="0" smtClean="0"/>
              <a:t>içermeyen </a:t>
            </a:r>
            <a:r>
              <a:rPr lang="tr-TR" b="1" i="1" dirty="0" smtClean="0"/>
              <a:t>graflardır</a:t>
            </a:r>
            <a:endParaRPr lang="tr-TR" b="1" i="1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Graflar: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2286000" y="3429000"/>
            <a:ext cx="381000" cy="1905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0" idx="1"/>
          </p:cNvCxnSpPr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</p:cNvCxnSpPr>
          <p:nvPr/>
        </p:nvCxnSpPr>
        <p:spPr>
          <a:xfrm flipH="1">
            <a:off x="1371600" y="2667000"/>
            <a:ext cx="2667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5" idx="5"/>
          </p:cNvCxnSpPr>
          <p:nvPr/>
        </p:nvCxnSpPr>
        <p:spPr>
          <a:xfrm flipH="1" flipV="1">
            <a:off x="2828645" y="3362045"/>
            <a:ext cx="1353110" cy="226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10200" y="2590801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dirty="0" smtClean="0"/>
              <a:t>Döngü </a:t>
            </a:r>
            <a:r>
              <a:rPr lang="tr-TR" sz="3600" b="1" dirty="0" smtClean="0"/>
              <a:t>var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228600" y="5562600"/>
            <a:ext cx="1219200" cy="457200"/>
          </a:xfrm>
          <a:prstGeom prst="borderCallout1">
            <a:avLst>
              <a:gd name="adj1" fmla="val -21928"/>
              <a:gd name="adj2" fmla="val 61582"/>
              <a:gd name="adj3" fmla="val -151906"/>
              <a:gd name="adj4" fmla="val 125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döngü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Ağaçlar: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8382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438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295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052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386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6482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4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48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295400" y="28956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2828645" y="33620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85645" y="33620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9" idx="2"/>
          </p:cNvCxnSpPr>
          <p:nvPr/>
        </p:nvCxnSpPr>
        <p:spPr>
          <a:xfrm>
            <a:off x="3962400" y="39624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8" idx="5"/>
          </p:cNvCxnSpPr>
          <p:nvPr/>
        </p:nvCxnSpPr>
        <p:spPr>
          <a:xfrm flipH="1" flipV="1">
            <a:off x="4428845" y="28286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4"/>
            <a:endCxn id="11" idx="0"/>
          </p:cNvCxnSpPr>
          <p:nvPr/>
        </p:nvCxnSpPr>
        <p:spPr>
          <a:xfrm flipH="1">
            <a:off x="4343400" y="44196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5645" y="45050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62600" y="2971800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 smtClean="0"/>
              <a:t>Döngüler yok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Birkaç </a:t>
            </a:r>
            <a:r>
              <a:rPr lang="tr-TR" dirty="0" smtClean="0"/>
              <a:t>ağaç örneği:</a:t>
            </a:r>
            <a:endParaRPr lang="tr-T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295400" y="228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2954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57200" y="3886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2954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62000" y="5410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2954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57200" y="4724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905000" y="5486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524000" y="2743200"/>
            <a:ext cx="0" cy="45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7" idx="0"/>
          </p:cNvCxnSpPr>
          <p:nvPr/>
        </p:nvCxnSpPr>
        <p:spPr>
          <a:xfrm>
            <a:off x="1524000" y="3657600"/>
            <a:ext cx="0" cy="381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847445" y="3590645"/>
            <a:ext cx="514910" cy="362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9" idx="0"/>
          </p:cNvCxnSpPr>
          <p:nvPr/>
        </p:nvCxnSpPr>
        <p:spPr>
          <a:xfrm>
            <a:off x="1524000" y="4495800"/>
            <a:ext cx="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8" idx="7"/>
          </p:cNvCxnSpPr>
          <p:nvPr/>
        </p:nvCxnSpPr>
        <p:spPr>
          <a:xfrm flipH="1">
            <a:off x="1152245" y="5190845"/>
            <a:ext cx="210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11" idx="1"/>
          </p:cNvCxnSpPr>
          <p:nvPr/>
        </p:nvCxnSpPr>
        <p:spPr>
          <a:xfrm>
            <a:off x="1685645" y="5190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0" idx="0"/>
          </p:cNvCxnSpPr>
          <p:nvPr/>
        </p:nvCxnSpPr>
        <p:spPr>
          <a:xfrm>
            <a:off x="685800" y="43434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6200" y="5943600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Önceki sayfadaki </a:t>
            </a:r>
            <a:r>
              <a:rPr lang="tr-TR" sz="2400" dirty="0" smtClean="0">
                <a:solidFill>
                  <a:srgbClr val="FF0000"/>
                </a:solidFill>
              </a:rPr>
              <a:t>ağaca</a:t>
            </a:r>
            <a:r>
              <a:rPr lang="tr-TR" sz="2400" dirty="0" smtClean="0"/>
              <a:t> eşit – ben sadece düğümleri </a:t>
            </a:r>
            <a:r>
              <a:rPr lang="tr-TR" sz="2400" dirty="0" smtClean="0">
                <a:solidFill>
                  <a:srgbClr val="FF0000"/>
                </a:solidFill>
              </a:rPr>
              <a:t>taşıdım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Birkaç ağaç örneği: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295400" y="228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2954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57200" y="3886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2954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62000" y="5410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2954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57200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905000" y="5486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524000" y="2743200"/>
            <a:ext cx="0" cy="45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7" idx="0"/>
          </p:cNvCxnSpPr>
          <p:nvPr/>
        </p:nvCxnSpPr>
        <p:spPr>
          <a:xfrm>
            <a:off x="1524000" y="3657600"/>
            <a:ext cx="0" cy="381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847445" y="3590645"/>
            <a:ext cx="514910" cy="362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9" idx="0"/>
          </p:cNvCxnSpPr>
          <p:nvPr/>
        </p:nvCxnSpPr>
        <p:spPr>
          <a:xfrm>
            <a:off x="1524000" y="4495800"/>
            <a:ext cx="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8" idx="7"/>
          </p:cNvCxnSpPr>
          <p:nvPr/>
        </p:nvCxnSpPr>
        <p:spPr>
          <a:xfrm flipH="1">
            <a:off x="1152245" y="5190845"/>
            <a:ext cx="210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11" idx="1"/>
          </p:cNvCxnSpPr>
          <p:nvPr/>
        </p:nvCxnSpPr>
        <p:spPr>
          <a:xfrm>
            <a:off x="1685645" y="5190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0" idx="0"/>
          </p:cNvCxnSpPr>
          <p:nvPr/>
        </p:nvCxnSpPr>
        <p:spPr>
          <a:xfrm>
            <a:off x="685800" y="4343400"/>
            <a:ext cx="0" cy="304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3962400" y="2590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562600" y="2895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44196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6294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162800" y="2362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7772400" y="3886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1816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7239000" y="5486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6"/>
            <a:endCxn id="21" idx="2"/>
          </p:cNvCxnSpPr>
          <p:nvPr/>
        </p:nvCxnSpPr>
        <p:spPr>
          <a:xfrm>
            <a:off x="4419600" y="2819400"/>
            <a:ext cx="114300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5"/>
            <a:endCxn id="23" idx="1"/>
          </p:cNvCxnSpPr>
          <p:nvPr/>
        </p:nvCxnSpPr>
        <p:spPr>
          <a:xfrm>
            <a:off x="5952845" y="3285845"/>
            <a:ext cx="743510" cy="43871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2" idx="7"/>
          </p:cNvCxnSpPr>
          <p:nvPr/>
        </p:nvCxnSpPr>
        <p:spPr>
          <a:xfrm flipH="1">
            <a:off x="4809845" y="3285845"/>
            <a:ext cx="819710" cy="8197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6"/>
            <a:endCxn id="26" idx="2"/>
          </p:cNvCxnSpPr>
          <p:nvPr/>
        </p:nvCxnSpPr>
        <p:spPr>
          <a:xfrm>
            <a:off x="7086600" y="3886200"/>
            <a:ext cx="685800" cy="228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  <a:endCxn id="24" idx="5"/>
          </p:cNvCxnSpPr>
          <p:nvPr/>
        </p:nvCxnSpPr>
        <p:spPr>
          <a:xfrm flipH="1" flipV="1">
            <a:off x="7553045" y="2752445"/>
            <a:ext cx="447955" cy="11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4"/>
            <a:endCxn id="31" idx="0"/>
          </p:cNvCxnSpPr>
          <p:nvPr/>
        </p:nvCxnSpPr>
        <p:spPr>
          <a:xfrm flipH="1">
            <a:off x="7467600" y="43434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09845" y="4428845"/>
            <a:ext cx="438710" cy="8959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Birkaç ağaç örneği: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295400" y="2286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2954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57200" y="3886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2954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62000" y="5410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2954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572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905000" y="5486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524000" y="2743200"/>
            <a:ext cx="0" cy="457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7" idx="0"/>
          </p:cNvCxnSpPr>
          <p:nvPr/>
        </p:nvCxnSpPr>
        <p:spPr>
          <a:xfrm>
            <a:off x="1524000" y="3657600"/>
            <a:ext cx="0" cy="381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847445" y="3590645"/>
            <a:ext cx="514910" cy="362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9" idx="0"/>
          </p:cNvCxnSpPr>
          <p:nvPr/>
        </p:nvCxnSpPr>
        <p:spPr>
          <a:xfrm>
            <a:off x="1524000" y="4495800"/>
            <a:ext cx="0" cy="3048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8" idx="7"/>
          </p:cNvCxnSpPr>
          <p:nvPr/>
        </p:nvCxnSpPr>
        <p:spPr>
          <a:xfrm flipH="1">
            <a:off x="1152245" y="5190845"/>
            <a:ext cx="210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11" idx="1"/>
          </p:cNvCxnSpPr>
          <p:nvPr/>
        </p:nvCxnSpPr>
        <p:spPr>
          <a:xfrm>
            <a:off x="1685645" y="5190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0" idx="0"/>
          </p:cNvCxnSpPr>
          <p:nvPr/>
        </p:nvCxnSpPr>
        <p:spPr>
          <a:xfrm>
            <a:off x="685800" y="4343400"/>
            <a:ext cx="0" cy="4572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5181600" y="175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3434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8862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172200" y="2971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8580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61722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4724400" y="3810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638800" y="3733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4"/>
            <a:endCxn id="21" idx="7"/>
          </p:cNvCxnSpPr>
          <p:nvPr/>
        </p:nvCxnSpPr>
        <p:spPr>
          <a:xfrm flipH="1">
            <a:off x="4733645" y="22098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4"/>
            <a:endCxn id="23" idx="1"/>
          </p:cNvCxnSpPr>
          <p:nvPr/>
        </p:nvCxnSpPr>
        <p:spPr>
          <a:xfrm>
            <a:off x="5410200" y="22098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2" idx="0"/>
          </p:cNvCxnSpPr>
          <p:nvPr/>
        </p:nvCxnSpPr>
        <p:spPr>
          <a:xfrm flipH="1">
            <a:off x="4114800" y="33620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6" idx="0"/>
          </p:cNvCxnSpPr>
          <p:nvPr/>
        </p:nvCxnSpPr>
        <p:spPr>
          <a:xfrm>
            <a:off x="6400800" y="34290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5"/>
            <a:endCxn id="24" idx="0"/>
          </p:cNvCxnSpPr>
          <p:nvPr/>
        </p:nvCxnSpPr>
        <p:spPr>
          <a:xfrm>
            <a:off x="6562445" y="33620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1" idx="0"/>
          </p:cNvCxnSpPr>
          <p:nvPr/>
        </p:nvCxnSpPr>
        <p:spPr>
          <a:xfrm flipH="1">
            <a:off x="5867400" y="33620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5"/>
            <a:endCxn id="30" idx="0"/>
          </p:cNvCxnSpPr>
          <p:nvPr/>
        </p:nvCxnSpPr>
        <p:spPr>
          <a:xfrm>
            <a:off x="4733645" y="33620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/>
          <p:cNvSpPr/>
          <p:nvPr/>
        </p:nvSpPr>
        <p:spPr>
          <a:xfrm>
            <a:off x="4495800" y="4572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3886200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3352800" y="4572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22" idx="4"/>
            <a:endCxn id="76" idx="0"/>
          </p:cNvCxnSpPr>
          <p:nvPr/>
        </p:nvCxnSpPr>
        <p:spPr>
          <a:xfrm>
            <a:off x="4114800" y="4267200"/>
            <a:ext cx="0" cy="3810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2" idx="5"/>
            <a:endCxn id="75" idx="0"/>
          </p:cNvCxnSpPr>
          <p:nvPr/>
        </p:nvCxnSpPr>
        <p:spPr>
          <a:xfrm>
            <a:off x="4276445" y="42002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2" idx="3"/>
            <a:endCxn id="77" idx="0"/>
          </p:cNvCxnSpPr>
          <p:nvPr/>
        </p:nvCxnSpPr>
        <p:spPr>
          <a:xfrm flipH="1">
            <a:off x="3581400" y="42002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/>
          <p:cNvSpPr/>
          <p:nvPr/>
        </p:nvSpPr>
        <p:spPr>
          <a:xfrm>
            <a:off x="6781800" y="4572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5638800" y="4572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endCxn id="85" idx="0"/>
          </p:cNvCxnSpPr>
          <p:nvPr/>
        </p:nvCxnSpPr>
        <p:spPr>
          <a:xfrm>
            <a:off x="6562445" y="42002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7" idx="0"/>
          </p:cNvCxnSpPr>
          <p:nvPr/>
        </p:nvCxnSpPr>
        <p:spPr>
          <a:xfrm flipH="1">
            <a:off x="5867400" y="42002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334000" y="5715000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Başka </a:t>
            </a:r>
            <a:r>
              <a:rPr lang="tr-TR" sz="3200" dirty="0" smtClean="0"/>
              <a:t>bir ağaç</a:t>
            </a:r>
            <a:endParaRPr lang="tr-TR" sz="3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Ağaçların </a:t>
            </a:r>
            <a:r>
              <a:rPr lang="tr-TR" dirty="0" smtClean="0"/>
              <a:t>terimleri:</a:t>
            </a:r>
            <a:endParaRPr lang="tr-TR" dirty="0" smtClean="0"/>
          </a:p>
        </p:txBody>
      </p:sp>
      <p:sp>
        <p:nvSpPr>
          <p:cNvPr id="45" name="Flowchart: Connector 44"/>
          <p:cNvSpPr/>
          <p:nvPr/>
        </p:nvSpPr>
        <p:spPr>
          <a:xfrm>
            <a:off x="30480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2098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17526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40386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7244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0386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25908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5052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4"/>
            <a:endCxn id="46" idx="7"/>
          </p:cNvCxnSpPr>
          <p:nvPr/>
        </p:nvCxnSpPr>
        <p:spPr>
          <a:xfrm flipH="1">
            <a:off x="2600045" y="2895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4"/>
            <a:endCxn id="48" idx="1"/>
          </p:cNvCxnSpPr>
          <p:nvPr/>
        </p:nvCxnSpPr>
        <p:spPr>
          <a:xfrm>
            <a:off x="3276600" y="2895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0"/>
          </p:cNvCxnSpPr>
          <p:nvPr/>
        </p:nvCxnSpPr>
        <p:spPr>
          <a:xfrm flipH="1">
            <a:off x="1981200" y="4047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0" idx="0"/>
          </p:cNvCxnSpPr>
          <p:nvPr/>
        </p:nvCxnSpPr>
        <p:spPr>
          <a:xfrm>
            <a:off x="4267200" y="4114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49" idx="0"/>
          </p:cNvCxnSpPr>
          <p:nvPr/>
        </p:nvCxnSpPr>
        <p:spPr>
          <a:xfrm>
            <a:off x="4428845" y="4047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52" idx="0"/>
          </p:cNvCxnSpPr>
          <p:nvPr/>
        </p:nvCxnSpPr>
        <p:spPr>
          <a:xfrm flipH="1">
            <a:off x="3733800" y="40478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  <a:endCxn id="51" idx="0"/>
          </p:cNvCxnSpPr>
          <p:nvPr/>
        </p:nvCxnSpPr>
        <p:spPr>
          <a:xfrm>
            <a:off x="2600045" y="4047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2362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17526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1219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47" idx="4"/>
            <a:endCxn id="61" idx="0"/>
          </p:cNvCxnSpPr>
          <p:nvPr/>
        </p:nvCxnSpPr>
        <p:spPr>
          <a:xfrm>
            <a:off x="1981200" y="4953000"/>
            <a:ext cx="0" cy="3810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60" idx="0"/>
          </p:cNvCxnSpPr>
          <p:nvPr/>
        </p:nvCxnSpPr>
        <p:spPr>
          <a:xfrm>
            <a:off x="2142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3"/>
            <a:endCxn id="62" idx="0"/>
          </p:cNvCxnSpPr>
          <p:nvPr/>
        </p:nvCxnSpPr>
        <p:spPr>
          <a:xfrm flipH="1">
            <a:off x="1447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4648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05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>
            <a:off x="4428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0"/>
          </p:cNvCxnSpPr>
          <p:nvPr/>
        </p:nvCxnSpPr>
        <p:spPr>
          <a:xfrm flipH="1">
            <a:off x="3733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4724400" y="18288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153178"/>
              <a:gd name="adj4" fmla="val -90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kökü</a:t>
            </a:r>
            <a:endParaRPr lang="en-US" dirty="0"/>
          </a:p>
        </p:txBody>
      </p:sp>
      <p:sp>
        <p:nvSpPr>
          <p:cNvPr id="72" name="Line Callout 1 71"/>
          <p:cNvSpPr/>
          <p:nvPr/>
        </p:nvSpPr>
        <p:spPr>
          <a:xfrm>
            <a:off x="5791200" y="28956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197924"/>
              <a:gd name="adj4" fmla="val -6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yaprakları</a:t>
            </a:r>
            <a:endParaRPr lang="en-US" dirty="0"/>
          </a:p>
        </p:txBody>
      </p:sp>
      <p:sp>
        <p:nvSpPr>
          <p:cNvPr id="73" name="Line Callout 1 72"/>
          <p:cNvSpPr/>
          <p:nvPr/>
        </p:nvSpPr>
        <p:spPr>
          <a:xfrm>
            <a:off x="457200" y="2667000"/>
            <a:ext cx="1371600" cy="381000"/>
          </a:xfrm>
          <a:prstGeom prst="borderCallout1">
            <a:avLst>
              <a:gd name="adj1" fmla="val 120016"/>
              <a:gd name="adj2" fmla="val 77632"/>
              <a:gd name="adj3" fmla="val 264721"/>
              <a:gd name="adj4" fmla="val 12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düğüm</a:t>
            </a:r>
            <a:endParaRPr lang="en-US" dirty="0"/>
          </a:p>
        </p:txBody>
      </p:sp>
      <p:sp>
        <p:nvSpPr>
          <p:cNvPr id="74" name="Line Callout 1 73"/>
          <p:cNvSpPr/>
          <p:nvPr/>
        </p:nvSpPr>
        <p:spPr>
          <a:xfrm>
            <a:off x="152400" y="3429000"/>
            <a:ext cx="1600200" cy="381000"/>
          </a:xfrm>
          <a:prstGeom prst="borderCallout1">
            <a:avLst>
              <a:gd name="adj1" fmla="val 120016"/>
              <a:gd name="adj2" fmla="val 77632"/>
              <a:gd name="adj3" fmla="val 272857"/>
              <a:gd name="adj4" fmla="val 103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Çocuk düğüm</a:t>
            </a:r>
            <a:endParaRPr lang="en-US" dirty="0"/>
          </a:p>
        </p:txBody>
      </p:sp>
      <p:sp>
        <p:nvSpPr>
          <p:cNvPr id="81" name="Line Callout 1 80"/>
          <p:cNvSpPr/>
          <p:nvPr/>
        </p:nvSpPr>
        <p:spPr>
          <a:xfrm>
            <a:off x="6858000" y="44196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59619"/>
              <a:gd name="adj4" fmla="val -76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seviyesi</a:t>
            </a:r>
            <a:endParaRPr lang="en-US" dirty="0"/>
          </a:p>
        </p:txBody>
      </p:sp>
      <p:sp>
        <p:nvSpPr>
          <p:cNvPr id="82" name="Line Callout 1 81"/>
          <p:cNvSpPr/>
          <p:nvPr/>
        </p:nvSpPr>
        <p:spPr>
          <a:xfrm>
            <a:off x="5334000" y="57912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51483"/>
              <a:gd name="adj4" fmla="val -231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Ağacın yüksekliği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Ağaçların terimleri:</a:t>
            </a:r>
            <a:endParaRPr lang="en-US" dirty="0"/>
          </a:p>
        </p:txBody>
      </p:sp>
      <p:sp>
        <p:nvSpPr>
          <p:cNvPr id="45" name="Flowchart: Connector 44"/>
          <p:cNvSpPr/>
          <p:nvPr/>
        </p:nvSpPr>
        <p:spPr>
          <a:xfrm>
            <a:off x="30480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2098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17526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40386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7244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0386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25908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5052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4"/>
            <a:endCxn id="46" idx="7"/>
          </p:cNvCxnSpPr>
          <p:nvPr/>
        </p:nvCxnSpPr>
        <p:spPr>
          <a:xfrm flipH="1">
            <a:off x="2600045" y="2895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4"/>
            <a:endCxn id="48" idx="1"/>
          </p:cNvCxnSpPr>
          <p:nvPr/>
        </p:nvCxnSpPr>
        <p:spPr>
          <a:xfrm>
            <a:off x="3276600" y="2895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0"/>
          </p:cNvCxnSpPr>
          <p:nvPr/>
        </p:nvCxnSpPr>
        <p:spPr>
          <a:xfrm flipH="1">
            <a:off x="1981200" y="4047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0" idx="0"/>
          </p:cNvCxnSpPr>
          <p:nvPr/>
        </p:nvCxnSpPr>
        <p:spPr>
          <a:xfrm>
            <a:off x="4267200" y="4114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49" idx="0"/>
          </p:cNvCxnSpPr>
          <p:nvPr/>
        </p:nvCxnSpPr>
        <p:spPr>
          <a:xfrm>
            <a:off x="4428845" y="4047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52" idx="0"/>
          </p:cNvCxnSpPr>
          <p:nvPr/>
        </p:nvCxnSpPr>
        <p:spPr>
          <a:xfrm flipH="1">
            <a:off x="3733800" y="40478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  <a:endCxn id="51" idx="0"/>
          </p:cNvCxnSpPr>
          <p:nvPr/>
        </p:nvCxnSpPr>
        <p:spPr>
          <a:xfrm>
            <a:off x="2600045" y="4047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2362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17526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1219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47" idx="4"/>
            <a:endCxn id="61" idx="0"/>
          </p:cNvCxnSpPr>
          <p:nvPr/>
        </p:nvCxnSpPr>
        <p:spPr>
          <a:xfrm>
            <a:off x="1981200" y="4953000"/>
            <a:ext cx="0" cy="3810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60" idx="0"/>
          </p:cNvCxnSpPr>
          <p:nvPr/>
        </p:nvCxnSpPr>
        <p:spPr>
          <a:xfrm>
            <a:off x="2142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3"/>
            <a:endCxn id="62" idx="0"/>
          </p:cNvCxnSpPr>
          <p:nvPr/>
        </p:nvCxnSpPr>
        <p:spPr>
          <a:xfrm flipH="1">
            <a:off x="1447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4648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05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>
            <a:off x="4428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0"/>
          </p:cNvCxnSpPr>
          <p:nvPr/>
        </p:nvCxnSpPr>
        <p:spPr>
          <a:xfrm flipH="1">
            <a:off x="3733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4267200" y="16764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180297"/>
              <a:gd name="adj4" fmla="val -5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kökü</a:t>
            </a:r>
            <a:endParaRPr lang="en-US" dirty="0"/>
          </a:p>
        </p:txBody>
      </p:sp>
      <p:sp>
        <p:nvSpPr>
          <p:cNvPr id="73" name="Line Callout 1 72"/>
          <p:cNvSpPr/>
          <p:nvPr/>
        </p:nvSpPr>
        <p:spPr>
          <a:xfrm>
            <a:off x="457200" y="2667000"/>
            <a:ext cx="1371600" cy="381000"/>
          </a:xfrm>
          <a:prstGeom prst="borderCallout1">
            <a:avLst>
              <a:gd name="adj1" fmla="val 120016"/>
              <a:gd name="adj2" fmla="val 77632"/>
              <a:gd name="adj3" fmla="val 264721"/>
              <a:gd name="adj4" fmla="val 12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düğüm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144780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Ağaç kökü, ağacın en yüksek düğümüdür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43600" y="25908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Bütün bağlantılar için, bağlantının çıktığı düğüme “</a:t>
            </a:r>
            <a:r>
              <a:rPr lang="tr-TR" sz="2400" b="1" i="1" dirty="0" smtClean="0"/>
              <a:t>ana</a:t>
            </a:r>
            <a:r>
              <a:rPr lang="tr-TR" sz="2400" dirty="0" smtClean="0"/>
              <a:t>” düğüm denir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43600" y="44958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Bütün bağlantılar için, bağlantının bittiği düğüme “</a:t>
            </a:r>
            <a:r>
              <a:rPr lang="tr-TR" sz="2400" b="1" i="1" dirty="0" smtClean="0"/>
              <a:t>çocuk</a:t>
            </a:r>
            <a:r>
              <a:rPr lang="tr-TR" sz="2400" dirty="0" smtClean="0"/>
              <a:t>” dügüm denir</a:t>
            </a:r>
          </a:p>
        </p:txBody>
      </p:sp>
      <p:sp>
        <p:nvSpPr>
          <p:cNvPr id="38" name="Line Callout 1 37"/>
          <p:cNvSpPr/>
          <p:nvPr/>
        </p:nvSpPr>
        <p:spPr>
          <a:xfrm>
            <a:off x="152400" y="3429000"/>
            <a:ext cx="1600200" cy="381000"/>
          </a:xfrm>
          <a:prstGeom prst="borderCallout1">
            <a:avLst>
              <a:gd name="adj1" fmla="val 120016"/>
              <a:gd name="adj2" fmla="val 77632"/>
              <a:gd name="adj3" fmla="val 272857"/>
              <a:gd name="adj4" fmla="val 103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Çocuk düğüm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Ağaçların terimleri:</a:t>
            </a:r>
            <a:endParaRPr lang="en-US" dirty="0"/>
          </a:p>
        </p:txBody>
      </p:sp>
      <p:sp>
        <p:nvSpPr>
          <p:cNvPr id="45" name="Flowchart: Connector 44"/>
          <p:cNvSpPr/>
          <p:nvPr/>
        </p:nvSpPr>
        <p:spPr>
          <a:xfrm>
            <a:off x="30480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2098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17526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40386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47244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0386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25908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5052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4"/>
            <a:endCxn id="46" idx="7"/>
          </p:cNvCxnSpPr>
          <p:nvPr/>
        </p:nvCxnSpPr>
        <p:spPr>
          <a:xfrm flipH="1">
            <a:off x="2600045" y="2895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4"/>
            <a:endCxn id="48" idx="1"/>
          </p:cNvCxnSpPr>
          <p:nvPr/>
        </p:nvCxnSpPr>
        <p:spPr>
          <a:xfrm>
            <a:off x="3276600" y="2895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0"/>
          </p:cNvCxnSpPr>
          <p:nvPr/>
        </p:nvCxnSpPr>
        <p:spPr>
          <a:xfrm flipH="1">
            <a:off x="1981200" y="4047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0" idx="0"/>
          </p:cNvCxnSpPr>
          <p:nvPr/>
        </p:nvCxnSpPr>
        <p:spPr>
          <a:xfrm>
            <a:off x="4267200" y="4114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49" idx="0"/>
          </p:cNvCxnSpPr>
          <p:nvPr/>
        </p:nvCxnSpPr>
        <p:spPr>
          <a:xfrm>
            <a:off x="4428845" y="4047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52" idx="0"/>
          </p:cNvCxnSpPr>
          <p:nvPr/>
        </p:nvCxnSpPr>
        <p:spPr>
          <a:xfrm flipH="1">
            <a:off x="3733800" y="40478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  <a:endCxn id="51" idx="0"/>
          </p:cNvCxnSpPr>
          <p:nvPr/>
        </p:nvCxnSpPr>
        <p:spPr>
          <a:xfrm>
            <a:off x="2600045" y="4047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2362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17526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1219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47" idx="4"/>
            <a:endCxn id="61" idx="0"/>
          </p:cNvCxnSpPr>
          <p:nvPr/>
        </p:nvCxnSpPr>
        <p:spPr>
          <a:xfrm>
            <a:off x="1981200" y="4953000"/>
            <a:ext cx="0" cy="3810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60" idx="0"/>
          </p:cNvCxnSpPr>
          <p:nvPr/>
        </p:nvCxnSpPr>
        <p:spPr>
          <a:xfrm>
            <a:off x="2142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3"/>
            <a:endCxn id="62" idx="0"/>
          </p:cNvCxnSpPr>
          <p:nvPr/>
        </p:nvCxnSpPr>
        <p:spPr>
          <a:xfrm flipH="1">
            <a:off x="1447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4648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052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>
            <a:off x="44288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0"/>
          </p:cNvCxnSpPr>
          <p:nvPr/>
        </p:nvCxnSpPr>
        <p:spPr>
          <a:xfrm flipH="1">
            <a:off x="37338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4267200" y="16764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180297"/>
              <a:gd name="adj4" fmla="val -5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Ağaç kökü</a:t>
            </a:r>
            <a:endParaRPr lang="en-US" dirty="0"/>
          </a:p>
        </p:txBody>
      </p:sp>
      <p:sp>
        <p:nvSpPr>
          <p:cNvPr id="73" name="Line Callout 1 72"/>
          <p:cNvSpPr/>
          <p:nvPr/>
        </p:nvSpPr>
        <p:spPr>
          <a:xfrm>
            <a:off x="457200" y="2667000"/>
            <a:ext cx="1371600" cy="381000"/>
          </a:xfrm>
          <a:prstGeom prst="borderCallout1">
            <a:avLst>
              <a:gd name="adj1" fmla="val 120016"/>
              <a:gd name="adj2" fmla="val 77632"/>
              <a:gd name="adj3" fmla="val 264721"/>
              <a:gd name="adj4" fmla="val 124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düğüm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4743271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Ağaç kökünün sadece çocuklar olabilir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21336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Ağaçlarda, tüm düğümler her zaman tek ana düğüme bağlıdır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91200" y="3505200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Bir düğümün bir veya birkaç çocuk olabilir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152400" y="3429000"/>
            <a:ext cx="1600200" cy="381000"/>
          </a:xfrm>
          <a:prstGeom prst="borderCallout1">
            <a:avLst>
              <a:gd name="adj1" fmla="val 120016"/>
              <a:gd name="adj2" fmla="val 77632"/>
              <a:gd name="adj3" fmla="val 272857"/>
              <a:gd name="adj4" fmla="val 103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Çocuk düğüm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tr-TR" dirty="0" smtClean="0"/>
              <a:t>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Ders planı</a:t>
            </a:r>
          </a:p>
          <a:p>
            <a:r>
              <a:rPr lang="tr-TR" dirty="0" smtClean="0"/>
              <a:t>Veri ağaçlarının nedeni – neden </a:t>
            </a:r>
            <a:r>
              <a:rPr lang="tr-TR" dirty="0" smtClean="0">
                <a:solidFill>
                  <a:srgbClr val="FF0000"/>
                </a:solidFill>
              </a:rPr>
              <a:t>veri ağaçları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İkili ağaçları ve arama veri ağaçları</a:t>
            </a:r>
          </a:p>
          <a:p>
            <a:r>
              <a:rPr lang="tr-TR" dirty="0" smtClean="0"/>
              <a:t>Veri agaçlarının temel operasyonları: arama, min ve max</a:t>
            </a:r>
            <a:r>
              <a:rPr lang="en-US" dirty="0" smtClean="0"/>
              <a:t> </a:t>
            </a:r>
            <a:r>
              <a:rPr lang="tr-TR" dirty="0" smtClean="0"/>
              <a:t>bulma</a:t>
            </a:r>
          </a:p>
          <a:p>
            <a:r>
              <a:rPr lang="tr-TR" dirty="0" smtClean="0"/>
              <a:t>Dengesiz ve dengeli veri ağaçları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Ağaçların terimleri:</a:t>
            </a:r>
            <a:endParaRPr lang="en-US" dirty="0"/>
          </a:p>
        </p:txBody>
      </p:sp>
      <p:sp>
        <p:nvSpPr>
          <p:cNvPr id="45" name="Flowchart: Connector 44"/>
          <p:cNvSpPr/>
          <p:nvPr/>
        </p:nvSpPr>
        <p:spPr>
          <a:xfrm>
            <a:off x="20574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12192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620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048000" y="3657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7338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30480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1600200" y="4495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2514600" y="4419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4"/>
            <a:endCxn id="46" idx="7"/>
          </p:cNvCxnSpPr>
          <p:nvPr/>
        </p:nvCxnSpPr>
        <p:spPr>
          <a:xfrm flipH="1">
            <a:off x="1609445" y="2895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4"/>
            <a:endCxn id="48" idx="1"/>
          </p:cNvCxnSpPr>
          <p:nvPr/>
        </p:nvCxnSpPr>
        <p:spPr>
          <a:xfrm>
            <a:off x="2286000" y="2895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0"/>
          </p:cNvCxnSpPr>
          <p:nvPr/>
        </p:nvCxnSpPr>
        <p:spPr>
          <a:xfrm flipH="1">
            <a:off x="990600" y="4047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4"/>
            <a:endCxn id="50" idx="0"/>
          </p:cNvCxnSpPr>
          <p:nvPr/>
        </p:nvCxnSpPr>
        <p:spPr>
          <a:xfrm>
            <a:off x="3276600" y="4114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5"/>
            <a:endCxn id="49" idx="0"/>
          </p:cNvCxnSpPr>
          <p:nvPr/>
        </p:nvCxnSpPr>
        <p:spPr>
          <a:xfrm>
            <a:off x="3438245" y="4047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52" idx="0"/>
          </p:cNvCxnSpPr>
          <p:nvPr/>
        </p:nvCxnSpPr>
        <p:spPr>
          <a:xfrm flipH="1">
            <a:off x="2743200" y="40478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  <a:endCxn id="51" idx="0"/>
          </p:cNvCxnSpPr>
          <p:nvPr/>
        </p:nvCxnSpPr>
        <p:spPr>
          <a:xfrm>
            <a:off x="1609445" y="4047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13716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762000" y="5334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286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47" idx="4"/>
            <a:endCxn id="61" idx="0"/>
          </p:cNvCxnSpPr>
          <p:nvPr/>
        </p:nvCxnSpPr>
        <p:spPr>
          <a:xfrm>
            <a:off x="990600" y="4953000"/>
            <a:ext cx="0" cy="38100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5"/>
            <a:endCxn id="60" idx="0"/>
          </p:cNvCxnSpPr>
          <p:nvPr/>
        </p:nvCxnSpPr>
        <p:spPr>
          <a:xfrm>
            <a:off x="11522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3"/>
            <a:endCxn id="62" idx="0"/>
          </p:cNvCxnSpPr>
          <p:nvPr/>
        </p:nvCxnSpPr>
        <p:spPr>
          <a:xfrm flipH="1">
            <a:off x="4572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36576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2514600" y="525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>
            <a:off x="3438245" y="4886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0"/>
          </p:cNvCxnSpPr>
          <p:nvPr/>
        </p:nvCxnSpPr>
        <p:spPr>
          <a:xfrm flipH="1">
            <a:off x="2743200" y="4886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Callout 1 70"/>
          <p:cNvSpPr/>
          <p:nvPr/>
        </p:nvSpPr>
        <p:spPr>
          <a:xfrm>
            <a:off x="3657600" y="2209800"/>
            <a:ext cx="1219200" cy="457200"/>
          </a:xfrm>
          <a:prstGeom prst="borderCallout1">
            <a:avLst>
              <a:gd name="adj1" fmla="val 52648"/>
              <a:gd name="adj2" fmla="val -8333"/>
              <a:gd name="adj3" fmla="val 71822"/>
              <a:gd name="adj4" fmla="val -85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Kök</a:t>
            </a:r>
            <a:endParaRPr lang="en-US" dirty="0"/>
          </a:p>
        </p:txBody>
      </p:sp>
      <p:sp>
        <p:nvSpPr>
          <p:cNvPr id="72" name="Line Callout 1 71"/>
          <p:cNvSpPr/>
          <p:nvPr/>
        </p:nvSpPr>
        <p:spPr>
          <a:xfrm>
            <a:off x="3886200" y="27432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222331"/>
              <a:gd name="adj4" fmla="val -28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Yapraklar</a:t>
            </a:r>
            <a:endParaRPr lang="en-US" dirty="0"/>
          </a:p>
        </p:txBody>
      </p:sp>
      <p:sp>
        <p:nvSpPr>
          <p:cNvPr id="81" name="Line Callout 1 80"/>
          <p:cNvSpPr/>
          <p:nvPr/>
        </p:nvSpPr>
        <p:spPr>
          <a:xfrm>
            <a:off x="4800600" y="4038600"/>
            <a:ext cx="1828800" cy="381000"/>
          </a:xfrm>
          <a:prstGeom prst="borderCallout1">
            <a:avLst>
              <a:gd name="adj1" fmla="val 52648"/>
              <a:gd name="adj2" fmla="val -8333"/>
              <a:gd name="adj3" fmla="val 104365"/>
              <a:gd name="adj4" fmla="val -22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Seviye</a:t>
            </a:r>
            <a:endParaRPr lang="en-US" dirty="0"/>
          </a:p>
        </p:txBody>
      </p:sp>
      <p:sp>
        <p:nvSpPr>
          <p:cNvPr id="82" name="Line Callout 1 81"/>
          <p:cNvSpPr/>
          <p:nvPr/>
        </p:nvSpPr>
        <p:spPr>
          <a:xfrm>
            <a:off x="1600200" y="6172200"/>
            <a:ext cx="2286000" cy="457200"/>
          </a:xfrm>
          <a:prstGeom prst="borderCallout1">
            <a:avLst>
              <a:gd name="adj1" fmla="val -40911"/>
              <a:gd name="adj2" fmla="val -60875"/>
              <a:gd name="adj3" fmla="val -42076"/>
              <a:gd name="adj4" fmla="val 142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Yüksekliği </a:t>
            </a:r>
            <a:r>
              <a:rPr lang="tr-TR" dirty="0" smtClean="0"/>
              <a:t>= 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43600" y="15240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Ağaçta, kökünden başka düğümlere “yapraklar” denir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43600" y="27432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Kökten aynı uzaklıkta olan yapraklara “ağaç seviyesi” denir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91200" y="46482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Maksimum seviyesine “ağacın yüksekliği” denir (o bir sayıdır)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0" y="5996007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Burada yüksekliği 4, </a:t>
            </a:r>
            <a:br>
              <a:rPr lang="tr-TR" sz="2400" dirty="0" smtClean="0"/>
            </a:br>
            <a:r>
              <a:rPr lang="tr-TR" sz="2400" dirty="0" smtClean="0"/>
              <a:t>çünkü 4 seviyesi var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" y="4191000"/>
            <a:ext cx="40386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Ağaçların terimleri: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Döngü içermeyen graflara </a:t>
            </a:r>
            <a:r>
              <a:rPr lang="tr-TR" i="1" dirty="0" smtClean="0"/>
              <a:t>ağaç</a:t>
            </a:r>
            <a:r>
              <a:rPr lang="tr-TR" dirty="0" smtClean="0"/>
              <a:t> denir</a:t>
            </a:r>
          </a:p>
          <a:p>
            <a:r>
              <a:rPr lang="tr-TR" dirty="0" smtClean="0"/>
              <a:t>Ağacın en yüksek düğüme “agaç kökü” denir</a:t>
            </a:r>
          </a:p>
          <a:p>
            <a:r>
              <a:rPr lang="tr-TR" dirty="0" smtClean="0"/>
              <a:t>Bağlantıların çıktığı düğümlerine “ana düğüm” denir</a:t>
            </a:r>
          </a:p>
          <a:p>
            <a:r>
              <a:rPr lang="tr-TR" dirty="0" smtClean="0"/>
              <a:t>Bağlantıların bittiği düğümlerine “çocuk düğüm” denir</a:t>
            </a:r>
          </a:p>
          <a:p>
            <a:r>
              <a:rPr lang="tr-TR" dirty="0" smtClean="0"/>
              <a:t>Ağaçta, kökten başka düğümlere “yapraklar” denir</a:t>
            </a:r>
          </a:p>
          <a:p>
            <a:r>
              <a:rPr lang="tr-TR" dirty="0" smtClean="0"/>
              <a:t>Kökten aynı uzaklıkta olan yapraklar için “seviye” denir</a:t>
            </a:r>
          </a:p>
          <a:p>
            <a:r>
              <a:rPr lang="tr-TR" dirty="0" smtClean="0"/>
              <a:t>Maksimum uzaklıkta olan seviyeye “agacın yüksekliği” denir</a:t>
            </a:r>
          </a:p>
          <a:p>
            <a:r>
              <a:rPr lang="tr-TR" dirty="0" smtClean="0"/>
              <a:t>Ağaçlarda, tüm düğümlerde tek ana düğme var</a:t>
            </a:r>
          </a:p>
          <a:p>
            <a:r>
              <a:rPr lang="tr-TR" dirty="0" smtClean="0"/>
              <a:t>Ağaç kökünün sadece çocuklar var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Ağaçlar </a:t>
            </a:r>
            <a:r>
              <a:rPr lang="tr-TR" i="1" u="sng" dirty="0" smtClean="0"/>
              <a:t>bağlantılı listeler</a:t>
            </a:r>
            <a:r>
              <a:rPr lang="tr-TR" i="1" dirty="0" smtClean="0"/>
              <a:t> kullanarak </a:t>
            </a:r>
            <a:r>
              <a:rPr lang="tr-TR" i="1" dirty="0" smtClean="0"/>
              <a:t>uygulanır: düğüm + çocuklara işaretçiler</a:t>
            </a:r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6400800" y="2819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3914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80772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91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9436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5952845" y="3276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629400" y="3276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334000" y="4428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>
            <a:off x="7620000" y="4495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7781645" y="4428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5952845" y="4428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715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572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495645" y="5267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800600" y="5267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8001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858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7781645" y="5267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1" idx="0"/>
          </p:cNvCxnSpPr>
          <p:nvPr/>
        </p:nvCxnSpPr>
        <p:spPr>
          <a:xfrm flipH="1">
            <a:off x="7086600" y="5267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Ağaç düğümlerin hepsinin maksimum iki çocuğu varsa, o agaçlara “</a:t>
            </a:r>
            <a:r>
              <a:rPr lang="tr-TR" i="1" dirty="0" smtClean="0"/>
              <a:t>ikili ağaç” </a:t>
            </a:r>
            <a:r>
              <a:rPr lang="tr-TR" dirty="0" smtClean="0"/>
              <a:t>denir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906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5334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819400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505200" y="4724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8194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3716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86000" y="4724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4"/>
            <a:endCxn id="5" idx="7"/>
          </p:cNvCxnSpPr>
          <p:nvPr/>
        </p:nvCxnSpPr>
        <p:spPr>
          <a:xfrm flipH="1">
            <a:off x="1380845" y="32004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1"/>
          </p:cNvCxnSpPr>
          <p:nvPr/>
        </p:nvCxnSpPr>
        <p:spPr>
          <a:xfrm>
            <a:off x="2057400" y="32004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762000" y="43526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3048000" y="44196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8" idx="0"/>
          </p:cNvCxnSpPr>
          <p:nvPr/>
        </p:nvCxnSpPr>
        <p:spPr>
          <a:xfrm>
            <a:off x="3209645" y="43526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0"/>
          </p:cNvCxnSpPr>
          <p:nvPr/>
        </p:nvCxnSpPr>
        <p:spPr>
          <a:xfrm flipH="1">
            <a:off x="2514600" y="4352645"/>
            <a:ext cx="3717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0" idx="0"/>
          </p:cNvCxnSpPr>
          <p:nvPr/>
        </p:nvCxnSpPr>
        <p:spPr>
          <a:xfrm>
            <a:off x="1380845" y="43526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1430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5"/>
            <a:endCxn id="19" idx="0"/>
          </p:cNvCxnSpPr>
          <p:nvPr/>
        </p:nvCxnSpPr>
        <p:spPr>
          <a:xfrm>
            <a:off x="923645" y="51908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21" idx="0"/>
          </p:cNvCxnSpPr>
          <p:nvPr/>
        </p:nvCxnSpPr>
        <p:spPr>
          <a:xfrm flipH="1">
            <a:off x="228600" y="51908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34290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286000" y="5562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0"/>
          </p:cNvCxnSpPr>
          <p:nvPr/>
        </p:nvCxnSpPr>
        <p:spPr>
          <a:xfrm>
            <a:off x="3209645" y="51908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2514600" y="51908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6400800" y="2819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3914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80772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91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9436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5952845" y="3276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629400" y="3276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334000" y="4428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>
            <a:off x="7620000" y="4495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7781645" y="4428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5952845" y="4428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715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572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495645" y="5267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800600" y="5267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8001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858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7781645" y="5267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1" idx="0"/>
          </p:cNvCxnSpPr>
          <p:nvPr/>
        </p:nvCxnSpPr>
        <p:spPr>
          <a:xfrm flipH="1">
            <a:off x="7086600" y="5267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0" y="4648200"/>
            <a:ext cx="1752600" cy="1752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09800" y="3733800"/>
            <a:ext cx="1752600" cy="1752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32346" y="6248400"/>
            <a:ext cx="145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/>
              <a:t>ikili ağaç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2667000" y="3272135"/>
            <a:ext cx="1289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 smtClean="0"/>
              <a:t>Üç </a:t>
            </a:r>
            <a:r>
              <a:rPr lang="tr-TR" sz="2400" i="1" dirty="0" smtClean="0"/>
              <a:t>çocuk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İkili </a:t>
            </a:r>
            <a:r>
              <a:rPr lang="tr-TR" dirty="0" smtClean="0"/>
              <a:t>ağaçların programlama/algoritmalarda önemli uygulamalar var, onlara </a:t>
            </a:r>
            <a:r>
              <a:rPr lang="tr-TR" i="1" dirty="0" smtClean="0"/>
              <a:t>arama </a:t>
            </a:r>
            <a:r>
              <a:rPr lang="tr-TR" i="1" dirty="0" smtClean="0"/>
              <a:t>ağaçları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denir, </a:t>
            </a:r>
            <a:r>
              <a:rPr lang="tr-TR" u="sng" dirty="0" smtClean="0"/>
              <a:t>verilerin sıralanmış </a:t>
            </a:r>
            <a:br>
              <a:rPr lang="tr-TR" u="sng" dirty="0" smtClean="0"/>
            </a:br>
            <a:r>
              <a:rPr lang="tr-TR" u="sng" dirty="0" smtClean="0"/>
              <a:t>depoları olarak</a:t>
            </a:r>
            <a:br>
              <a:rPr lang="tr-TR" u="sng" dirty="0" smtClean="0"/>
            </a:br>
            <a:r>
              <a:rPr lang="tr-TR" u="sng" dirty="0" smtClean="0"/>
              <a:t>kullanılır</a:t>
            </a:r>
            <a:endParaRPr lang="tr-TR" u="sng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6400800" y="2819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3914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8077200" y="4800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914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5943600" y="4876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5952845" y="3276600"/>
            <a:ext cx="6765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629400" y="3276600"/>
            <a:ext cx="828955" cy="82895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334000" y="4428845"/>
            <a:ext cx="2955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>
            <a:off x="7620000" y="4495800"/>
            <a:ext cx="0" cy="3810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7781645" y="4428845"/>
            <a:ext cx="524155" cy="3717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5952845" y="4428845"/>
            <a:ext cx="219355" cy="44795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715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572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495645" y="5267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800600" y="5267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8001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858000" y="5638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7781645" y="5267045"/>
            <a:ext cx="4479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1" idx="0"/>
          </p:cNvCxnSpPr>
          <p:nvPr/>
        </p:nvCxnSpPr>
        <p:spPr>
          <a:xfrm flipH="1">
            <a:off x="7086600" y="5267045"/>
            <a:ext cx="371755" cy="371755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Arama </a:t>
            </a:r>
            <a:r>
              <a:rPr lang="tr-TR" dirty="0" smtClean="0"/>
              <a:t>ağacın ana özelliği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Her düğüm için </a:t>
            </a:r>
            <a:r>
              <a:rPr lang="tr-TR" dirty="0" smtClean="0"/>
              <a:t>solda değerlerin tümü</a:t>
            </a:r>
            <a:br>
              <a:rPr lang="tr-TR" dirty="0" smtClean="0"/>
            </a:br>
            <a:r>
              <a:rPr lang="tr-TR" dirty="0" smtClean="0"/>
              <a:t>daha </a:t>
            </a:r>
            <a:r>
              <a:rPr lang="tr-TR" dirty="0" smtClean="0"/>
              <a:t>küçük </a:t>
            </a:r>
            <a:r>
              <a:rPr lang="tr-TR" dirty="0" smtClean="0"/>
              <a:t>ve sağda daha </a:t>
            </a:r>
            <a:br>
              <a:rPr lang="tr-TR" dirty="0" smtClean="0"/>
            </a:br>
            <a:r>
              <a:rPr lang="tr-TR" dirty="0" smtClean="0"/>
              <a:t>büyük tür</a:t>
            </a:r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6400800" y="2819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543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83058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162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6248400" y="5029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6108942" y="3459480"/>
            <a:ext cx="611898" cy="672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720840" y="3459480"/>
            <a:ext cx="916698" cy="6728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425440" y="4584943"/>
            <a:ext cx="230898" cy="291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 flipH="1">
            <a:off x="7482840" y="4678680"/>
            <a:ext cx="381000" cy="42672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8090142" y="4584943"/>
            <a:ext cx="535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6108942" y="4584943"/>
            <a:ext cx="4594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4864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46482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651742" y="5423143"/>
            <a:ext cx="1546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968240" y="542314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962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7056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709142" y="565174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7025640" y="565174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Arama ağacın ana özelliği:</a:t>
            </a:r>
          </a:p>
          <a:p>
            <a:pPr lvl="1"/>
            <a:r>
              <a:rPr lang="tr-TR" dirty="0" smtClean="0"/>
              <a:t>Her düğüm için solda değerlerin tümü</a:t>
            </a:r>
            <a:br>
              <a:rPr lang="tr-TR" dirty="0" smtClean="0"/>
            </a:br>
            <a:r>
              <a:rPr lang="tr-TR" dirty="0" smtClean="0"/>
              <a:t>daha küçük ve sağda daha </a:t>
            </a:r>
            <a:br>
              <a:rPr lang="tr-TR" dirty="0" smtClean="0"/>
            </a:br>
            <a:r>
              <a:rPr lang="tr-TR" dirty="0" smtClean="0"/>
              <a:t>büyük tür</a:t>
            </a:r>
          </a:p>
          <a:p>
            <a:pPr lvl="1"/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6400800" y="2819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543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83058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162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6248400" y="5029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6108942" y="3459480"/>
            <a:ext cx="611898" cy="672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720840" y="3459480"/>
            <a:ext cx="916698" cy="6728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425440" y="4584943"/>
            <a:ext cx="230898" cy="291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 flipH="1">
            <a:off x="7482840" y="4678680"/>
            <a:ext cx="381000" cy="42672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8090142" y="4584943"/>
            <a:ext cx="535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6108942" y="4584943"/>
            <a:ext cx="4594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4864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46482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651742" y="5423143"/>
            <a:ext cx="1546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968240" y="542314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962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7056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709142" y="565174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7025640" y="565174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723321" y="3292098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u="sng" dirty="0" smtClean="0"/>
              <a:t>daha küçük</a:t>
            </a:r>
            <a:endParaRPr lang="en-US" sz="2800" i="1" u="sng" dirty="0"/>
          </a:p>
        </p:txBody>
      </p:sp>
      <p:sp>
        <p:nvSpPr>
          <p:cNvPr id="72" name="Rectangle 71"/>
          <p:cNvSpPr/>
          <p:nvPr/>
        </p:nvSpPr>
        <p:spPr>
          <a:xfrm>
            <a:off x="7040106" y="3262392"/>
            <a:ext cx="1880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u="sng" dirty="0" smtClean="0"/>
              <a:t>daha büyük</a:t>
            </a:r>
            <a:endParaRPr lang="en-US" sz="2800" i="1" u="sn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5257800" y="2514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3810000" y="3657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3352800" y="4495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6858000" y="3810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7620000" y="4724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6477000" y="4876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4495800" y="4648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4356342" y="3154680"/>
            <a:ext cx="1221498" cy="5966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5577840" y="3154680"/>
            <a:ext cx="1373898" cy="749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3672840" y="4203943"/>
            <a:ext cx="230898" cy="291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6797040" y="4356343"/>
            <a:ext cx="154698" cy="5204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7404342" y="4356343"/>
            <a:ext cx="535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4356342" y="4203943"/>
            <a:ext cx="4594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3733800" y="5486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2895600" y="5486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3899142" y="5042143"/>
            <a:ext cx="1546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3215640" y="504214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010400" y="5791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019800" y="5791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023342" y="542314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339840" y="542314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43200" y="3276600"/>
            <a:ext cx="2514600" cy="3276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943600" y="3352800"/>
            <a:ext cx="25146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3962400"/>
            <a:ext cx="2811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11 burada olmaz !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3200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Burada, hepsi 9’dan daha küçük olmalı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71" idx="3"/>
            <a:endCxn id="35" idx="1"/>
          </p:cNvCxnSpPr>
          <p:nvPr/>
        </p:nvCxnSpPr>
        <p:spPr>
          <a:xfrm>
            <a:off x="2811026" y="4224010"/>
            <a:ext cx="1778512" cy="517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43599" y="2362200"/>
            <a:ext cx="3200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Burada, hepsi 9’dan daha büyük olmalı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5257800" y="2514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3810000" y="3657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3352800" y="4495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6858000" y="3810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7620000" y="4724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6477000" y="4876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4648200" y="4648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4356342" y="3154680"/>
            <a:ext cx="1221498" cy="5966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5577840" y="3154680"/>
            <a:ext cx="1373898" cy="749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3672840" y="4203943"/>
            <a:ext cx="230898" cy="291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6797040" y="4356343"/>
            <a:ext cx="154698" cy="5204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7404342" y="4356343"/>
            <a:ext cx="535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4356342" y="4203943"/>
            <a:ext cx="6118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3733800" y="5486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2895600" y="5486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3899142" y="5042143"/>
            <a:ext cx="1546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3215640" y="504214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010400" y="5791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019800" y="5791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023342" y="542314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339840" y="542314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43200" y="4343400"/>
            <a:ext cx="1676400" cy="198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495800" y="4343400"/>
            <a:ext cx="11430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3505200"/>
            <a:ext cx="175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hepsi 5’ten daha küçük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14207" y="4419600"/>
            <a:ext cx="3200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Aynı şekilde </a:t>
            </a:r>
            <a:br>
              <a:rPr lang="tr-TR" sz="2800" dirty="0" smtClean="0"/>
            </a:br>
            <a:r>
              <a:rPr lang="tr-TR" sz="2800" dirty="0" smtClean="0"/>
              <a:t>tüm yapraklar için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4572000" y="3657600"/>
            <a:ext cx="175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hepsi 5’ten daha büyük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Graflar ve 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tr-TR" i="1" dirty="0" smtClean="0"/>
              <a:t>Arama ağaclarında </a:t>
            </a:r>
            <a:r>
              <a:rPr lang="tr-TR" i="1" dirty="0" smtClean="0"/>
              <a:t>değerler sıralanmıştır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6400800" y="2819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543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83058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162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6248400" y="5029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6108942" y="3459480"/>
            <a:ext cx="611898" cy="672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720840" y="3459480"/>
            <a:ext cx="916698" cy="6728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425440" y="4584943"/>
            <a:ext cx="230898" cy="291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 flipH="1">
            <a:off x="7482840" y="4678680"/>
            <a:ext cx="381000" cy="42672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8090142" y="4584943"/>
            <a:ext cx="535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6108942" y="4584943"/>
            <a:ext cx="4594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4864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46482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651742" y="5423143"/>
            <a:ext cx="1546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968240" y="542314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962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7056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709142" y="565174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7025640" y="565174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ağaçları, sıralanmış veri depolamalarıdır</a:t>
            </a:r>
            <a:endParaRPr lang="tr-TR" i="1" dirty="0" smtClean="0"/>
          </a:p>
          <a:p>
            <a:pPr lvl="1"/>
            <a:r>
              <a:rPr lang="tr-TR" i="1" dirty="0" smtClean="0"/>
              <a:t>Sıralanmış dizi</a:t>
            </a:r>
            <a:br>
              <a:rPr lang="tr-TR" i="1" dirty="0" smtClean="0"/>
            </a:br>
            <a:r>
              <a:rPr lang="en-US" dirty="0" smtClean="0"/>
              <a:t>[</a:t>
            </a:r>
            <a:r>
              <a:rPr lang="tr-TR" i="1" dirty="0" smtClean="0"/>
              <a:t>1,3,7,8,10,15,16,17,21,22,23,25,...</a:t>
            </a:r>
            <a:r>
              <a:rPr lang="en-US" dirty="0" smtClean="0"/>
              <a:t>]</a:t>
            </a:r>
            <a:endParaRPr lang="tr-TR" dirty="0" smtClean="0"/>
          </a:p>
          <a:p>
            <a:pPr lvl="1"/>
            <a:r>
              <a:rPr lang="tr-TR" dirty="0" smtClean="0"/>
              <a:t>Sıralanmış dizide arama</a:t>
            </a:r>
            <a:endParaRPr lang="tr-TR" dirty="0" smtClean="0"/>
          </a:p>
          <a:p>
            <a:pPr lvl="1"/>
            <a:r>
              <a:rPr lang="tr-TR" i="1" dirty="0" smtClean="0"/>
              <a:t>İkiye bölme algoritması: ortadaki </a:t>
            </a:r>
            <a:r>
              <a:rPr lang="tr-TR" i="1" dirty="0" smtClean="0"/>
              <a:t>değere önce bakalım, </a:t>
            </a:r>
            <a:r>
              <a:rPr lang="tr-TR" i="1" dirty="0" smtClean="0"/>
              <a:t>o </a:t>
            </a:r>
            <a:r>
              <a:rPr lang="tr-TR" i="1" dirty="0" smtClean="0"/>
              <a:t>değere </a:t>
            </a:r>
            <a:r>
              <a:rPr lang="tr-TR" i="1" dirty="0" smtClean="0"/>
              <a:t>göre </a:t>
            </a:r>
            <a:r>
              <a:rPr lang="tr-TR" i="1" dirty="0" smtClean="0"/>
              <a:t>arama ya sol </a:t>
            </a:r>
            <a:r>
              <a:rPr lang="tr-TR" i="1" dirty="0" smtClean="0"/>
              <a:t>ya da sağ tarafta </a:t>
            </a:r>
            <a:r>
              <a:rPr lang="tr-TR" i="1" dirty="0" smtClean="0"/>
              <a:t>devam eder, </a:t>
            </a:r>
            <a:r>
              <a:rPr lang="tr-TR" i="1" dirty="0" smtClean="0"/>
              <a:t>v.b.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i="1" dirty="0" smtClean="0"/>
              <a:t>Arama ağaç veri </a:t>
            </a:r>
            <a:r>
              <a:rPr lang="tr-TR" i="1" dirty="0" smtClean="0"/>
              <a:t>yapısının işlemleri:</a:t>
            </a:r>
            <a:endParaRPr lang="tr-TR" i="1" dirty="0" smtClean="0"/>
          </a:p>
          <a:p>
            <a:pPr lvl="1"/>
            <a:r>
              <a:rPr lang="tr-TR" i="1" dirty="0" smtClean="0"/>
              <a:t>Değer </a:t>
            </a:r>
            <a:r>
              <a:rPr lang="tr-TR" i="1" dirty="0" smtClean="0"/>
              <a:t>ekle</a:t>
            </a:r>
          </a:p>
          <a:p>
            <a:pPr lvl="1"/>
            <a:r>
              <a:rPr lang="tr-TR" i="1" dirty="0" smtClean="0"/>
              <a:t>Değer kaldır</a:t>
            </a:r>
            <a:endParaRPr lang="tr-TR" i="1" dirty="0" smtClean="0"/>
          </a:p>
          <a:p>
            <a:pPr lvl="1"/>
            <a:r>
              <a:rPr lang="tr-TR" i="1" dirty="0" smtClean="0"/>
              <a:t>Değer arama</a:t>
            </a:r>
            <a:endParaRPr lang="tr-TR" i="1" dirty="0" smtClean="0"/>
          </a:p>
          <a:p>
            <a:pPr lvl="1"/>
            <a:r>
              <a:rPr lang="tr-TR" i="1" dirty="0" smtClean="0"/>
              <a:t>Min </a:t>
            </a:r>
            <a:r>
              <a:rPr lang="tr-TR" i="1" dirty="0" smtClean="0"/>
              <a:t>değeri bul</a:t>
            </a:r>
            <a:endParaRPr lang="tr-TR" i="1" dirty="0" smtClean="0"/>
          </a:p>
          <a:p>
            <a:pPr lvl="1"/>
            <a:r>
              <a:rPr lang="tr-TR" i="1" dirty="0" smtClean="0"/>
              <a:t>Max değeri bul</a:t>
            </a:r>
            <a:endParaRPr lang="tr-TR" i="1" dirty="0" smtClean="0"/>
          </a:p>
          <a:p>
            <a:pPr lvl="1"/>
            <a:r>
              <a:rPr lang="tr-TR" i="1" dirty="0" smtClean="0"/>
              <a:t>Değerin babası bul</a:t>
            </a:r>
            <a:endParaRPr lang="tr-TR" i="1" dirty="0" smtClean="0"/>
          </a:p>
          <a:p>
            <a:pPr lvl="1"/>
            <a:r>
              <a:rPr lang="tr-TR" i="1" dirty="0" smtClean="0"/>
              <a:t>Değerin çocukları bul</a:t>
            </a:r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6400800" y="2819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55626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5105400" y="4876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543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83058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162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6248400" y="5029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4"/>
            <a:endCxn id="30" idx="7"/>
          </p:cNvCxnSpPr>
          <p:nvPr/>
        </p:nvCxnSpPr>
        <p:spPr>
          <a:xfrm flipH="1">
            <a:off x="6108942" y="3459480"/>
            <a:ext cx="611898" cy="672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2" idx="1"/>
          </p:cNvCxnSpPr>
          <p:nvPr/>
        </p:nvCxnSpPr>
        <p:spPr>
          <a:xfrm>
            <a:off x="6720840" y="3459480"/>
            <a:ext cx="916698" cy="6728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5425440" y="4584943"/>
            <a:ext cx="230898" cy="2918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4" idx="0"/>
          </p:cNvCxnSpPr>
          <p:nvPr/>
        </p:nvCxnSpPr>
        <p:spPr>
          <a:xfrm flipH="1">
            <a:off x="7482840" y="4678680"/>
            <a:ext cx="381000" cy="42672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8090142" y="4584943"/>
            <a:ext cx="535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6108942" y="4584943"/>
            <a:ext cx="4594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54864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4648200" y="5867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5651742" y="5423143"/>
            <a:ext cx="1546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4968240" y="542314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962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7056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709142" y="565174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7025640" y="565174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Min ve </a:t>
            </a:r>
            <a:r>
              <a:rPr lang="tr-TR" i="1" dirty="0" smtClean="0"/>
              <a:t>max değer </a:t>
            </a:r>
            <a:r>
              <a:rPr lang="tr-TR" i="1" dirty="0" smtClean="0"/>
              <a:t>işlemleri</a:t>
            </a:r>
          </a:p>
          <a:p>
            <a:pPr lvl="1"/>
            <a:r>
              <a:rPr lang="tr-TR" i="1" dirty="0" smtClean="0"/>
              <a:t>Min </a:t>
            </a:r>
            <a:r>
              <a:rPr lang="tr-TR" i="1" dirty="0" smtClean="0"/>
              <a:t>için </a:t>
            </a:r>
            <a:r>
              <a:rPr lang="tr-TR" i="1" dirty="0" smtClean="0"/>
              <a:t>her zaman </a:t>
            </a:r>
            <a:r>
              <a:rPr lang="tr-TR" i="1" dirty="0" smtClean="0"/>
              <a:t>sola, </a:t>
            </a:r>
            <a:r>
              <a:rPr lang="tr-TR" i="1" dirty="0" smtClean="0"/>
              <a:t>max </a:t>
            </a:r>
            <a:r>
              <a:rPr lang="tr-TR" i="1" dirty="0" smtClean="0"/>
              <a:t>için sağa gitmek gerekir</a:t>
            </a:r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1295400" y="5029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34000" y="42367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6629400" y="5334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4343400" y="53035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1071396" cy="58371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615440" y="4584943"/>
            <a:ext cx="6880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4663440" y="4783063"/>
            <a:ext cx="764298" cy="5204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5880342" y="4783063"/>
            <a:ext cx="1069098" cy="5509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9050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6096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841742" y="55755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929640" y="55755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4876800" y="62179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3886200" y="62179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4889742" y="584986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4206240" y="584986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572000" y="35814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096000" y="45720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67000" y="3581400"/>
            <a:ext cx="990600" cy="3048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371600" y="4419600"/>
            <a:ext cx="685800" cy="4572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85800" y="5410200"/>
            <a:ext cx="533400" cy="4572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43600" y="3581400"/>
            <a:ext cx="99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max</a:t>
            </a:r>
            <a:endParaRPr lang="en-US" sz="2800" dirty="0"/>
          </a:p>
        </p:txBody>
      </p:sp>
      <p:sp>
        <p:nvSpPr>
          <p:cNvPr id="71" name="Rectangle 70"/>
          <p:cNvSpPr/>
          <p:nvPr/>
        </p:nvSpPr>
        <p:spPr>
          <a:xfrm>
            <a:off x="1066800" y="3505200"/>
            <a:ext cx="9144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min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Min ve max işlemleri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2209800"/>
            <a:ext cx="19640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min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p:=</a:t>
            </a:r>
            <a:r>
              <a:rPr lang="tr-TR" dirty="0" smtClean="0"/>
              <a:t>ağaç.kök</a:t>
            </a:r>
          </a:p>
          <a:p>
            <a:r>
              <a:rPr lang="tr-TR" dirty="0" smtClean="0"/>
              <a:t>p.sol_çocuk varken</a:t>
            </a:r>
          </a:p>
          <a:p>
            <a:r>
              <a:rPr lang="tr-TR" dirty="0" smtClean="0"/>
              <a:t>   p:=p.sol_çocuk</a:t>
            </a:r>
          </a:p>
          <a:p>
            <a:r>
              <a:rPr lang="tr-TR" dirty="0" smtClean="0"/>
              <a:t>döngü sonu</a:t>
            </a:r>
          </a:p>
          <a:p>
            <a:r>
              <a:rPr lang="tr-TR" dirty="0" smtClean="0"/>
              <a:t>yaz p.değeri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" y="4343400"/>
            <a:ext cx="20089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max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en-US" dirty="0" smtClean="0"/>
              <a:t>p:=</a:t>
            </a:r>
            <a:r>
              <a:rPr lang="tr-TR" dirty="0" smtClean="0"/>
              <a:t>ağaç.kök</a:t>
            </a:r>
          </a:p>
          <a:p>
            <a:r>
              <a:rPr lang="tr-TR" dirty="0" smtClean="0"/>
              <a:t>p.sağ_çocuk varken</a:t>
            </a:r>
          </a:p>
          <a:p>
            <a:r>
              <a:rPr lang="tr-TR" dirty="0" smtClean="0"/>
              <a:t>   p:=p.sağ_çocuk</a:t>
            </a:r>
          </a:p>
          <a:p>
            <a:r>
              <a:rPr lang="tr-TR" dirty="0" smtClean="0"/>
              <a:t>döngü sonu</a:t>
            </a:r>
          </a:p>
          <a:p>
            <a:r>
              <a:rPr lang="tr-TR" dirty="0" smtClean="0"/>
              <a:t>yaz p.değeri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876800" y="22098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ecision 46"/>
          <p:cNvSpPr/>
          <p:nvPr/>
        </p:nvSpPr>
        <p:spPr>
          <a:xfrm>
            <a:off x="4114800" y="3352800"/>
            <a:ext cx="2667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p.sol_çocuk var?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15200" y="3657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p:=p.sol_çocuk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572000" y="57150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 p.değeri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24600" y="22860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24600" y="5943600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durak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4"/>
            <a:endCxn id="47" idx="0"/>
          </p:cNvCxnSpPr>
          <p:nvPr/>
        </p:nvCxnSpPr>
        <p:spPr>
          <a:xfrm>
            <a:off x="5448300" y="2743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3"/>
            <a:endCxn id="55" idx="1"/>
          </p:cNvCxnSpPr>
          <p:nvPr/>
        </p:nvCxnSpPr>
        <p:spPr>
          <a:xfrm>
            <a:off x="6781800" y="3924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2"/>
            <a:endCxn id="56" idx="0"/>
          </p:cNvCxnSpPr>
          <p:nvPr/>
        </p:nvCxnSpPr>
        <p:spPr>
          <a:xfrm flipH="1">
            <a:off x="5410200" y="4495800"/>
            <a:ext cx="381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9400" y="3429000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evet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86400" y="45074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hair</a:t>
            </a:r>
            <a:endParaRPr lang="en-US" dirty="0"/>
          </a:p>
        </p:txBody>
      </p:sp>
      <p:cxnSp>
        <p:nvCxnSpPr>
          <p:cNvPr id="79" name="Elbow Connector 78"/>
          <p:cNvCxnSpPr>
            <a:stCxn id="55" idx="0"/>
            <a:endCxn id="47" idx="0"/>
          </p:cNvCxnSpPr>
          <p:nvPr/>
        </p:nvCxnSpPr>
        <p:spPr>
          <a:xfrm rot="16200000" flipV="1">
            <a:off x="6648450" y="2152650"/>
            <a:ext cx="304800" cy="27051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tr-TR" i="1" dirty="0" smtClean="0"/>
              <a:t>Değer arama </a:t>
            </a:r>
            <a:r>
              <a:rPr lang="tr-TR" i="1" dirty="0" smtClean="0"/>
              <a:t>işlemi</a:t>
            </a:r>
          </a:p>
          <a:p>
            <a:pPr lvl="1"/>
            <a:r>
              <a:rPr lang="tr-TR" i="1" dirty="0" smtClean="0"/>
              <a:t>Kökten başlayınca </a:t>
            </a:r>
            <a:r>
              <a:rPr lang="tr-TR" i="1" dirty="0" smtClean="0"/>
              <a:t>değerleri </a:t>
            </a:r>
            <a:r>
              <a:rPr lang="tr-TR" i="1" dirty="0" smtClean="0"/>
              <a:t>karşılaştırın; hedef  </a:t>
            </a:r>
            <a:r>
              <a:rPr lang="tr-TR" i="1" dirty="0" smtClean="0"/>
              <a:t>değerinden </a:t>
            </a:r>
            <a:r>
              <a:rPr lang="tr-TR" i="1" dirty="0" smtClean="0"/>
              <a:t>büyükse, </a:t>
            </a:r>
            <a:r>
              <a:rPr lang="tr-TR" i="1" dirty="0" smtClean="0"/>
              <a:t>sağa, </a:t>
            </a:r>
            <a:r>
              <a:rPr lang="tr-TR" i="1" dirty="0" smtClean="0"/>
              <a:t>küçükse, </a:t>
            </a:r>
            <a:r>
              <a:rPr lang="tr-TR" i="1" dirty="0" smtClean="0"/>
              <a:t>sola </a:t>
            </a:r>
            <a:r>
              <a:rPr lang="tr-TR" i="1" dirty="0" smtClean="0"/>
              <a:t>gidin</a:t>
            </a:r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1295400" y="5029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34000" y="42367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6629400" y="5334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4343400" y="53035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1071396" cy="58371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615440" y="4584943"/>
            <a:ext cx="6880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4663440" y="4783063"/>
            <a:ext cx="764298" cy="5204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5880342" y="4783063"/>
            <a:ext cx="1069098" cy="5509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9050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609600" y="6019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841742" y="55755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929640" y="55755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4876800" y="62179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3886200" y="62179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4889742" y="584986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4206240" y="584986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572000" y="35814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29200" y="57150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495800" y="47244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72000" y="3048000"/>
            <a:ext cx="11430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14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4343400" y="4495800"/>
            <a:ext cx="11430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14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34000" y="5562600"/>
            <a:ext cx="6858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14</a:t>
            </a: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Arama işlemi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2635746"/>
            <a:ext cx="215110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Arama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</a:t>
            </a:r>
            <a:r>
              <a:rPr lang="en-US" dirty="0" smtClean="0"/>
              <a:t>:=</a:t>
            </a:r>
            <a:r>
              <a:rPr lang="tr-TR" dirty="0" smtClean="0"/>
              <a:t>ağaç.kök</a:t>
            </a:r>
          </a:p>
          <a:p>
            <a:r>
              <a:rPr lang="tr-TR" dirty="0" smtClean="0"/>
              <a:t>döngü başlangıcı</a:t>
            </a:r>
            <a:br>
              <a:rPr lang="tr-TR" dirty="0" smtClean="0"/>
            </a:br>
            <a:r>
              <a:rPr lang="tr-TR" dirty="0" smtClean="0"/>
              <a:t>   p.düğüm=hedef ise</a:t>
            </a:r>
            <a:br>
              <a:rPr lang="tr-TR" dirty="0" smtClean="0"/>
            </a:br>
            <a:r>
              <a:rPr lang="tr-TR" dirty="0" smtClean="0"/>
              <a:t>      döngüden çık</a:t>
            </a:r>
          </a:p>
          <a:p>
            <a:r>
              <a:rPr lang="tr-TR" dirty="0" smtClean="0"/>
              <a:t>   p.düğüm</a:t>
            </a:r>
            <a:r>
              <a:rPr lang="en-US" dirty="0" smtClean="0"/>
              <a:t>&gt;</a:t>
            </a:r>
            <a:r>
              <a:rPr lang="tr-TR" dirty="0" smtClean="0"/>
              <a:t>hedef ise</a:t>
            </a:r>
            <a:br>
              <a:rPr lang="tr-TR" dirty="0" smtClean="0"/>
            </a:br>
            <a:r>
              <a:rPr lang="tr-TR" dirty="0" smtClean="0"/>
              <a:t>      p:=p.sol_çocuk</a:t>
            </a:r>
            <a:br>
              <a:rPr lang="tr-TR" dirty="0" smtClean="0"/>
            </a:br>
            <a:r>
              <a:rPr lang="tr-TR" dirty="0" smtClean="0"/>
              <a:t>   p.düğüm</a:t>
            </a:r>
            <a:r>
              <a:rPr lang="en-US" dirty="0" smtClean="0"/>
              <a:t>&lt;</a:t>
            </a:r>
            <a:r>
              <a:rPr lang="tr-TR" dirty="0" smtClean="0"/>
              <a:t>hedef ise</a:t>
            </a:r>
            <a:br>
              <a:rPr lang="tr-TR" dirty="0" smtClean="0"/>
            </a:br>
            <a:r>
              <a:rPr lang="tr-TR" dirty="0" smtClean="0"/>
              <a:t>      p:=p.sağ_çocuk</a:t>
            </a:r>
          </a:p>
          <a:p>
            <a:r>
              <a:rPr lang="tr-TR" dirty="0" smtClean="0"/>
              <a:t>p </a:t>
            </a:r>
            <a:r>
              <a:rPr lang="en-US" dirty="0" err="1" smtClean="0"/>
              <a:t>var</a:t>
            </a:r>
            <a:r>
              <a:rPr lang="tr-TR" dirty="0" smtClean="0"/>
              <a:t>ken</a:t>
            </a:r>
          </a:p>
          <a:p>
            <a:r>
              <a:rPr lang="tr-TR" dirty="0" smtClean="0"/>
              <a:t>yaz p</a:t>
            </a:r>
          </a:p>
        </p:txBody>
      </p:sp>
      <p:sp>
        <p:nvSpPr>
          <p:cNvPr id="45" name="Oval 44"/>
          <p:cNvSpPr/>
          <p:nvPr/>
        </p:nvSpPr>
        <p:spPr>
          <a:xfrm>
            <a:off x="4800600" y="14478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ecision 46"/>
          <p:cNvSpPr/>
          <p:nvPr/>
        </p:nvSpPr>
        <p:spPr>
          <a:xfrm>
            <a:off x="4038600" y="2667000"/>
            <a:ext cx="26670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p.değeri karşı hedef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464804" y="4953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p:=p.sağ_çocuk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10400" y="29718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p:=p.sol_çocuk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876800" y="60198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yaz 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48400" y="15240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başlangıç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24600" y="6096000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durak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5" idx="4"/>
            <a:endCxn id="47" idx="0"/>
          </p:cNvCxnSpPr>
          <p:nvPr/>
        </p:nvCxnSpPr>
        <p:spPr>
          <a:xfrm>
            <a:off x="5372100" y="1981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3"/>
            <a:endCxn id="55" idx="1"/>
          </p:cNvCxnSpPr>
          <p:nvPr/>
        </p:nvCxnSpPr>
        <p:spPr>
          <a:xfrm>
            <a:off x="6705600" y="32385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2"/>
            <a:endCxn id="54" idx="0"/>
          </p:cNvCxnSpPr>
          <p:nvPr/>
        </p:nvCxnSpPr>
        <p:spPr>
          <a:xfrm>
            <a:off x="5372100" y="3810000"/>
            <a:ext cx="7104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96000" y="350520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daha büyük ise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86400" y="45074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daha küçük ise</a:t>
            </a:r>
            <a:endParaRPr lang="en-US" dirty="0"/>
          </a:p>
        </p:txBody>
      </p:sp>
      <p:cxnSp>
        <p:nvCxnSpPr>
          <p:cNvPr id="79" name="Elbow Connector 78"/>
          <p:cNvCxnSpPr>
            <a:stCxn id="55" idx="0"/>
            <a:endCxn id="47" idx="0"/>
          </p:cNvCxnSpPr>
          <p:nvPr/>
        </p:nvCxnSpPr>
        <p:spPr>
          <a:xfrm rot="16200000" flipV="1">
            <a:off x="6457950" y="1581150"/>
            <a:ext cx="304800" cy="24765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4" idx="3"/>
            <a:endCxn id="47" idx="0"/>
          </p:cNvCxnSpPr>
          <p:nvPr/>
        </p:nvCxnSpPr>
        <p:spPr>
          <a:xfrm flipH="1" flipV="1">
            <a:off x="5372100" y="2667000"/>
            <a:ext cx="921504" cy="2552700"/>
          </a:xfrm>
          <a:prstGeom prst="bentConnector4">
            <a:avLst>
              <a:gd name="adj1" fmla="val -279747"/>
              <a:gd name="adj2" fmla="val 108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5200" y="259080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eşit ise</a:t>
            </a:r>
            <a:endParaRPr lang="en-US" dirty="0"/>
          </a:p>
        </p:txBody>
      </p:sp>
      <p:cxnSp>
        <p:nvCxnSpPr>
          <p:cNvPr id="43" name="Elbow Connector 42"/>
          <p:cNvCxnSpPr>
            <a:stCxn id="47" idx="1"/>
            <a:endCxn id="56" idx="2"/>
          </p:cNvCxnSpPr>
          <p:nvPr/>
        </p:nvCxnSpPr>
        <p:spPr>
          <a:xfrm rot="10800000" flipH="1" flipV="1">
            <a:off x="4038600" y="3238500"/>
            <a:ext cx="838200" cy="3048000"/>
          </a:xfrm>
          <a:prstGeom prst="bentConnector3">
            <a:avLst>
              <a:gd name="adj1" fmla="val -18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tr-TR" i="1" dirty="0" smtClean="0"/>
              <a:t>Değer ekle</a:t>
            </a:r>
            <a:r>
              <a:rPr lang="en-US" i="1" dirty="0" smtClean="0"/>
              <a:t> </a:t>
            </a:r>
            <a:r>
              <a:rPr lang="tr-TR" i="1" dirty="0" smtClean="0"/>
              <a:t>işlemi</a:t>
            </a:r>
          </a:p>
          <a:p>
            <a:pPr lvl="1"/>
            <a:r>
              <a:rPr lang="tr-TR" i="1" dirty="0" smtClean="0"/>
              <a:t>Kökten aramada gibi ilerleyin</a:t>
            </a:r>
          </a:p>
          <a:p>
            <a:pPr lvl="1"/>
            <a:r>
              <a:rPr lang="tr-TR" i="1" dirty="0" smtClean="0"/>
              <a:t>Son düğüme sağda yeni düğümü ekleyin</a:t>
            </a:r>
          </a:p>
          <a:p>
            <a:pPr lvl="1"/>
            <a:r>
              <a:rPr lang="tr-TR" i="1" dirty="0" smtClean="0"/>
              <a:t>Yeni ağaç, arama ağacının koşulu karşılıyor (kolay)</a:t>
            </a:r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867400" y="4191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65532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54864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1604796" cy="53799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5806440" y="47373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6413742" y="4737343"/>
            <a:ext cx="459498" cy="3223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60198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50292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6032742" y="56060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5349240" y="56060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743200" y="3657600"/>
            <a:ext cx="838200" cy="2286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24200" y="457200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67000" y="3200400"/>
            <a:ext cx="11430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8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352800" y="4343400"/>
            <a:ext cx="11430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8</a:t>
            </a:r>
            <a:endParaRPr lang="en-US" sz="28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4191000" y="59436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5" idx="5"/>
            <a:endCxn id="36" idx="1"/>
          </p:cNvCxnSpPr>
          <p:nvPr/>
        </p:nvCxnSpPr>
        <p:spPr>
          <a:xfrm>
            <a:off x="3518142" y="5651743"/>
            <a:ext cx="766596" cy="385594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83604" y="6183233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Yeni anahtar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/>
              <a:t>Kısaltma</a:t>
            </a:r>
          </a:p>
          <a:p>
            <a:r>
              <a:rPr lang="tr-TR" i="1" dirty="0" smtClean="0"/>
              <a:t>Min – her zaman sola gidin</a:t>
            </a:r>
          </a:p>
          <a:p>
            <a:r>
              <a:rPr lang="tr-TR" i="1" dirty="0" smtClean="0"/>
              <a:t>Max – her zaman sağa gidin</a:t>
            </a:r>
          </a:p>
          <a:p>
            <a:r>
              <a:rPr lang="tr-TR" i="1" dirty="0" smtClean="0"/>
              <a:t>Arama – kökte başlayınca düğümleri karşılaştırın; hedef  düğümden büyükse, sağa, küçükse, sola gidin</a:t>
            </a:r>
          </a:p>
          <a:p>
            <a:r>
              <a:rPr lang="tr-TR" i="1" dirty="0" smtClean="0"/>
              <a:t>Ekleme –aramada gibi kökten ilerleyin; sonunda son düğüme sağda yeni düğüm ekleyin</a:t>
            </a:r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tr-TR" i="1" dirty="0" smtClean="0"/>
              <a:t>Kaldırma için, üç durum olabilir</a:t>
            </a:r>
          </a:p>
          <a:p>
            <a:pPr lvl="1"/>
            <a:r>
              <a:rPr lang="tr-TR" i="1" dirty="0" smtClean="0"/>
              <a:t>Kaldırılan düğümde çocuklar yoksa – düğümü kaldırın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867400" y="4191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54864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1604796" cy="53799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5806440" y="47373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60198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50292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6032742" y="56060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5349240" y="56060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636004" y="5867400"/>
            <a:ext cx="2240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Düğümü hemen kaldırabiliriz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657600" y="5715000"/>
            <a:ext cx="685800" cy="228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tr-TR" i="1" dirty="0" smtClean="0"/>
              <a:t>Kaldırmada üç durum var</a:t>
            </a:r>
          </a:p>
          <a:p>
            <a:pPr lvl="1"/>
            <a:r>
              <a:rPr lang="tr-TR" i="1" dirty="0" smtClean="0"/>
              <a:t>Kaldırılan düğümde çocuklar yoksa – düğümü silin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867400" y="4191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54864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1604796" cy="53799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5806440" y="47373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60198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50292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6032742" y="56060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5349240" y="56060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636004" y="5867400"/>
            <a:ext cx="2240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Düğümü hemen silebiliriz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657600" y="5715000"/>
            <a:ext cx="685800" cy="228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pPr lvl="1"/>
            <a:r>
              <a:rPr lang="tr-TR" i="1" dirty="0" smtClean="0"/>
              <a:t>Kaldırılan düğümde tek çocuk varsa – düğümü silebiliriz; çocuğunu ana düğümüne bağlayabiliriz</a:t>
            </a:r>
            <a:endParaRPr lang="en-US" i="1" dirty="0" smtClean="0"/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867400" y="4191000"/>
            <a:ext cx="640080" cy="640080"/>
          </a:xfrm>
          <a:prstGeom prst="flowChartConnector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54864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1604796" cy="537994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5806440" y="47373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60198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50292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6032742" y="56060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5349240" y="56060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91200" y="2819400"/>
            <a:ext cx="335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3225" algn="l"/>
              </a:tabLst>
            </a:pPr>
            <a:r>
              <a:rPr lang="tr-TR" sz="2400" dirty="0" smtClean="0"/>
              <a:t>Düğümü kaldırabiliriz; çocuklarını ana düğümüne bağlayabiliriz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553200" y="4038600"/>
            <a:ext cx="1066800" cy="228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5"/>
            <a:endCxn id="34" idx="1"/>
          </p:cNvCxnSpPr>
          <p:nvPr/>
        </p:nvCxnSpPr>
        <p:spPr>
          <a:xfrm>
            <a:off x="4356342" y="3746743"/>
            <a:ext cx="1223796" cy="140667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Sıralanmamış </a:t>
            </a:r>
            <a:r>
              <a:rPr lang="tr-TR" i="1" dirty="0" smtClean="0"/>
              <a:t>dizide arama genellikle, dizinin </a:t>
            </a:r>
            <a:r>
              <a:rPr lang="tr-TR" i="1" dirty="0" smtClean="0"/>
              <a:t>boyutu n ise, O(n)  zaman </a:t>
            </a:r>
            <a:r>
              <a:rPr lang="tr-TR" i="1" dirty="0" smtClean="0"/>
              <a:t>gerektirir</a:t>
            </a:r>
            <a:endParaRPr lang="tr-TR" i="1" dirty="0" smtClean="0"/>
          </a:p>
          <a:p>
            <a:r>
              <a:rPr lang="tr-TR" i="1" dirty="0" smtClean="0"/>
              <a:t>Sıralanmış dizide arama O(log</a:t>
            </a:r>
            <a:r>
              <a:rPr lang="tr-TR" i="1" baseline="-25000" dirty="0" smtClean="0"/>
              <a:t>2</a:t>
            </a:r>
            <a:r>
              <a:rPr lang="tr-TR" i="1" dirty="0" smtClean="0"/>
              <a:t> </a:t>
            </a:r>
            <a:r>
              <a:rPr lang="tr-TR" i="1" dirty="0" smtClean="0"/>
              <a:t>n) </a:t>
            </a:r>
            <a:r>
              <a:rPr lang="tr-TR" i="1" dirty="0" smtClean="0"/>
              <a:t>zaman gerektirir (ikiye bölme) </a:t>
            </a:r>
          </a:p>
          <a:p>
            <a:r>
              <a:rPr lang="tr-TR" i="1" dirty="0" smtClean="0"/>
              <a:t>Bu çok büyük avantaj, </a:t>
            </a:r>
            <a:r>
              <a:rPr lang="tr-TR" i="1" dirty="0" smtClean="0"/>
              <a:t>n=10</a:t>
            </a:r>
            <a:r>
              <a:rPr lang="tr-TR" i="1" baseline="30000" dirty="0" smtClean="0"/>
              <a:t>6 </a:t>
            </a:r>
            <a:r>
              <a:rPr lang="tr-TR" i="1" dirty="0" smtClean="0"/>
              <a:t>kayıtlı veritabanında böyle arama yapmak için </a:t>
            </a:r>
            <a:br>
              <a:rPr lang="tr-TR" i="1" dirty="0" smtClean="0"/>
            </a:br>
            <a:r>
              <a:rPr lang="tr-TR" i="1" dirty="0" smtClean="0"/>
              <a:t>10</a:t>
            </a:r>
            <a:r>
              <a:rPr lang="tr-TR" i="1" baseline="30000" dirty="0" smtClean="0"/>
              <a:t>6</a:t>
            </a:r>
            <a:r>
              <a:rPr lang="tr-TR" i="1" dirty="0" smtClean="0"/>
              <a:t> </a:t>
            </a:r>
            <a:r>
              <a:rPr lang="tr-TR" i="1" dirty="0" smtClean="0"/>
              <a:t>karşı log</a:t>
            </a:r>
            <a:r>
              <a:rPr lang="tr-TR" i="1" baseline="-25000" dirty="0" smtClean="0"/>
              <a:t>2</a:t>
            </a:r>
            <a:r>
              <a:rPr lang="tr-TR" i="1" dirty="0" smtClean="0"/>
              <a:t> 10</a:t>
            </a:r>
            <a:r>
              <a:rPr lang="tr-TR" i="1" baseline="30000" dirty="0" smtClean="0"/>
              <a:t>6</a:t>
            </a:r>
            <a:r>
              <a:rPr lang="tr-TR" i="1" dirty="0" smtClean="0"/>
              <a:t>=20 vakit </a:t>
            </a:r>
            <a:r>
              <a:rPr lang="tr-TR" i="1" dirty="0" smtClean="0"/>
              <a:t>gereksinimi </a:t>
            </a:r>
            <a:r>
              <a:rPr lang="tr-TR" i="1" dirty="0" smtClean="0"/>
              <a:t>var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lnSpcReduction="10000"/>
          </a:bodyPr>
          <a:lstStyle/>
          <a:p>
            <a:pPr lvl="1"/>
            <a:r>
              <a:rPr lang="tr-TR" i="1" dirty="0" smtClean="0"/>
              <a:t>Kaldırılan düğümde iki çocuk varsa – kaldırılan düğümün solda bir çocuğunu bulmalıyız ki, o çocuğun tek sol çocuğu var ve kendisi en sağdaki koşededir</a:t>
            </a:r>
          </a:p>
          <a:p>
            <a:pPr lvl="1"/>
            <a:endParaRPr lang="en-US" i="1" dirty="0" smtClean="0"/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467600" y="4267200"/>
            <a:ext cx="640080" cy="64008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086600" y="51358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3204996" cy="614194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7406640" y="48135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200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6294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632942" y="56822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949440" y="56822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971800" y="4495800"/>
            <a:ext cx="1143000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4495800"/>
            <a:ext cx="1828800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Kaldırılan düğüm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467600" y="4267200"/>
            <a:ext cx="640080" cy="64008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086600" y="51358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3204996" cy="614194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7406640" y="48135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200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6294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632942" y="56822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949440" y="56822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971800" y="4495800"/>
            <a:ext cx="1143000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4495800"/>
            <a:ext cx="1828800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Kaldırılan düğüm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1219200" y="5638800"/>
            <a:ext cx="1524000" cy="121920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895600" y="6019800"/>
            <a:ext cx="1295400" cy="228600"/>
          </a:xfrm>
          <a:prstGeom prst="straightConnector1">
            <a:avLst/>
          </a:prstGeom>
          <a:ln w="635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7200" y="5715000"/>
            <a:ext cx="182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En sağdaki </a:t>
            </a:r>
            <a:r>
              <a:rPr lang="tr-TR" sz="2800" dirty="0" smtClean="0">
                <a:solidFill>
                  <a:srgbClr val="FF0000"/>
                </a:solidFill>
              </a:rPr>
              <a:t>köşe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57200" y="1600201"/>
            <a:ext cx="82296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/>
            <a:r>
              <a:rPr lang="tr-TR" sz="2800" i="1" dirty="0" smtClean="0"/>
              <a:t>Kaldırılan düğümde iki çocuk varsa – kaldırılan düğümün solda bir çocuğunu bulmalıyız ki, o çocuğun tek sol çocuğu var ve kendisi en sağdaki koşededir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pPr lvl="1"/>
            <a:r>
              <a:rPr lang="tr-TR" i="1" dirty="0" smtClean="0"/>
              <a:t>Böyle çocuğu kaldırılan düğümün yerine taşınmalı</a:t>
            </a:r>
          </a:p>
          <a:p>
            <a:pPr lvl="1"/>
            <a:endParaRPr lang="tr-TR" i="1" dirty="0" smtClean="0"/>
          </a:p>
          <a:p>
            <a:pPr lvl="1"/>
            <a:endParaRPr lang="en-US" i="1" dirty="0" smtClean="0"/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467600" y="4267200"/>
            <a:ext cx="640080" cy="64008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086600" y="51358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3204996" cy="614194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7406640" y="48135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200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6294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632942" y="56822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949440" y="56822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971800" y="4495800"/>
            <a:ext cx="1143000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4495800"/>
            <a:ext cx="1828800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Kaldırılan düğüm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44" idx="7"/>
          </p:cNvCxnSpPr>
          <p:nvPr/>
        </p:nvCxnSpPr>
        <p:spPr>
          <a:xfrm flipV="1">
            <a:off x="2146542" y="4724400"/>
            <a:ext cx="368058" cy="1312937"/>
          </a:xfrm>
          <a:prstGeom prst="straightConnector1">
            <a:avLst/>
          </a:prstGeom>
          <a:ln w="635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/>
          </a:bodyPr>
          <a:lstStyle/>
          <a:p>
            <a:pPr lvl="1"/>
            <a:r>
              <a:rPr lang="tr-TR" i="1" dirty="0" smtClean="0"/>
              <a:t>Yeni ağaç, arama ağacının koşulunu karşılıyor</a:t>
            </a:r>
          </a:p>
          <a:p>
            <a:pPr lvl="1"/>
            <a:endParaRPr lang="tr-TR" i="1" dirty="0" smtClean="0"/>
          </a:p>
          <a:p>
            <a:pPr lvl="1"/>
            <a:endParaRPr lang="en-US" i="1" dirty="0" smtClean="0"/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467600" y="4267200"/>
            <a:ext cx="640080" cy="64008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086600" y="51358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3204996" cy="614194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7406640" y="48135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200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6294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632942" y="56822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949440" y="56822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971800" y="4495800"/>
            <a:ext cx="1143000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4495800"/>
            <a:ext cx="1828800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Kaldırılan düğüm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657600" y="5562600"/>
            <a:ext cx="533400" cy="457200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7200" y="5715000"/>
            <a:ext cx="182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Alternatif olasılığı</a:t>
            </a:r>
            <a:endParaRPr lang="en-US" sz="28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146542" y="4724400"/>
            <a:ext cx="368058" cy="1312937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tr-TR" i="1" dirty="0" smtClean="0"/>
              <a:t>Alternatif olarak, kaldırılan düğümün sağda bir çocuğunu bulmalıyız ki, o çocuğun tek sağ çocuk var ve kendisi en soldaki köşededir</a:t>
            </a:r>
          </a:p>
          <a:p>
            <a:pPr lvl="1"/>
            <a:r>
              <a:rPr lang="tr-TR" i="1" dirty="0" smtClean="0"/>
              <a:t>O düğüm, kaldırılan düğümün yerine taşınmalı</a:t>
            </a:r>
            <a:endParaRPr lang="en-US" i="1" dirty="0" smtClean="0"/>
          </a:p>
          <a:p>
            <a:pPr lvl="1"/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7467600" y="4267200"/>
            <a:ext cx="640080" cy="64008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7086600" y="51358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3204996" cy="614194"/>
          </a:xfrm>
          <a:prstGeom prst="straightConnector1">
            <a:avLst/>
          </a:prstGeom>
          <a:ln w="444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7406640" y="48135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76200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6629400" y="60502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7632942" y="56822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6949440" y="56822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971800" y="4495800"/>
            <a:ext cx="1143000" cy="152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4495800"/>
            <a:ext cx="1828800" cy="990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Kaldırılan düğüm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2438400" y="4800600"/>
            <a:ext cx="1524000" cy="121920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8" idx="5"/>
          </p:cNvCxnSpPr>
          <p:nvPr/>
        </p:nvCxnSpPr>
        <p:spPr>
          <a:xfrm flipH="1" flipV="1">
            <a:off x="3739215" y="5841252"/>
            <a:ext cx="451785" cy="178548"/>
          </a:xfrm>
          <a:prstGeom prst="straightConnector1">
            <a:avLst/>
          </a:prstGeom>
          <a:ln w="635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7200" y="5715000"/>
            <a:ext cx="182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En soldaki </a:t>
            </a:r>
            <a:r>
              <a:rPr lang="tr-TR" sz="2800" dirty="0" smtClean="0">
                <a:solidFill>
                  <a:srgbClr val="FF0000"/>
                </a:solidFill>
              </a:rPr>
              <a:t>köşe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r>
              <a:rPr lang="tr-TR" i="1" dirty="0" smtClean="0"/>
              <a:t>Önceki işlemlerin, ağacın yüksekliği H ise, en çok O(H) zaman gerekir</a:t>
            </a:r>
          </a:p>
          <a:p>
            <a:pPr lvl="1"/>
            <a:endParaRPr lang="tr-TR" i="1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tr-TR" i="1" dirty="0" smtClean="0"/>
              <a:t>Önceki işlemlerin, ağacın yüksekliği H ise, en çok O(H) zaman gerekir</a:t>
            </a:r>
          </a:p>
          <a:p>
            <a:pPr lvl="1">
              <a:buNone/>
            </a:pPr>
            <a:endParaRPr lang="tr-TR" i="1" dirty="0" smtClean="0"/>
          </a:p>
        </p:txBody>
      </p:sp>
      <p:sp>
        <p:nvSpPr>
          <p:cNvPr id="29" name="Flowchart: Connector 28"/>
          <p:cNvSpPr/>
          <p:nvPr/>
        </p:nvSpPr>
        <p:spPr>
          <a:xfrm>
            <a:off x="3810000" y="3200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2209800" y="4038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990600" y="4953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181600" y="4191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33" name="Flowchart: Connector 32"/>
          <p:cNvSpPr/>
          <p:nvPr/>
        </p:nvSpPr>
        <p:spPr>
          <a:xfrm>
            <a:off x="58674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48006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9718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30" idx="7"/>
          </p:cNvCxnSpPr>
          <p:nvPr/>
        </p:nvCxnSpPr>
        <p:spPr>
          <a:xfrm flipH="1">
            <a:off x="2756142" y="3746743"/>
            <a:ext cx="1147596" cy="3855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5"/>
            <a:endCxn id="32" idx="1"/>
          </p:cNvCxnSpPr>
          <p:nvPr/>
        </p:nvCxnSpPr>
        <p:spPr>
          <a:xfrm>
            <a:off x="4356342" y="3746743"/>
            <a:ext cx="918996" cy="53799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0"/>
          </p:cNvCxnSpPr>
          <p:nvPr/>
        </p:nvCxnSpPr>
        <p:spPr>
          <a:xfrm flipH="1">
            <a:off x="1310640" y="4584943"/>
            <a:ext cx="992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4" idx="0"/>
          </p:cNvCxnSpPr>
          <p:nvPr/>
        </p:nvCxnSpPr>
        <p:spPr>
          <a:xfrm flipH="1">
            <a:off x="5120640" y="47373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5"/>
            <a:endCxn id="33" idx="0"/>
          </p:cNvCxnSpPr>
          <p:nvPr/>
        </p:nvCxnSpPr>
        <p:spPr>
          <a:xfrm>
            <a:off x="5727942" y="4737343"/>
            <a:ext cx="459498" cy="3223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5"/>
            <a:endCxn id="35" idx="0"/>
          </p:cNvCxnSpPr>
          <p:nvPr/>
        </p:nvCxnSpPr>
        <p:spPr>
          <a:xfrm>
            <a:off x="2756142" y="4584943"/>
            <a:ext cx="535698" cy="5204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16002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46" name="Flowchart: Connector 45"/>
          <p:cNvSpPr/>
          <p:nvPr/>
        </p:nvSpPr>
        <p:spPr>
          <a:xfrm>
            <a:off x="304800" y="5943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5"/>
            <a:endCxn id="44" idx="0"/>
          </p:cNvCxnSpPr>
          <p:nvPr/>
        </p:nvCxnSpPr>
        <p:spPr>
          <a:xfrm>
            <a:off x="1536942" y="5499343"/>
            <a:ext cx="3832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46" idx="0"/>
          </p:cNvCxnSpPr>
          <p:nvPr/>
        </p:nvCxnSpPr>
        <p:spPr>
          <a:xfrm flipH="1">
            <a:off x="624840" y="5499343"/>
            <a:ext cx="4594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53340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51" name="Flowchart: Connector 50"/>
          <p:cNvSpPr/>
          <p:nvPr/>
        </p:nvSpPr>
        <p:spPr>
          <a:xfrm>
            <a:off x="43434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4" idx="5"/>
            <a:endCxn id="50" idx="0"/>
          </p:cNvCxnSpPr>
          <p:nvPr/>
        </p:nvCxnSpPr>
        <p:spPr>
          <a:xfrm>
            <a:off x="5346942" y="56060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51" idx="0"/>
          </p:cNvCxnSpPr>
          <p:nvPr/>
        </p:nvCxnSpPr>
        <p:spPr>
          <a:xfrm flipH="1">
            <a:off x="4663440" y="56060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743200" y="3657600"/>
            <a:ext cx="838200" cy="2286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219200" y="4343400"/>
            <a:ext cx="685800" cy="3048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67000" y="3200400"/>
            <a:ext cx="11430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914400" y="3962400"/>
            <a:ext cx="5334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4</a:t>
            </a:r>
            <a:endParaRPr lang="en-US" sz="28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82000" y="3124200"/>
            <a:ext cx="0" cy="350520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72400" y="4419600"/>
            <a:ext cx="83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H</a:t>
            </a:r>
            <a:endParaRPr lang="en-US" sz="3200" dirty="0"/>
          </a:p>
        </p:txBody>
      </p:sp>
      <p:sp>
        <p:nvSpPr>
          <p:cNvPr id="60" name="Rectangle 59"/>
          <p:cNvSpPr/>
          <p:nvPr/>
        </p:nvSpPr>
        <p:spPr>
          <a:xfrm>
            <a:off x="2133600" y="5105400"/>
            <a:ext cx="533400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4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28800" y="5334000"/>
            <a:ext cx="304800" cy="4572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r>
              <a:rPr lang="tr-TR" i="1" dirty="0" smtClean="0"/>
              <a:t>Ağacın yüksekliği H ağaçtaki düğümlerin sayısına log n olarak bağlıdır, yani çok verimli</a:t>
            </a:r>
          </a:p>
          <a:p>
            <a:r>
              <a:rPr lang="tr-TR" i="1" dirty="0" smtClean="0"/>
              <a:t>Gerçek hayatta H </a:t>
            </a:r>
            <a:r>
              <a:rPr lang="tr-TR" i="1" u="sng" dirty="0" smtClean="0"/>
              <a:t>ağacın oluşturulduğu sürecine bağlı</a:t>
            </a:r>
          </a:p>
          <a:p>
            <a:r>
              <a:rPr lang="tr-TR" i="1" dirty="0" smtClean="0"/>
              <a:t>Ağaç sıralanmış sayılar kullanarak oluşturulduysa, H düğüm sayısına eşit olabilir !!!</a:t>
            </a:r>
          </a:p>
          <a:p>
            <a:pPr lvl="1"/>
            <a:endParaRPr lang="tr-TR" i="1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838199"/>
          </a:xfrm>
        </p:spPr>
        <p:txBody>
          <a:bodyPr>
            <a:normAutofit/>
          </a:bodyPr>
          <a:lstStyle/>
          <a:p>
            <a:r>
              <a:rPr lang="tr-TR" i="1" dirty="0" smtClean="0"/>
              <a:t>Sıralanmış giriş –1,2,3,5,7,9,...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228600" y="2743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99" name="Flowchart: Connector 98"/>
          <p:cNvSpPr/>
          <p:nvPr/>
        </p:nvSpPr>
        <p:spPr>
          <a:xfrm>
            <a:off x="4572000" y="2514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00" name="Flowchart: Connector 99"/>
          <p:cNvSpPr/>
          <p:nvPr/>
        </p:nvSpPr>
        <p:spPr>
          <a:xfrm>
            <a:off x="5486400" y="3124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6172200" y="3810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02" name="Flowchart: Connector 101"/>
          <p:cNvSpPr/>
          <p:nvPr/>
        </p:nvSpPr>
        <p:spPr>
          <a:xfrm>
            <a:off x="7620000" y="5105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9" idx="6"/>
            <a:endCxn id="100" idx="1"/>
          </p:cNvCxnSpPr>
          <p:nvPr/>
        </p:nvCxnSpPr>
        <p:spPr>
          <a:xfrm>
            <a:off x="5212080" y="2834640"/>
            <a:ext cx="368058" cy="3832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6"/>
            <a:endCxn id="101" idx="0"/>
          </p:cNvCxnSpPr>
          <p:nvPr/>
        </p:nvCxnSpPr>
        <p:spPr>
          <a:xfrm>
            <a:off x="6126480" y="3444240"/>
            <a:ext cx="365760" cy="3657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6" idx="6"/>
            <a:endCxn id="102" idx="0"/>
          </p:cNvCxnSpPr>
          <p:nvPr/>
        </p:nvCxnSpPr>
        <p:spPr>
          <a:xfrm>
            <a:off x="7574280" y="4815840"/>
            <a:ext cx="365760" cy="2895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/>
          <p:cNvSpPr/>
          <p:nvPr/>
        </p:nvSpPr>
        <p:spPr>
          <a:xfrm>
            <a:off x="6934200" y="4495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107" name="Flowchart: Connector 106"/>
          <p:cNvSpPr/>
          <p:nvPr/>
        </p:nvSpPr>
        <p:spPr>
          <a:xfrm>
            <a:off x="8305800" y="5715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101" idx="6"/>
            <a:endCxn id="106" idx="0"/>
          </p:cNvCxnSpPr>
          <p:nvPr/>
        </p:nvCxnSpPr>
        <p:spPr>
          <a:xfrm>
            <a:off x="6812280" y="4130040"/>
            <a:ext cx="441960" cy="3657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6"/>
            <a:endCxn id="107" idx="0"/>
          </p:cNvCxnSpPr>
          <p:nvPr/>
        </p:nvCxnSpPr>
        <p:spPr>
          <a:xfrm>
            <a:off x="8260080" y="5425440"/>
            <a:ext cx="365760" cy="2895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/>
          <p:cNvSpPr/>
          <p:nvPr/>
        </p:nvSpPr>
        <p:spPr>
          <a:xfrm>
            <a:off x="3200400" y="2667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11" name="Flowchart: Connector 110"/>
          <p:cNvSpPr/>
          <p:nvPr/>
        </p:nvSpPr>
        <p:spPr>
          <a:xfrm>
            <a:off x="4114800" y="32766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12" name="Flowchart: Connector 111"/>
          <p:cNvSpPr/>
          <p:nvPr/>
        </p:nvSpPr>
        <p:spPr>
          <a:xfrm>
            <a:off x="4800600" y="39624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0" idx="6"/>
            <a:endCxn id="111" idx="1"/>
          </p:cNvCxnSpPr>
          <p:nvPr/>
        </p:nvCxnSpPr>
        <p:spPr>
          <a:xfrm>
            <a:off x="3840480" y="2987040"/>
            <a:ext cx="368058" cy="3832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1" idx="6"/>
            <a:endCxn id="112" idx="0"/>
          </p:cNvCxnSpPr>
          <p:nvPr/>
        </p:nvCxnSpPr>
        <p:spPr>
          <a:xfrm>
            <a:off x="4754880" y="3596640"/>
            <a:ext cx="365760" cy="3657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5562600" y="4648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cxnSp>
        <p:nvCxnSpPr>
          <p:cNvPr id="119" name="Straight Arrow Connector 118"/>
          <p:cNvCxnSpPr>
            <a:stCxn id="112" idx="6"/>
            <a:endCxn id="117" idx="0"/>
          </p:cNvCxnSpPr>
          <p:nvPr/>
        </p:nvCxnSpPr>
        <p:spPr>
          <a:xfrm>
            <a:off x="5440680" y="4282440"/>
            <a:ext cx="441960" cy="36576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Connector 152"/>
          <p:cNvSpPr/>
          <p:nvPr/>
        </p:nvSpPr>
        <p:spPr>
          <a:xfrm>
            <a:off x="1600200" y="27432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54" name="Flowchart: Connector 153"/>
          <p:cNvSpPr/>
          <p:nvPr/>
        </p:nvSpPr>
        <p:spPr>
          <a:xfrm>
            <a:off x="2514600" y="33528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cxnSp>
        <p:nvCxnSpPr>
          <p:cNvPr id="159" name="Straight Arrow Connector 158"/>
          <p:cNvCxnSpPr>
            <a:stCxn id="153" idx="6"/>
            <a:endCxn id="154" idx="1"/>
          </p:cNvCxnSpPr>
          <p:nvPr/>
        </p:nvCxnSpPr>
        <p:spPr>
          <a:xfrm>
            <a:off x="2240280" y="3063240"/>
            <a:ext cx="368058" cy="3832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410200" y="6019800"/>
            <a:ext cx="29416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800" i="1" dirty="0" smtClean="0"/>
              <a:t>Çok kötü!!!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0" y="5105400"/>
            <a:ext cx="61123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Ekleme işlem algoritmasına göre,</a:t>
            </a:r>
            <a:br>
              <a:rPr lang="tr-TR" sz="3200" i="1" dirty="0" smtClean="0"/>
            </a:br>
            <a:r>
              <a:rPr lang="tr-TR" sz="3200" i="1" dirty="0" smtClean="0"/>
              <a:t>nesnelerin hepsi sağda eklenmiştir 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lnSpcReduction="10000"/>
          </a:bodyPr>
          <a:lstStyle/>
          <a:p>
            <a:r>
              <a:rPr lang="tr-TR" i="1" dirty="0" smtClean="0"/>
              <a:t>Bu tip ağaçlara “dengesiz” denir</a:t>
            </a:r>
          </a:p>
          <a:p>
            <a:r>
              <a:rPr lang="tr-TR" i="1" dirty="0" smtClean="0"/>
              <a:t>H büyükse, bu çok kötü, bütün işlemler çok uzun olur, performansa zarardır</a:t>
            </a:r>
          </a:p>
          <a:p>
            <a:endParaRPr lang="tr-TR" i="1" dirty="0" smtClean="0"/>
          </a:p>
          <a:p>
            <a:r>
              <a:rPr lang="tr-TR" i="1" dirty="0" smtClean="0"/>
              <a:t>Bu nedenle, arama ağaçları algoritma tarafından sürekli dengelenmeli</a:t>
            </a:r>
          </a:p>
          <a:p>
            <a:r>
              <a:rPr lang="tr-TR" i="1" dirty="0" smtClean="0"/>
              <a:t>Arama ağaç dengeli ise, sağ ve sol </a:t>
            </a:r>
            <a:br>
              <a:rPr lang="tr-TR" i="1" dirty="0" smtClean="0"/>
            </a:br>
            <a:r>
              <a:rPr lang="tr-TR" i="1" dirty="0" smtClean="0"/>
              <a:t>alt ağaçları yaklaşık olarak eşit olmalı, ve H log n ‘e yakın olmalıdır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tr-TR" dirty="0" smtClean="0"/>
              <a:t>üyük </a:t>
            </a:r>
            <a:r>
              <a:rPr lang="tr-TR" dirty="0" smtClean="0"/>
              <a:t>veriler için </a:t>
            </a:r>
            <a:r>
              <a:rPr lang="tr-TR" dirty="0" smtClean="0">
                <a:solidFill>
                  <a:srgbClr val="FF0000"/>
                </a:solidFill>
              </a:rPr>
              <a:t>depolama </a:t>
            </a:r>
            <a:r>
              <a:rPr lang="tr-TR" dirty="0" smtClean="0">
                <a:solidFill>
                  <a:srgbClr val="FF0000"/>
                </a:solidFill>
              </a:rPr>
              <a:t>strateji –</a:t>
            </a:r>
            <a:r>
              <a:rPr lang="tr-TR" dirty="0" smtClean="0"/>
              <a:t> büyük v</a:t>
            </a:r>
            <a:r>
              <a:rPr lang="tr-TR" i="1" dirty="0" smtClean="0"/>
              <a:t>eriler sıralanmış şekilde kaydedilmesi lazım</a:t>
            </a:r>
            <a:endParaRPr lang="tr-TR" i="1" dirty="0" smtClean="0"/>
          </a:p>
          <a:p>
            <a:pPr lvl="1"/>
            <a:r>
              <a:rPr lang="tr-TR" i="1" dirty="0" smtClean="0"/>
              <a:t>Sıralanmamış dizide yeni </a:t>
            </a:r>
            <a:r>
              <a:rPr lang="tr-TR" i="1" dirty="0" smtClean="0"/>
              <a:t>veriler </a:t>
            </a:r>
            <a:r>
              <a:rPr lang="tr-TR" i="1" dirty="0" smtClean="0"/>
              <a:t>veritabanının </a:t>
            </a:r>
            <a:r>
              <a:rPr lang="tr-TR" i="1" dirty="0" smtClean="0"/>
              <a:t>sonuna tek </a:t>
            </a:r>
            <a:r>
              <a:rPr lang="tr-TR" i="1" dirty="0" smtClean="0"/>
              <a:t>işlemle </a:t>
            </a:r>
            <a:r>
              <a:rPr lang="tr-TR" i="1" dirty="0" smtClean="0"/>
              <a:t>eklenebilir</a:t>
            </a:r>
            <a:endParaRPr lang="tr-TR" i="1" dirty="0" smtClean="0"/>
          </a:p>
          <a:p>
            <a:pPr lvl="1"/>
            <a:r>
              <a:rPr lang="tr-TR" i="1" dirty="0" smtClean="0"/>
              <a:t>Sıralanmış </a:t>
            </a:r>
            <a:r>
              <a:rPr lang="tr-TR" i="1" dirty="0" smtClean="0"/>
              <a:t>dizide yeni değeri </a:t>
            </a:r>
            <a:r>
              <a:rPr lang="tr-TR" i="1" dirty="0" smtClean="0"/>
              <a:t>dizinin sıralanmış </a:t>
            </a:r>
            <a:r>
              <a:rPr lang="tr-TR" i="1" dirty="0" smtClean="0"/>
              <a:t>halini </a:t>
            </a:r>
            <a:r>
              <a:rPr lang="tr-TR" i="1" dirty="0" smtClean="0"/>
              <a:t>tuturken </a:t>
            </a:r>
            <a:r>
              <a:rPr lang="tr-TR" i="1" dirty="0" smtClean="0"/>
              <a:t>eklenmesi gerekiyor, yani daha </a:t>
            </a:r>
            <a:r>
              <a:rPr lang="tr-TR" i="1" dirty="0" smtClean="0"/>
              <a:t>önce </a:t>
            </a:r>
            <a:r>
              <a:rPr lang="tr-TR" i="1" dirty="0" smtClean="0"/>
              <a:t>uygun bir yer yeri bulunması </a:t>
            </a:r>
            <a:r>
              <a:rPr lang="tr-TR" i="1" dirty="0" smtClean="0"/>
              <a:t>lazım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ağaçların işlemleri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103120" y="32461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1036320" y="41605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79120" y="51511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2941320" y="435864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627120" y="52273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2560320" y="52273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493520" y="51511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582662" y="3792463"/>
            <a:ext cx="614196" cy="4617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7" idx="0"/>
          </p:cNvCxnSpPr>
          <p:nvPr/>
        </p:nvCxnSpPr>
        <p:spPr>
          <a:xfrm>
            <a:off x="2649462" y="3792463"/>
            <a:ext cx="611898" cy="56617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0"/>
          </p:cNvCxnSpPr>
          <p:nvPr/>
        </p:nvCxnSpPr>
        <p:spPr>
          <a:xfrm flipH="1">
            <a:off x="899160" y="4706863"/>
            <a:ext cx="230898" cy="4442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0"/>
          </p:cNvCxnSpPr>
          <p:nvPr/>
        </p:nvCxnSpPr>
        <p:spPr>
          <a:xfrm flipH="1">
            <a:off x="2880360" y="490498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0"/>
          </p:cNvCxnSpPr>
          <p:nvPr/>
        </p:nvCxnSpPr>
        <p:spPr>
          <a:xfrm>
            <a:off x="3487662" y="4904983"/>
            <a:ext cx="459498" cy="3223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10" idx="0"/>
          </p:cNvCxnSpPr>
          <p:nvPr/>
        </p:nvCxnSpPr>
        <p:spPr>
          <a:xfrm>
            <a:off x="1582662" y="4706863"/>
            <a:ext cx="2308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960120" y="60655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121920" y="60655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5"/>
            <a:endCxn id="17" idx="0"/>
          </p:cNvCxnSpPr>
          <p:nvPr/>
        </p:nvCxnSpPr>
        <p:spPr>
          <a:xfrm>
            <a:off x="1125462" y="5697463"/>
            <a:ext cx="1546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8" idx="0"/>
          </p:cNvCxnSpPr>
          <p:nvPr/>
        </p:nvCxnSpPr>
        <p:spPr>
          <a:xfrm flipH="1">
            <a:off x="441960" y="569746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3093720" y="61417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2103120" y="614172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5"/>
            <a:endCxn id="21" idx="0"/>
          </p:cNvCxnSpPr>
          <p:nvPr/>
        </p:nvCxnSpPr>
        <p:spPr>
          <a:xfrm>
            <a:off x="3106662" y="577366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22" idx="0"/>
          </p:cNvCxnSpPr>
          <p:nvPr/>
        </p:nvCxnSpPr>
        <p:spPr>
          <a:xfrm flipH="1">
            <a:off x="2423160" y="577366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00400" y="3429000"/>
            <a:ext cx="793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u="sng" dirty="0" smtClean="0"/>
              <a:t>Sağ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4400" y="3276600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u="sng" dirty="0" smtClean="0"/>
              <a:t>Sol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026920" y="2636520"/>
            <a:ext cx="77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u="sng" dirty="0" smtClean="0"/>
              <a:t>Eşit</a:t>
            </a:r>
          </a:p>
        </p:txBody>
      </p:sp>
      <p:sp>
        <p:nvSpPr>
          <p:cNvPr id="71" name="Flowchart: Connector 70"/>
          <p:cNvSpPr/>
          <p:nvPr/>
        </p:nvSpPr>
        <p:spPr>
          <a:xfrm>
            <a:off x="6705600" y="30784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72" name="Flowchart: Connector 71"/>
          <p:cNvSpPr/>
          <p:nvPr/>
        </p:nvSpPr>
        <p:spPr>
          <a:xfrm>
            <a:off x="5638800" y="39928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74" name="Flowchart: Connector 73"/>
          <p:cNvSpPr/>
          <p:nvPr/>
        </p:nvSpPr>
        <p:spPr>
          <a:xfrm>
            <a:off x="7543800" y="419100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15</a:t>
            </a:r>
            <a:endParaRPr lang="en-US" dirty="0"/>
          </a:p>
        </p:txBody>
      </p:sp>
      <p:sp>
        <p:nvSpPr>
          <p:cNvPr id="75" name="Flowchart: Connector 74"/>
          <p:cNvSpPr/>
          <p:nvPr/>
        </p:nvSpPr>
        <p:spPr>
          <a:xfrm>
            <a:off x="82296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18</a:t>
            </a:r>
            <a:endParaRPr lang="en-US" dirty="0"/>
          </a:p>
        </p:txBody>
      </p:sp>
      <p:sp>
        <p:nvSpPr>
          <p:cNvPr id="76" name="Flowchart: Connector 75"/>
          <p:cNvSpPr/>
          <p:nvPr/>
        </p:nvSpPr>
        <p:spPr>
          <a:xfrm>
            <a:off x="7162800" y="50596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77" name="Flowchart: Connector 76"/>
          <p:cNvSpPr/>
          <p:nvPr/>
        </p:nvSpPr>
        <p:spPr>
          <a:xfrm>
            <a:off x="6096000" y="49834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1" idx="3"/>
            <a:endCxn id="72" idx="7"/>
          </p:cNvCxnSpPr>
          <p:nvPr/>
        </p:nvCxnSpPr>
        <p:spPr>
          <a:xfrm flipH="1">
            <a:off x="6185142" y="3624823"/>
            <a:ext cx="614196" cy="46179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5"/>
            <a:endCxn id="74" idx="0"/>
          </p:cNvCxnSpPr>
          <p:nvPr/>
        </p:nvCxnSpPr>
        <p:spPr>
          <a:xfrm>
            <a:off x="7251942" y="3624823"/>
            <a:ext cx="611898" cy="56617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3"/>
            <a:endCxn id="76" idx="0"/>
          </p:cNvCxnSpPr>
          <p:nvPr/>
        </p:nvCxnSpPr>
        <p:spPr>
          <a:xfrm flipH="1">
            <a:off x="7482840" y="4737343"/>
            <a:ext cx="154698" cy="32233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4" idx="5"/>
            <a:endCxn id="75" idx="0"/>
          </p:cNvCxnSpPr>
          <p:nvPr/>
        </p:nvCxnSpPr>
        <p:spPr>
          <a:xfrm>
            <a:off x="8090142" y="4737343"/>
            <a:ext cx="459498" cy="3223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2" idx="5"/>
            <a:endCxn id="77" idx="0"/>
          </p:cNvCxnSpPr>
          <p:nvPr/>
        </p:nvCxnSpPr>
        <p:spPr>
          <a:xfrm>
            <a:off x="6185142" y="4539223"/>
            <a:ext cx="230898" cy="4442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76962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14</a:t>
            </a:r>
            <a:endParaRPr lang="en-US" dirty="0"/>
          </a:p>
        </p:txBody>
      </p:sp>
      <p:sp>
        <p:nvSpPr>
          <p:cNvPr id="89" name="Flowchart: Connector 88"/>
          <p:cNvSpPr/>
          <p:nvPr/>
        </p:nvSpPr>
        <p:spPr>
          <a:xfrm>
            <a:off x="6705600" y="5974080"/>
            <a:ext cx="640080" cy="6400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6" idx="5"/>
            <a:endCxn id="88" idx="0"/>
          </p:cNvCxnSpPr>
          <p:nvPr/>
        </p:nvCxnSpPr>
        <p:spPr>
          <a:xfrm>
            <a:off x="7709142" y="5606023"/>
            <a:ext cx="307098" cy="3680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3"/>
            <a:endCxn id="89" idx="0"/>
          </p:cNvCxnSpPr>
          <p:nvPr/>
        </p:nvCxnSpPr>
        <p:spPr>
          <a:xfrm flipH="1">
            <a:off x="7025640" y="5606023"/>
            <a:ext cx="230898" cy="3680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848600" y="3200400"/>
            <a:ext cx="793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u="sng" dirty="0" smtClean="0"/>
              <a:t>Sağ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410200" y="3124200"/>
            <a:ext cx="675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u="sng" dirty="0" smtClean="0"/>
              <a:t>Sol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246135" y="2468880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u="sng" dirty="0" smtClean="0"/>
              <a:t>Eşit değil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Dengeli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r>
              <a:rPr lang="tr-TR" i="1" dirty="0" smtClean="0"/>
              <a:t>Arama ağacın denge durumunu korunması için ekleme ve kaldırma işlemleri değiştirilmeli</a:t>
            </a:r>
          </a:p>
          <a:p>
            <a:r>
              <a:rPr lang="tr-TR" i="1" dirty="0" smtClean="0"/>
              <a:t>Bu işlemleri ağacın dengeli olmasını tutuyorsa, böyle arama ağacına “kendi kendini dengeleyen ağaç” denir (self-balancing tree) </a:t>
            </a:r>
          </a:p>
          <a:p>
            <a:r>
              <a:rPr lang="tr-TR" i="1" dirty="0" smtClean="0"/>
              <a:t>Kendi kendini dengeleyen ağaçların türleri: AA ağaçları, AVL ağaçları, Al-siyah ağaçları, “Günah keçisi” ağaçlaro, “Splay” ağaçları, VB</a:t>
            </a:r>
          </a:p>
          <a:p>
            <a:pPr lvl="1"/>
            <a:endParaRPr lang="tr-TR" i="1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Dengeli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r>
              <a:rPr lang="tr-TR" i="1" dirty="0" smtClean="0"/>
              <a:t>Ekleme ve kaldırma işlemleri ağacın dengeli olmasını tutuyorsa, böyle ağaçlara “kendi kendini dengeleyen ağaç” denir</a:t>
            </a:r>
          </a:p>
          <a:p>
            <a:r>
              <a:rPr lang="tr-TR" i="1" dirty="0" smtClean="0"/>
              <a:t>Kendi kendini dengeleyen ağaçlar, sürekli dengesini kontrol eder ve gerekirse “pivot” işlemi yaparlar</a:t>
            </a:r>
          </a:p>
          <a:p>
            <a:r>
              <a:rPr lang="tr-TR" i="1" dirty="0" smtClean="0"/>
              <a:t>Pivot işlemi, sağdaki ve soldaki alt ağaçları değiştirip ağacın dengesini sağlar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Dengeli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724399"/>
          </a:xfrm>
        </p:spPr>
        <p:txBody>
          <a:bodyPr>
            <a:normAutofit/>
          </a:bodyPr>
          <a:lstStyle/>
          <a:p>
            <a:r>
              <a:rPr lang="tr-TR" i="1" dirty="0" smtClean="0"/>
              <a:t>AVL’daki pivot işlemi üç adımdan oluşur...</a:t>
            </a:r>
          </a:p>
          <a:p>
            <a:r>
              <a:rPr lang="tr-TR" i="1" dirty="0" smtClean="0"/>
              <a:t>Sağda veya solda yapılabilir, ağaçta nerede dengesizlik var yani</a:t>
            </a:r>
          </a:p>
          <a:p>
            <a:r>
              <a:rPr lang="tr-TR" i="1" dirty="0" smtClean="0"/>
              <a:t>Daha büyük alt dalında ilk önce bir parça yukarıya taşınır, sonra diğer tarafa çekilir</a:t>
            </a:r>
          </a:p>
          <a:p>
            <a:r>
              <a:rPr lang="tr-TR" i="1" dirty="0" smtClean="0"/>
              <a:t>Sonuçta daha dengeli ağaç sağlanır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219200"/>
            <a:ext cx="16859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Dengeli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724399"/>
          </a:xfrm>
        </p:spPr>
        <p:txBody>
          <a:bodyPr>
            <a:normAutofit fontScale="92500"/>
          </a:bodyPr>
          <a:lstStyle/>
          <a:p>
            <a:r>
              <a:rPr lang="tr-TR" i="1" dirty="0" smtClean="0"/>
              <a:t>Farklı kendi kendine dengeleyen ağaçlar farklı pivot stratejileri kullanır</a:t>
            </a:r>
          </a:p>
          <a:p>
            <a:r>
              <a:rPr lang="tr-TR" i="1" dirty="0" smtClean="0"/>
              <a:t>Buradaki üç adımlı pivot, AVL pivottur</a:t>
            </a:r>
          </a:p>
          <a:p>
            <a:r>
              <a:rPr lang="tr-TR" i="1" dirty="0" smtClean="0"/>
              <a:t>Genel pivot işlemin amacı – ağacın dengesini sağlamaktır</a:t>
            </a:r>
          </a:p>
          <a:p>
            <a:r>
              <a:rPr lang="tr-TR" i="1" dirty="0" smtClean="0"/>
              <a:t>Dengeli ağaçta, yükseklik her zaman log</a:t>
            </a:r>
            <a:r>
              <a:rPr lang="tr-TR" i="1" baseline="-25000" dirty="0" smtClean="0"/>
              <a:t>2</a:t>
            </a:r>
            <a:r>
              <a:rPr lang="tr-TR" i="1" dirty="0" smtClean="0"/>
              <a:t> n civarında kalır ve bu nedenle en optimum veri işletmeye garanti var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219200"/>
            <a:ext cx="16859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Özet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399"/>
          </a:xfrm>
        </p:spPr>
        <p:txBody>
          <a:bodyPr>
            <a:normAutofit/>
          </a:bodyPr>
          <a:lstStyle/>
          <a:p>
            <a:r>
              <a:rPr lang="tr-TR" i="1" dirty="0" smtClean="0"/>
              <a:t>Arama ağaçları, büyük veriler depolama yapısıdır</a:t>
            </a:r>
          </a:p>
          <a:p>
            <a:r>
              <a:rPr lang="tr-TR" i="1" dirty="0" smtClean="0"/>
              <a:t>Arama ağaçları, verilerin sıralanmış depolamasını sağlar</a:t>
            </a:r>
          </a:p>
          <a:p>
            <a:r>
              <a:rPr lang="tr-TR" i="1" dirty="0" smtClean="0"/>
              <a:t>Sıralanmış depolama O(log n) karşı O(n) veri erişimi sağlar</a:t>
            </a:r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Özet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724399"/>
          </a:xfrm>
        </p:spPr>
        <p:txBody>
          <a:bodyPr>
            <a:normAutofit lnSpcReduction="10000"/>
          </a:bodyPr>
          <a:lstStyle/>
          <a:p>
            <a:r>
              <a:rPr lang="tr-TR" i="1" dirty="0" smtClean="0"/>
              <a:t>Ağaç, bir döngüsüz grafdır</a:t>
            </a:r>
          </a:p>
          <a:p>
            <a:r>
              <a:rPr lang="tr-TR" i="1" dirty="0" smtClean="0"/>
              <a:t>Ağaçta, kök ve yapraklar var, bütün yaprakların tek ana düğümü var ve birkaç çocuğu olabilir</a:t>
            </a:r>
          </a:p>
          <a:p>
            <a:r>
              <a:rPr lang="tr-TR" i="1" dirty="0" smtClean="0"/>
              <a:t>İkili ağaçlarda tüm düğümlerinin iki coğuğu var ve soldaki alt ağaçları her zaman daha küçük ve sağdaki daha büyüktür</a:t>
            </a:r>
          </a:p>
          <a:p>
            <a:r>
              <a:rPr lang="tr-TR" i="1" dirty="0" smtClean="0"/>
              <a:t>Arama, max, min, ekleme, kaldırma işlemler var, verilerle işletme O(H) vakit gerekir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Özet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724399"/>
          </a:xfrm>
        </p:spPr>
        <p:txBody>
          <a:bodyPr>
            <a:normAutofit lnSpcReduction="10000"/>
          </a:bodyPr>
          <a:lstStyle/>
          <a:p>
            <a:r>
              <a:rPr lang="tr-TR" i="1" dirty="0" smtClean="0"/>
              <a:t>O(H) vakit maliyeti önemli avantajdır</a:t>
            </a:r>
          </a:p>
          <a:p>
            <a:r>
              <a:rPr lang="tr-TR" i="1" dirty="0" smtClean="0"/>
              <a:t>Genel durumda, H=O(log n), ama H=O(n) de kolayca alabiliriz</a:t>
            </a:r>
          </a:p>
          <a:p>
            <a:r>
              <a:rPr lang="tr-TR" i="1" dirty="0" smtClean="0"/>
              <a:t>Kendi kendini dengeleyen ağaçlar, sürekli denge kontrol ederek, gerekirse sağdaki ve soldaki alt ağaçlarını değiştirip dengeyi sağlar (“pivot”)</a:t>
            </a:r>
          </a:p>
          <a:p>
            <a:r>
              <a:rPr lang="tr-TR" i="1" dirty="0" smtClean="0"/>
              <a:t>Dengeli ağaçlar sürekli en optimum veri </a:t>
            </a:r>
            <a:r>
              <a:rPr lang="tr-TR" i="1" smtClean="0"/>
              <a:t>depolanmayı sağlar</a:t>
            </a:r>
            <a:endParaRPr lang="tr-TR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tr-TR" i="1" dirty="0" smtClean="0"/>
              <a:t>Örneğin</a:t>
            </a:r>
            <a:r>
              <a:rPr lang="tr-TR" i="1" dirty="0" smtClean="0"/>
              <a:t>:</a:t>
            </a:r>
          </a:p>
          <a:p>
            <a:pPr lvl="1"/>
            <a:r>
              <a:rPr lang="tr-TR" i="1" dirty="0" smtClean="0"/>
              <a:t>Sıralanmış dizi = “1,3,4,7,8,9,11,22,23,25,27,33”</a:t>
            </a:r>
          </a:p>
          <a:p>
            <a:pPr lvl="1"/>
            <a:r>
              <a:rPr lang="tr-TR" i="1" dirty="0" smtClean="0"/>
              <a:t>“10” </a:t>
            </a:r>
            <a:r>
              <a:rPr lang="tr-TR" i="1" dirty="0" smtClean="0"/>
              <a:t>değeri </a:t>
            </a:r>
            <a:r>
              <a:rPr lang="tr-TR" i="1" dirty="0" smtClean="0"/>
              <a:t>eklemek için, </a:t>
            </a:r>
            <a:r>
              <a:rPr lang="tr-TR" i="1" dirty="0" smtClean="0"/>
              <a:t>dizide </a:t>
            </a:r>
            <a:r>
              <a:rPr lang="tr-TR" i="1" dirty="0" smtClean="0"/>
              <a:t>uygun yeri bulmak zorundayız – burada, “9” </a:t>
            </a:r>
            <a:r>
              <a:rPr lang="tr-TR" i="1" dirty="0" smtClean="0"/>
              <a:t>ten sonra</a:t>
            </a:r>
            <a:endParaRPr lang="tr-TR" i="1" dirty="0" smtClean="0"/>
          </a:p>
          <a:p>
            <a:pPr lvl="1"/>
            <a:r>
              <a:rPr lang="tr-TR" i="1" dirty="0" smtClean="0"/>
              <a:t>Hata bu </a:t>
            </a:r>
            <a:r>
              <a:rPr lang="tr-TR" i="1" dirty="0" smtClean="0">
                <a:solidFill>
                  <a:srgbClr val="FF0000"/>
                </a:solidFill>
              </a:rPr>
              <a:t>ikiye </a:t>
            </a:r>
            <a:r>
              <a:rPr lang="tr-TR" i="1" dirty="0" smtClean="0">
                <a:solidFill>
                  <a:srgbClr val="FF0000"/>
                </a:solidFill>
              </a:rPr>
              <a:t>bölme </a:t>
            </a:r>
            <a:r>
              <a:rPr lang="tr-TR" i="1" dirty="0" smtClean="0">
                <a:solidFill>
                  <a:srgbClr val="FF0000"/>
                </a:solidFill>
              </a:rPr>
              <a:t>algoritması </a:t>
            </a:r>
            <a:r>
              <a:rPr lang="tr-TR" i="1" dirty="0" smtClean="0"/>
              <a:t>kullanarak </a:t>
            </a:r>
            <a:r>
              <a:rPr lang="tr-TR" i="1" dirty="0" smtClean="0"/>
              <a:t>log n zamanında yapılabilir</a:t>
            </a:r>
            <a:endParaRPr lang="tr-TR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71600" y="5795665"/>
            <a:ext cx="609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5795665"/>
            <a:ext cx="6096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57956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5795665"/>
            <a:ext cx="609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6248400"/>
            <a:ext cx="78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hedef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77000" y="5490865"/>
            <a:ext cx="15240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5567065"/>
            <a:ext cx="152400" cy="2286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6800" y="5567065"/>
            <a:ext cx="1524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428641" y="6250282"/>
            <a:ext cx="2138766" cy="526942"/>
          </a:xfrm>
          <a:custGeom>
            <a:avLst/>
            <a:gdLst>
              <a:gd name="connsiteX0" fmla="*/ 0 w 2138766"/>
              <a:gd name="connsiteY0" fmla="*/ 0 h 526942"/>
              <a:gd name="connsiteX1" fmla="*/ 1131376 w 2138766"/>
              <a:gd name="connsiteY1" fmla="*/ 526942 h 526942"/>
              <a:gd name="connsiteX2" fmla="*/ 2138766 w 2138766"/>
              <a:gd name="connsiteY2" fmla="*/ 0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8766" h="526942">
                <a:moveTo>
                  <a:pt x="0" y="0"/>
                </a:moveTo>
                <a:cubicBezTo>
                  <a:pt x="387457" y="263471"/>
                  <a:pt x="774915" y="526942"/>
                  <a:pt x="1131376" y="526942"/>
                </a:cubicBezTo>
                <a:cubicBezTo>
                  <a:pt x="1487837" y="526942"/>
                  <a:pt x="1960536" y="87824"/>
                  <a:pt x="2138766" y="0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095068" y="5364296"/>
            <a:ext cx="1363851" cy="421037"/>
          </a:xfrm>
          <a:custGeom>
            <a:avLst/>
            <a:gdLst>
              <a:gd name="connsiteX0" fmla="*/ 1363851 w 1363851"/>
              <a:gd name="connsiteY0" fmla="*/ 405538 h 421037"/>
              <a:gd name="connsiteX1" fmla="*/ 557939 w 1363851"/>
              <a:gd name="connsiteY1" fmla="*/ 2583 h 421037"/>
              <a:gd name="connsiteX2" fmla="*/ 0 w 1363851"/>
              <a:gd name="connsiteY2" fmla="*/ 421037 h 42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3851" h="421037">
                <a:moveTo>
                  <a:pt x="1363851" y="405538"/>
                </a:moveTo>
                <a:cubicBezTo>
                  <a:pt x="1074549" y="202769"/>
                  <a:pt x="785247" y="0"/>
                  <a:pt x="557939" y="2583"/>
                </a:cubicBezTo>
                <a:cubicBezTo>
                  <a:pt x="330631" y="5166"/>
                  <a:pt x="85241" y="351295"/>
                  <a:pt x="0" y="421037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4600" y="6324600"/>
            <a:ext cx="1919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aramasının sırası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i="1" dirty="0" smtClean="0"/>
              <a:t>Sıralanmış </a:t>
            </a:r>
            <a:r>
              <a:rPr lang="tr-TR" i="1" dirty="0" smtClean="0"/>
              <a:t>dizinin </a:t>
            </a:r>
            <a:r>
              <a:rPr lang="tr-TR" i="1" dirty="0" smtClean="0"/>
              <a:t>oluşturulması O(n*log </a:t>
            </a:r>
            <a:r>
              <a:rPr lang="tr-TR" i="1" dirty="0" smtClean="0"/>
              <a:t>n) </a:t>
            </a:r>
            <a:r>
              <a:rPr lang="tr-TR" i="1" dirty="0" smtClean="0"/>
              <a:t>zaman gerekir, ama b</a:t>
            </a:r>
            <a:r>
              <a:rPr lang="tr-TR" i="1" dirty="0" smtClean="0"/>
              <a:t>undan sonra arama </a:t>
            </a:r>
            <a:r>
              <a:rPr lang="tr-TR" i="1" dirty="0" smtClean="0"/>
              <a:t>O(log n) </a:t>
            </a:r>
            <a:r>
              <a:rPr lang="tr-TR" i="1" dirty="0" smtClean="0"/>
              <a:t>zamanda yapılabilir, </a:t>
            </a:r>
            <a:r>
              <a:rPr lang="tr-TR" i="1" dirty="0" smtClean="0"/>
              <a:t>sıralanmamış </a:t>
            </a:r>
            <a:r>
              <a:rPr lang="tr-TR" i="1" dirty="0" smtClean="0"/>
              <a:t>dizi ise </a:t>
            </a:r>
            <a:r>
              <a:rPr lang="tr-TR" i="1" dirty="0" smtClean="0"/>
              <a:t>O(n)’den daha </a:t>
            </a:r>
            <a:r>
              <a:rPr lang="tr-TR" i="1" dirty="0" smtClean="0"/>
              <a:t>az</a:t>
            </a:r>
            <a:endParaRPr lang="tr-TR" i="1" dirty="0" smtClean="0"/>
          </a:p>
          <a:p>
            <a:pPr lvl="1"/>
            <a:r>
              <a:rPr lang="tr-TR" i="1" dirty="0" smtClean="0"/>
              <a:t>Bu şekilde, büyük verilerin sıralanmış şekilde oluşturulup tutulması faydalıdır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ağaçları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Sıralanmış </a:t>
            </a:r>
            <a:r>
              <a:rPr lang="tr-TR" dirty="0" smtClean="0"/>
              <a:t>dizi oluşturmanın daha fazla vakit ihtiyacına rağmen, büyük veri depolama için sıralanmış veriler daha çok avantajlıdır. </a:t>
            </a:r>
            <a:br>
              <a:rPr lang="tr-TR" dirty="0" smtClean="0"/>
            </a:br>
            <a:endParaRPr lang="tr-TR" dirty="0" smtClean="0"/>
          </a:p>
          <a:p>
            <a:r>
              <a:rPr lang="tr-TR" dirty="0" smtClean="0"/>
              <a:t>Veri agaçları, </a:t>
            </a:r>
            <a:r>
              <a:rPr lang="tr-TR" dirty="0" smtClean="0"/>
              <a:t>bu problemi çözen bilgisayar </a:t>
            </a:r>
            <a:r>
              <a:rPr lang="tr-TR" dirty="0" smtClean="0"/>
              <a:t>biliminin </a:t>
            </a:r>
            <a:r>
              <a:rPr lang="tr-TR" dirty="0" smtClean="0"/>
              <a:t>veri </a:t>
            </a:r>
            <a:r>
              <a:rPr lang="tr-TR" dirty="0" smtClean="0"/>
              <a:t>yapıları dır</a:t>
            </a:r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Ağaçlar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Ağaçlar graflardır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Graf </a:t>
            </a:r>
            <a:r>
              <a:rPr lang="tr-TR" dirty="0" smtClean="0"/>
              <a:t>(çizilge), noktalar (düğüm) ve </a:t>
            </a:r>
            <a:r>
              <a:rPr lang="tr-TR" dirty="0" smtClean="0"/>
              <a:t>oklar (</a:t>
            </a:r>
            <a:r>
              <a:rPr lang="tr-TR" dirty="0" smtClean="0"/>
              <a:t>bağlantı) </a:t>
            </a:r>
            <a:r>
              <a:rPr lang="tr-TR" dirty="0" smtClean="0"/>
              <a:t>kullanarak ilişkiler gösteren </a:t>
            </a:r>
            <a:r>
              <a:rPr lang="tr-TR" dirty="0" smtClean="0"/>
              <a:t>bir kavramsal araçtır</a:t>
            </a:r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1792</Words>
  <Application>Microsoft Office PowerPoint</Application>
  <PresentationFormat>On-screen Show (4:3)</PresentationFormat>
  <Paragraphs>526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MIT503  Veri Yapıları ve algoritmalar Veri ağaçları</vt:lpstr>
      <vt:lpstr>Veri ağaçları</vt:lpstr>
      <vt:lpstr>Neden veri ağaçları</vt:lpstr>
      <vt:lpstr>Neden veri ağaçları</vt:lpstr>
      <vt:lpstr>Neden veri ağaçları</vt:lpstr>
      <vt:lpstr>Neden veri ağaçları</vt:lpstr>
      <vt:lpstr>Neden veri ağaçları</vt:lpstr>
      <vt:lpstr>Neden veri ağaçları</vt:lpstr>
      <vt:lpstr>Ağaçlar</vt:lpstr>
      <vt:lpstr>Bu bir graf:</vt:lpstr>
      <vt:lpstr>Graflar ve ağaçlar</vt:lpstr>
      <vt:lpstr>Graflar:</vt:lpstr>
      <vt:lpstr>Ağaçlar:</vt:lpstr>
      <vt:lpstr>Birkaç ağaç örneği:</vt:lpstr>
      <vt:lpstr>Birkaç ağaç örneği:</vt:lpstr>
      <vt:lpstr>Birkaç ağaç örneği:</vt:lpstr>
      <vt:lpstr>Ağaçların terimleri:</vt:lpstr>
      <vt:lpstr>Ağaçların terimleri:</vt:lpstr>
      <vt:lpstr>Ağaçların terimleri:</vt:lpstr>
      <vt:lpstr>Ağaçların terimleri:</vt:lpstr>
      <vt:lpstr>Ağaçların terimleri:</vt:lpstr>
      <vt:lpstr>Graflar ve ağaçlar</vt:lpstr>
      <vt:lpstr>Graflar ve ağaçlar</vt:lpstr>
      <vt:lpstr>Graflar ve ağaçlar</vt:lpstr>
      <vt:lpstr>Graflar ve ağaçlar</vt:lpstr>
      <vt:lpstr>Graflar ve ağaçlar</vt:lpstr>
      <vt:lpstr>Graflar ve ağaçlar</vt:lpstr>
      <vt:lpstr>Graflar ve ağaçlar</vt:lpstr>
      <vt:lpstr>Graflar ve ağaçlar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Veri ağaçların işlemleri</vt:lpstr>
      <vt:lpstr>Dengeli veri ağaçları</vt:lpstr>
      <vt:lpstr>Dengeli veri ağaçları</vt:lpstr>
      <vt:lpstr>Dengeli veri ağaçları</vt:lpstr>
      <vt:lpstr>Dengeli veri ağaçları</vt:lpstr>
      <vt:lpstr>Özet</vt:lpstr>
      <vt:lpstr>Özet</vt:lpstr>
      <vt:lpstr>Özet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764</cp:revision>
  <dcterms:created xsi:type="dcterms:W3CDTF">2006-08-16T00:00:00Z</dcterms:created>
  <dcterms:modified xsi:type="dcterms:W3CDTF">2014-11-08T13:32:35Z</dcterms:modified>
</cp:coreProperties>
</file>