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98" r:id="rId3"/>
    <p:sldId id="460" r:id="rId4"/>
    <p:sldId id="477" r:id="rId5"/>
    <p:sldId id="303" r:id="rId6"/>
    <p:sldId id="399" r:id="rId7"/>
    <p:sldId id="400" r:id="rId8"/>
    <p:sldId id="401" r:id="rId9"/>
    <p:sldId id="402" r:id="rId10"/>
    <p:sldId id="479" r:id="rId11"/>
    <p:sldId id="478" r:id="rId12"/>
    <p:sldId id="403" r:id="rId13"/>
    <p:sldId id="404" r:id="rId14"/>
    <p:sldId id="344" r:id="rId15"/>
    <p:sldId id="405" r:id="rId16"/>
    <p:sldId id="346" r:id="rId17"/>
    <p:sldId id="347" r:id="rId18"/>
    <p:sldId id="349" r:id="rId19"/>
    <p:sldId id="497" r:id="rId20"/>
    <p:sldId id="496" r:id="rId21"/>
    <p:sldId id="351" r:id="rId22"/>
    <p:sldId id="356" r:id="rId23"/>
    <p:sldId id="406" r:id="rId24"/>
    <p:sldId id="498" r:id="rId25"/>
    <p:sldId id="407" r:id="rId26"/>
    <p:sldId id="480" r:id="rId27"/>
    <p:sldId id="499" r:id="rId28"/>
    <p:sldId id="408" r:id="rId29"/>
    <p:sldId id="410" r:id="rId30"/>
    <p:sldId id="463" r:id="rId31"/>
    <p:sldId id="468" r:id="rId32"/>
    <p:sldId id="469" r:id="rId33"/>
    <p:sldId id="470" r:id="rId34"/>
    <p:sldId id="471" r:id="rId35"/>
    <p:sldId id="472" r:id="rId36"/>
    <p:sldId id="500" r:id="rId37"/>
    <p:sldId id="461" r:id="rId38"/>
    <p:sldId id="413" r:id="rId39"/>
    <p:sldId id="415" r:id="rId40"/>
    <p:sldId id="416" r:id="rId41"/>
    <p:sldId id="417" r:id="rId42"/>
    <p:sldId id="473" r:id="rId43"/>
    <p:sldId id="418" r:id="rId44"/>
    <p:sldId id="474" r:id="rId45"/>
    <p:sldId id="419" r:id="rId46"/>
    <p:sldId id="420" r:id="rId47"/>
    <p:sldId id="502" r:id="rId48"/>
    <p:sldId id="503" r:id="rId49"/>
    <p:sldId id="504" r:id="rId50"/>
    <p:sldId id="505" r:id="rId51"/>
    <p:sldId id="506" r:id="rId52"/>
    <p:sldId id="507" r:id="rId53"/>
    <p:sldId id="508" r:id="rId54"/>
    <p:sldId id="509" r:id="rId55"/>
    <p:sldId id="431" r:id="rId56"/>
    <p:sldId id="432" r:id="rId57"/>
    <p:sldId id="445" r:id="rId58"/>
    <p:sldId id="446" r:id="rId59"/>
    <p:sldId id="451" r:id="rId60"/>
    <p:sldId id="437" r:id="rId61"/>
    <p:sldId id="438" r:id="rId62"/>
    <p:sldId id="447" r:id="rId63"/>
    <p:sldId id="519" r:id="rId64"/>
    <p:sldId id="510" r:id="rId65"/>
    <p:sldId id="521" r:id="rId66"/>
    <p:sldId id="511" r:id="rId67"/>
    <p:sldId id="512" r:id="rId68"/>
    <p:sldId id="513" r:id="rId69"/>
    <p:sldId id="514" r:id="rId70"/>
    <p:sldId id="515" r:id="rId71"/>
    <p:sldId id="516" r:id="rId72"/>
    <p:sldId id="517" r:id="rId73"/>
    <p:sldId id="518" r:id="rId74"/>
    <p:sldId id="522" r:id="rId75"/>
    <p:sldId id="523" r:id="rId76"/>
    <p:sldId id="524" r:id="rId77"/>
    <p:sldId id="525" r:id="rId78"/>
    <p:sldId id="527" r:id="rId79"/>
    <p:sldId id="526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92613" autoAdjust="0"/>
  </p:normalViewPr>
  <p:slideViewPr>
    <p:cSldViewPr>
      <p:cViewPr>
        <p:scale>
          <a:sx n="70" d="100"/>
          <a:sy n="70" d="100"/>
        </p:scale>
        <p:origin x="-588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22-Nov-14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22-Nov-14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22-Nov-14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371600"/>
            <a:ext cx="7696200" cy="2438401"/>
          </a:xfrm>
        </p:spPr>
        <p:txBody>
          <a:bodyPr>
            <a:normAutofit/>
          </a:bodyPr>
          <a:lstStyle/>
          <a:p>
            <a:r>
              <a:rPr lang="tr-TR" dirty="0" smtClean="0"/>
              <a:t>MIT503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tr-TR" dirty="0" smtClean="0"/>
              <a:t>Veri Yapıları ve algoritmalar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 smtClean="0"/>
              <a:t>G</a:t>
            </a:r>
            <a:r>
              <a:rPr lang="tr-TR" b="1" i="1" dirty="0" smtClean="0"/>
              <a:t>raflar</a:t>
            </a:r>
            <a:endParaRPr lang="tr-TR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Y. Doç</a:t>
            </a:r>
            <a:r>
              <a:rPr lang="tr-TR" dirty="0" smtClean="0"/>
              <a:t>.</a:t>
            </a:r>
            <a:r>
              <a:rPr lang="en-US" dirty="0" smtClean="0"/>
              <a:t> Dr.</a:t>
            </a:r>
            <a:r>
              <a:rPr lang="tr-TR" dirty="0" smtClean="0"/>
              <a:t> </a:t>
            </a:r>
            <a:r>
              <a:rPr lang="tr-TR" dirty="0" smtClean="0"/>
              <a:t>Yuriy Mishchenko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Temel Kavramlar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382000" cy="4525963"/>
          </a:xfrm>
        </p:spPr>
        <p:txBody>
          <a:bodyPr>
            <a:normAutofit lnSpcReduction="10000"/>
          </a:bodyPr>
          <a:lstStyle/>
          <a:p>
            <a:pPr lvl="1"/>
            <a:endParaRPr lang="tr-TR" dirty="0" smtClean="0"/>
          </a:p>
          <a:p>
            <a:pPr lvl="1"/>
            <a:r>
              <a:rPr lang="tr-TR" dirty="0" smtClean="0"/>
              <a:t>Fakat </a:t>
            </a:r>
            <a:r>
              <a:rPr lang="tr-TR" i="1" dirty="0" smtClean="0"/>
              <a:t>s</a:t>
            </a:r>
            <a:r>
              <a:rPr lang="tr-TR" i="1" dirty="0" smtClean="0"/>
              <a:t>aygı</a:t>
            </a:r>
            <a:r>
              <a:rPr lang="tr-TR" dirty="0" smtClean="0"/>
              <a:t> </a:t>
            </a:r>
            <a:r>
              <a:rPr lang="tr-TR" dirty="0" smtClean="0"/>
              <a:t>yönlü </a:t>
            </a:r>
            <a:r>
              <a:rPr lang="tr-TR" dirty="0" smtClean="0"/>
              <a:t>ilişkidir: eğer A kişi B kişiye saygısı gösteriyorsa, B </a:t>
            </a:r>
            <a:r>
              <a:rPr lang="tr-TR" dirty="0" smtClean="0"/>
              <a:t>A’ya saygı </a:t>
            </a:r>
            <a:r>
              <a:rPr lang="tr-TR" dirty="0" smtClean="0"/>
              <a:t>göstermiyor olabilir</a:t>
            </a:r>
            <a:endParaRPr lang="tr-TR" dirty="0" smtClean="0"/>
          </a:p>
          <a:p>
            <a:pPr lvl="1"/>
            <a:r>
              <a:rPr lang="tr-TR" dirty="0" smtClean="0"/>
              <a:t>Tedarik </a:t>
            </a:r>
            <a:r>
              <a:rPr lang="tr-TR" dirty="0" smtClean="0"/>
              <a:t>yönlü </a:t>
            </a:r>
            <a:r>
              <a:rPr lang="tr-TR" dirty="0" smtClean="0"/>
              <a:t>ilişkinin </a:t>
            </a:r>
            <a:r>
              <a:rPr lang="tr-TR" dirty="0" smtClean="0"/>
              <a:t>başka bir ögneği: </a:t>
            </a:r>
            <a:r>
              <a:rPr lang="tr-TR" dirty="0" smtClean="0"/>
              <a:t>eğer </a:t>
            </a:r>
            <a:r>
              <a:rPr lang="tr-TR" dirty="0" smtClean="0"/>
              <a:t>şirket A şirket B’ye </a:t>
            </a:r>
            <a:r>
              <a:rPr lang="tr-TR" dirty="0" smtClean="0"/>
              <a:t>tedarik ederse, B A’ya tedarik </a:t>
            </a:r>
            <a:r>
              <a:rPr lang="tr-TR" dirty="0" smtClean="0"/>
              <a:t>ediyor taktirde olmak değildir</a:t>
            </a:r>
            <a:endParaRPr lang="tr-TR" dirty="0" smtClean="0"/>
          </a:p>
          <a:p>
            <a:pPr lvl="1"/>
            <a:r>
              <a:rPr lang="tr-TR" dirty="0" smtClean="0"/>
              <a:t>Bilgisayar </a:t>
            </a:r>
            <a:r>
              <a:rPr lang="tr-TR" dirty="0" smtClean="0"/>
              <a:t>bağlantılar, elektrik şebeke </a:t>
            </a:r>
            <a:r>
              <a:rPr lang="tr-TR" dirty="0" smtClean="0"/>
              <a:t>ve </a:t>
            </a:r>
            <a:r>
              <a:rPr lang="tr-TR" dirty="0" smtClean="0"/>
              <a:t>otoyolları başka </a:t>
            </a:r>
            <a:r>
              <a:rPr lang="tr-TR" dirty="0" smtClean="0"/>
              <a:t>yönlü ilişkilerin ögnekleri, </a:t>
            </a:r>
            <a:r>
              <a:rPr lang="tr-TR" dirty="0" smtClean="0"/>
              <a:t>bunlarda bağlantının yönü – ağdaki trafik yönünün anlamındadır 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Temel Kavramlar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3820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Yönlü ilişkileri içeren graflara </a:t>
            </a:r>
            <a:r>
              <a:rPr lang="tr-TR" i="1" dirty="0" smtClean="0">
                <a:solidFill>
                  <a:srgbClr val="FF0000"/>
                </a:solidFill>
              </a:rPr>
              <a:t>yönlü graf</a:t>
            </a:r>
            <a:r>
              <a:rPr lang="tr-TR" dirty="0" smtClean="0"/>
              <a:t> denir, ve </a:t>
            </a:r>
            <a:r>
              <a:rPr lang="tr-TR" dirty="0" smtClean="0"/>
              <a:t>ilgili ilişkiler </a:t>
            </a:r>
            <a:r>
              <a:rPr lang="tr-TR" i="1" dirty="0" smtClean="0">
                <a:solidFill>
                  <a:srgbClr val="FF0000"/>
                </a:solidFill>
              </a:rPr>
              <a:t>yönlü oklarla </a:t>
            </a:r>
            <a:r>
              <a:rPr lang="tr-TR" dirty="0" smtClean="0"/>
              <a:t>grafta gösterilir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Temel Kavramlar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838200" y="2362200"/>
            <a:ext cx="4479632" cy="3657600"/>
            <a:chOff x="838200" y="2362200"/>
            <a:chExt cx="4479632" cy="3657600"/>
          </a:xfrm>
        </p:grpSpPr>
        <p:sp>
          <p:nvSpPr>
            <p:cNvPr id="4" name="Flowchart: Connector 3"/>
            <p:cNvSpPr/>
            <p:nvPr/>
          </p:nvSpPr>
          <p:spPr>
            <a:xfrm>
              <a:off x="838200" y="26670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2438400" y="29718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295400" y="41148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3505200" y="37338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4038600" y="24384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4648200" y="39624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2057400" y="53340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4114800" y="55626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4" idx="6"/>
              <a:endCxn id="5" idx="2"/>
            </p:cNvCxnSpPr>
            <p:nvPr/>
          </p:nvCxnSpPr>
          <p:spPr>
            <a:xfrm>
              <a:off x="1295400" y="2895600"/>
              <a:ext cx="1143000" cy="3048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5"/>
            </p:cNvCxnSpPr>
            <p:nvPr/>
          </p:nvCxnSpPr>
          <p:spPr>
            <a:xfrm>
              <a:off x="2828645" y="3362045"/>
              <a:ext cx="743510" cy="50566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6" idx="7"/>
            </p:cNvCxnSpPr>
            <p:nvPr/>
          </p:nvCxnSpPr>
          <p:spPr>
            <a:xfrm flipH="1">
              <a:off x="1685645" y="3362045"/>
              <a:ext cx="819710" cy="81971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0"/>
              <a:endCxn id="5" idx="4"/>
            </p:cNvCxnSpPr>
            <p:nvPr/>
          </p:nvCxnSpPr>
          <p:spPr>
            <a:xfrm flipV="1">
              <a:off x="2286000" y="3429000"/>
              <a:ext cx="381000" cy="19050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5"/>
              <a:endCxn id="10" idx="1"/>
            </p:cNvCxnSpPr>
            <p:nvPr/>
          </p:nvCxnSpPr>
          <p:spPr>
            <a:xfrm>
              <a:off x="1685645" y="4505045"/>
              <a:ext cx="438710" cy="89591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9" idx="2"/>
            </p:cNvCxnSpPr>
            <p:nvPr/>
          </p:nvCxnSpPr>
          <p:spPr>
            <a:xfrm>
              <a:off x="3962400" y="4038600"/>
              <a:ext cx="685800" cy="1524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0"/>
              <a:endCxn id="8" idx="5"/>
            </p:cNvCxnSpPr>
            <p:nvPr/>
          </p:nvCxnSpPr>
          <p:spPr>
            <a:xfrm flipH="1" flipV="1">
              <a:off x="4428845" y="2828645"/>
              <a:ext cx="447955" cy="113375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9" idx="4"/>
              <a:endCxn id="11" idx="0"/>
            </p:cNvCxnSpPr>
            <p:nvPr/>
          </p:nvCxnSpPr>
          <p:spPr>
            <a:xfrm flipH="1">
              <a:off x="4343400" y="4419600"/>
              <a:ext cx="533400" cy="114300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8" idx="2"/>
              <a:endCxn id="4" idx="6"/>
            </p:cNvCxnSpPr>
            <p:nvPr/>
          </p:nvCxnSpPr>
          <p:spPr>
            <a:xfrm flipH="1">
              <a:off x="1295400" y="2667000"/>
              <a:ext cx="2743200" cy="2286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1" idx="1"/>
              <a:endCxn id="5" idx="5"/>
            </p:cNvCxnSpPr>
            <p:nvPr/>
          </p:nvCxnSpPr>
          <p:spPr>
            <a:xfrm flipH="1" flipV="1">
              <a:off x="2828645" y="3362045"/>
              <a:ext cx="1353110" cy="226751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057400" y="2362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0.5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47800" y="3048000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0.25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48000" y="3200400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0.33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24400" y="3124200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0.77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10000" y="41910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0.5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648200" y="4953000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0.15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124200" y="4648200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0.33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05000" y="4114800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0.17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47800" y="3505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1.0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371600" y="4648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1.0</a:t>
              </a:r>
              <a:endParaRPr lang="en-US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562600" y="2667000"/>
            <a:ext cx="327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i="1" dirty="0" smtClean="0"/>
              <a:t>Aşk ilişkileri:</a:t>
            </a:r>
            <a:endParaRPr lang="tr-TR" sz="2400" i="1" dirty="0" smtClean="0"/>
          </a:p>
          <a:p>
            <a:pPr marL="231775" indent="-231775">
              <a:buFont typeface="Arial" pitchFamily="34" charset="0"/>
              <a:buChar char="•"/>
            </a:pPr>
            <a:r>
              <a:rPr lang="tr-TR" sz="2400" dirty="0" smtClean="0"/>
              <a:t>Düğüm = kişi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tr-TR" sz="2400" dirty="0" smtClean="0"/>
              <a:t>Bağlantı = aşk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tr-TR" sz="2400" dirty="0" smtClean="0"/>
              <a:t>Ağırlık = aşkın </a:t>
            </a:r>
            <a:r>
              <a:rPr lang="tr-TR" sz="2400" dirty="0" smtClean="0"/>
              <a:t>"güçü"</a:t>
            </a:r>
            <a:endParaRPr lang="tr-T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Temel Kavramlar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sz="3600" i="1" dirty="0" smtClean="0"/>
              <a:t>Graflar </a:t>
            </a:r>
            <a:r>
              <a:rPr lang="tr-TR" sz="3600" i="1" dirty="0" smtClean="0"/>
              <a:t>genel kavramsal </a:t>
            </a:r>
            <a:r>
              <a:rPr lang="tr-TR" sz="3600" i="1" dirty="0" smtClean="0"/>
              <a:t>araç, </a:t>
            </a:r>
            <a:r>
              <a:rPr lang="tr-TR" sz="3600" dirty="0" smtClean="0"/>
              <a:t>genel </a:t>
            </a:r>
            <a:r>
              <a:rPr lang="tr-TR" sz="3600" dirty="0" smtClean="0"/>
              <a:t>durumlarda ilişkiler </a:t>
            </a:r>
            <a:r>
              <a:rPr lang="tr-TR" sz="3600" dirty="0" smtClean="0"/>
              <a:t>graf </a:t>
            </a:r>
            <a:r>
              <a:rPr lang="tr-TR" sz="3600" dirty="0" smtClean="0"/>
              <a:t>kullanarak </a:t>
            </a:r>
            <a:r>
              <a:rPr lang="tr-TR" sz="3600" dirty="0" smtClean="0"/>
              <a:t>gösterilir ve modellenebilir</a:t>
            </a:r>
            <a:endParaRPr lang="tr-TR" sz="3600" dirty="0" smtClean="0"/>
          </a:p>
          <a:p>
            <a:r>
              <a:rPr lang="tr-TR" dirty="0" smtClean="0"/>
              <a:t>Graflar, </a:t>
            </a:r>
          </a:p>
          <a:p>
            <a:pPr lvl="1"/>
            <a:r>
              <a:rPr lang="tr-TR" dirty="0" smtClean="0"/>
              <a:t>Elemanlar - düğüm</a:t>
            </a:r>
            <a:endParaRPr lang="tr-TR" dirty="0" smtClean="0"/>
          </a:p>
          <a:p>
            <a:pPr lvl="1"/>
            <a:r>
              <a:rPr lang="tr-TR" dirty="0" smtClean="0"/>
              <a:t>İlişkiler - bağlantı</a:t>
            </a:r>
            <a:endParaRPr lang="tr-TR" dirty="0" smtClean="0"/>
          </a:p>
          <a:p>
            <a:pPr lvl="1"/>
            <a:r>
              <a:rPr lang="tr-TR" dirty="0" smtClean="0"/>
              <a:t>İlişkinin </a:t>
            </a:r>
            <a:r>
              <a:rPr lang="tr-TR" dirty="0" smtClean="0"/>
              <a:t>sayısal </a:t>
            </a:r>
            <a:r>
              <a:rPr lang="tr-TR" dirty="0" smtClean="0"/>
              <a:t>ölçeği - ağırlık</a:t>
            </a:r>
            <a:endParaRPr lang="tr-TR" dirty="0" smtClean="0"/>
          </a:p>
          <a:p>
            <a:pPr lvl="1"/>
            <a:r>
              <a:rPr lang="tr-TR" dirty="0" smtClean="0"/>
              <a:t>İlişkinin yönü – ok yönü</a:t>
            </a:r>
            <a:endParaRPr lang="tr-TR" dirty="0" smtClean="0"/>
          </a:p>
          <a:p>
            <a:endParaRPr lang="tr-TR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Temel Kavramlar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Patikalar ve Döngüler: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838200" y="2667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2438400" y="2971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1295400" y="4114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505200" y="3733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4038600" y="2438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4648200" y="3962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2057400" y="5334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4114800" y="5562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5" idx="2"/>
          </p:cNvCxnSpPr>
          <p:nvPr/>
        </p:nvCxnSpPr>
        <p:spPr>
          <a:xfrm>
            <a:off x="1295400" y="2895600"/>
            <a:ext cx="1143000" cy="3048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7" idx="1"/>
          </p:cNvCxnSpPr>
          <p:nvPr/>
        </p:nvCxnSpPr>
        <p:spPr>
          <a:xfrm>
            <a:off x="2828645" y="3362045"/>
            <a:ext cx="743510" cy="43871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85645" y="3362045"/>
            <a:ext cx="819710" cy="81971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2286000" y="3429000"/>
            <a:ext cx="381000" cy="190500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0" idx="1"/>
          </p:cNvCxnSpPr>
          <p:nvPr/>
        </p:nvCxnSpPr>
        <p:spPr>
          <a:xfrm>
            <a:off x="1685645" y="4505045"/>
            <a:ext cx="438710" cy="89591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6"/>
            <a:endCxn id="9" idx="2"/>
          </p:cNvCxnSpPr>
          <p:nvPr/>
        </p:nvCxnSpPr>
        <p:spPr>
          <a:xfrm>
            <a:off x="3962400" y="3962400"/>
            <a:ext cx="685800" cy="2286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0"/>
            <a:endCxn id="8" idx="5"/>
          </p:cNvCxnSpPr>
          <p:nvPr/>
        </p:nvCxnSpPr>
        <p:spPr>
          <a:xfrm flipH="1" flipV="1">
            <a:off x="4428845" y="2828645"/>
            <a:ext cx="447955" cy="1133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4"/>
            <a:endCxn id="11" idx="0"/>
          </p:cNvCxnSpPr>
          <p:nvPr/>
        </p:nvCxnSpPr>
        <p:spPr>
          <a:xfrm flipH="1">
            <a:off x="4343400" y="4419600"/>
            <a:ext cx="533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  <a:endCxn id="4" idx="6"/>
          </p:cNvCxnSpPr>
          <p:nvPr/>
        </p:nvCxnSpPr>
        <p:spPr>
          <a:xfrm flipH="1">
            <a:off x="1295400" y="2667000"/>
            <a:ext cx="2743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1"/>
            <a:endCxn id="5" idx="5"/>
          </p:cNvCxnSpPr>
          <p:nvPr/>
        </p:nvCxnSpPr>
        <p:spPr>
          <a:xfrm flipH="1" flipV="1">
            <a:off x="2828645" y="3362045"/>
            <a:ext cx="1353110" cy="2267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ine Callout 1 39"/>
          <p:cNvSpPr/>
          <p:nvPr/>
        </p:nvSpPr>
        <p:spPr>
          <a:xfrm>
            <a:off x="2362200" y="6096000"/>
            <a:ext cx="1219200" cy="457200"/>
          </a:xfrm>
          <a:prstGeom prst="borderCallout1">
            <a:avLst>
              <a:gd name="adj1" fmla="val 46678"/>
              <a:gd name="adj2" fmla="val 102488"/>
              <a:gd name="adj3" fmla="val -33718"/>
              <a:gd name="adj4" fmla="val 1443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düğüm</a:t>
            </a:r>
            <a:endParaRPr lang="en-US" dirty="0"/>
          </a:p>
        </p:txBody>
      </p:sp>
      <p:sp>
        <p:nvSpPr>
          <p:cNvPr id="41" name="Line Callout 1 40"/>
          <p:cNvSpPr/>
          <p:nvPr/>
        </p:nvSpPr>
        <p:spPr>
          <a:xfrm>
            <a:off x="4953000" y="6096000"/>
            <a:ext cx="1219200" cy="457200"/>
          </a:xfrm>
          <a:prstGeom prst="borderCallout1">
            <a:avLst>
              <a:gd name="adj1" fmla="val -16009"/>
              <a:gd name="adj2" fmla="val 46518"/>
              <a:gd name="adj3" fmla="val -214694"/>
              <a:gd name="adj4" fmla="val -231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bağlantı</a:t>
            </a:r>
            <a:endParaRPr lang="en-US" dirty="0"/>
          </a:p>
        </p:txBody>
      </p:sp>
      <p:sp>
        <p:nvSpPr>
          <p:cNvPr id="42" name="Line Callout 1 41"/>
          <p:cNvSpPr/>
          <p:nvPr/>
        </p:nvSpPr>
        <p:spPr>
          <a:xfrm>
            <a:off x="4800600" y="2971800"/>
            <a:ext cx="1219200" cy="457200"/>
          </a:xfrm>
          <a:prstGeom prst="borderCallout1">
            <a:avLst>
              <a:gd name="adj1" fmla="val 52648"/>
              <a:gd name="adj2" fmla="val -8333"/>
              <a:gd name="adj3" fmla="val 187077"/>
              <a:gd name="adj4" fmla="val -58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Patika </a:t>
            </a:r>
            <a:endParaRPr lang="en-US" dirty="0"/>
          </a:p>
        </p:txBody>
      </p:sp>
      <p:sp>
        <p:nvSpPr>
          <p:cNvPr id="44" name="Line Callout 1 43"/>
          <p:cNvSpPr/>
          <p:nvPr/>
        </p:nvSpPr>
        <p:spPr>
          <a:xfrm>
            <a:off x="228600" y="5562600"/>
            <a:ext cx="1219200" cy="457200"/>
          </a:xfrm>
          <a:prstGeom prst="borderCallout1">
            <a:avLst>
              <a:gd name="adj1" fmla="val -21928"/>
              <a:gd name="adj2" fmla="val 61582"/>
              <a:gd name="adj3" fmla="val -151906"/>
              <a:gd name="adj4" fmla="val 125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Döngü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257800" y="1905000"/>
            <a:ext cx="365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>
                <a:solidFill>
                  <a:srgbClr val="FF0000"/>
                </a:solidFill>
              </a:rPr>
              <a:t>Okları takip eden bir zincire, “patika” denir (ing. path)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88280" y="4590871"/>
            <a:ext cx="3474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>
                <a:solidFill>
                  <a:srgbClr val="FF0000"/>
                </a:solidFill>
              </a:rPr>
              <a:t>Aynı düğümde başlayan ve </a:t>
            </a:r>
            <a:r>
              <a:rPr lang="tr-TR" sz="2400" dirty="0" smtClean="0">
                <a:solidFill>
                  <a:srgbClr val="FF0000"/>
                </a:solidFill>
              </a:rPr>
              <a:t>biten </a:t>
            </a:r>
            <a:r>
              <a:rPr lang="tr-TR" sz="2400" dirty="0" smtClean="0">
                <a:solidFill>
                  <a:srgbClr val="FF0000"/>
                </a:solidFill>
              </a:rPr>
              <a:t>patikalara “döngü” denir  (ing. cycle)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Temel Kavramlar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i="1" dirty="0" smtClean="0">
                <a:solidFill>
                  <a:srgbClr val="FF0000"/>
                </a:solidFill>
              </a:rPr>
              <a:t>Ağaçlar</a:t>
            </a:r>
            <a:r>
              <a:rPr lang="tr-TR" dirty="0" smtClean="0"/>
              <a:t>, grafların özel </a:t>
            </a:r>
            <a:r>
              <a:rPr lang="tr-TR" dirty="0" smtClean="0"/>
              <a:t>bir durumu</a:t>
            </a:r>
            <a:r>
              <a:rPr lang="tr-TR" dirty="0" smtClean="0"/>
              <a:t>, </a:t>
            </a:r>
            <a:r>
              <a:rPr lang="tr-TR" dirty="0" smtClean="0"/>
              <a:t>döngü </a:t>
            </a:r>
            <a:r>
              <a:rPr lang="tr-TR" dirty="0" smtClean="0"/>
              <a:t>içermeyen </a:t>
            </a:r>
            <a:r>
              <a:rPr lang="tr-TR" dirty="0" smtClean="0"/>
              <a:t>graflar dır</a:t>
            </a:r>
            <a:endParaRPr lang="tr-TR" dirty="0" smtClean="0"/>
          </a:p>
          <a:p>
            <a:pPr>
              <a:buNone/>
            </a:pP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Temel Kavramlar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Graf: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838200" y="2667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2438400" y="2971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1295400" y="4114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505200" y="3733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4038600" y="2438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4648200" y="3962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2057400" y="5334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4114800" y="5562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5" idx="2"/>
          </p:cNvCxnSpPr>
          <p:nvPr/>
        </p:nvCxnSpPr>
        <p:spPr>
          <a:xfrm>
            <a:off x="1295400" y="2895600"/>
            <a:ext cx="1143000" cy="3048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7" idx="1"/>
          </p:cNvCxnSpPr>
          <p:nvPr/>
        </p:nvCxnSpPr>
        <p:spPr>
          <a:xfrm>
            <a:off x="2828645" y="3362045"/>
            <a:ext cx="743510" cy="43871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85645" y="3362045"/>
            <a:ext cx="819710" cy="81971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2286000" y="3429000"/>
            <a:ext cx="381000" cy="190500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0" idx="1"/>
          </p:cNvCxnSpPr>
          <p:nvPr/>
        </p:nvCxnSpPr>
        <p:spPr>
          <a:xfrm>
            <a:off x="1685645" y="4505045"/>
            <a:ext cx="438710" cy="89591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6"/>
            <a:endCxn id="9" idx="2"/>
          </p:cNvCxnSpPr>
          <p:nvPr/>
        </p:nvCxnSpPr>
        <p:spPr>
          <a:xfrm>
            <a:off x="3962400" y="3962400"/>
            <a:ext cx="685800" cy="2286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0"/>
            <a:endCxn id="8" idx="5"/>
          </p:cNvCxnSpPr>
          <p:nvPr/>
        </p:nvCxnSpPr>
        <p:spPr>
          <a:xfrm flipH="1" flipV="1">
            <a:off x="4428845" y="2828645"/>
            <a:ext cx="447955" cy="1133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4"/>
            <a:endCxn id="11" idx="0"/>
          </p:cNvCxnSpPr>
          <p:nvPr/>
        </p:nvCxnSpPr>
        <p:spPr>
          <a:xfrm flipH="1">
            <a:off x="4343400" y="4419600"/>
            <a:ext cx="533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</p:cNvCxnSpPr>
          <p:nvPr/>
        </p:nvCxnSpPr>
        <p:spPr>
          <a:xfrm flipH="1">
            <a:off x="1371600" y="2667000"/>
            <a:ext cx="2667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1"/>
            <a:endCxn id="5" idx="5"/>
          </p:cNvCxnSpPr>
          <p:nvPr/>
        </p:nvCxnSpPr>
        <p:spPr>
          <a:xfrm flipH="1" flipV="1">
            <a:off x="2828645" y="3362045"/>
            <a:ext cx="1353110" cy="2267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943600" y="4648200"/>
            <a:ext cx="289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200" b="1" i="1" dirty="0" smtClean="0">
                <a:solidFill>
                  <a:srgbClr val="FF0000"/>
                </a:solidFill>
              </a:rPr>
              <a:t>Döngü var</a:t>
            </a:r>
          </a:p>
        </p:txBody>
      </p:sp>
      <p:sp>
        <p:nvSpPr>
          <p:cNvPr id="44" name="Line Callout 1 43"/>
          <p:cNvSpPr/>
          <p:nvPr/>
        </p:nvSpPr>
        <p:spPr>
          <a:xfrm>
            <a:off x="228600" y="5562600"/>
            <a:ext cx="1219200" cy="457200"/>
          </a:xfrm>
          <a:prstGeom prst="borderCallout1">
            <a:avLst>
              <a:gd name="adj1" fmla="val -21928"/>
              <a:gd name="adj2" fmla="val 61582"/>
              <a:gd name="adj3" fmla="val -151906"/>
              <a:gd name="adj4" fmla="val 125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döngü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Temel Kavramlar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Ağaç: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838200" y="2667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2438400" y="2971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1295400" y="4114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505200" y="3733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4038600" y="2438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4648200" y="3962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2057400" y="5334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4114800" y="5562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5" idx="2"/>
          </p:cNvCxnSpPr>
          <p:nvPr/>
        </p:nvCxnSpPr>
        <p:spPr>
          <a:xfrm>
            <a:off x="1295400" y="2895600"/>
            <a:ext cx="1143000" cy="3048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7" idx="1"/>
          </p:cNvCxnSpPr>
          <p:nvPr/>
        </p:nvCxnSpPr>
        <p:spPr>
          <a:xfrm>
            <a:off x="2828645" y="3362045"/>
            <a:ext cx="743510" cy="43871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85645" y="3362045"/>
            <a:ext cx="819710" cy="81971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6"/>
            <a:endCxn id="9" idx="2"/>
          </p:cNvCxnSpPr>
          <p:nvPr/>
        </p:nvCxnSpPr>
        <p:spPr>
          <a:xfrm>
            <a:off x="3962400" y="3962400"/>
            <a:ext cx="685800" cy="2286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0"/>
            <a:endCxn id="8" idx="5"/>
          </p:cNvCxnSpPr>
          <p:nvPr/>
        </p:nvCxnSpPr>
        <p:spPr>
          <a:xfrm flipH="1" flipV="1">
            <a:off x="4428845" y="2828645"/>
            <a:ext cx="447955" cy="1133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4"/>
            <a:endCxn id="11" idx="0"/>
          </p:cNvCxnSpPr>
          <p:nvPr/>
        </p:nvCxnSpPr>
        <p:spPr>
          <a:xfrm flipH="1">
            <a:off x="4343400" y="4419600"/>
            <a:ext cx="533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85645" y="4505045"/>
            <a:ext cx="438710" cy="89591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943600" y="4648200"/>
            <a:ext cx="289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200" b="1" i="1" dirty="0" smtClean="0">
                <a:solidFill>
                  <a:srgbClr val="FF0000"/>
                </a:solidFill>
              </a:rPr>
              <a:t>Döngü yok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Temel Kavramlar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Graflar görsel olarak farklı şekilde gösterilebilir,  </a:t>
            </a:r>
            <a:r>
              <a:rPr lang="tr-TR" dirty="0" smtClean="0"/>
              <a:t>fakat gerçekten grafın </a:t>
            </a:r>
            <a:r>
              <a:rPr lang="tr-TR" u="sng" dirty="0" smtClean="0"/>
              <a:t>yapısı </a:t>
            </a:r>
            <a:r>
              <a:rPr lang="tr-TR" u="sng" dirty="0" smtClean="0"/>
              <a:t>önemlidir</a:t>
            </a:r>
          </a:p>
        </p:txBody>
      </p:sp>
      <p:sp>
        <p:nvSpPr>
          <p:cNvPr id="20" name="Flowchart: Connector 19"/>
          <p:cNvSpPr/>
          <p:nvPr/>
        </p:nvSpPr>
        <p:spPr>
          <a:xfrm>
            <a:off x="304800" y="3200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1905000" y="3505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762000" y="4648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2971800" y="4267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3505200" y="2971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4114800" y="4495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1524000" y="5867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3581400" y="6096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0" idx="6"/>
            <a:endCxn id="21" idx="2"/>
          </p:cNvCxnSpPr>
          <p:nvPr/>
        </p:nvCxnSpPr>
        <p:spPr>
          <a:xfrm>
            <a:off x="762000" y="3429000"/>
            <a:ext cx="1143000" cy="3048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5"/>
            <a:endCxn id="23" idx="1"/>
          </p:cNvCxnSpPr>
          <p:nvPr/>
        </p:nvCxnSpPr>
        <p:spPr>
          <a:xfrm>
            <a:off x="2295245" y="3895445"/>
            <a:ext cx="743510" cy="43871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3"/>
            <a:endCxn id="22" idx="7"/>
          </p:cNvCxnSpPr>
          <p:nvPr/>
        </p:nvCxnSpPr>
        <p:spPr>
          <a:xfrm flipH="1">
            <a:off x="1152245" y="3895445"/>
            <a:ext cx="819710" cy="81971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6"/>
            <a:endCxn id="26" idx="2"/>
          </p:cNvCxnSpPr>
          <p:nvPr/>
        </p:nvCxnSpPr>
        <p:spPr>
          <a:xfrm>
            <a:off x="3429000" y="4495800"/>
            <a:ext cx="685800" cy="2286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0"/>
            <a:endCxn id="24" idx="5"/>
          </p:cNvCxnSpPr>
          <p:nvPr/>
        </p:nvCxnSpPr>
        <p:spPr>
          <a:xfrm flipH="1" flipV="1">
            <a:off x="3895445" y="3362045"/>
            <a:ext cx="447955" cy="1133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4"/>
            <a:endCxn id="31" idx="0"/>
          </p:cNvCxnSpPr>
          <p:nvPr/>
        </p:nvCxnSpPr>
        <p:spPr>
          <a:xfrm flipH="1">
            <a:off x="3810000" y="4953000"/>
            <a:ext cx="533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152245" y="5038445"/>
            <a:ext cx="438710" cy="89591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Connector 39"/>
          <p:cNvSpPr/>
          <p:nvPr/>
        </p:nvSpPr>
        <p:spPr>
          <a:xfrm>
            <a:off x="7762176" y="2895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7762176" y="3810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6923976" y="4495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7762176" y="4648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7228776" y="6019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7762176" y="5410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6923976" y="5257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8371776" y="6096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0" idx="4"/>
            <a:endCxn id="41" idx="0"/>
          </p:cNvCxnSpPr>
          <p:nvPr/>
        </p:nvCxnSpPr>
        <p:spPr>
          <a:xfrm>
            <a:off x="7990776" y="3352800"/>
            <a:ext cx="0" cy="4572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  <a:endCxn id="43" idx="0"/>
          </p:cNvCxnSpPr>
          <p:nvPr/>
        </p:nvCxnSpPr>
        <p:spPr>
          <a:xfrm>
            <a:off x="7990776" y="4267200"/>
            <a:ext cx="0" cy="3810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3"/>
            <a:endCxn id="42" idx="7"/>
          </p:cNvCxnSpPr>
          <p:nvPr/>
        </p:nvCxnSpPr>
        <p:spPr>
          <a:xfrm flipH="1">
            <a:off x="7314221" y="4200245"/>
            <a:ext cx="514910" cy="36251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3" idx="4"/>
            <a:endCxn id="45" idx="0"/>
          </p:cNvCxnSpPr>
          <p:nvPr/>
        </p:nvCxnSpPr>
        <p:spPr>
          <a:xfrm>
            <a:off x="7990776" y="5105400"/>
            <a:ext cx="0" cy="3048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3"/>
            <a:endCxn id="44" idx="7"/>
          </p:cNvCxnSpPr>
          <p:nvPr/>
        </p:nvCxnSpPr>
        <p:spPr>
          <a:xfrm flipH="1">
            <a:off x="7619021" y="5800445"/>
            <a:ext cx="210110" cy="286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5" idx="5"/>
            <a:endCxn id="47" idx="1"/>
          </p:cNvCxnSpPr>
          <p:nvPr/>
        </p:nvCxnSpPr>
        <p:spPr>
          <a:xfrm>
            <a:off x="8152421" y="58004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4"/>
            <a:endCxn id="46" idx="0"/>
          </p:cNvCxnSpPr>
          <p:nvPr/>
        </p:nvCxnSpPr>
        <p:spPr>
          <a:xfrm>
            <a:off x="7152576" y="4953000"/>
            <a:ext cx="0" cy="30480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334000" y="3886200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000" b="1" dirty="0" smtClean="0"/>
              <a:t>=</a:t>
            </a:r>
            <a:endParaRPr lang="en-US" sz="8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Temel Kavramlar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Graflar görsel olarak farklı şekilde gösterilebilir,  </a:t>
            </a:r>
            <a:r>
              <a:rPr lang="tr-TR" dirty="0" smtClean="0"/>
              <a:t>fakat gerçekten grafın </a:t>
            </a:r>
            <a:r>
              <a:rPr lang="tr-TR" u="sng" dirty="0" smtClean="0"/>
              <a:t>yapısı </a:t>
            </a:r>
            <a:r>
              <a:rPr lang="tr-TR" u="sng" dirty="0" smtClean="0"/>
              <a:t>önemlidir</a:t>
            </a:r>
          </a:p>
        </p:txBody>
      </p:sp>
      <p:sp>
        <p:nvSpPr>
          <p:cNvPr id="20" name="Flowchart: Connector 19"/>
          <p:cNvSpPr/>
          <p:nvPr/>
        </p:nvSpPr>
        <p:spPr>
          <a:xfrm>
            <a:off x="304800" y="3200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1905000" y="3505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762000" y="4648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2971800" y="4267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3505200" y="2971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4114800" y="4495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1524000" y="5867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3581400" y="6096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0" idx="6"/>
            <a:endCxn id="21" idx="2"/>
          </p:cNvCxnSpPr>
          <p:nvPr/>
        </p:nvCxnSpPr>
        <p:spPr>
          <a:xfrm>
            <a:off x="762000" y="3429000"/>
            <a:ext cx="1143000" cy="3048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5"/>
            <a:endCxn id="23" idx="1"/>
          </p:cNvCxnSpPr>
          <p:nvPr/>
        </p:nvCxnSpPr>
        <p:spPr>
          <a:xfrm>
            <a:off x="2295245" y="3895445"/>
            <a:ext cx="743510" cy="43871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3"/>
            <a:endCxn id="22" idx="7"/>
          </p:cNvCxnSpPr>
          <p:nvPr/>
        </p:nvCxnSpPr>
        <p:spPr>
          <a:xfrm flipH="1">
            <a:off x="1152245" y="3895445"/>
            <a:ext cx="819710" cy="81971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6"/>
            <a:endCxn id="26" idx="2"/>
          </p:cNvCxnSpPr>
          <p:nvPr/>
        </p:nvCxnSpPr>
        <p:spPr>
          <a:xfrm>
            <a:off x="3429000" y="4495800"/>
            <a:ext cx="685800" cy="2286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0"/>
            <a:endCxn id="24" idx="5"/>
          </p:cNvCxnSpPr>
          <p:nvPr/>
        </p:nvCxnSpPr>
        <p:spPr>
          <a:xfrm flipH="1" flipV="1">
            <a:off x="3895445" y="3362045"/>
            <a:ext cx="447955" cy="1133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4"/>
            <a:endCxn id="31" idx="0"/>
          </p:cNvCxnSpPr>
          <p:nvPr/>
        </p:nvCxnSpPr>
        <p:spPr>
          <a:xfrm flipH="1">
            <a:off x="3810000" y="4953000"/>
            <a:ext cx="533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152245" y="5038445"/>
            <a:ext cx="438710" cy="89591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Connector 39"/>
          <p:cNvSpPr/>
          <p:nvPr/>
        </p:nvSpPr>
        <p:spPr>
          <a:xfrm>
            <a:off x="7762176" y="2895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7762176" y="3810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6923976" y="4495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7762176" y="4648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7228776" y="6019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7762176" y="5410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6923976" y="5257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8371776" y="6096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0" idx="4"/>
            <a:endCxn id="41" idx="0"/>
          </p:cNvCxnSpPr>
          <p:nvPr/>
        </p:nvCxnSpPr>
        <p:spPr>
          <a:xfrm>
            <a:off x="7990776" y="3352800"/>
            <a:ext cx="0" cy="4572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  <a:endCxn id="43" idx="0"/>
          </p:cNvCxnSpPr>
          <p:nvPr/>
        </p:nvCxnSpPr>
        <p:spPr>
          <a:xfrm>
            <a:off x="7990776" y="4267200"/>
            <a:ext cx="0" cy="3810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3"/>
            <a:endCxn id="42" idx="7"/>
          </p:cNvCxnSpPr>
          <p:nvPr/>
        </p:nvCxnSpPr>
        <p:spPr>
          <a:xfrm flipH="1">
            <a:off x="7314221" y="4200245"/>
            <a:ext cx="514910" cy="36251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3" idx="4"/>
            <a:endCxn id="45" idx="0"/>
          </p:cNvCxnSpPr>
          <p:nvPr/>
        </p:nvCxnSpPr>
        <p:spPr>
          <a:xfrm>
            <a:off x="7990776" y="5105400"/>
            <a:ext cx="0" cy="3048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3"/>
            <a:endCxn id="44" idx="7"/>
          </p:cNvCxnSpPr>
          <p:nvPr/>
        </p:nvCxnSpPr>
        <p:spPr>
          <a:xfrm flipH="1">
            <a:off x="7619021" y="5800445"/>
            <a:ext cx="210110" cy="286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5" idx="5"/>
            <a:endCxn id="47" idx="1"/>
          </p:cNvCxnSpPr>
          <p:nvPr/>
        </p:nvCxnSpPr>
        <p:spPr>
          <a:xfrm>
            <a:off x="8152421" y="58004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4"/>
            <a:endCxn id="46" idx="0"/>
          </p:cNvCxnSpPr>
          <p:nvPr/>
        </p:nvCxnSpPr>
        <p:spPr>
          <a:xfrm>
            <a:off x="7152576" y="4953000"/>
            <a:ext cx="0" cy="30480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334000" y="3886200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000" b="1" dirty="0" smtClean="0"/>
              <a:t>=</a:t>
            </a:r>
            <a:endParaRPr lang="en-US" sz="8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Graflar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Ders planı</a:t>
            </a:r>
          </a:p>
          <a:p>
            <a:r>
              <a:rPr lang="tr-TR" dirty="0" smtClean="0"/>
              <a:t>Graflara giriş</a:t>
            </a:r>
            <a:endParaRPr lang="tr-TR" dirty="0" smtClean="0"/>
          </a:p>
          <a:p>
            <a:r>
              <a:rPr lang="tr-TR" dirty="0" smtClean="0"/>
              <a:t>Baze </a:t>
            </a:r>
            <a:r>
              <a:rPr lang="tr-TR" dirty="0" smtClean="0"/>
              <a:t>önemli graf </a:t>
            </a:r>
            <a:r>
              <a:rPr lang="tr-TR" dirty="0" smtClean="0"/>
              <a:t>işlemleri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Temel Kavramlar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Yani grafın şekli önemli değil, eğer bir birine düğümler taşıyarak değiştirilebilir ise</a:t>
            </a:r>
            <a:endParaRPr lang="tr-TR" u="sng" dirty="0" smtClean="0"/>
          </a:p>
        </p:txBody>
      </p:sp>
      <p:sp>
        <p:nvSpPr>
          <p:cNvPr id="20" name="Flowchart: Connector 19"/>
          <p:cNvSpPr/>
          <p:nvPr/>
        </p:nvSpPr>
        <p:spPr>
          <a:xfrm>
            <a:off x="304800" y="3200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1905000" y="3505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762000" y="4648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2971800" y="4267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3505200" y="2971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4114800" y="4495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1524000" y="5867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3581400" y="6096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0" idx="6"/>
            <a:endCxn id="21" idx="2"/>
          </p:cNvCxnSpPr>
          <p:nvPr/>
        </p:nvCxnSpPr>
        <p:spPr>
          <a:xfrm>
            <a:off x="762000" y="3429000"/>
            <a:ext cx="1143000" cy="3048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5"/>
            <a:endCxn id="23" idx="1"/>
          </p:cNvCxnSpPr>
          <p:nvPr/>
        </p:nvCxnSpPr>
        <p:spPr>
          <a:xfrm>
            <a:off x="2295245" y="3895445"/>
            <a:ext cx="743510" cy="43871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3"/>
            <a:endCxn id="22" idx="7"/>
          </p:cNvCxnSpPr>
          <p:nvPr/>
        </p:nvCxnSpPr>
        <p:spPr>
          <a:xfrm flipH="1">
            <a:off x="1152245" y="3895445"/>
            <a:ext cx="819710" cy="81971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6"/>
            <a:endCxn id="26" idx="2"/>
          </p:cNvCxnSpPr>
          <p:nvPr/>
        </p:nvCxnSpPr>
        <p:spPr>
          <a:xfrm>
            <a:off x="3429000" y="4495800"/>
            <a:ext cx="685800" cy="2286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0"/>
            <a:endCxn id="24" idx="5"/>
          </p:cNvCxnSpPr>
          <p:nvPr/>
        </p:nvCxnSpPr>
        <p:spPr>
          <a:xfrm flipH="1" flipV="1">
            <a:off x="3895445" y="3362045"/>
            <a:ext cx="447955" cy="1133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4"/>
            <a:endCxn id="31" idx="0"/>
          </p:cNvCxnSpPr>
          <p:nvPr/>
        </p:nvCxnSpPr>
        <p:spPr>
          <a:xfrm flipH="1">
            <a:off x="3810000" y="4953000"/>
            <a:ext cx="533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152245" y="5038445"/>
            <a:ext cx="438710" cy="89591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Connector 39"/>
          <p:cNvSpPr/>
          <p:nvPr/>
        </p:nvSpPr>
        <p:spPr>
          <a:xfrm>
            <a:off x="7762176" y="2895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7762176" y="3810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6923976" y="4495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7762176" y="4648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7228776" y="6019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7762176" y="5410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6923976" y="5257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8371776" y="6096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0" idx="4"/>
            <a:endCxn id="41" idx="0"/>
          </p:cNvCxnSpPr>
          <p:nvPr/>
        </p:nvCxnSpPr>
        <p:spPr>
          <a:xfrm>
            <a:off x="7990776" y="3352800"/>
            <a:ext cx="0" cy="4572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  <a:endCxn id="43" idx="0"/>
          </p:cNvCxnSpPr>
          <p:nvPr/>
        </p:nvCxnSpPr>
        <p:spPr>
          <a:xfrm>
            <a:off x="7990776" y="4267200"/>
            <a:ext cx="0" cy="3810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3"/>
            <a:endCxn id="42" idx="7"/>
          </p:cNvCxnSpPr>
          <p:nvPr/>
        </p:nvCxnSpPr>
        <p:spPr>
          <a:xfrm flipH="1">
            <a:off x="7314221" y="4200245"/>
            <a:ext cx="514910" cy="36251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3" idx="4"/>
            <a:endCxn id="45" idx="0"/>
          </p:cNvCxnSpPr>
          <p:nvPr/>
        </p:nvCxnSpPr>
        <p:spPr>
          <a:xfrm>
            <a:off x="7990776" y="5105400"/>
            <a:ext cx="0" cy="3048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3"/>
            <a:endCxn id="44" idx="7"/>
          </p:cNvCxnSpPr>
          <p:nvPr/>
        </p:nvCxnSpPr>
        <p:spPr>
          <a:xfrm flipH="1">
            <a:off x="7619021" y="5800445"/>
            <a:ext cx="210110" cy="286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5" idx="5"/>
            <a:endCxn id="47" idx="1"/>
          </p:cNvCxnSpPr>
          <p:nvPr/>
        </p:nvCxnSpPr>
        <p:spPr>
          <a:xfrm>
            <a:off x="8152421" y="58004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4"/>
            <a:endCxn id="46" idx="0"/>
          </p:cNvCxnSpPr>
          <p:nvPr/>
        </p:nvCxnSpPr>
        <p:spPr>
          <a:xfrm>
            <a:off x="7152576" y="4953000"/>
            <a:ext cx="0" cy="30480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334000" y="3886200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000" b="1" dirty="0" smtClean="0"/>
              <a:t>=</a:t>
            </a:r>
            <a:endParaRPr lang="en-US" sz="8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Temel Kavramlar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Ağaçların temel kavramları (hatırlatma)</a:t>
            </a:r>
          </a:p>
        </p:txBody>
      </p:sp>
      <p:sp>
        <p:nvSpPr>
          <p:cNvPr id="45" name="Flowchart: Connector 44"/>
          <p:cNvSpPr/>
          <p:nvPr/>
        </p:nvSpPr>
        <p:spPr>
          <a:xfrm>
            <a:off x="3048000" y="2438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2209800" y="3657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1752600" y="4419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4038600" y="3657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4724400" y="4419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/>
          <p:cNvSpPr/>
          <p:nvPr/>
        </p:nvSpPr>
        <p:spPr>
          <a:xfrm>
            <a:off x="4114800" y="4419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2590800" y="4419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3505200" y="4419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45" idx="4"/>
            <a:endCxn id="46" idx="7"/>
          </p:cNvCxnSpPr>
          <p:nvPr/>
        </p:nvCxnSpPr>
        <p:spPr>
          <a:xfrm flipH="1">
            <a:off x="2600045" y="2895600"/>
            <a:ext cx="676555" cy="828955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5" idx="4"/>
            <a:endCxn id="48" idx="1"/>
          </p:cNvCxnSpPr>
          <p:nvPr/>
        </p:nvCxnSpPr>
        <p:spPr>
          <a:xfrm>
            <a:off x="3276600" y="2895600"/>
            <a:ext cx="828955" cy="828955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7" idx="0"/>
          </p:cNvCxnSpPr>
          <p:nvPr/>
        </p:nvCxnSpPr>
        <p:spPr>
          <a:xfrm flipH="1">
            <a:off x="1981200" y="4047845"/>
            <a:ext cx="295555" cy="371755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8" idx="4"/>
            <a:endCxn id="50" idx="0"/>
          </p:cNvCxnSpPr>
          <p:nvPr/>
        </p:nvCxnSpPr>
        <p:spPr>
          <a:xfrm>
            <a:off x="4267200" y="4114800"/>
            <a:ext cx="76200" cy="30480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5"/>
            <a:endCxn id="49" idx="0"/>
          </p:cNvCxnSpPr>
          <p:nvPr/>
        </p:nvCxnSpPr>
        <p:spPr>
          <a:xfrm>
            <a:off x="4428845" y="4047845"/>
            <a:ext cx="524155" cy="371755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8" idx="3"/>
            <a:endCxn id="52" idx="0"/>
          </p:cNvCxnSpPr>
          <p:nvPr/>
        </p:nvCxnSpPr>
        <p:spPr>
          <a:xfrm flipH="1">
            <a:off x="3733800" y="4047845"/>
            <a:ext cx="371755" cy="371755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6" idx="5"/>
            <a:endCxn id="51" idx="0"/>
          </p:cNvCxnSpPr>
          <p:nvPr/>
        </p:nvCxnSpPr>
        <p:spPr>
          <a:xfrm>
            <a:off x="2600045" y="4047845"/>
            <a:ext cx="219355" cy="371755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Connector 59"/>
          <p:cNvSpPr/>
          <p:nvPr/>
        </p:nvSpPr>
        <p:spPr>
          <a:xfrm>
            <a:off x="2362200" y="5257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/>
          <p:cNvSpPr/>
          <p:nvPr/>
        </p:nvSpPr>
        <p:spPr>
          <a:xfrm>
            <a:off x="1752600" y="5257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/>
          <p:cNvSpPr/>
          <p:nvPr/>
        </p:nvSpPr>
        <p:spPr>
          <a:xfrm>
            <a:off x="1219200" y="5257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47" idx="4"/>
            <a:endCxn id="61" idx="0"/>
          </p:cNvCxnSpPr>
          <p:nvPr/>
        </p:nvCxnSpPr>
        <p:spPr>
          <a:xfrm>
            <a:off x="1981200" y="4876800"/>
            <a:ext cx="0" cy="381000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7" idx="5"/>
            <a:endCxn id="60" idx="0"/>
          </p:cNvCxnSpPr>
          <p:nvPr/>
        </p:nvCxnSpPr>
        <p:spPr>
          <a:xfrm>
            <a:off x="2142845" y="4809845"/>
            <a:ext cx="447955" cy="4479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7" idx="3"/>
            <a:endCxn id="62" idx="0"/>
          </p:cNvCxnSpPr>
          <p:nvPr/>
        </p:nvCxnSpPr>
        <p:spPr>
          <a:xfrm flipH="1">
            <a:off x="1447800" y="4809845"/>
            <a:ext cx="371755" cy="4479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Connector 65"/>
          <p:cNvSpPr/>
          <p:nvPr/>
        </p:nvSpPr>
        <p:spPr>
          <a:xfrm>
            <a:off x="4648200" y="5257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3505200" y="5257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endCxn id="66" idx="0"/>
          </p:cNvCxnSpPr>
          <p:nvPr/>
        </p:nvCxnSpPr>
        <p:spPr>
          <a:xfrm>
            <a:off x="4428845" y="4886045"/>
            <a:ext cx="447955" cy="3717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67" idx="0"/>
          </p:cNvCxnSpPr>
          <p:nvPr/>
        </p:nvCxnSpPr>
        <p:spPr>
          <a:xfrm flipH="1">
            <a:off x="3733800" y="4886045"/>
            <a:ext cx="371755" cy="3717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Line Callout 1 70"/>
          <p:cNvSpPr/>
          <p:nvPr/>
        </p:nvSpPr>
        <p:spPr>
          <a:xfrm>
            <a:off x="4800600" y="2286000"/>
            <a:ext cx="1219200" cy="457200"/>
          </a:xfrm>
          <a:prstGeom prst="borderCallout1">
            <a:avLst>
              <a:gd name="adj1" fmla="val 52648"/>
              <a:gd name="adj2" fmla="val -8333"/>
              <a:gd name="adj3" fmla="val 81536"/>
              <a:gd name="adj4" fmla="val -1038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Ağaç kökü</a:t>
            </a:r>
            <a:endParaRPr lang="en-US" dirty="0"/>
          </a:p>
        </p:txBody>
      </p:sp>
      <p:sp>
        <p:nvSpPr>
          <p:cNvPr id="72" name="Line Callout 1 71"/>
          <p:cNvSpPr/>
          <p:nvPr/>
        </p:nvSpPr>
        <p:spPr>
          <a:xfrm>
            <a:off x="6172200" y="2971800"/>
            <a:ext cx="1828800" cy="381000"/>
          </a:xfrm>
          <a:prstGeom prst="borderCallout1">
            <a:avLst>
              <a:gd name="adj1" fmla="val 52648"/>
              <a:gd name="adj2" fmla="val -8333"/>
              <a:gd name="adj3" fmla="val 126282"/>
              <a:gd name="adj4" fmla="val -789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Ağaç yaprakları</a:t>
            </a:r>
            <a:endParaRPr lang="en-US" dirty="0"/>
          </a:p>
        </p:txBody>
      </p:sp>
      <p:sp>
        <p:nvSpPr>
          <p:cNvPr id="73" name="Line Callout 1 72"/>
          <p:cNvSpPr/>
          <p:nvPr/>
        </p:nvSpPr>
        <p:spPr>
          <a:xfrm>
            <a:off x="457200" y="2667000"/>
            <a:ext cx="1371600" cy="533400"/>
          </a:xfrm>
          <a:prstGeom prst="borderCallout1">
            <a:avLst>
              <a:gd name="adj1" fmla="val 120016"/>
              <a:gd name="adj2" fmla="val 77632"/>
              <a:gd name="adj3" fmla="val 200755"/>
              <a:gd name="adj4" fmla="val 125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Ana/çocuk düğümü</a:t>
            </a:r>
            <a:endParaRPr lang="en-US" dirty="0"/>
          </a:p>
        </p:txBody>
      </p:sp>
      <p:sp>
        <p:nvSpPr>
          <p:cNvPr id="81" name="Line Callout 1 80"/>
          <p:cNvSpPr/>
          <p:nvPr/>
        </p:nvSpPr>
        <p:spPr>
          <a:xfrm>
            <a:off x="6324600" y="4419600"/>
            <a:ext cx="1828800" cy="381000"/>
          </a:xfrm>
          <a:prstGeom prst="borderCallout1">
            <a:avLst>
              <a:gd name="adj1" fmla="val 52648"/>
              <a:gd name="adj2" fmla="val -8333"/>
              <a:gd name="adj3" fmla="val 52455"/>
              <a:gd name="adj4" fmla="val -328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Ağaç seviyeleri</a:t>
            </a:r>
            <a:endParaRPr lang="en-US" dirty="0"/>
          </a:p>
        </p:txBody>
      </p:sp>
      <p:sp>
        <p:nvSpPr>
          <p:cNvPr id="82" name="Line Callout 1 81"/>
          <p:cNvSpPr/>
          <p:nvPr/>
        </p:nvSpPr>
        <p:spPr>
          <a:xfrm>
            <a:off x="76200" y="6074392"/>
            <a:ext cx="1828800" cy="381000"/>
          </a:xfrm>
          <a:prstGeom prst="borderCallout1">
            <a:avLst>
              <a:gd name="adj1" fmla="val -36904"/>
              <a:gd name="adj2" fmla="val 5846"/>
              <a:gd name="adj3" fmla="val -947921"/>
              <a:gd name="adj4" fmla="val 90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Ağaç yüksekliği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524000" y="3352800"/>
            <a:ext cx="304800" cy="1066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715000" y="3200400"/>
            <a:ext cx="304800" cy="1066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Brace 41"/>
          <p:cNvSpPr/>
          <p:nvPr/>
        </p:nvSpPr>
        <p:spPr>
          <a:xfrm>
            <a:off x="5181600" y="4267200"/>
            <a:ext cx="457200" cy="685800"/>
          </a:xfrm>
          <a:prstGeom prst="rightBrace">
            <a:avLst>
              <a:gd name="adj1" fmla="val 8333"/>
              <a:gd name="adj2" fmla="val 5000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Temel Kavramlar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Ağaçta </a:t>
            </a:r>
            <a:r>
              <a:rPr lang="tr-TR" dirty="0" smtClean="0"/>
              <a:t>en </a:t>
            </a:r>
            <a:r>
              <a:rPr lang="tr-TR" dirty="0" smtClean="0"/>
              <a:t>çok iki çocuklu düğümler varsa, öyle </a:t>
            </a:r>
            <a:r>
              <a:rPr lang="tr-TR" dirty="0" smtClean="0"/>
              <a:t>agaçlara </a:t>
            </a:r>
            <a:r>
              <a:rPr lang="tr-TR" i="1" dirty="0" smtClean="0">
                <a:solidFill>
                  <a:srgbClr val="FF0000"/>
                </a:solidFill>
              </a:rPr>
              <a:t>ikili </a:t>
            </a:r>
            <a:r>
              <a:rPr lang="tr-TR" i="1" dirty="0" smtClean="0">
                <a:solidFill>
                  <a:srgbClr val="FF0000"/>
                </a:solidFill>
              </a:rPr>
              <a:t>ağaç denir</a:t>
            </a:r>
            <a:endParaRPr lang="tr-TR" dirty="0" smtClean="0"/>
          </a:p>
          <a:p>
            <a:pPr lvl="1"/>
            <a:endParaRPr lang="tr-TR" dirty="0" smtClean="0"/>
          </a:p>
          <a:p>
            <a:endParaRPr lang="tr-TR" dirty="0" smtClean="0"/>
          </a:p>
          <a:p>
            <a:pPr>
              <a:buNone/>
            </a:pPr>
            <a:endParaRPr lang="tr-TR" dirty="0" smtClean="0"/>
          </a:p>
        </p:txBody>
      </p:sp>
      <p:sp>
        <p:nvSpPr>
          <p:cNvPr id="4" name="Flowchart: Connector 3"/>
          <p:cNvSpPr/>
          <p:nvPr/>
        </p:nvSpPr>
        <p:spPr>
          <a:xfrm>
            <a:off x="1828800" y="2971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990600" y="4191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533400" y="4876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2819400" y="4191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3505200" y="4953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2895600" y="4953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1371600" y="4953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2286000" y="4953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" idx="4"/>
            <a:endCxn id="5" idx="7"/>
          </p:cNvCxnSpPr>
          <p:nvPr/>
        </p:nvCxnSpPr>
        <p:spPr>
          <a:xfrm flipH="1">
            <a:off x="1380845" y="3429000"/>
            <a:ext cx="676555" cy="828955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7" idx="1"/>
          </p:cNvCxnSpPr>
          <p:nvPr/>
        </p:nvCxnSpPr>
        <p:spPr>
          <a:xfrm>
            <a:off x="2057400" y="3429000"/>
            <a:ext cx="828955" cy="828955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0"/>
          </p:cNvCxnSpPr>
          <p:nvPr/>
        </p:nvCxnSpPr>
        <p:spPr>
          <a:xfrm flipH="1">
            <a:off x="762000" y="4581245"/>
            <a:ext cx="295555" cy="295555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4"/>
            <a:endCxn id="9" idx="0"/>
          </p:cNvCxnSpPr>
          <p:nvPr/>
        </p:nvCxnSpPr>
        <p:spPr>
          <a:xfrm>
            <a:off x="3048000" y="4648200"/>
            <a:ext cx="76200" cy="30480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8" idx="0"/>
          </p:cNvCxnSpPr>
          <p:nvPr/>
        </p:nvCxnSpPr>
        <p:spPr>
          <a:xfrm>
            <a:off x="3209645" y="4581245"/>
            <a:ext cx="524155" cy="371755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11" idx="0"/>
          </p:cNvCxnSpPr>
          <p:nvPr/>
        </p:nvCxnSpPr>
        <p:spPr>
          <a:xfrm flipH="1">
            <a:off x="2514600" y="4581245"/>
            <a:ext cx="371755" cy="371755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  <a:endCxn id="10" idx="0"/>
          </p:cNvCxnSpPr>
          <p:nvPr/>
        </p:nvCxnSpPr>
        <p:spPr>
          <a:xfrm>
            <a:off x="1380845" y="4581245"/>
            <a:ext cx="219355" cy="371755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1143000" y="5791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609600" y="5791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0" y="5791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6" idx="4"/>
            <a:endCxn id="20" idx="0"/>
          </p:cNvCxnSpPr>
          <p:nvPr/>
        </p:nvCxnSpPr>
        <p:spPr>
          <a:xfrm>
            <a:off x="762000" y="5334000"/>
            <a:ext cx="76200" cy="457200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19" idx="0"/>
          </p:cNvCxnSpPr>
          <p:nvPr/>
        </p:nvCxnSpPr>
        <p:spPr>
          <a:xfrm>
            <a:off x="923645" y="5267045"/>
            <a:ext cx="447955" cy="5241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21" idx="0"/>
          </p:cNvCxnSpPr>
          <p:nvPr/>
        </p:nvCxnSpPr>
        <p:spPr>
          <a:xfrm flipH="1">
            <a:off x="228600" y="5267045"/>
            <a:ext cx="371755" cy="5241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Connector 24"/>
          <p:cNvSpPr/>
          <p:nvPr/>
        </p:nvSpPr>
        <p:spPr>
          <a:xfrm>
            <a:off x="3429000" y="5791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2362200" y="5791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9" idx="5"/>
            <a:endCxn id="25" idx="0"/>
          </p:cNvCxnSpPr>
          <p:nvPr/>
        </p:nvCxnSpPr>
        <p:spPr>
          <a:xfrm>
            <a:off x="3285845" y="5343245"/>
            <a:ext cx="371755" cy="4479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26" idx="0"/>
          </p:cNvCxnSpPr>
          <p:nvPr/>
        </p:nvCxnSpPr>
        <p:spPr>
          <a:xfrm flipH="1">
            <a:off x="2590800" y="5343245"/>
            <a:ext cx="371755" cy="4479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28"/>
          <p:cNvSpPr/>
          <p:nvPr/>
        </p:nvSpPr>
        <p:spPr>
          <a:xfrm>
            <a:off x="6400800" y="3048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5562600" y="4267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5105400" y="5105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7391400" y="4267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8077200" y="5029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7391400" y="5105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5943600" y="5105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29" idx="4"/>
            <a:endCxn id="30" idx="7"/>
          </p:cNvCxnSpPr>
          <p:nvPr/>
        </p:nvCxnSpPr>
        <p:spPr>
          <a:xfrm flipH="1">
            <a:off x="5952845" y="3505200"/>
            <a:ext cx="676555" cy="828955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4"/>
            <a:endCxn id="32" idx="1"/>
          </p:cNvCxnSpPr>
          <p:nvPr/>
        </p:nvCxnSpPr>
        <p:spPr>
          <a:xfrm>
            <a:off x="6629400" y="3505200"/>
            <a:ext cx="828955" cy="828955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1" idx="0"/>
          </p:cNvCxnSpPr>
          <p:nvPr/>
        </p:nvCxnSpPr>
        <p:spPr>
          <a:xfrm flipH="1">
            <a:off x="5334000" y="4657445"/>
            <a:ext cx="295555" cy="447955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4"/>
            <a:endCxn id="34" idx="0"/>
          </p:cNvCxnSpPr>
          <p:nvPr/>
        </p:nvCxnSpPr>
        <p:spPr>
          <a:xfrm>
            <a:off x="7620000" y="4724400"/>
            <a:ext cx="0" cy="38100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5"/>
            <a:endCxn id="33" idx="0"/>
          </p:cNvCxnSpPr>
          <p:nvPr/>
        </p:nvCxnSpPr>
        <p:spPr>
          <a:xfrm>
            <a:off x="7781645" y="4657445"/>
            <a:ext cx="524155" cy="371755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5"/>
            <a:endCxn id="35" idx="0"/>
          </p:cNvCxnSpPr>
          <p:nvPr/>
        </p:nvCxnSpPr>
        <p:spPr>
          <a:xfrm>
            <a:off x="5952845" y="4657445"/>
            <a:ext cx="219355" cy="447955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/>
          <p:cNvSpPr/>
          <p:nvPr/>
        </p:nvSpPr>
        <p:spPr>
          <a:xfrm>
            <a:off x="5715000" y="5867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4572000" y="5867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31" idx="5"/>
            <a:endCxn id="44" idx="0"/>
          </p:cNvCxnSpPr>
          <p:nvPr/>
        </p:nvCxnSpPr>
        <p:spPr>
          <a:xfrm>
            <a:off x="5495645" y="5495645"/>
            <a:ext cx="447955" cy="3717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3"/>
            <a:endCxn id="46" idx="0"/>
          </p:cNvCxnSpPr>
          <p:nvPr/>
        </p:nvCxnSpPr>
        <p:spPr>
          <a:xfrm flipH="1">
            <a:off x="4800600" y="5495645"/>
            <a:ext cx="371755" cy="3717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/>
          <p:cNvSpPr/>
          <p:nvPr/>
        </p:nvSpPr>
        <p:spPr>
          <a:xfrm>
            <a:off x="8001000" y="5867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6858000" y="5867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endCxn id="50" idx="0"/>
          </p:cNvCxnSpPr>
          <p:nvPr/>
        </p:nvCxnSpPr>
        <p:spPr>
          <a:xfrm>
            <a:off x="7781645" y="5495645"/>
            <a:ext cx="447955" cy="3717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1" idx="0"/>
          </p:cNvCxnSpPr>
          <p:nvPr/>
        </p:nvCxnSpPr>
        <p:spPr>
          <a:xfrm flipH="1">
            <a:off x="7086600" y="5495645"/>
            <a:ext cx="371755" cy="3717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752600" y="6237892"/>
            <a:ext cx="26260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b="1" i="1" dirty="0" smtClean="0">
                <a:solidFill>
                  <a:srgbClr val="FF0000"/>
                </a:solidFill>
              </a:rPr>
              <a:t>ikili ağaç değil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0" y="4876800"/>
            <a:ext cx="1752600" cy="17526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209800" y="3962400"/>
            <a:ext cx="1752600" cy="17526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932346" y="6248400"/>
            <a:ext cx="16962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b="1" i="1" dirty="0" smtClean="0">
                <a:solidFill>
                  <a:srgbClr val="FF0000"/>
                </a:solidFill>
              </a:rPr>
              <a:t>ikili ağaç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Temel Kavramlar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Grafın </a:t>
            </a:r>
            <a:r>
              <a:rPr lang="tr-TR" dirty="0" smtClean="0"/>
              <a:t>temel </a:t>
            </a:r>
            <a:r>
              <a:rPr lang="tr-TR" dirty="0" smtClean="0"/>
              <a:t>temsili:</a:t>
            </a:r>
            <a:endParaRPr lang="tr-TR" dirty="0" smtClean="0"/>
          </a:p>
          <a:p>
            <a:pPr lvl="1"/>
            <a:r>
              <a:rPr lang="tr-TR" dirty="0" smtClean="0"/>
              <a:t>Grafın temel </a:t>
            </a:r>
            <a:r>
              <a:rPr lang="tr-TR" dirty="0" smtClean="0"/>
              <a:t>temsili: </a:t>
            </a:r>
            <a:endParaRPr lang="tr-TR" dirty="0" smtClean="0"/>
          </a:p>
          <a:p>
            <a:pPr lvl="2"/>
            <a:r>
              <a:rPr lang="tr-TR" dirty="0" smtClean="0"/>
              <a:t>düğüm </a:t>
            </a:r>
            <a:r>
              <a:rPr lang="tr-TR" dirty="0" smtClean="0"/>
              <a:t>listesi </a:t>
            </a:r>
            <a:r>
              <a:rPr lang="tr-TR" i="1" dirty="0" smtClean="0"/>
              <a:t>V</a:t>
            </a:r>
            <a:r>
              <a:rPr lang="ru-RU" dirty="0" smtClean="0"/>
              <a:t>=</a:t>
            </a:r>
            <a:r>
              <a:rPr lang="en-US" dirty="0" smtClean="0"/>
              <a:t>{n1,n2,n3,…}</a:t>
            </a:r>
            <a:r>
              <a:rPr lang="tr-TR" dirty="0" smtClean="0"/>
              <a:t> ve </a:t>
            </a:r>
            <a:endParaRPr lang="tr-TR" dirty="0" smtClean="0"/>
          </a:p>
          <a:p>
            <a:pPr lvl="2"/>
            <a:r>
              <a:rPr lang="tr-TR" dirty="0" smtClean="0"/>
              <a:t>bağlantı </a:t>
            </a:r>
            <a:r>
              <a:rPr lang="tr-TR" dirty="0" smtClean="0"/>
              <a:t>listesi </a:t>
            </a:r>
            <a:r>
              <a:rPr lang="en-US" i="1" dirty="0" smtClean="0"/>
              <a:t>E</a:t>
            </a:r>
            <a:r>
              <a:rPr lang="en-US" dirty="0" smtClean="0"/>
              <a:t>={n1n2,n1n3,n2n3</a:t>
            </a:r>
            <a:r>
              <a:rPr lang="en-US" dirty="0" smtClean="0"/>
              <a:t>,…}</a:t>
            </a:r>
            <a:r>
              <a:rPr lang="tr-TR" dirty="0" smtClean="0"/>
              <a:t>, </a:t>
            </a:r>
          </a:p>
          <a:p>
            <a:pPr lvl="2"/>
            <a:r>
              <a:rPr lang="tr-TR" dirty="0" smtClean="0"/>
              <a:t>yani </a:t>
            </a:r>
            <a:r>
              <a:rPr lang="tr-TR" dirty="0" smtClean="0"/>
              <a:t>graf </a:t>
            </a:r>
            <a:r>
              <a:rPr lang="tr-TR" i="1" dirty="0" smtClean="0"/>
              <a:t>G </a:t>
            </a:r>
            <a:r>
              <a:rPr lang="ru-RU" dirty="0" smtClean="0"/>
              <a:t>=</a:t>
            </a:r>
            <a:r>
              <a:rPr lang="tr-TR" dirty="0" smtClean="0"/>
              <a:t> (</a:t>
            </a:r>
            <a:r>
              <a:rPr lang="tr-TR" i="1" dirty="0" smtClean="0"/>
              <a:t>V</a:t>
            </a:r>
            <a:r>
              <a:rPr lang="en-US" dirty="0" smtClean="0"/>
              <a:t>,</a:t>
            </a:r>
            <a:r>
              <a:rPr lang="en-US" i="1" dirty="0" smtClean="0"/>
              <a:t>E</a:t>
            </a:r>
            <a:r>
              <a:rPr lang="tr-TR" dirty="0" smtClean="0"/>
              <a:t>) </a:t>
            </a:r>
          </a:p>
          <a:p>
            <a:pPr lvl="1"/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Temel Kavramlar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Grafın </a:t>
            </a:r>
            <a:r>
              <a:rPr lang="tr-TR" dirty="0" smtClean="0"/>
              <a:t>temel </a:t>
            </a:r>
            <a:r>
              <a:rPr lang="tr-TR" dirty="0" smtClean="0"/>
              <a:t>temsili:</a:t>
            </a:r>
            <a:endParaRPr lang="tr-TR" dirty="0" smtClean="0"/>
          </a:p>
          <a:p>
            <a:pPr lvl="1"/>
            <a:r>
              <a:rPr lang="tr-TR" dirty="0" smtClean="0"/>
              <a:t>Alternatif temsili - </a:t>
            </a:r>
            <a:r>
              <a:rPr lang="tr-TR" i="1" dirty="0" smtClean="0"/>
              <a:t>bitişiklik matrisi</a:t>
            </a:r>
            <a:r>
              <a:rPr lang="tr-TR" dirty="0" smtClean="0"/>
              <a:t> </a:t>
            </a:r>
          </a:p>
          <a:p>
            <a:pPr lvl="2"/>
            <a:r>
              <a:rPr lang="tr-TR" dirty="0" smtClean="0"/>
              <a:t>Düğümler, bir matrisin kenarlarında yazılır</a:t>
            </a:r>
          </a:p>
          <a:p>
            <a:pPr lvl="2"/>
            <a:r>
              <a:rPr lang="tr-TR" dirty="0" smtClean="0"/>
              <a:t>B</a:t>
            </a:r>
            <a:r>
              <a:rPr lang="tr-TR" dirty="0" smtClean="0"/>
              <a:t>ağlantılar, ilgili düğümlerin sütün ve satır kesişiminde yazılıyor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Temel Kavramlar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Bitişiklik matrisi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04800" y="2971800"/>
            <a:ext cx="3276600" cy="2819403"/>
            <a:chOff x="838200" y="2438400"/>
            <a:chExt cx="4267200" cy="3581400"/>
          </a:xfrm>
        </p:grpSpPr>
        <p:sp>
          <p:nvSpPr>
            <p:cNvPr id="4" name="Flowchart: Connector 3"/>
            <p:cNvSpPr/>
            <p:nvPr/>
          </p:nvSpPr>
          <p:spPr>
            <a:xfrm>
              <a:off x="838200" y="26670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2438400" y="29718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3</a:t>
              </a:r>
              <a:endParaRPr lang="en-US" dirty="0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295400" y="41148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6</a:t>
              </a:r>
              <a:endParaRPr lang="en-US" dirty="0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3505200" y="37338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4</a:t>
              </a:r>
              <a:endParaRPr lang="en-US" dirty="0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4038600" y="24384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en-US" dirty="0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4648200" y="39624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en-US" dirty="0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2057400" y="53340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en-US" dirty="0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4114800" y="55626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8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4" idx="6"/>
              <a:endCxn id="5" idx="2"/>
            </p:cNvCxnSpPr>
            <p:nvPr/>
          </p:nvCxnSpPr>
          <p:spPr>
            <a:xfrm>
              <a:off x="1295400" y="2895600"/>
              <a:ext cx="1143000" cy="30480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5"/>
              <a:endCxn id="7" idx="1"/>
            </p:cNvCxnSpPr>
            <p:nvPr/>
          </p:nvCxnSpPr>
          <p:spPr>
            <a:xfrm>
              <a:off x="2828645" y="3362045"/>
              <a:ext cx="743510" cy="43871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6" idx="7"/>
            </p:cNvCxnSpPr>
            <p:nvPr/>
          </p:nvCxnSpPr>
          <p:spPr>
            <a:xfrm flipH="1">
              <a:off x="1685645" y="3362045"/>
              <a:ext cx="819710" cy="819710"/>
            </a:xfrm>
            <a:prstGeom prst="straightConnector1">
              <a:avLst/>
            </a:prstGeom>
            <a:ln w="444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0"/>
              <a:endCxn id="5" idx="4"/>
            </p:cNvCxnSpPr>
            <p:nvPr/>
          </p:nvCxnSpPr>
          <p:spPr>
            <a:xfrm flipV="1">
              <a:off x="2286000" y="3429000"/>
              <a:ext cx="381000" cy="1905000"/>
            </a:xfrm>
            <a:prstGeom prst="straightConnector1">
              <a:avLst/>
            </a:prstGeom>
            <a:ln w="444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5"/>
              <a:endCxn id="10" idx="1"/>
            </p:cNvCxnSpPr>
            <p:nvPr/>
          </p:nvCxnSpPr>
          <p:spPr>
            <a:xfrm>
              <a:off x="1685645" y="4505045"/>
              <a:ext cx="438710" cy="895910"/>
            </a:xfrm>
            <a:prstGeom prst="straightConnector1">
              <a:avLst/>
            </a:prstGeom>
            <a:ln w="444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6"/>
              <a:endCxn id="9" idx="2"/>
            </p:cNvCxnSpPr>
            <p:nvPr/>
          </p:nvCxnSpPr>
          <p:spPr>
            <a:xfrm>
              <a:off x="3962400" y="3962400"/>
              <a:ext cx="685800" cy="22860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0"/>
              <a:endCxn id="8" idx="5"/>
            </p:cNvCxnSpPr>
            <p:nvPr/>
          </p:nvCxnSpPr>
          <p:spPr>
            <a:xfrm flipH="1" flipV="1">
              <a:off x="4428845" y="2828645"/>
              <a:ext cx="447955" cy="1133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9" idx="4"/>
              <a:endCxn id="11" idx="0"/>
            </p:cNvCxnSpPr>
            <p:nvPr/>
          </p:nvCxnSpPr>
          <p:spPr>
            <a:xfrm flipH="1">
              <a:off x="4343400" y="4419600"/>
              <a:ext cx="533400" cy="1143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8" idx="2"/>
            </p:cNvCxnSpPr>
            <p:nvPr/>
          </p:nvCxnSpPr>
          <p:spPr>
            <a:xfrm flipH="1">
              <a:off x="1371600" y="2667000"/>
              <a:ext cx="2667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1" idx="1"/>
              <a:endCxn id="5" idx="5"/>
            </p:cNvCxnSpPr>
            <p:nvPr/>
          </p:nvCxnSpPr>
          <p:spPr>
            <a:xfrm flipH="1" flipV="1">
              <a:off x="2828645" y="3362045"/>
              <a:ext cx="1353110" cy="22675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571997" y="2438400"/>
          <a:ext cx="4419603" cy="419100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</a:tblGrid>
              <a:tr h="465667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4" name="Straight Arrow Connector 33"/>
          <p:cNvCxnSpPr/>
          <p:nvPr/>
        </p:nvCxnSpPr>
        <p:spPr>
          <a:xfrm>
            <a:off x="1143000" y="3429000"/>
            <a:ext cx="4953000" cy="152403"/>
          </a:xfrm>
          <a:prstGeom prst="straightConnector1">
            <a:avLst/>
          </a:prstGeom>
          <a:ln w="444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00200" y="4724400"/>
            <a:ext cx="4572000" cy="1143003"/>
          </a:xfrm>
          <a:prstGeom prst="straightConnector1">
            <a:avLst/>
          </a:prstGeom>
          <a:ln w="444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Temel Kavramlar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Ağırlıklı </a:t>
            </a:r>
            <a:r>
              <a:rPr lang="tr-TR" dirty="0" smtClean="0"/>
              <a:t>graflar </a:t>
            </a:r>
            <a:r>
              <a:rPr lang="tr-TR" dirty="0" smtClean="0"/>
              <a:t>için, bitişiklik </a:t>
            </a:r>
            <a:r>
              <a:rPr lang="tr-TR" dirty="0" smtClean="0"/>
              <a:t>matrisinde ilişkililerin ağırlıkları yazılır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Temel Kavramlar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Yönsüz </a:t>
            </a:r>
            <a:r>
              <a:rPr lang="tr-TR" dirty="0" smtClean="0"/>
              <a:t>graflar için, bitişiklik matrisi simetrik </a:t>
            </a:r>
            <a:r>
              <a:rPr lang="tr-TR" dirty="0" smtClean="0"/>
              <a:t>olması gerekmektedir: eğer i</a:t>
            </a:r>
            <a:r>
              <a:rPr lang="tr-TR" dirty="0" smtClean="0">
                <a:sym typeface="Symbol"/>
              </a:rPr>
              <a:t></a:t>
            </a:r>
            <a:r>
              <a:rPr lang="tr-TR" dirty="0" smtClean="0"/>
              <a:t>j </a:t>
            </a:r>
            <a:r>
              <a:rPr lang="tr-TR" dirty="0" smtClean="0"/>
              <a:t>bağlantı gösteriliyorsa j</a:t>
            </a:r>
            <a:r>
              <a:rPr lang="tr-TR" dirty="0" smtClean="0">
                <a:sym typeface="Symbol"/>
              </a:rPr>
              <a:t></a:t>
            </a:r>
            <a:r>
              <a:rPr lang="tr-TR" dirty="0" smtClean="0"/>
              <a:t>i bağlantı </a:t>
            </a:r>
            <a:r>
              <a:rPr lang="tr-TR" dirty="0" smtClean="0"/>
              <a:t>da olması lazım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Yönsüz </a:t>
            </a:r>
            <a:r>
              <a:rPr lang="tr-TR" dirty="0" smtClean="0"/>
              <a:t>grafın </a:t>
            </a:r>
            <a:r>
              <a:rPr lang="tr-TR" dirty="0" smtClean="0"/>
              <a:t>bitişiklik </a:t>
            </a:r>
            <a:r>
              <a:rPr lang="tr-TR" dirty="0" smtClean="0"/>
              <a:t>matrisi:</a:t>
            </a:r>
            <a:endParaRPr lang="tr-TR" dirty="0" smtClean="0"/>
          </a:p>
        </p:txBody>
      </p:sp>
      <p:grpSp>
        <p:nvGrpSpPr>
          <p:cNvPr id="12" name="Group 29"/>
          <p:cNvGrpSpPr/>
          <p:nvPr/>
        </p:nvGrpSpPr>
        <p:grpSpPr>
          <a:xfrm>
            <a:off x="228600" y="2829580"/>
            <a:ext cx="4267200" cy="3581400"/>
            <a:chOff x="838200" y="2438400"/>
            <a:chExt cx="4267200" cy="3581400"/>
          </a:xfrm>
        </p:grpSpPr>
        <p:sp>
          <p:nvSpPr>
            <p:cNvPr id="4" name="Flowchart: Connector 3"/>
            <p:cNvSpPr/>
            <p:nvPr/>
          </p:nvSpPr>
          <p:spPr>
            <a:xfrm>
              <a:off x="838200" y="26670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US" dirty="0"/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2438400" y="29718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3</a:t>
              </a:r>
              <a:endParaRPr lang="en-US" dirty="0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295400" y="41148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6</a:t>
              </a:r>
              <a:endParaRPr lang="en-US" dirty="0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3505200" y="37338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4</a:t>
              </a:r>
              <a:endParaRPr lang="en-US" dirty="0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4038600" y="24384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en-US" dirty="0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4648200" y="39624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en-US" dirty="0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2057400" y="53340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en-US" dirty="0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4114800" y="55626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8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4" idx="6"/>
              <a:endCxn id="5" idx="2"/>
            </p:cNvCxnSpPr>
            <p:nvPr/>
          </p:nvCxnSpPr>
          <p:spPr>
            <a:xfrm>
              <a:off x="1295400" y="2895600"/>
              <a:ext cx="1143000" cy="30480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5"/>
              <a:endCxn id="7" idx="1"/>
            </p:cNvCxnSpPr>
            <p:nvPr/>
          </p:nvCxnSpPr>
          <p:spPr>
            <a:xfrm>
              <a:off x="2828645" y="3362045"/>
              <a:ext cx="743510" cy="43871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6" idx="7"/>
            </p:cNvCxnSpPr>
            <p:nvPr/>
          </p:nvCxnSpPr>
          <p:spPr>
            <a:xfrm flipH="1">
              <a:off x="1685645" y="3362045"/>
              <a:ext cx="819710" cy="819710"/>
            </a:xfrm>
            <a:prstGeom prst="straightConnector1">
              <a:avLst/>
            </a:prstGeom>
            <a:ln w="4445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0"/>
              <a:endCxn id="5" idx="4"/>
            </p:cNvCxnSpPr>
            <p:nvPr/>
          </p:nvCxnSpPr>
          <p:spPr>
            <a:xfrm flipV="1">
              <a:off x="2286000" y="3429000"/>
              <a:ext cx="381000" cy="1905000"/>
            </a:xfrm>
            <a:prstGeom prst="straightConnector1">
              <a:avLst/>
            </a:prstGeom>
            <a:ln w="4445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5"/>
              <a:endCxn id="10" idx="1"/>
            </p:cNvCxnSpPr>
            <p:nvPr/>
          </p:nvCxnSpPr>
          <p:spPr>
            <a:xfrm>
              <a:off x="1685645" y="4505045"/>
              <a:ext cx="438710" cy="895910"/>
            </a:xfrm>
            <a:prstGeom prst="straightConnector1">
              <a:avLst/>
            </a:prstGeom>
            <a:ln w="4445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6"/>
              <a:endCxn id="9" idx="2"/>
            </p:cNvCxnSpPr>
            <p:nvPr/>
          </p:nvCxnSpPr>
          <p:spPr>
            <a:xfrm>
              <a:off x="3962400" y="3962400"/>
              <a:ext cx="685800" cy="22860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0"/>
              <a:endCxn id="8" idx="5"/>
            </p:cNvCxnSpPr>
            <p:nvPr/>
          </p:nvCxnSpPr>
          <p:spPr>
            <a:xfrm flipH="1" flipV="1">
              <a:off x="4428845" y="2828645"/>
              <a:ext cx="447955" cy="1133755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9" idx="4"/>
              <a:endCxn id="11" idx="0"/>
            </p:cNvCxnSpPr>
            <p:nvPr/>
          </p:nvCxnSpPr>
          <p:spPr>
            <a:xfrm flipH="1">
              <a:off x="4343400" y="4419600"/>
              <a:ext cx="533400" cy="11430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8" idx="2"/>
            </p:cNvCxnSpPr>
            <p:nvPr/>
          </p:nvCxnSpPr>
          <p:spPr>
            <a:xfrm flipH="1">
              <a:off x="1371600" y="2667000"/>
              <a:ext cx="2667000" cy="2286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1" idx="1"/>
              <a:endCxn id="5" idx="5"/>
            </p:cNvCxnSpPr>
            <p:nvPr/>
          </p:nvCxnSpPr>
          <p:spPr>
            <a:xfrm flipH="1" flipV="1">
              <a:off x="2828645" y="3362045"/>
              <a:ext cx="1353110" cy="226751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571997" y="2296177"/>
          <a:ext cx="4419603" cy="419100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</a:tblGrid>
              <a:tr h="465667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0" name="Straight Arrow Connector 29"/>
          <p:cNvCxnSpPr/>
          <p:nvPr/>
        </p:nvCxnSpPr>
        <p:spPr>
          <a:xfrm>
            <a:off x="1524000" y="3439180"/>
            <a:ext cx="4572000" cy="0"/>
          </a:xfrm>
          <a:prstGeom prst="straightConnector1">
            <a:avLst/>
          </a:prstGeom>
          <a:ln w="4445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600200" y="3439180"/>
            <a:ext cx="4114800" cy="533400"/>
          </a:xfrm>
          <a:prstGeom prst="straightConnector1">
            <a:avLst/>
          </a:prstGeom>
          <a:ln w="4445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057400" y="4734580"/>
            <a:ext cx="4114800" cy="990600"/>
          </a:xfrm>
          <a:prstGeom prst="straightConnector1">
            <a:avLst/>
          </a:prstGeom>
          <a:ln w="4445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133600" y="4048780"/>
            <a:ext cx="5943600" cy="685800"/>
          </a:xfrm>
          <a:prstGeom prst="straightConnector1">
            <a:avLst/>
          </a:prstGeom>
          <a:ln w="4445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Temel Kavramlar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Örnek yönlü </a:t>
            </a:r>
            <a:r>
              <a:rPr lang="tr-TR" dirty="0" smtClean="0"/>
              <a:t>graf:</a:t>
            </a:r>
          </a:p>
        </p:txBody>
      </p:sp>
      <p:grpSp>
        <p:nvGrpSpPr>
          <p:cNvPr id="12" name="Group 29"/>
          <p:cNvGrpSpPr/>
          <p:nvPr/>
        </p:nvGrpSpPr>
        <p:grpSpPr>
          <a:xfrm>
            <a:off x="228600" y="2438400"/>
            <a:ext cx="4267200" cy="3581400"/>
            <a:chOff x="838200" y="2438400"/>
            <a:chExt cx="4267200" cy="3581400"/>
          </a:xfrm>
        </p:grpSpPr>
        <p:sp>
          <p:nvSpPr>
            <p:cNvPr id="4" name="Flowchart: Connector 3"/>
            <p:cNvSpPr/>
            <p:nvPr/>
          </p:nvSpPr>
          <p:spPr>
            <a:xfrm>
              <a:off x="838200" y="26670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b</a:t>
              </a:r>
              <a:endParaRPr lang="en-US" dirty="0"/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2438400" y="29718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c</a:t>
              </a:r>
              <a:endParaRPr lang="en-US" dirty="0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295400" y="41148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g</a:t>
              </a:r>
              <a:endParaRPr lang="en-US" dirty="0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3505200" y="37338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d</a:t>
              </a:r>
              <a:endParaRPr lang="en-US" dirty="0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4038600" y="24384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a</a:t>
              </a:r>
              <a:endParaRPr lang="en-US" dirty="0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4648200" y="39624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e</a:t>
              </a:r>
              <a:endParaRPr lang="en-US" dirty="0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2057400" y="53340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4114800" y="55626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4" idx="6"/>
              <a:endCxn id="5" idx="2"/>
            </p:cNvCxnSpPr>
            <p:nvPr/>
          </p:nvCxnSpPr>
          <p:spPr>
            <a:xfrm>
              <a:off x="1295400" y="2895600"/>
              <a:ext cx="1143000" cy="30480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5"/>
              <a:endCxn id="7" idx="1"/>
            </p:cNvCxnSpPr>
            <p:nvPr/>
          </p:nvCxnSpPr>
          <p:spPr>
            <a:xfrm>
              <a:off x="2828645" y="3362045"/>
              <a:ext cx="743510" cy="43871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6" idx="7"/>
            </p:cNvCxnSpPr>
            <p:nvPr/>
          </p:nvCxnSpPr>
          <p:spPr>
            <a:xfrm flipH="1">
              <a:off x="1685645" y="3362045"/>
              <a:ext cx="819710" cy="819710"/>
            </a:xfrm>
            <a:prstGeom prst="straightConnector1">
              <a:avLst/>
            </a:prstGeom>
            <a:ln w="444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0"/>
              <a:endCxn id="5" idx="4"/>
            </p:cNvCxnSpPr>
            <p:nvPr/>
          </p:nvCxnSpPr>
          <p:spPr>
            <a:xfrm flipV="1">
              <a:off x="2286000" y="3429000"/>
              <a:ext cx="381000" cy="1905000"/>
            </a:xfrm>
            <a:prstGeom prst="straightConnector1">
              <a:avLst/>
            </a:prstGeom>
            <a:ln w="444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5"/>
              <a:endCxn id="10" idx="1"/>
            </p:cNvCxnSpPr>
            <p:nvPr/>
          </p:nvCxnSpPr>
          <p:spPr>
            <a:xfrm>
              <a:off x="1685645" y="4505045"/>
              <a:ext cx="438710" cy="895910"/>
            </a:xfrm>
            <a:prstGeom prst="straightConnector1">
              <a:avLst/>
            </a:prstGeom>
            <a:ln w="444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6"/>
              <a:endCxn id="9" idx="2"/>
            </p:cNvCxnSpPr>
            <p:nvPr/>
          </p:nvCxnSpPr>
          <p:spPr>
            <a:xfrm>
              <a:off x="3962400" y="3962400"/>
              <a:ext cx="685800" cy="22860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0"/>
              <a:endCxn id="8" idx="5"/>
            </p:cNvCxnSpPr>
            <p:nvPr/>
          </p:nvCxnSpPr>
          <p:spPr>
            <a:xfrm flipH="1" flipV="1">
              <a:off x="4428845" y="2828645"/>
              <a:ext cx="447955" cy="1133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9" idx="4"/>
              <a:endCxn id="11" idx="0"/>
            </p:cNvCxnSpPr>
            <p:nvPr/>
          </p:nvCxnSpPr>
          <p:spPr>
            <a:xfrm flipH="1">
              <a:off x="4343400" y="4419600"/>
              <a:ext cx="533400" cy="1143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8" idx="2"/>
            </p:cNvCxnSpPr>
            <p:nvPr/>
          </p:nvCxnSpPr>
          <p:spPr>
            <a:xfrm flipH="1">
              <a:off x="1371600" y="2667000"/>
              <a:ext cx="2667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1" idx="1"/>
              <a:endCxn id="5" idx="5"/>
            </p:cNvCxnSpPr>
            <p:nvPr/>
          </p:nvCxnSpPr>
          <p:spPr>
            <a:xfrm flipH="1" flipV="1">
              <a:off x="2828645" y="3362045"/>
              <a:ext cx="1353110" cy="22675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Graflar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Graflar </a:t>
            </a:r>
            <a:r>
              <a:rPr lang="tr-TR" dirty="0" smtClean="0"/>
              <a:t>ilişkiler göstermek </a:t>
            </a:r>
            <a:r>
              <a:rPr lang="tr-TR" dirty="0" smtClean="0"/>
              <a:t>için </a:t>
            </a:r>
            <a:r>
              <a:rPr lang="tr-TR" dirty="0" smtClean="0"/>
              <a:t>çizilgelerdir</a:t>
            </a:r>
            <a:endParaRPr lang="tr-TR" dirty="0" smtClean="0"/>
          </a:p>
          <a:p>
            <a:pPr lvl="1"/>
            <a:r>
              <a:rPr lang="tr-TR" dirty="0" smtClean="0"/>
              <a:t>Düğümler </a:t>
            </a:r>
            <a:r>
              <a:rPr lang="tr-TR" dirty="0" smtClean="0"/>
              <a:t>(node'lar, elemanlar</a:t>
            </a:r>
            <a:r>
              <a:rPr lang="tr-TR" dirty="0" smtClean="0"/>
              <a:t>) ve bağlantılar </a:t>
            </a:r>
            <a:r>
              <a:rPr lang="tr-TR" dirty="0" smtClean="0"/>
              <a:t>(edge'ler, kenarlar, ilişkiler</a:t>
            </a:r>
            <a:r>
              <a:rPr lang="tr-TR" dirty="0" smtClean="0"/>
              <a:t>) </a:t>
            </a:r>
            <a:r>
              <a:rPr lang="tr-TR" dirty="0" smtClean="0"/>
              <a:t>vardır</a:t>
            </a:r>
            <a:endParaRPr lang="tr-TR" dirty="0" smtClean="0"/>
          </a:p>
          <a:p>
            <a:pPr lvl="1"/>
            <a:r>
              <a:rPr lang="tr-TR" dirty="0" smtClean="0"/>
              <a:t>Düğimler arasındaki ilişki bağlantı ile gösterilir</a:t>
            </a:r>
            <a:endParaRPr lang="tr-TR" dirty="0" smtClean="0"/>
          </a:p>
          <a:p>
            <a:pPr lvl="1"/>
            <a:r>
              <a:rPr lang="tr-TR" u="sng" dirty="0" smtClean="0"/>
              <a:t>Sayısal</a:t>
            </a:r>
            <a:r>
              <a:rPr lang="tr-TR" dirty="0" smtClean="0"/>
              <a:t> ilişkiler </a:t>
            </a:r>
            <a:r>
              <a:rPr lang="tr-TR" dirty="0" smtClean="0"/>
              <a:t>için,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bağlantılar üzerinde </a:t>
            </a:r>
            <a:r>
              <a:rPr lang="tr-TR" dirty="0" smtClean="0"/>
              <a:t>sayısal </a:t>
            </a:r>
            <a:br>
              <a:rPr lang="tr-TR" dirty="0" smtClean="0"/>
            </a:br>
            <a:r>
              <a:rPr lang="tr-TR" dirty="0" smtClean="0"/>
              <a:t>bir değer yazılır</a:t>
            </a:r>
            <a:endParaRPr lang="tr-TR" dirty="0" smtClean="0"/>
          </a:p>
          <a:p>
            <a:pPr lvl="1"/>
            <a:r>
              <a:rPr lang="tr-TR" u="sng" dirty="0" smtClean="0"/>
              <a:t>Yönlü</a:t>
            </a:r>
            <a:r>
              <a:rPr lang="tr-TR" dirty="0" smtClean="0"/>
              <a:t> ilişkiler </a:t>
            </a:r>
            <a:r>
              <a:rPr lang="tr-TR" dirty="0" smtClean="0"/>
              <a:t>için</a:t>
            </a:r>
            <a:r>
              <a:rPr lang="tr-TR" dirty="0" smtClean="0"/>
              <a:t>,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bağlantılara yön </a:t>
            </a:r>
            <a:r>
              <a:rPr lang="tr-TR" dirty="0" smtClean="0"/>
              <a:t>atanır</a:t>
            </a:r>
            <a:endParaRPr lang="tr-TR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5334000" y="3886200"/>
            <a:ext cx="3641432" cy="2819400"/>
            <a:chOff x="838200" y="2362200"/>
            <a:chExt cx="4479632" cy="3657600"/>
          </a:xfrm>
        </p:grpSpPr>
        <p:sp>
          <p:nvSpPr>
            <p:cNvPr id="24" name="Flowchart: Connector 23"/>
            <p:cNvSpPr/>
            <p:nvPr/>
          </p:nvSpPr>
          <p:spPr>
            <a:xfrm>
              <a:off x="838200" y="26670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/>
            <p:cNvSpPr/>
            <p:nvPr/>
          </p:nvSpPr>
          <p:spPr>
            <a:xfrm>
              <a:off x="2438400" y="29718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1295400" y="41148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3505200" y="37338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4038600" y="24384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4648200" y="39624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2057400" y="53340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4114800" y="55626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>
              <a:stCxn id="24" idx="6"/>
              <a:endCxn id="25" idx="2"/>
            </p:cNvCxnSpPr>
            <p:nvPr/>
          </p:nvCxnSpPr>
          <p:spPr>
            <a:xfrm>
              <a:off x="1295400" y="2895600"/>
              <a:ext cx="1143000" cy="304800"/>
            </a:xfrm>
            <a:prstGeom prst="straightConnector1">
              <a:avLst/>
            </a:prstGeom>
            <a:ln w="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5" idx="5"/>
              <a:endCxn id="27" idx="1"/>
            </p:cNvCxnSpPr>
            <p:nvPr/>
          </p:nvCxnSpPr>
          <p:spPr>
            <a:xfrm>
              <a:off x="2828645" y="3362045"/>
              <a:ext cx="743510" cy="438710"/>
            </a:xfrm>
            <a:prstGeom prst="straightConnector1">
              <a:avLst/>
            </a:prstGeom>
            <a:ln w="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5" idx="3"/>
              <a:endCxn id="26" idx="7"/>
            </p:cNvCxnSpPr>
            <p:nvPr/>
          </p:nvCxnSpPr>
          <p:spPr>
            <a:xfrm flipH="1">
              <a:off x="1685645" y="3362045"/>
              <a:ext cx="819710" cy="819710"/>
            </a:xfrm>
            <a:prstGeom prst="straightConnector1">
              <a:avLst/>
            </a:prstGeom>
            <a:ln w="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0" idx="0"/>
              <a:endCxn id="25" idx="4"/>
            </p:cNvCxnSpPr>
            <p:nvPr/>
          </p:nvCxnSpPr>
          <p:spPr>
            <a:xfrm flipV="1">
              <a:off x="2286000" y="3429000"/>
              <a:ext cx="381000" cy="1905000"/>
            </a:xfrm>
            <a:prstGeom prst="straightConnector1">
              <a:avLst/>
            </a:prstGeom>
            <a:ln w="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6" idx="5"/>
              <a:endCxn id="30" idx="1"/>
            </p:cNvCxnSpPr>
            <p:nvPr/>
          </p:nvCxnSpPr>
          <p:spPr>
            <a:xfrm>
              <a:off x="1685645" y="4505045"/>
              <a:ext cx="438710" cy="895910"/>
            </a:xfrm>
            <a:prstGeom prst="straightConnector1">
              <a:avLst/>
            </a:prstGeom>
            <a:ln w="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7" idx="6"/>
              <a:endCxn id="29" idx="2"/>
            </p:cNvCxnSpPr>
            <p:nvPr/>
          </p:nvCxnSpPr>
          <p:spPr>
            <a:xfrm>
              <a:off x="3962400" y="3962401"/>
              <a:ext cx="685799" cy="228601"/>
            </a:xfrm>
            <a:prstGeom prst="straightConnector1">
              <a:avLst/>
            </a:prstGeom>
            <a:ln w="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9" idx="0"/>
              <a:endCxn id="28" idx="5"/>
            </p:cNvCxnSpPr>
            <p:nvPr/>
          </p:nvCxnSpPr>
          <p:spPr>
            <a:xfrm flipH="1" flipV="1">
              <a:off x="4428845" y="2828645"/>
              <a:ext cx="447955" cy="1133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9" idx="3"/>
              <a:endCxn id="31" idx="0"/>
            </p:cNvCxnSpPr>
            <p:nvPr/>
          </p:nvCxnSpPr>
          <p:spPr>
            <a:xfrm flipH="1">
              <a:off x="4343401" y="4352646"/>
              <a:ext cx="371754" cy="120995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8" idx="2"/>
              <a:endCxn id="24" idx="6"/>
            </p:cNvCxnSpPr>
            <p:nvPr/>
          </p:nvCxnSpPr>
          <p:spPr>
            <a:xfrm flipH="1">
              <a:off x="1295400" y="2667001"/>
              <a:ext cx="2743200" cy="228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1" idx="1"/>
              <a:endCxn id="25" idx="5"/>
            </p:cNvCxnSpPr>
            <p:nvPr/>
          </p:nvCxnSpPr>
          <p:spPr>
            <a:xfrm flipH="1" flipV="1">
              <a:off x="2828645" y="3362045"/>
              <a:ext cx="1353110" cy="2267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057400" y="2362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0.5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47800" y="3048000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0.25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048000" y="3200400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0.33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24400" y="3124200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0.77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10000" y="40386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0.5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48200" y="4953000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0.15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24200" y="4648200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0.33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05000" y="4114800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0.17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447800" y="3505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1.0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371600" y="4648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1.0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Temel Kavramlar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Temel temsili:</a:t>
            </a:r>
            <a:endParaRPr lang="en-US" dirty="0"/>
          </a:p>
        </p:txBody>
      </p:sp>
      <p:grpSp>
        <p:nvGrpSpPr>
          <p:cNvPr id="3" name="Group 29"/>
          <p:cNvGrpSpPr/>
          <p:nvPr/>
        </p:nvGrpSpPr>
        <p:grpSpPr>
          <a:xfrm>
            <a:off x="228600" y="2438400"/>
            <a:ext cx="4267200" cy="3581400"/>
            <a:chOff x="838200" y="2438400"/>
            <a:chExt cx="4267200" cy="3581400"/>
          </a:xfrm>
        </p:grpSpPr>
        <p:sp>
          <p:nvSpPr>
            <p:cNvPr id="4" name="Flowchart: Connector 3"/>
            <p:cNvSpPr/>
            <p:nvPr/>
          </p:nvSpPr>
          <p:spPr>
            <a:xfrm>
              <a:off x="838200" y="26670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b</a:t>
              </a:r>
              <a:endParaRPr lang="en-US" dirty="0"/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2438400" y="29718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c</a:t>
              </a:r>
              <a:endParaRPr lang="en-US" dirty="0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295400" y="41148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g</a:t>
              </a:r>
              <a:endParaRPr lang="en-US" dirty="0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3505200" y="37338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d</a:t>
              </a:r>
              <a:endParaRPr lang="en-US" dirty="0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4038600" y="24384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a</a:t>
              </a:r>
              <a:endParaRPr lang="en-US" dirty="0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4648200" y="39624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e</a:t>
              </a:r>
              <a:endParaRPr lang="en-US" dirty="0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2057400" y="53340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4114800" y="55626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4" idx="6"/>
              <a:endCxn id="5" idx="2"/>
            </p:cNvCxnSpPr>
            <p:nvPr/>
          </p:nvCxnSpPr>
          <p:spPr>
            <a:xfrm>
              <a:off x="1295400" y="2895600"/>
              <a:ext cx="1143000" cy="30480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5"/>
              <a:endCxn id="7" idx="1"/>
            </p:cNvCxnSpPr>
            <p:nvPr/>
          </p:nvCxnSpPr>
          <p:spPr>
            <a:xfrm>
              <a:off x="2828645" y="3362045"/>
              <a:ext cx="743510" cy="43871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6" idx="7"/>
            </p:cNvCxnSpPr>
            <p:nvPr/>
          </p:nvCxnSpPr>
          <p:spPr>
            <a:xfrm flipH="1">
              <a:off x="1685645" y="3362045"/>
              <a:ext cx="819710" cy="819710"/>
            </a:xfrm>
            <a:prstGeom prst="straightConnector1">
              <a:avLst/>
            </a:prstGeom>
            <a:ln w="444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0"/>
              <a:endCxn id="5" idx="4"/>
            </p:cNvCxnSpPr>
            <p:nvPr/>
          </p:nvCxnSpPr>
          <p:spPr>
            <a:xfrm flipV="1">
              <a:off x="2286000" y="3429000"/>
              <a:ext cx="381000" cy="1905000"/>
            </a:xfrm>
            <a:prstGeom prst="straightConnector1">
              <a:avLst/>
            </a:prstGeom>
            <a:ln w="444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5"/>
              <a:endCxn id="10" idx="1"/>
            </p:cNvCxnSpPr>
            <p:nvPr/>
          </p:nvCxnSpPr>
          <p:spPr>
            <a:xfrm>
              <a:off x="1685645" y="4505045"/>
              <a:ext cx="438710" cy="895910"/>
            </a:xfrm>
            <a:prstGeom prst="straightConnector1">
              <a:avLst/>
            </a:prstGeom>
            <a:ln w="444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6"/>
              <a:endCxn id="9" idx="2"/>
            </p:cNvCxnSpPr>
            <p:nvPr/>
          </p:nvCxnSpPr>
          <p:spPr>
            <a:xfrm>
              <a:off x="3962400" y="3962400"/>
              <a:ext cx="685800" cy="22860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0"/>
              <a:endCxn id="8" idx="5"/>
            </p:cNvCxnSpPr>
            <p:nvPr/>
          </p:nvCxnSpPr>
          <p:spPr>
            <a:xfrm flipH="1" flipV="1">
              <a:off x="4428845" y="2828645"/>
              <a:ext cx="447955" cy="1133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9" idx="4"/>
              <a:endCxn id="11" idx="0"/>
            </p:cNvCxnSpPr>
            <p:nvPr/>
          </p:nvCxnSpPr>
          <p:spPr>
            <a:xfrm flipH="1">
              <a:off x="4343400" y="4419600"/>
              <a:ext cx="533400" cy="1143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8" idx="2"/>
            </p:cNvCxnSpPr>
            <p:nvPr/>
          </p:nvCxnSpPr>
          <p:spPr>
            <a:xfrm flipH="1">
              <a:off x="1371600" y="2667000"/>
              <a:ext cx="2667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1" idx="1"/>
              <a:endCxn id="5" idx="5"/>
            </p:cNvCxnSpPr>
            <p:nvPr/>
          </p:nvCxnSpPr>
          <p:spPr>
            <a:xfrm flipH="1" flipV="1">
              <a:off x="2828645" y="3362045"/>
              <a:ext cx="1353110" cy="22675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4572000" y="1836003"/>
            <a:ext cx="40285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i="1" dirty="0" smtClean="0"/>
              <a:t>V</a:t>
            </a:r>
            <a:r>
              <a:rPr lang="en-US" sz="2400" i="1" dirty="0" smtClean="0"/>
              <a:t>={</a:t>
            </a:r>
            <a:r>
              <a:rPr lang="en-US" sz="2400" i="1" dirty="0" err="1" smtClean="0"/>
              <a:t>a,b,c,d,e,g,f,h</a:t>
            </a:r>
            <a:r>
              <a:rPr lang="en-US" sz="2400" i="1" dirty="0" smtClean="0"/>
              <a:t>} - </a:t>
            </a:r>
            <a:r>
              <a:rPr lang="tr-TR" sz="2400" b="1" i="1" dirty="0" smtClean="0"/>
              <a:t>elemanlar</a:t>
            </a:r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4724400" y="2521803"/>
            <a:ext cx="419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E={</a:t>
            </a:r>
            <a:r>
              <a:rPr lang="en-US" sz="2400" i="1" dirty="0" err="1" smtClean="0"/>
              <a:t>ab,bc,cd,de,ea,cg,gf,fc,hc,eh</a:t>
            </a:r>
            <a:r>
              <a:rPr lang="en-US" sz="2400" i="1" dirty="0" smtClean="0"/>
              <a:t>}</a:t>
            </a:r>
            <a:r>
              <a:rPr lang="ru-RU" sz="2400" i="1" dirty="0" smtClean="0"/>
              <a:t> </a:t>
            </a:r>
            <a:r>
              <a:rPr lang="tr-TR" sz="2400" b="1" i="1" dirty="0" smtClean="0"/>
              <a:t>- bağlantılar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Baze grafların uygulamaları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/>
            <a:r>
              <a:rPr lang="tr-TR" i="1" dirty="0" smtClean="0"/>
              <a:t>Graflar </a:t>
            </a:r>
            <a:r>
              <a:rPr lang="tr-TR" i="1" dirty="0" smtClean="0"/>
              <a:t>kavramsal olarak çok genel olduğu </a:t>
            </a:r>
            <a:r>
              <a:rPr lang="tr-TR" i="1" dirty="0" smtClean="0"/>
              <a:t>nedeniyle, </a:t>
            </a:r>
            <a:r>
              <a:rPr lang="tr-TR" i="1" dirty="0" smtClean="0"/>
              <a:t>graf </a:t>
            </a:r>
            <a:r>
              <a:rPr lang="tr-TR" i="1" dirty="0" smtClean="0"/>
              <a:t>birçok </a:t>
            </a:r>
            <a:r>
              <a:rPr lang="tr-TR" i="1" dirty="0" smtClean="0"/>
              <a:t>durumda </a:t>
            </a:r>
            <a:r>
              <a:rPr lang="tr-TR" i="1" dirty="0" smtClean="0"/>
              <a:t>kullanılabilir </a:t>
            </a:r>
            <a:r>
              <a:rPr lang="tr-TR" i="1" dirty="0" smtClean="0"/>
              <a:t>ve birçok </a:t>
            </a:r>
            <a:r>
              <a:rPr lang="tr-TR" i="1" dirty="0" smtClean="0"/>
              <a:t>problemlerde karşılanır</a:t>
            </a:r>
            <a:endParaRPr lang="tr-TR" dirty="0" smtClean="0"/>
          </a:p>
          <a:p>
            <a:endParaRPr lang="tr-TR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Baze grafların uygulamaları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/>
            <a:r>
              <a:rPr lang="tr-TR" i="1" dirty="0" smtClean="0"/>
              <a:t>Endüstriel üretim </a:t>
            </a:r>
            <a:r>
              <a:rPr lang="tr-TR" i="1" dirty="0" smtClean="0"/>
              <a:t>süreci, </a:t>
            </a:r>
            <a:r>
              <a:rPr lang="tr-TR" i="1" dirty="0" smtClean="0"/>
              <a:t>üretim adımları – düğümler ve </a:t>
            </a:r>
            <a:r>
              <a:rPr lang="tr-TR" i="1" dirty="0" smtClean="0"/>
              <a:t>o </a:t>
            </a:r>
            <a:r>
              <a:rPr lang="tr-TR" i="1" dirty="0" smtClean="0"/>
              <a:t>adımlar arasındaki bagımlılık – bağlantılar olarak temsil </a:t>
            </a:r>
            <a:r>
              <a:rPr lang="tr-TR" i="1" dirty="0" smtClean="0"/>
              <a:t>edilebilir</a:t>
            </a:r>
          </a:p>
          <a:p>
            <a:pPr marL="341313" indent="-341313"/>
            <a:endParaRPr lang="tr-TR" i="1" dirty="0" smtClean="0"/>
          </a:p>
          <a:p>
            <a:pPr marL="341313" indent="-341313"/>
            <a:r>
              <a:rPr lang="tr-TR" i="1" dirty="0" smtClean="0"/>
              <a:t>Endüstriel üretim tasarımı </a:t>
            </a:r>
            <a:r>
              <a:rPr lang="tr-TR" i="1" dirty="0" smtClean="0"/>
              <a:t>ve </a:t>
            </a:r>
            <a:r>
              <a:rPr lang="tr-TR" i="1" dirty="0" smtClean="0"/>
              <a:t>optimizasyonu, </a:t>
            </a:r>
            <a:r>
              <a:rPr lang="tr-TR" i="1" dirty="0" smtClean="0"/>
              <a:t>graf </a:t>
            </a:r>
            <a:r>
              <a:rPr lang="tr-TR" i="1" dirty="0" smtClean="0"/>
              <a:t>problem </a:t>
            </a:r>
            <a:r>
              <a:rPr lang="tr-TR" i="1" dirty="0" smtClean="0"/>
              <a:t>olarak </a:t>
            </a:r>
            <a:r>
              <a:rPr lang="tr-TR" i="1" dirty="0" smtClean="0"/>
              <a:t>tanımlanabilir</a:t>
            </a:r>
            <a:endParaRPr lang="tr-TR" i="1" dirty="0" smtClean="0"/>
          </a:p>
          <a:p>
            <a:pPr marL="341313" indent="-341313"/>
            <a:endParaRPr lang="tr-TR" dirty="0" smtClean="0"/>
          </a:p>
          <a:p>
            <a:endParaRPr lang="tr-TR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Baze grafların uygulamaları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/>
            <a:r>
              <a:rPr lang="tr-TR" i="1" dirty="0" smtClean="0"/>
              <a:t>Elektrik devreler, elektrik </a:t>
            </a:r>
            <a:r>
              <a:rPr lang="tr-TR" i="1" dirty="0" smtClean="0"/>
              <a:t>üreticiler ve tüketiciler – düğümler ve elektrik bağlantılar – graf bağlantılar</a:t>
            </a:r>
            <a:r>
              <a:rPr lang="tr-TR" i="1" dirty="0" smtClean="0"/>
              <a:t>ı</a:t>
            </a:r>
            <a:r>
              <a:rPr lang="tr-TR" i="1" dirty="0" smtClean="0"/>
              <a:t> olarak </a:t>
            </a:r>
            <a:r>
              <a:rPr lang="tr-TR" i="1" dirty="0" smtClean="0"/>
              <a:t>temsil edilebilir</a:t>
            </a:r>
          </a:p>
          <a:p>
            <a:pPr marL="341313" indent="-341313"/>
            <a:endParaRPr lang="tr-TR" i="1" dirty="0" smtClean="0"/>
          </a:p>
          <a:p>
            <a:pPr marL="341313" indent="-341313"/>
            <a:r>
              <a:rPr lang="tr-TR" i="1" dirty="0" smtClean="0"/>
              <a:t>Elektrik </a:t>
            </a:r>
            <a:r>
              <a:rPr lang="tr-TR" i="1" dirty="0" smtClean="0"/>
              <a:t>devrelerinin tasarımı ve optimizasyonu </a:t>
            </a:r>
            <a:r>
              <a:rPr lang="tr-TR" i="1" dirty="0" smtClean="0"/>
              <a:t>da graf </a:t>
            </a:r>
            <a:r>
              <a:rPr lang="tr-TR" i="1" dirty="0" smtClean="0"/>
              <a:t>problemi </a:t>
            </a:r>
            <a:r>
              <a:rPr lang="tr-TR" i="1" dirty="0" smtClean="0"/>
              <a:t>olarak tanımlanabilir</a:t>
            </a:r>
            <a:endParaRPr lang="tr-TR" i="1" dirty="0" smtClean="0"/>
          </a:p>
          <a:p>
            <a:pPr marL="341313" indent="-341313"/>
            <a:endParaRPr lang="tr-TR" dirty="0" smtClean="0"/>
          </a:p>
          <a:p>
            <a:endParaRPr lang="tr-TR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Baze grafların uygulamaları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/>
            <a:r>
              <a:rPr lang="tr-TR" i="1" dirty="0" smtClean="0"/>
              <a:t>Bir ticaret </a:t>
            </a:r>
            <a:r>
              <a:rPr lang="tr-TR" i="1" dirty="0" smtClean="0"/>
              <a:t>ağlarında, şubeler – düğümler ve </a:t>
            </a:r>
            <a:r>
              <a:rPr lang="tr-TR" i="1" dirty="0" smtClean="0"/>
              <a:t>tedarik </a:t>
            </a:r>
            <a:r>
              <a:rPr lang="tr-TR" i="1" dirty="0" smtClean="0"/>
              <a:t>zincirleri – bağlantılar kullanarak temsil edilebilir</a:t>
            </a:r>
          </a:p>
          <a:p>
            <a:pPr marL="341313" indent="-341313"/>
            <a:endParaRPr lang="tr-TR" i="1" dirty="0" smtClean="0"/>
          </a:p>
          <a:p>
            <a:pPr marL="341313" indent="-341313"/>
            <a:r>
              <a:rPr lang="tr-TR" i="1" dirty="0" smtClean="0"/>
              <a:t>Ticaret-tedarik tasarımı graf </a:t>
            </a:r>
            <a:r>
              <a:rPr lang="tr-TR" i="1" dirty="0" smtClean="0"/>
              <a:t>problemi olarak </a:t>
            </a:r>
            <a:r>
              <a:rPr lang="tr-TR" i="1" dirty="0" smtClean="0"/>
              <a:t>tanımlanabilir</a:t>
            </a:r>
            <a:endParaRPr lang="tr-TR" i="1" dirty="0" smtClean="0"/>
          </a:p>
          <a:p>
            <a:pPr marL="341313" indent="-341313"/>
            <a:endParaRPr lang="tr-TR" dirty="0" smtClean="0"/>
          </a:p>
          <a:p>
            <a:endParaRPr lang="tr-TR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Baze grafların uygulamaları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/>
            <a:r>
              <a:rPr lang="tr-TR" i="1" dirty="0" smtClean="0"/>
              <a:t>Elektrik şebekede, üreticiler </a:t>
            </a:r>
            <a:r>
              <a:rPr lang="tr-TR" i="1" dirty="0" smtClean="0"/>
              <a:t>ve </a:t>
            </a:r>
            <a:r>
              <a:rPr lang="tr-TR" i="1" dirty="0" smtClean="0"/>
              <a:t>tüketicileri – düğümler ve bağlantılar </a:t>
            </a:r>
            <a:r>
              <a:rPr lang="tr-TR" i="1" dirty="0" smtClean="0"/>
              <a:t>– graf </a:t>
            </a:r>
            <a:r>
              <a:rPr lang="tr-TR" i="1" dirty="0" smtClean="0"/>
              <a:t>bağlantılar</a:t>
            </a:r>
            <a:r>
              <a:rPr lang="tr-TR" i="1" dirty="0" smtClean="0"/>
              <a:t>ı</a:t>
            </a:r>
            <a:r>
              <a:rPr lang="tr-TR" i="1" dirty="0" smtClean="0"/>
              <a:t> olarak temsil </a:t>
            </a:r>
            <a:r>
              <a:rPr lang="tr-TR" i="1" dirty="0" smtClean="0"/>
              <a:t>edilebilir</a:t>
            </a:r>
          </a:p>
          <a:p>
            <a:pPr marL="341313" indent="-341313"/>
            <a:endParaRPr lang="tr-TR" i="1" dirty="0" smtClean="0"/>
          </a:p>
          <a:p>
            <a:pPr marL="341313" indent="-341313"/>
            <a:r>
              <a:rPr lang="tr-TR" i="1" dirty="0" smtClean="0"/>
              <a:t>Ülkenin şebeke optimizasyonu </a:t>
            </a:r>
            <a:r>
              <a:rPr lang="tr-TR" i="1" dirty="0" smtClean="0"/>
              <a:t>ve </a:t>
            </a:r>
            <a:r>
              <a:rPr lang="tr-TR" i="1" dirty="0" smtClean="0"/>
              <a:t>çalışması </a:t>
            </a:r>
            <a:r>
              <a:rPr lang="tr-TR" i="1" dirty="0" smtClean="0"/>
              <a:t>graf problemi olarak </a:t>
            </a:r>
            <a:r>
              <a:rPr lang="tr-TR" i="1" dirty="0" smtClean="0"/>
              <a:t>tanımlanabilir</a:t>
            </a:r>
            <a:endParaRPr lang="tr-TR" i="1" dirty="0" smtClean="0"/>
          </a:p>
          <a:p>
            <a:pPr marL="341313" indent="-341313"/>
            <a:endParaRPr lang="tr-TR" dirty="0" smtClean="0"/>
          </a:p>
          <a:p>
            <a:endParaRPr lang="tr-TR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Baze grafların uygulamaları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/>
            <a:r>
              <a:rPr lang="tr-TR" i="1" dirty="0" smtClean="0"/>
              <a:t>Ülkenin otoyol sisteminde, şehirler – düğümler ve otobanlar </a:t>
            </a:r>
            <a:r>
              <a:rPr lang="tr-TR" i="1" dirty="0" smtClean="0"/>
              <a:t>–</a:t>
            </a:r>
            <a:r>
              <a:rPr lang="tr-TR" i="1" dirty="0" smtClean="0"/>
              <a:t>bağlantılar</a:t>
            </a:r>
            <a:r>
              <a:rPr lang="tr-TR" i="1" dirty="0" smtClean="0"/>
              <a:t>ı</a:t>
            </a:r>
            <a:r>
              <a:rPr lang="tr-TR" i="1" dirty="0" smtClean="0"/>
              <a:t> olarak temsil </a:t>
            </a:r>
            <a:r>
              <a:rPr lang="tr-TR" i="1" dirty="0" smtClean="0"/>
              <a:t>edilebilir</a:t>
            </a:r>
          </a:p>
          <a:p>
            <a:pPr marL="341313" indent="-341313"/>
            <a:endParaRPr lang="tr-TR" i="1" dirty="0" smtClean="0"/>
          </a:p>
          <a:p>
            <a:pPr marL="341313" indent="-341313"/>
            <a:r>
              <a:rPr lang="tr-TR" i="1" dirty="0" smtClean="0"/>
              <a:t>Otoyolların optimizasyonu, durumu ve patika bulma graf </a:t>
            </a:r>
            <a:r>
              <a:rPr lang="tr-TR" i="1" dirty="0" smtClean="0"/>
              <a:t>problemi olarak </a:t>
            </a:r>
            <a:r>
              <a:rPr lang="tr-TR" i="1" dirty="0" smtClean="0"/>
              <a:t>tanımlanabilir</a:t>
            </a:r>
            <a:endParaRPr lang="tr-TR" i="1" dirty="0" smtClean="0"/>
          </a:p>
          <a:p>
            <a:pPr marL="341313" indent="-341313"/>
            <a:endParaRPr lang="tr-TR" dirty="0" smtClean="0"/>
          </a:p>
          <a:p>
            <a:endParaRPr lang="tr-TR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Baze graf işlemleri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tr-TR" i="1" dirty="0" smtClean="0"/>
              <a:t>Graf </a:t>
            </a:r>
            <a:r>
              <a:rPr lang="tr-TR" i="1" dirty="0" smtClean="0"/>
              <a:t>arama problemleri</a:t>
            </a:r>
            <a:endParaRPr lang="tr-TR" i="1" dirty="0" smtClean="0"/>
          </a:p>
          <a:p>
            <a:pPr lvl="1"/>
            <a:r>
              <a:rPr lang="tr-TR" dirty="0" smtClean="0"/>
              <a:t>Graf bağlantılarını takip ederek graftaki belirli </a:t>
            </a:r>
            <a:r>
              <a:rPr lang="tr-TR" dirty="0" smtClean="0"/>
              <a:t>bir düğüm aranması</a:t>
            </a:r>
            <a:endParaRPr lang="tr-TR" dirty="0" smtClean="0"/>
          </a:p>
          <a:p>
            <a:pPr lvl="1"/>
            <a:r>
              <a:rPr lang="tr-TR" dirty="0" smtClean="0"/>
              <a:t>Graf bağlantılarını takip </a:t>
            </a:r>
            <a:r>
              <a:rPr lang="tr-TR" dirty="0" smtClean="0"/>
              <a:t>ederek, bir hedef düğümünün başlangıçtan uzaklığı hesaplanması</a:t>
            </a:r>
            <a:endParaRPr lang="tr-TR" dirty="0" smtClean="0"/>
          </a:p>
          <a:p>
            <a:pPr lvl="1"/>
            <a:r>
              <a:rPr lang="tr-TR" dirty="0" smtClean="0"/>
              <a:t>Graf bağlantılarını takip ederek, grafın genel topoloji veya yapısı incelenmesi</a:t>
            </a:r>
            <a:endParaRPr lang="tr-TR" dirty="0" smtClean="0"/>
          </a:p>
          <a:p>
            <a:endParaRPr lang="tr-TR" dirty="0" smtClean="0"/>
          </a:p>
          <a:p>
            <a:pPr lvl="1"/>
            <a:endParaRPr lang="tr-TR" dirty="0" smtClean="0"/>
          </a:p>
          <a:p>
            <a:endParaRPr lang="tr-T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Baze graf işlemleri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Graf arama için </a:t>
            </a:r>
            <a:r>
              <a:rPr lang="tr-TR" dirty="0" smtClean="0">
                <a:solidFill>
                  <a:srgbClr val="FF0000"/>
                </a:solidFill>
              </a:rPr>
              <a:t>derinlikte </a:t>
            </a:r>
            <a:r>
              <a:rPr lang="tr-TR" dirty="0" smtClean="0"/>
              <a:t>ve </a:t>
            </a:r>
            <a:r>
              <a:rPr lang="tr-TR" dirty="0" smtClean="0">
                <a:solidFill>
                  <a:srgbClr val="FF0000"/>
                </a:solidFill>
              </a:rPr>
              <a:t>enine arama </a:t>
            </a:r>
            <a:r>
              <a:rPr lang="tr-TR" dirty="0" smtClean="0"/>
              <a:t>yaklaşımları kullanılmaktadır</a:t>
            </a:r>
            <a:endParaRPr lang="tr-TR" dirty="0" smtClean="0"/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Baze graf işlemleri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i="1" dirty="0" smtClean="0"/>
              <a:t>Derinlikte </a:t>
            </a:r>
            <a:r>
              <a:rPr lang="tr-TR" i="1" dirty="0" smtClean="0"/>
              <a:t>arama (deapth-first search)</a:t>
            </a:r>
            <a:endParaRPr lang="tr-TR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tr-TR" dirty="0" smtClean="0"/>
              <a:t>Belirli bir </a:t>
            </a:r>
            <a:r>
              <a:rPr lang="tr-TR" dirty="0" smtClean="0"/>
              <a:t>düğüm </a:t>
            </a:r>
            <a:r>
              <a:rPr lang="tr-TR" dirty="0" smtClean="0"/>
              <a:t>ile </a:t>
            </a:r>
            <a:r>
              <a:rPr lang="tr-TR" dirty="0" smtClean="0"/>
              <a:t>(ona </a:t>
            </a:r>
            <a:r>
              <a:rPr lang="tr-TR" u="sng" dirty="0" smtClean="0"/>
              <a:t>kök</a:t>
            </a:r>
            <a:r>
              <a:rPr lang="tr-TR" dirty="0" smtClean="0"/>
              <a:t> denir) başlatılır</a:t>
            </a:r>
            <a:endParaRPr lang="tr-TR" dirty="0" smtClean="0"/>
          </a:p>
          <a:p>
            <a:pPr marL="971550" lvl="1" indent="-514350">
              <a:buFont typeface="+mj-lt"/>
              <a:buAutoNum type="arabicPeriod"/>
            </a:pPr>
            <a:r>
              <a:rPr lang="tr-TR" dirty="0" smtClean="0"/>
              <a:t>Bu </a:t>
            </a:r>
            <a:r>
              <a:rPr lang="tr-TR" dirty="0" smtClean="0"/>
              <a:t>düğümle başlayınca, grafın bir dalı mümkün iken </a:t>
            </a:r>
            <a:r>
              <a:rPr lang="tr-TR" dirty="0" smtClean="0"/>
              <a:t>takip edilir</a:t>
            </a:r>
          </a:p>
          <a:p>
            <a:pPr marL="971550" lvl="1" indent="-514350">
              <a:buFont typeface="+mj-lt"/>
              <a:buAutoNum type="arabicPeriod"/>
            </a:pPr>
            <a:r>
              <a:rPr lang="tr-TR" dirty="0" smtClean="0"/>
              <a:t>Dalın </a:t>
            </a:r>
            <a:r>
              <a:rPr lang="tr-TR" dirty="0" smtClean="0"/>
              <a:t>sonu ulaşıltıktan sonra, </a:t>
            </a:r>
            <a:r>
              <a:rPr lang="tr-TR" dirty="0" smtClean="0"/>
              <a:t>aynı </a:t>
            </a:r>
            <a:r>
              <a:rPr lang="tr-TR" dirty="0" smtClean="0"/>
              <a:t>daldan geri dönülür ve ilk uygun önceki bir düğümden </a:t>
            </a:r>
            <a:r>
              <a:rPr lang="tr-TR" dirty="0" smtClean="0"/>
              <a:t>yeni dalın incelenmesi </a:t>
            </a:r>
            <a:r>
              <a:rPr lang="tr-TR" dirty="0" smtClean="0"/>
              <a:t>aynı şekilde başlatılır</a:t>
            </a:r>
            <a:endParaRPr lang="tr-TR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tr-TR" dirty="0" smtClean="0"/>
              <a:t>VB</a:t>
            </a:r>
          </a:p>
          <a:p>
            <a:pPr lvl="1">
              <a:buNone/>
            </a:pPr>
            <a:endParaRPr lang="tr-TR" dirty="0" smtClean="0"/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Graflar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79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tr-TR" dirty="0" smtClean="0"/>
              <a:t>Graflar </a:t>
            </a:r>
            <a:r>
              <a:rPr lang="tr-TR" dirty="0" smtClean="0"/>
              <a:t>kavramsal bir araç</a:t>
            </a:r>
            <a:r>
              <a:rPr lang="tr-TR" dirty="0" smtClean="0"/>
              <a:t>:</a:t>
            </a:r>
            <a:r>
              <a:rPr lang="tr-TR" dirty="0" smtClean="0"/>
              <a:t> </a:t>
            </a:r>
            <a:endParaRPr lang="tr-TR" dirty="0" smtClean="0"/>
          </a:p>
          <a:p>
            <a:pPr lvl="1"/>
            <a:r>
              <a:rPr lang="tr-TR" dirty="0" smtClean="0"/>
              <a:t>Arkadaşlık </a:t>
            </a:r>
            <a:r>
              <a:rPr lang="tr-TR" dirty="0" smtClean="0"/>
              <a:t>ilişkileri</a:t>
            </a:r>
          </a:p>
          <a:p>
            <a:pPr lvl="1"/>
            <a:r>
              <a:rPr lang="tr-TR" dirty="0" smtClean="0"/>
              <a:t>Sosyal </a:t>
            </a:r>
            <a:r>
              <a:rPr lang="tr-TR" dirty="0" smtClean="0"/>
              <a:t>bağlantıları</a:t>
            </a:r>
          </a:p>
          <a:p>
            <a:pPr lvl="1"/>
            <a:r>
              <a:rPr lang="tr-TR" dirty="0" smtClean="0"/>
              <a:t>Şirketin ürünlerinin </a:t>
            </a:r>
            <a:r>
              <a:rPr lang="tr-TR" dirty="0" smtClean="0"/>
              <a:t>tedarik-tüketim </a:t>
            </a:r>
            <a:r>
              <a:rPr lang="tr-TR" dirty="0" smtClean="0"/>
              <a:t>bağlantıları</a:t>
            </a:r>
            <a:endParaRPr lang="tr-TR" dirty="0" smtClean="0"/>
          </a:p>
          <a:p>
            <a:pPr lvl="1"/>
            <a:r>
              <a:rPr lang="tr-TR" dirty="0" smtClean="0"/>
              <a:t>Üretim sürecinin çıktı-girdi bağımlılıkları</a:t>
            </a:r>
            <a:endParaRPr lang="tr-TR" dirty="0" smtClean="0"/>
          </a:p>
          <a:p>
            <a:pPr lvl="1"/>
            <a:r>
              <a:rPr lang="tr-TR" dirty="0" smtClean="0"/>
              <a:t>Bilgi işlem sistemi/veritabanında </a:t>
            </a:r>
            <a:r>
              <a:rPr lang="tr-TR" dirty="0" smtClean="0"/>
              <a:t>bağımlılıkları</a:t>
            </a:r>
          </a:p>
          <a:p>
            <a:pPr lvl="1"/>
            <a:r>
              <a:rPr lang="tr-TR" dirty="0" smtClean="0"/>
              <a:t>Ekonomik işbirlikleri</a:t>
            </a:r>
            <a:endParaRPr lang="tr-TR" dirty="0" smtClean="0"/>
          </a:p>
          <a:p>
            <a:pPr lvl="1"/>
            <a:r>
              <a:rPr lang="tr-TR" dirty="0" smtClean="0"/>
              <a:t>Otoban </a:t>
            </a:r>
            <a:r>
              <a:rPr lang="tr-TR" dirty="0" smtClean="0"/>
              <a:t>yolları</a:t>
            </a:r>
            <a:endParaRPr lang="tr-TR" dirty="0" smtClean="0"/>
          </a:p>
          <a:p>
            <a:pPr lvl="1"/>
            <a:r>
              <a:rPr lang="tr-TR" dirty="0" smtClean="0"/>
              <a:t>Elektrik </a:t>
            </a:r>
            <a:r>
              <a:rPr lang="tr-TR" dirty="0" smtClean="0"/>
              <a:t>şebekesi</a:t>
            </a:r>
            <a:endParaRPr lang="tr-TR" dirty="0" smtClean="0"/>
          </a:p>
          <a:p>
            <a:pPr lvl="1"/>
            <a:r>
              <a:rPr lang="tr-TR" dirty="0" smtClean="0"/>
              <a:t>İnternet ağı</a:t>
            </a:r>
            <a:endParaRPr lang="tr-TR" dirty="0" smtClean="0"/>
          </a:p>
          <a:p>
            <a:pPr lvl="1"/>
            <a:r>
              <a:rPr lang="tr-TR" dirty="0" smtClean="0"/>
              <a:t>VB</a:t>
            </a:r>
            <a:endParaRPr lang="tr-TR" dirty="0" smtClean="0"/>
          </a:p>
        </p:txBody>
      </p:sp>
      <p:grpSp>
        <p:nvGrpSpPr>
          <p:cNvPr id="4" name="Group 22"/>
          <p:cNvGrpSpPr/>
          <p:nvPr/>
        </p:nvGrpSpPr>
        <p:grpSpPr>
          <a:xfrm>
            <a:off x="5334000" y="3886200"/>
            <a:ext cx="3641432" cy="2819400"/>
            <a:chOff x="838200" y="2362200"/>
            <a:chExt cx="4479632" cy="3657600"/>
          </a:xfrm>
        </p:grpSpPr>
        <p:sp>
          <p:nvSpPr>
            <p:cNvPr id="24" name="Flowchart: Connector 23"/>
            <p:cNvSpPr/>
            <p:nvPr/>
          </p:nvSpPr>
          <p:spPr>
            <a:xfrm>
              <a:off x="838200" y="26670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/>
            <p:cNvSpPr/>
            <p:nvPr/>
          </p:nvSpPr>
          <p:spPr>
            <a:xfrm>
              <a:off x="2438400" y="29718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1295400" y="41148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3505200" y="37338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4038600" y="24384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4648200" y="39624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2057400" y="53340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4114800" y="55626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>
              <a:stCxn id="24" idx="6"/>
              <a:endCxn id="25" idx="2"/>
            </p:cNvCxnSpPr>
            <p:nvPr/>
          </p:nvCxnSpPr>
          <p:spPr>
            <a:xfrm>
              <a:off x="1295400" y="2895600"/>
              <a:ext cx="1143000" cy="304800"/>
            </a:xfrm>
            <a:prstGeom prst="straightConnector1">
              <a:avLst/>
            </a:prstGeom>
            <a:ln w="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5" idx="5"/>
              <a:endCxn id="27" idx="1"/>
            </p:cNvCxnSpPr>
            <p:nvPr/>
          </p:nvCxnSpPr>
          <p:spPr>
            <a:xfrm>
              <a:off x="2828645" y="3362045"/>
              <a:ext cx="743510" cy="438710"/>
            </a:xfrm>
            <a:prstGeom prst="straightConnector1">
              <a:avLst/>
            </a:prstGeom>
            <a:ln w="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5" idx="3"/>
              <a:endCxn id="26" idx="7"/>
            </p:cNvCxnSpPr>
            <p:nvPr/>
          </p:nvCxnSpPr>
          <p:spPr>
            <a:xfrm flipH="1">
              <a:off x="1685645" y="3362045"/>
              <a:ext cx="819710" cy="819710"/>
            </a:xfrm>
            <a:prstGeom prst="straightConnector1">
              <a:avLst/>
            </a:prstGeom>
            <a:ln w="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0" idx="0"/>
              <a:endCxn id="25" idx="4"/>
            </p:cNvCxnSpPr>
            <p:nvPr/>
          </p:nvCxnSpPr>
          <p:spPr>
            <a:xfrm flipV="1">
              <a:off x="2286000" y="3429000"/>
              <a:ext cx="381000" cy="1905000"/>
            </a:xfrm>
            <a:prstGeom prst="straightConnector1">
              <a:avLst/>
            </a:prstGeom>
            <a:ln w="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6" idx="5"/>
              <a:endCxn id="30" idx="1"/>
            </p:cNvCxnSpPr>
            <p:nvPr/>
          </p:nvCxnSpPr>
          <p:spPr>
            <a:xfrm>
              <a:off x="1685645" y="4505045"/>
              <a:ext cx="438710" cy="895910"/>
            </a:xfrm>
            <a:prstGeom prst="straightConnector1">
              <a:avLst/>
            </a:prstGeom>
            <a:ln w="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7" idx="6"/>
              <a:endCxn id="29" idx="2"/>
            </p:cNvCxnSpPr>
            <p:nvPr/>
          </p:nvCxnSpPr>
          <p:spPr>
            <a:xfrm>
              <a:off x="3962400" y="3962401"/>
              <a:ext cx="685799" cy="228601"/>
            </a:xfrm>
            <a:prstGeom prst="straightConnector1">
              <a:avLst/>
            </a:prstGeom>
            <a:ln w="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9" idx="0"/>
              <a:endCxn id="28" idx="5"/>
            </p:cNvCxnSpPr>
            <p:nvPr/>
          </p:nvCxnSpPr>
          <p:spPr>
            <a:xfrm flipH="1" flipV="1">
              <a:off x="4428845" y="2828645"/>
              <a:ext cx="447955" cy="1133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9" idx="3"/>
              <a:endCxn id="31" idx="0"/>
            </p:cNvCxnSpPr>
            <p:nvPr/>
          </p:nvCxnSpPr>
          <p:spPr>
            <a:xfrm flipH="1">
              <a:off x="4343401" y="4352646"/>
              <a:ext cx="371754" cy="120995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8" idx="2"/>
              <a:endCxn id="24" idx="6"/>
            </p:cNvCxnSpPr>
            <p:nvPr/>
          </p:nvCxnSpPr>
          <p:spPr>
            <a:xfrm flipH="1">
              <a:off x="1295400" y="2667001"/>
              <a:ext cx="2743200" cy="228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1" idx="1"/>
              <a:endCxn id="25" idx="5"/>
            </p:cNvCxnSpPr>
            <p:nvPr/>
          </p:nvCxnSpPr>
          <p:spPr>
            <a:xfrm flipH="1" flipV="1">
              <a:off x="2828645" y="3362045"/>
              <a:ext cx="1353110" cy="2267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057400" y="2362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0.5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47800" y="3048000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0.25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048000" y="3200400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0.33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24400" y="3124200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0.77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10000" y="40386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0.5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48200" y="4953000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0.15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24200" y="4648200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0.33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05000" y="4114800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0.17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447800" y="3505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1.0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371600" y="4648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1.0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i="1" dirty="0" smtClean="0"/>
              <a:t>Derinlikte arama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i="1" dirty="0" smtClean="0"/>
              <a:t>Derinlikte arama:</a:t>
            </a:r>
          </a:p>
        </p:txBody>
      </p:sp>
      <p:grpSp>
        <p:nvGrpSpPr>
          <p:cNvPr id="12" name="Group 29"/>
          <p:cNvGrpSpPr/>
          <p:nvPr/>
        </p:nvGrpSpPr>
        <p:grpSpPr>
          <a:xfrm>
            <a:off x="228600" y="2438400"/>
            <a:ext cx="4267200" cy="3581400"/>
            <a:chOff x="838200" y="2438400"/>
            <a:chExt cx="4267200" cy="3581400"/>
          </a:xfrm>
        </p:grpSpPr>
        <p:sp>
          <p:nvSpPr>
            <p:cNvPr id="4" name="Flowchart: Connector 3"/>
            <p:cNvSpPr/>
            <p:nvPr/>
          </p:nvSpPr>
          <p:spPr>
            <a:xfrm>
              <a:off x="838200" y="26670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b</a:t>
              </a:r>
              <a:endParaRPr lang="en-US" dirty="0"/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2438400" y="29718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c</a:t>
              </a:r>
              <a:endParaRPr lang="en-US" dirty="0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295400" y="41148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g</a:t>
              </a:r>
              <a:endParaRPr lang="en-US" dirty="0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3505200" y="37338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d</a:t>
              </a:r>
              <a:endParaRPr lang="en-US" dirty="0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4038600" y="2438400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a</a:t>
              </a:r>
              <a:endParaRPr lang="en-US" dirty="0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4648200" y="39624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e</a:t>
              </a:r>
              <a:endParaRPr lang="en-US" dirty="0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2057400" y="53340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4114800" y="55626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4" idx="6"/>
              <a:endCxn id="5" idx="2"/>
            </p:cNvCxnSpPr>
            <p:nvPr/>
          </p:nvCxnSpPr>
          <p:spPr>
            <a:xfrm>
              <a:off x="1295400" y="2895600"/>
              <a:ext cx="1143000" cy="30480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5"/>
              <a:endCxn id="7" idx="1"/>
            </p:cNvCxnSpPr>
            <p:nvPr/>
          </p:nvCxnSpPr>
          <p:spPr>
            <a:xfrm>
              <a:off x="2828645" y="3362045"/>
              <a:ext cx="743510" cy="43871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6" idx="7"/>
            </p:cNvCxnSpPr>
            <p:nvPr/>
          </p:nvCxnSpPr>
          <p:spPr>
            <a:xfrm flipH="1">
              <a:off x="1685645" y="3362045"/>
              <a:ext cx="819710" cy="81971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0"/>
              <a:endCxn id="5" idx="4"/>
            </p:cNvCxnSpPr>
            <p:nvPr/>
          </p:nvCxnSpPr>
          <p:spPr>
            <a:xfrm flipV="1">
              <a:off x="2286000" y="3429000"/>
              <a:ext cx="381000" cy="190500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5"/>
              <a:endCxn id="10" idx="1"/>
            </p:cNvCxnSpPr>
            <p:nvPr/>
          </p:nvCxnSpPr>
          <p:spPr>
            <a:xfrm>
              <a:off x="1685645" y="4505045"/>
              <a:ext cx="438710" cy="89591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6"/>
              <a:endCxn id="9" idx="2"/>
            </p:cNvCxnSpPr>
            <p:nvPr/>
          </p:nvCxnSpPr>
          <p:spPr>
            <a:xfrm>
              <a:off x="3962400" y="3962400"/>
              <a:ext cx="685800" cy="22860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0"/>
              <a:endCxn id="8" idx="5"/>
            </p:cNvCxnSpPr>
            <p:nvPr/>
          </p:nvCxnSpPr>
          <p:spPr>
            <a:xfrm flipH="1" flipV="1">
              <a:off x="4428845" y="2828645"/>
              <a:ext cx="447955" cy="1133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9" idx="4"/>
              <a:endCxn id="11" idx="0"/>
            </p:cNvCxnSpPr>
            <p:nvPr/>
          </p:nvCxnSpPr>
          <p:spPr>
            <a:xfrm flipH="1">
              <a:off x="4343400" y="4419600"/>
              <a:ext cx="533400" cy="1143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8" idx="2"/>
            </p:cNvCxnSpPr>
            <p:nvPr/>
          </p:nvCxnSpPr>
          <p:spPr>
            <a:xfrm flipH="1">
              <a:off x="1371600" y="2667000"/>
              <a:ext cx="2667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1" idx="1"/>
              <a:endCxn id="5" idx="5"/>
            </p:cNvCxnSpPr>
            <p:nvPr/>
          </p:nvCxnSpPr>
          <p:spPr>
            <a:xfrm flipH="1" flipV="1">
              <a:off x="2828645" y="3362045"/>
              <a:ext cx="1353110" cy="22675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5486400" y="1600200"/>
            <a:ext cx="1893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i="1" u="sng" dirty="0" smtClean="0"/>
              <a:t>a ile başlıoruz</a:t>
            </a:r>
            <a:endParaRPr lang="en-US" sz="2400" u="sng" dirty="0"/>
          </a:p>
        </p:txBody>
      </p:sp>
      <p:sp>
        <p:nvSpPr>
          <p:cNvPr id="30" name="Rectangle 29"/>
          <p:cNvSpPr/>
          <p:nvPr/>
        </p:nvSpPr>
        <p:spPr>
          <a:xfrm>
            <a:off x="5562600" y="2133600"/>
            <a:ext cx="28782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i="1" u="sng" dirty="0" smtClean="0"/>
              <a:t>Bir dalı takip ediyoruz</a:t>
            </a:r>
            <a:endParaRPr lang="en-US" sz="2400" u="sng" dirty="0"/>
          </a:p>
        </p:txBody>
      </p:sp>
      <p:sp>
        <p:nvSpPr>
          <p:cNvPr id="32" name="Rectangle 31"/>
          <p:cNvSpPr/>
          <p:nvPr/>
        </p:nvSpPr>
        <p:spPr>
          <a:xfrm>
            <a:off x="5562600" y="2895600"/>
            <a:ext cx="24897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i="1" dirty="0" smtClean="0"/>
              <a:t>Geçiş düğümleri:</a:t>
            </a:r>
            <a:br>
              <a:rPr lang="tr-TR" sz="2400" i="1" dirty="0" smtClean="0"/>
            </a:br>
            <a:r>
              <a:rPr lang="tr-TR" sz="2400" i="1" dirty="0" smtClean="0"/>
              <a:t>a→b→c→d→e→a</a:t>
            </a:r>
            <a:endParaRPr lang="en-US" sz="24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838200" y="2438400"/>
            <a:ext cx="2514600" cy="2286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62000" y="3124200"/>
            <a:ext cx="685800" cy="2286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133600" y="3657600"/>
            <a:ext cx="685800" cy="3048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352800" y="4191000"/>
            <a:ext cx="762000" cy="3048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4038600" y="2971800"/>
            <a:ext cx="304800" cy="7620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i="1" dirty="0" smtClean="0"/>
              <a:t>Derinlikte arama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i="1" dirty="0" smtClean="0"/>
              <a:t>Derinlikte arama:</a:t>
            </a:r>
            <a:endParaRPr lang="tr-TR" i="1" dirty="0" smtClean="0"/>
          </a:p>
        </p:txBody>
      </p:sp>
      <p:grpSp>
        <p:nvGrpSpPr>
          <p:cNvPr id="12" name="Group 29"/>
          <p:cNvGrpSpPr/>
          <p:nvPr/>
        </p:nvGrpSpPr>
        <p:grpSpPr>
          <a:xfrm>
            <a:off x="228600" y="2438400"/>
            <a:ext cx="4267200" cy="3581400"/>
            <a:chOff x="838200" y="2438400"/>
            <a:chExt cx="4267200" cy="3581400"/>
          </a:xfrm>
        </p:grpSpPr>
        <p:sp>
          <p:nvSpPr>
            <p:cNvPr id="4" name="Flowchart: Connector 3"/>
            <p:cNvSpPr/>
            <p:nvPr/>
          </p:nvSpPr>
          <p:spPr>
            <a:xfrm>
              <a:off x="838200" y="26670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b</a:t>
              </a:r>
              <a:endParaRPr lang="en-US" dirty="0"/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2438400" y="29718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c</a:t>
              </a:r>
              <a:endParaRPr lang="en-US" dirty="0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295400" y="41148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g</a:t>
              </a:r>
              <a:endParaRPr lang="en-US" dirty="0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3505200" y="37338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d</a:t>
              </a:r>
              <a:endParaRPr lang="en-US" dirty="0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4038600" y="24384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a</a:t>
              </a:r>
              <a:endParaRPr lang="en-US" dirty="0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4648200" y="39624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e</a:t>
              </a:r>
              <a:endParaRPr lang="en-US" dirty="0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2057400" y="53340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4114800" y="55626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4" idx="6"/>
              <a:endCxn id="5" idx="2"/>
            </p:cNvCxnSpPr>
            <p:nvPr/>
          </p:nvCxnSpPr>
          <p:spPr>
            <a:xfrm>
              <a:off x="1295400" y="2895600"/>
              <a:ext cx="1143000" cy="30480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5"/>
              <a:endCxn id="7" idx="1"/>
            </p:cNvCxnSpPr>
            <p:nvPr/>
          </p:nvCxnSpPr>
          <p:spPr>
            <a:xfrm>
              <a:off x="2828645" y="3362045"/>
              <a:ext cx="743510" cy="43871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6" idx="7"/>
            </p:cNvCxnSpPr>
            <p:nvPr/>
          </p:nvCxnSpPr>
          <p:spPr>
            <a:xfrm flipH="1">
              <a:off x="1685645" y="3362045"/>
              <a:ext cx="819710" cy="81971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0"/>
              <a:endCxn id="5" idx="4"/>
            </p:cNvCxnSpPr>
            <p:nvPr/>
          </p:nvCxnSpPr>
          <p:spPr>
            <a:xfrm flipV="1">
              <a:off x="2286000" y="3429000"/>
              <a:ext cx="381000" cy="190500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5"/>
              <a:endCxn id="10" idx="1"/>
            </p:cNvCxnSpPr>
            <p:nvPr/>
          </p:nvCxnSpPr>
          <p:spPr>
            <a:xfrm>
              <a:off x="1685645" y="4505045"/>
              <a:ext cx="438710" cy="89591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6"/>
              <a:endCxn id="9" idx="2"/>
            </p:cNvCxnSpPr>
            <p:nvPr/>
          </p:nvCxnSpPr>
          <p:spPr>
            <a:xfrm>
              <a:off x="3962400" y="3962400"/>
              <a:ext cx="685800" cy="22860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0"/>
              <a:endCxn id="8" idx="5"/>
            </p:cNvCxnSpPr>
            <p:nvPr/>
          </p:nvCxnSpPr>
          <p:spPr>
            <a:xfrm flipH="1" flipV="1">
              <a:off x="4428845" y="2828645"/>
              <a:ext cx="447955" cy="1133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9" idx="4"/>
              <a:endCxn id="11" idx="0"/>
            </p:cNvCxnSpPr>
            <p:nvPr/>
          </p:nvCxnSpPr>
          <p:spPr>
            <a:xfrm flipH="1">
              <a:off x="4343400" y="4419600"/>
              <a:ext cx="533400" cy="1143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8" idx="2"/>
            </p:cNvCxnSpPr>
            <p:nvPr/>
          </p:nvCxnSpPr>
          <p:spPr>
            <a:xfrm flipH="1">
              <a:off x="1371600" y="2667000"/>
              <a:ext cx="2667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1" idx="1"/>
              <a:endCxn id="5" idx="5"/>
            </p:cNvCxnSpPr>
            <p:nvPr/>
          </p:nvCxnSpPr>
          <p:spPr>
            <a:xfrm flipH="1" flipV="1">
              <a:off x="2828645" y="3362045"/>
              <a:ext cx="1353110" cy="22675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5486400" y="1600200"/>
            <a:ext cx="1893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i="1" dirty="0" smtClean="0">
                <a:solidFill>
                  <a:schemeClr val="bg1">
                    <a:lumMod val="50000"/>
                  </a:schemeClr>
                </a:solidFill>
              </a:rPr>
              <a:t>a ile başlıoruz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62600" y="2057400"/>
            <a:ext cx="31720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i="1" dirty="0" smtClean="0"/>
              <a:t>Son düğüme ulaştıktan sonra (a) geri dönüyoruz, uygun önceki bir elemandan yeni dalı incelemeye başlıyoruz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5410200" y="5135940"/>
            <a:ext cx="248978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i="1" dirty="0" smtClean="0"/>
              <a:t>Geçiş düğümleri:</a:t>
            </a:r>
            <a:br>
              <a:rPr lang="tr-TR" sz="2400" i="1" dirty="0" smtClean="0"/>
            </a:br>
            <a:r>
              <a:rPr lang="tr-TR" sz="2400" i="1" dirty="0" smtClean="0"/>
              <a:t>a→b→c→d→e→</a:t>
            </a:r>
            <a:r>
              <a:rPr lang="tr-TR" sz="2400" i="1" dirty="0" smtClean="0">
                <a:solidFill>
                  <a:srgbClr val="FF0000"/>
                </a:solidFill>
              </a:rPr>
              <a:t>a</a:t>
            </a:r>
          </a:p>
          <a:p>
            <a:r>
              <a:rPr lang="tr-TR" sz="2400" i="1" dirty="0" smtClean="0">
                <a:solidFill>
                  <a:srgbClr val="FF0000"/>
                </a:solidFill>
              </a:rPr>
              <a:t>a←e</a:t>
            </a:r>
          </a:p>
          <a:p>
            <a:r>
              <a:rPr lang="tr-TR" sz="2400" i="1" dirty="0" smtClean="0">
                <a:solidFill>
                  <a:srgbClr val="FF0000"/>
                </a:solidFill>
              </a:rPr>
              <a:t>e</a:t>
            </a:r>
            <a:r>
              <a:rPr lang="tr-TR" sz="2400" i="1" dirty="0" smtClean="0"/>
              <a:t>→h→c</a:t>
            </a:r>
            <a:endParaRPr lang="en-US" sz="24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838200" y="2438400"/>
            <a:ext cx="2514600" cy="2286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62000" y="3124200"/>
            <a:ext cx="685800" cy="2286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133600" y="3657600"/>
            <a:ext cx="685800" cy="3048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352800" y="4191000"/>
            <a:ext cx="762000" cy="3048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4038600" y="2971800"/>
            <a:ext cx="304800" cy="7620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xplosion 1 36"/>
          <p:cNvSpPr/>
          <p:nvPr/>
        </p:nvSpPr>
        <p:spPr>
          <a:xfrm>
            <a:off x="3429000" y="3352800"/>
            <a:ext cx="1828800" cy="1676400"/>
          </a:xfrm>
          <a:prstGeom prst="irregularSeal1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419600" y="2895600"/>
            <a:ext cx="381000" cy="990600"/>
          </a:xfrm>
          <a:prstGeom prst="straightConnector1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i="1" dirty="0" smtClean="0"/>
              <a:t>Derinlikte arama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i="1" dirty="0" smtClean="0"/>
              <a:t>Derinlikte arama:</a:t>
            </a:r>
          </a:p>
        </p:txBody>
      </p:sp>
      <p:grpSp>
        <p:nvGrpSpPr>
          <p:cNvPr id="12" name="Group 29"/>
          <p:cNvGrpSpPr/>
          <p:nvPr/>
        </p:nvGrpSpPr>
        <p:grpSpPr>
          <a:xfrm>
            <a:off x="228600" y="2438400"/>
            <a:ext cx="4267200" cy="3581400"/>
            <a:chOff x="838200" y="2438400"/>
            <a:chExt cx="4267200" cy="3581400"/>
          </a:xfrm>
        </p:grpSpPr>
        <p:sp>
          <p:nvSpPr>
            <p:cNvPr id="4" name="Flowchart: Connector 3"/>
            <p:cNvSpPr/>
            <p:nvPr/>
          </p:nvSpPr>
          <p:spPr>
            <a:xfrm>
              <a:off x="838200" y="26670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b</a:t>
              </a:r>
              <a:endParaRPr lang="en-US" dirty="0"/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2438400" y="29718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c</a:t>
              </a:r>
              <a:endParaRPr lang="en-US" dirty="0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295400" y="41148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g</a:t>
              </a:r>
              <a:endParaRPr lang="en-US" dirty="0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3505200" y="37338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d</a:t>
              </a:r>
              <a:endParaRPr lang="en-US" dirty="0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4038600" y="24384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a</a:t>
              </a:r>
              <a:endParaRPr lang="en-US" dirty="0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4648200" y="39624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e</a:t>
              </a:r>
              <a:endParaRPr lang="en-US" dirty="0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2057400" y="53340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4114800" y="55626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4" idx="6"/>
              <a:endCxn id="5" idx="2"/>
            </p:cNvCxnSpPr>
            <p:nvPr/>
          </p:nvCxnSpPr>
          <p:spPr>
            <a:xfrm>
              <a:off x="1295400" y="2895600"/>
              <a:ext cx="1143000" cy="30480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5"/>
              <a:endCxn id="7" idx="1"/>
            </p:cNvCxnSpPr>
            <p:nvPr/>
          </p:nvCxnSpPr>
          <p:spPr>
            <a:xfrm>
              <a:off x="2828645" y="3362045"/>
              <a:ext cx="743510" cy="43871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6" idx="7"/>
            </p:cNvCxnSpPr>
            <p:nvPr/>
          </p:nvCxnSpPr>
          <p:spPr>
            <a:xfrm flipH="1">
              <a:off x="1685645" y="3362045"/>
              <a:ext cx="819710" cy="81971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0"/>
              <a:endCxn id="5" idx="4"/>
            </p:cNvCxnSpPr>
            <p:nvPr/>
          </p:nvCxnSpPr>
          <p:spPr>
            <a:xfrm flipV="1">
              <a:off x="2286000" y="3429000"/>
              <a:ext cx="381000" cy="190500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5"/>
              <a:endCxn id="10" idx="1"/>
            </p:cNvCxnSpPr>
            <p:nvPr/>
          </p:nvCxnSpPr>
          <p:spPr>
            <a:xfrm>
              <a:off x="1685645" y="4505045"/>
              <a:ext cx="438710" cy="89591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6"/>
              <a:endCxn id="9" idx="2"/>
            </p:cNvCxnSpPr>
            <p:nvPr/>
          </p:nvCxnSpPr>
          <p:spPr>
            <a:xfrm>
              <a:off x="3962400" y="3962400"/>
              <a:ext cx="685800" cy="22860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0"/>
              <a:endCxn id="8" idx="5"/>
            </p:cNvCxnSpPr>
            <p:nvPr/>
          </p:nvCxnSpPr>
          <p:spPr>
            <a:xfrm flipH="1" flipV="1">
              <a:off x="4428845" y="2828645"/>
              <a:ext cx="447955" cy="1133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9" idx="4"/>
              <a:endCxn id="11" idx="0"/>
            </p:cNvCxnSpPr>
            <p:nvPr/>
          </p:nvCxnSpPr>
          <p:spPr>
            <a:xfrm flipH="1">
              <a:off x="4343400" y="4419600"/>
              <a:ext cx="533400" cy="1143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8" idx="2"/>
            </p:cNvCxnSpPr>
            <p:nvPr/>
          </p:nvCxnSpPr>
          <p:spPr>
            <a:xfrm flipH="1">
              <a:off x="1371600" y="2667000"/>
              <a:ext cx="2667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1" idx="1"/>
              <a:endCxn id="5" idx="5"/>
            </p:cNvCxnSpPr>
            <p:nvPr/>
          </p:nvCxnSpPr>
          <p:spPr>
            <a:xfrm flipH="1" flipV="1">
              <a:off x="2828645" y="3362045"/>
              <a:ext cx="1353110" cy="22675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5486400" y="1600200"/>
            <a:ext cx="1893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i="1" dirty="0" smtClean="0">
                <a:solidFill>
                  <a:schemeClr val="bg1">
                    <a:lumMod val="50000"/>
                  </a:schemeClr>
                </a:solidFill>
              </a:rPr>
              <a:t>a ile başlıoruz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62600" y="2057400"/>
            <a:ext cx="31720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i="1" dirty="0" smtClean="0"/>
              <a:t>Son düğüme ulaştıktan sonra (a) geri dönüyoruz, uygun önceki bir elemandan yeni dalı incelemeye başlıyoruz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5410200" y="5135940"/>
            <a:ext cx="248978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i="1" dirty="0" smtClean="0"/>
              <a:t>Geçiş düğümleri:</a:t>
            </a:r>
            <a:br>
              <a:rPr lang="tr-TR" sz="2400" i="1" dirty="0" smtClean="0"/>
            </a:br>
            <a:r>
              <a:rPr lang="tr-TR" sz="2400" i="1" dirty="0" smtClean="0"/>
              <a:t>a→b→c→d→e→</a:t>
            </a:r>
            <a:r>
              <a:rPr lang="tr-TR" sz="2400" i="1" dirty="0" smtClean="0">
                <a:solidFill>
                  <a:srgbClr val="FF0000"/>
                </a:solidFill>
              </a:rPr>
              <a:t>a</a:t>
            </a:r>
          </a:p>
          <a:p>
            <a:r>
              <a:rPr lang="tr-TR" sz="2400" i="1" dirty="0" smtClean="0">
                <a:solidFill>
                  <a:srgbClr val="FF0000"/>
                </a:solidFill>
              </a:rPr>
              <a:t>a←e</a:t>
            </a:r>
          </a:p>
          <a:p>
            <a:r>
              <a:rPr lang="tr-TR" sz="2400" i="1" dirty="0" smtClean="0">
                <a:solidFill>
                  <a:srgbClr val="FF0000"/>
                </a:solidFill>
              </a:rPr>
              <a:t>e</a:t>
            </a:r>
            <a:r>
              <a:rPr lang="tr-TR" sz="2400" i="1" dirty="0" smtClean="0"/>
              <a:t>→h→c</a:t>
            </a:r>
            <a:endParaRPr lang="en-US" sz="24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838200" y="2438400"/>
            <a:ext cx="2514600" cy="2286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62000" y="3124200"/>
            <a:ext cx="685800" cy="2286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133600" y="3657600"/>
            <a:ext cx="685800" cy="3048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352800" y="4191000"/>
            <a:ext cx="762000" cy="3048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4038600" y="2971800"/>
            <a:ext cx="304800" cy="7620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114800" y="4724400"/>
            <a:ext cx="304800" cy="838200"/>
          </a:xfrm>
          <a:prstGeom prst="straightConnector1">
            <a:avLst/>
          </a:prstGeom>
          <a:ln w="635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2209800" y="3962400"/>
            <a:ext cx="838200" cy="1447800"/>
          </a:xfrm>
          <a:prstGeom prst="straightConnector1">
            <a:avLst/>
          </a:prstGeom>
          <a:ln w="635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i="1" dirty="0" smtClean="0"/>
              <a:t>Derinlikte arama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i="1" dirty="0" smtClean="0"/>
              <a:t>Derinlikte arama:</a:t>
            </a:r>
          </a:p>
        </p:txBody>
      </p:sp>
      <p:grpSp>
        <p:nvGrpSpPr>
          <p:cNvPr id="12" name="Group 29"/>
          <p:cNvGrpSpPr/>
          <p:nvPr/>
        </p:nvGrpSpPr>
        <p:grpSpPr>
          <a:xfrm>
            <a:off x="228600" y="2438400"/>
            <a:ext cx="4267200" cy="3581400"/>
            <a:chOff x="838200" y="2438400"/>
            <a:chExt cx="4267200" cy="3581400"/>
          </a:xfrm>
        </p:grpSpPr>
        <p:sp>
          <p:nvSpPr>
            <p:cNvPr id="4" name="Flowchart: Connector 3"/>
            <p:cNvSpPr/>
            <p:nvPr/>
          </p:nvSpPr>
          <p:spPr>
            <a:xfrm>
              <a:off x="838200" y="26670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b</a:t>
              </a:r>
              <a:endParaRPr lang="en-US" dirty="0"/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2438400" y="29718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c</a:t>
              </a:r>
              <a:endParaRPr lang="en-US" dirty="0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295400" y="41148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g</a:t>
              </a:r>
              <a:endParaRPr lang="en-US" dirty="0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3505200" y="37338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d</a:t>
              </a:r>
              <a:endParaRPr lang="en-US" dirty="0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4038600" y="24384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a</a:t>
              </a:r>
              <a:endParaRPr lang="en-US" dirty="0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4648200" y="39624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e</a:t>
              </a:r>
              <a:endParaRPr lang="en-US" dirty="0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2057400" y="53340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4114800" y="55626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4" idx="6"/>
              <a:endCxn id="5" idx="2"/>
            </p:cNvCxnSpPr>
            <p:nvPr/>
          </p:nvCxnSpPr>
          <p:spPr>
            <a:xfrm>
              <a:off x="1295400" y="2895600"/>
              <a:ext cx="1143000" cy="30480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5"/>
              <a:endCxn id="7" idx="1"/>
            </p:cNvCxnSpPr>
            <p:nvPr/>
          </p:nvCxnSpPr>
          <p:spPr>
            <a:xfrm>
              <a:off x="2828645" y="3362045"/>
              <a:ext cx="743510" cy="43871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6" idx="7"/>
            </p:cNvCxnSpPr>
            <p:nvPr/>
          </p:nvCxnSpPr>
          <p:spPr>
            <a:xfrm flipH="1">
              <a:off x="1685645" y="3362045"/>
              <a:ext cx="819710" cy="81971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0"/>
              <a:endCxn id="5" idx="4"/>
            </p:cNvCxnSpPr>
            <p:nvPr/>
          </p:nvCxnSpPr>
          <p:spPr>
            <a:xfrm flipV="1">
              <a:off x="2286000" y="3429000"/>
              <a:ext cx="381000" cy="190500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5"/>
              <a:endCxn id="10" idx="1"/>
            </p:cNvCxnSpPr>
            <p:nvPr/>
          </p:nvCxnSpPr>
          <p:spPr>
            <a:xfrm>
              <a:off x="1685645" y="4505045"/>
              <a:ext cx="438710" cy="89591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6"/>
              <a:endCxn id="9" idx="2"/>
            </p:cNvCxnSpPr>
            <p:nvPr/>
          </p:nvCxnSpPr>
          <p:spPr>
            <a:xfrm>
              <a:off x="3962400" y="3962400"/>
              <a:ext cx="685800" cy="22860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0"/>
              <a:endCxn id="8" idx="5"/>
            </p:cNvCxnSpPr>
            <p:nvPr/>
          </p:nvCxnSpPr>
          <p:spPr>
            <a:xfrm flipH="1" flipV="1">
              <a:off x="4428845" y="2828645"/>
              <a:ext cx="447955" cy="1133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9" idx="4"/>
              <a:endCxn id="11" idx="0"/>
            </p:cNvCxnSpPr>
            <p:nvPr/>
          </p:nvCxnSpPr>
          <p:spPr>
            <a:xfrm flipH="1">
              <a:off x="4343400" y="4419600"/>
              <a:ext cx="533400" cy="1143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8" idx="2"/>
            </p:cNvCxnSpPr>
            <p:nvPr/>
          </p:nvCxnSpPr>
          <p:spPr>
            <a:xfrm flipH="1">
              <a:off x="1371600" y="2667000"/>
              <a:ext cx="2667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1" idx="1"/>
              <a:endCxn id="5" idx="5"/>
            </p:cNvCxnSpPr>
            <p:nvPr/>
          </p:nvCxnSpPr>
          <p:spPr>
            <a:xfrm flipH="1" flipV="1">
              <a:off x="2828645" y="3362045"/>
              <a:ext cx="1353110" cy="22675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5486400" y="1600200"/>
            <a:ext cx="1893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i="1" dirty="0" smtClean="0">
                <a:solidFill>
                  <a:schemeClr val="bg1">
                    <a:lumMod val="50000"/>
                  </a:schemeClr>
                </a:solidFill>
              </a:rPr>
              <a:t>a ile başlıoruz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62600" y="2057400"/>
            <a:ext cx="31720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i="1" dirty="0" smtClean="0">
                <a:solidFill>
                  <a:schemeClr val="bg1">
                    <a:lumMod val="50000"/>
                  </a:schemeClr>
                </a:solidFill>
              </a:rPr>
              <a:t>a’ya ulaştıktan sonra, geri dönüyoruz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62600" y="4549676"/>
            <a:ext cx="24897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i="1" dirty="0" smtClean="0"/>
              <a:t>Geçiş düğümleri:</a:t>
            </a:r>
            <a:br>
              <a:rPr lang="tr-TR" sz="2400" i="1" dirty="0" smtClean="0"/>
            </a:br>
            <a:r>
              <a:rPr lang="tr-TR" sz="2400" i="1" dirty="0" smtClean="0"/>
              <a:t>a→b→c→d→e→a</a:t>
            </a:r>
          </a:p>
          <a:p>
            <a:r>
              <a:rPr lang="tr-TR" sz="2400" i="1" dirty="0" smtClean="0">
                <a:solidFill>
                  <a:srgbClr val="00B050"/>
                </a:solidFill>
              </a:rPr>
              <a:t>a←e</a:t>
            </a:r>
          </a:p>
          <a:p>
            <a:r>
              <a:rPr lang="tr-TR" sz="2400" i="1" dirty="0" smtClean="0"/>
              <a:t>e→h→c</a:t>
            </a:r>
          </a:p>
          <a:p>
            <a:r>
              <a:rPr lang="tr-TR" sz="2400" i="1" dirty="0" smtClean="0">
                <a:solidFill>
                  <a:srgbClr val="00B050"/>
                </a:solidFill>
              </a:rPr>
              <a:t>c←h←e←d←c</a:t>
            </a:r>
          </a:p>
          <a:p>
            <a:r>
              <a:rPr lang="tr-TR" sz="2400" i="1" dirty="0" smtClean="0"/>
              <a:t>c→g→f→c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4114800" y="4724400"/>
            <a:ext cx="304800" cy="838200"/>
          </a:xfrm>
          <a:prstGeom prst="straightConnector1">
            <a:avLst/>
          </a:prstGeom>
          <a:ln w="635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2209800" y="3962400"/>
            <a:ext cx="838200" cy="1447800"/>
          </a:xfrm>
          <a:prstGeom prst="straightConnector1">
            <a:avLst/>
          </a:prstGeom>
          <a:ln w="635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562600" y="2971800"/>
            <a:ext cx="31720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i="1" dirty="0" smtClean="0"/>
              <a:t>sona ulaştıktan sonra geri dönüyoruz; </a:t>
            </a:r>
            <a:br>
              <a:rPr lang="tr-TR" sz="2400" i="1" dirty="0" smtClean="0"/>
            </a:br>
            <a:r>
              <a:rPr lang="tr-TR" sz="2400" i="1" dirty="0" smtClean="0">
                <a:solidFill>
                  <a:srgbClr val="FF0000"/>
                </a:solidFill>
              </a:rPr>
              <a:t>buradaki geri geçişi c’ye kadar oluyor!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133600" y="4419600"/>
            <a:ext cx="685800" cy="1295400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572000" y="4800600"/>
            <a:ext cx="228600" cy="762000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3276600" y="3505200"/>
            <a:ext cx="762000" cy="381000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2362200" y="2895600"/>
            <a:ext cx="762000" cy="457200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i="1" dirty="0" smtClean="0"/>
              <a:t>Derinlikte arama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i="1" dirty="0" smtClean="0"/>
              <a:t>Derinlikte arama:</a:t>
            </a:r>
          </a:p>
        </p:txBody>
      </p:sp>
      <p:grpSp>
        <p:nvGrpSpPr>
          <p:cNvPr id="12" name="Group 29"/>
          <p:cNvGrpSpPr/>
          <p:nvPr/>
        </p:nvGrpSpPr>
        <p:grpSpPr>
          <a:xfrm>
            <a:off x="228600" y="2438400"/>
            <a:ext cx="4267200" cy="3581400"/>
            <a:chOff x="838200" y="2438400"/>
            <a:chExt cx="4267200" cy="3581400"/>
          </a:xfrm>
        </p:grpSpPr>
        <p:sp>
          <p:nvSpPr>
            <p:cNvPr id="4" name="Flowchart: Connector 3"/>
            <p:cNvSpPr/>
            <p:nvPr/>
          </p:nvSpPr>
          <p:spPr>
            <a:xfrm>
              <a:off x="838200" y="26670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b</a:t>
              </a:r>
              <a:endParaRPr lang="en-US" dirty="0"/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2438400" y="29718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c</a:t>
              </a:r>
              <a:endParaRPr lang="en-US" dirty="0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295400" y="41148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g</a:t>
              </a:r>
              <a:endParaRPr lang="en-US" dirty="0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3505200" y="37338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d</a:t>
              </a:r>
              <a:endParaRPr lang="en-US" dirty="0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4038600" y="24384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a</a:t>
              </a:r>
              <a:endParaRPr lang="en-US" dirty="0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4648200" y="39624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e</a:t>
              </a:r>
              <a:endParaRPr lang="en-US" dirty="0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2057400" y="53340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4114800" y="55626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4" idx="6"/>
              <a:endCxn id="5" idx="2"/>
            </p:cNvCxnSpPr>
            <p:nvPr/>
          </p:nvCxnSpPr>
          <p:spPr>
            <a:xfrm>
              <a:off x="1295400" y="2895600"/>
              <a:ext cx="1143000" cy="30480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5"/>
              <a:endCxn id="7" idx="1"/>
            </p:cNvCxnSpPr>
            <p:nvPr/>
          </p:nvCxnSpPr>
          <p:spPr>
            <a:xfrm>
              <a:off x="2828645" y="3362045"/>
              <a:ext cx="743510" cy="43871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6" idx="7"/>
            </p:cNvCxnSpPr>
            <p:nvPr/>
          </p:nvCxnSpPr>
          <p:spPr>
            <a:xfrm flipH="1">
              <a:off x="1685645" y="3362045"/>
              <a:ext cx="819710" cy="81971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0"/>
              <a:endCxn id="5" idx="4"/>
            </p:cNvCxnSpPr>
            <p:nvPr/>
          </p:nvCxnSpPr>
          <p:spPr>
            <a:xfrm flipV="1">
              <a:off x="2286000" y="3429000"/>
              <a:ext cx="381000" cy="190500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5"/>
              <a:endCxn id="10" idx="1"/>
            </p:cNvCxnSpPr>
            <p:nvPr/>
          </p:nvCxnSpPr>
          <p:spPr>
            <a:xfrm>
              <a:off x="1685645" y="4505045"/>
              <a:ext cx="438710" cy="89591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6"/>
              <a:endCxn id="9" idx="2"/>
            </p:cNvCxnSpPr>
            <p:nvPr/>
          </p:nvCxnSpPr>
          <p:spPr>
            <a:xfrm>
              <a:off x="3962400" y="3962400"/>
              <a:ext cx="685800" cy="22860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0"/>
              <a:endCxn id="8" idx="5"/>
            </p:cNvCxnSpPr>
            <p:nvPr/>
          </p:nvCxnSpPr>
          <p:spPr>
            <a:xfrm flipH="1" flipV="1">
              <a:off x="4428845" y="2828645"/>
              <a:ext cx="447955" cy="1133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9" idx="4"/>
              <a:endCxn id="11" idx="0"/>
            </p:cNvCxnSpPr>
            <p:nvPr/>
          </p:nvCxnSpPr>
          <p:spPr>
            <a:xfrm flipH="1">
              <a:off x="4343400" y="4419600"/>
              <a:ext cx="533400" cy="1143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8" idx="2"/>
            </p:cNvCxnSpPr>
            <p:nvPr/>
          </p:nvCxnSpPr>
          <p:spPr>
            <a:xfrm flipH="1">
              <a:off x="1371600" y="2667000"/>
              <a:ext cx="2667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1" idx="1"/>
              <a:endCxn id="5" idx="5"/>
            </p:cNvCxnSpPr>
            <p:nvPr/>
          </p:nvCxnSpPr>
          <p:spPr>
            <a:xfrm flipH="1" flipV="1">
              <a:off x="2828645" y="3362045"/>
              <a:ext cx="1353110" cy="22675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5486400" y="1600200"/>
            <a:ext cx="1912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i="1" dirty="0" smtClean="0">
                <a:solidFill>
                  <a:schemeClr val="bg1">
                    <a:lumMod val="50000"/>
                  </a:schemeClr>
                </a:solidFill>
              </a:rPr>
              <a:t>A ile başlıoruz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62600" y="2057400"/>
            <a:ext cx="31720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i="1" dirty="0" smtClean="0">
                <a:solidFill>
                  <a:schemeClr val="bg1">
                    <a:lumMod val="50000"/>
                  </a:schemeClr>
                </a:solidFill>
              </a:rPr>
              <a:t>A’ya ulaştıktan sonra, geri dönüyoruz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62600" y="4549676"/>
            <a:ext cx="24897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i="1" dirty="0" smtClean="0"/>
              <a:t>Geçiş düğümleri:</a:t>
            </a:r>
            <a:br>
              <a:rPr lang="tr-TR" sz="2400" i="1" dirty="0" smtClean="0"/>
            </a:br>
            <a:r>
              <a:rPr lang="tr-TR" sz="2400" i="1" dirty="0" smtClean="0"/>
              <a:t>a→b→c→d→e→a</a:t>
            </a:r>
          </a:p>
          <a:p>
            <a:r>
              <a:rPr lang="tr-TR" sz="2400" i="1" dirty="0" smtClean="0">
                <a:solidFill>
                  <a:srgbClr val="00B050"/>
                </a:solidFill>
              </a:rPr>
              <a:t>a←e</a:t>
            </a:r>
          </a:p>
          <a:p>
            <a:r>
              <a:rPr lang="tr-TR" sz="2400" i="1" dirty="0" smtClean="0"/>
              <a:t>e→h→c</a:t>
            </a:r>
          </a:p>
          <a:p>
            <a:r>
              <a:rPr lang="tr-TR" sz="2400" i="1" dirty="0" smtClean="0">
                <a:solidFill>
                  <a:srgbClr val="00B050"/>
                </a:solidFill>
              </a:rPr>
              <a:t>c←h←e←d←c</a:t>
            </a:r>
          </a:p>
          <a:p>
            <a:r>
              <a:rPr lang="tr-TR" sz="2400" i="1" dirty="0" smtClean="0"/>
              <a:t>c→g→f→c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562600" y="2971800"/>
            <a:ext cx="31720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i="1" dirty="0" smtClean="0"/>
              <a:t>c’ye ulaştıktan sonra geri dönüyoruz</a:t>
            </a:r>
            <a:br>
              <a:rPr lang="tr-TR" sz="2400" i="1" dirty="0" smtClean="0"/>
            </a:b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133600" y="4419600"/>
            <a:ext cx="685800" cy="1295400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572000" y="4800600"/>
            <a:ext cx="228600" cy="762000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3276600" y="3505200"/>
            <a:ext cx="762000" cy="381000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2362200" y="2895600"/>
            <a:ext cx="762000" cy="457200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685800" y="3352800"/>
            <a:ext cx="838200" cy="53340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62000" y="4876800"/>
            <a:ext cx="457200" cy="76200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1524000" y="3733800"/>
            <a:ext cx="228600" cy="121920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i="1" dirty="0" smtClean="0"/>
              <a:t>Derinlikte arama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i="1" dirty="0" smtClean="0"/>
              <a:t>Derinlikte arama:</a:t>
            </a:r>
          </a:p>
        </p:txBody>
      </p:sp>
      <p:grpSp>
        <p:nvGrpSpPr>
          <p:cNvPr id="12" name="Group 29"/>
          <p:cNvGrpSpPr/>
          <p:nvPr/>
        </p:nvGrpSpPr>
        <p:grpSpPr>
          <a:xfrm>
            <a:off x="228600" y="2438400"/>
            <a:ext cx="4267200" cy="3581400"/>
            <a:chOff x="838200" y="2438400"/>
            <a:chExt cx="4267200" cy="3581400"/>
          </a:xfrm>
        </p:grpSpPr>
        <p:sp>
          <p:nvSpPr>
            <p:cNvPr id="4" name="Flowchart: Connector 3"/>
            <p:cNvSpPr/>
            <p:nvPr/>
          </p:nvSpPr>
          <p:spPr>
            <a:xfrm>
              <a:off x="838200" y="26670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b</a:t>
              </a:r>
              <a:endParaRPr lang="en-US" dirty="0"/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2438400" y="29718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c</a:t>
              </a:r>
              <a:endParaRPr lang="en-US" dirty="0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295400" y="41148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g</a:t>
              </a:r>
              <a:endParaRPr lang="en-US" dirty="0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3505200" y="37338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d</a:t>
              </a:r>
              <a:endParaRPr lang="en-US" dirty="0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4038600" y="24384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a</a:t>
              </a:r>
              <a:endParaRPr lang="en-US" dirty="0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4648200" y="39624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e</a:t>
              </a:r>
              <a:endParaRPr lang="en-US" dirty="0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2057400" y="53340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4114800" y="55626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4" idx="6"/>
              <a:endCxn id="5" idx="2"/>
            </p:cNvCxnSpPr>
            <p:nvPr/>
          </p:nvCxnSpPr>
          <p:spPr>
            <a:xfrm>
              <a:off x="1295400" y="2895600"/>
              <a:ext cx="1143000" cy="30480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5"/>
              <a:endCxn id="7" idx="1"/>
            </p:cNvCxnSpPr>
            <p:nvPr/>
          </p:nvCxnSpPr>
          <p:spPr>
            <a:xfrm>
              <a:off x="2828645" y="3362045"/>
              <a:ext cx="743510" cy="43871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6" idx="7"/>
            </p:cNvCxnSpPr>
            <p:nvPr/>
          </p:nvCxnSpPr>
          <p:spPr>
            <a:xfrm flipH="1">
              <a:off x="1685645" y="3362045"/>
              <a:ext cx="819710" cy="81971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0"/>
              <a:endCxn id="5" idx="4"/>
            </p:cNvCxnSpPr>
            <p:nvPr/>
          </p:nvCxnSpPr>
          <p:spPr>
            <a:xfrm flipV="1">
              <a:off x="2286000" y="3429000"/>
              <a:ext cx="381000" cy="190500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5"/>
              <a:endCxn id="10" idx="1"/>
            </p:cNvCxnSpPr>
            <p:nvPr/>
          </p:nvCxnSpPr>
          <p:spPr>
            <a:xfrm>
              <a:off x="1685645" y="4505045"/>
              <a:ext cx="438710" cy="89591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6"/>
              <a:endCxn id="9" idx="2"/>
            </p:cNvCxnSpPr>
            <p:nvPr/>
          </p:nvCxnSpPr>
          <p:spPr>
            <a:xfrm>
              <a:off x="3962400" y="3962400"/>
              <a:ext cx="685800" cy="22860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0"/>
              <a:endCxn id="8" idx="5"/>
            </p:cNvCxnSpPr>
            <p:nvPr/>
          </p:nvCxnSpPr>
          <p:spPr>
            <a:xfrm flipH="1" flipV="1">
              <a:off x="4428845" y="2828645"/>
              <a:ext cx="447955" cy="1133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9" idx="4"/>
              <a:endCxn id="11" idx="0"/>
            </p:cNvCxnSpPr>
            <p:nvPr/>
          </p:nvCxnSpPr>
          <p:spPr>
            <a:xfrm flipH="1">
              <a:off x="4343400" y="4419600"/>
              <a:ext cx="533400" cy="1143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8" idx="2"/>
            </p:cNvCxnSpPr>
            <p:nvPr/>
          </p:nvCxnSpPr>
          <p:spPr>
            <a:xfrm flipH="1">
              <a:off x="1371600" y="2667000"/>
              <a:ext cx="2667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1" idx="1"/>
              <a:endCxn id="5" idx="5"/>
            </p:cNvCxnSpPr>
            <p:nvPr/>
          </p:nvCxnSpPr>
          <p:spPr>
            <a:xfrm flipH="1" flipV="1">
              <a:off x="2828645" y="3362045"/>
              <a:ext cx="1353110" cy="22675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5562600" y="4561344"/>
            <a:ext cx="3048000" cy="230832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tr-TR" sz="2400" i="1" dirty="0" smtClean="0"/>
              <a:t>Geçiş düğümleri:</a:t>
            </a:r>
            <a:br>
              <a:rPr lang="tr-TR" sz="2400" i="1" dirty="0" smtClean="0"/>
            </a:br>
            <a:r>
              <a:rPr lang="tr-TR" sz="2400" i="1" dirty="0" smtClean="0">
                <a:solidFill>
                  <a:srgbClr val="FF0000"/>
                </a:solidFill>
              </a:rPr>
              <a:t>a→b→c→d→e→a</a:t>
            </a:r>
          </a:p>
          <a:p>
            <a:r>
              <a:rPr lang="tr-TR" sz="2400" i="1" dirty="0" smtClean="0">
                <a:solidFill>
                  <a:srgbClr val="00B050"/>
                </a:solidFill>
              </a:rPr>
              <a:t>a←e</a:t>
            </a:r>
          </a:p>
          <a:p>
            <a:r>
              <a:rPr lang="tr-TR" sz="2400" i="1" dirty="0" smtClean="0">
                <a:solidFill>
                  <a:srgbClr val="0070C0"/>
                </a:solidFill>
              </a:rPr>
              <a:t>e→h→c</a:t>
            </a:r>
          </a:p>
          <a:p>
            <a:r>
              <a:rPr lang="tr-TR" sz="2400" i="1" dirty="0" smtClean="0">
                <a:solidFill>
                  <a:srgbClr val="7030A0"/>
                </a:solidFill>
              </a:rPr>
              <a:t>c←h←e←d←c</a:t>
            </a:r>
          </a:p>
          <a:p>
            <a:r>
              <a:rPr lang="tr-TR" sz="2400" i="1" dirty="0" smtClean="0"/>
              <a:t>c→g→f→c -- Bitti</a:t>
            </a:r>
            <a:endParaRPr lang="en-US" sz="24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838200" y="2438400"/>
            <a:ext cx="2514600" cy="2286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62000" y="3124200"/>
            <a:ext cx="685800" cy="2286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133600" y="3657600"/>
            <a:ext cx="685800" cy="3048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352800" y="4191000"/>
            <a:ext cx="762000" cy="3048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4038600" y="2971800"/>
            <a:ext cx="304800" cy="7620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419600" y="2895600"/>
            <a:ext cx="381000" cy="990600"/>
          </a:xfrm>
          <a:prstGeom prst="straightConnector1">
            <a:avLst/>
          </a:prstGeom>
          <a:ln w="63500">
            <a:solidFill>
              <a:srgbClr val="00B05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114800" y="4724400"/>
            <a:ext cx="304800" cy="838200"/>
          </a:xfrm>
          <a:prstGeom prst="straightConnector1">
            <a:avLst/>
          </a:prstGeom>
          <a:ln w="635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2209800" y="3962400"/>
            <a:ext cx="838200" cy="1447800"/>
          </a:xfrm>
          <a:prstGeom prst="straightConnector1">
            <a:avLst/>
          </a:prstGeom>
          <a:ln w="635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133600" y="4419600"/>
            <a:ext cx="685800" cy="1295400"/>
          </a:xfrm>
          <a:prstGeom prst="straightConnector1">
            <a:avLst/>
          </a:prstGeom>
          <a:ln w="63500">
            <a:solidFill>
              <a:srgbClr val="7030A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572000" y="4800600"/>
            <a:ext cx="228600" cy="762000"/>
          </a:xfrm>
          <a:prstGeom prst="straightConnector1">
            <a:avLst/>
          </a:prstGeom>
          <a:ln w="63500">
            <a:solidFill>
              <a:srgbClr val="7030A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3276600" y="3505200"/>
            <a:ext cx="762000" cy="381000"/>
          </a:xfrm>
          <a:prstGeom prst="straightConnector1">
            <a:avLst/>
          </a:prstGeom>
          <a:ln w="63500">
            <a:solidFill>
              <a:srgbClr val="7030A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2362200" y="2895600"/>
            <a:ext cx="762000" cy="457200"/>
          </a:xfrm>
          <a:prstGeom prst="straightConnector1">
            <a:avLst/>
          </a:prstGeom>
          <a:ln w="63500">
            <a:solidFill>
              <a:srgbClr val="7030A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685800" y="3352800"/>
            <a:ext cx="838200" cy="53340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62000" y="4876800"/>
            <a:ext cx="457200" cy="76200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1524000" y="3733800"/>
            <a:ext cx="228600" cy="121920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486400" y="1600200"/>
            <a:ext cx="1893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i="1" dirty="0" smtClean="0">
                <a:solidFill>
                  <a:schemeClr val="bg1">
                    <a:lumMod val="50000"/>
                  </a:schemeClr>
                </a:solidFill>
              </a:rPr>
              <a:t>a ile başlıoruz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62600" y="2057400"/>
            <a:ext cx="31720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i="1" dirty="0" smtClean="0">
                <a:solidFill>
                  <a:schemeClr val="bg1">
                    <a:lumMod val="50000"/>
                  </a:schemeClr>
                </a:solidFill>
              </a:rPr>
              <a:t>a’ya ulaştıktan sonra, geri dönüyoruz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62600" y="2819400"/>
            <a:ext cx="31720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i="1" dirty="0" smtClean="0">
                <a:solidFill>
                  <a:schemeClr val="bg1">
                    <a:lumMod val="50000"/>
                  </a:schemeClr>
                </a:solidFill>
              </a:rPr>
              <a:t>c’ye ulaştıktan sonra geri dönüyoruz </a:t>
            </a:r>
          </a:p>
          <a:p>
            <a:r>
              <a:rPr lang="tr-TR" sz="2400" i="1" dirty="0" smtClean="0">
                <a:solidFill>
                  <a:schemeClr val="bg1">
                    <a:lumMod val="50000"/>
                  </a:schemeClr>
                </a:solidFill>
              </a:rPr>
              <a:t>...</a:t>
            </a:r>
            <a:r>
              <a:rPr lang="tr-TR" sz="2400" i="1" dirty="0" smtClean="0"/>
              <a:t/>
            </a:r>
            <a:br>
              <a:rPr lang="tr-TR" sz="2400" i="1" dirty="0" smtClean="0"/>
            </a:b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i="1" dirty="0" smtClean="0"/>
              <a:t>Derinlikte arama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i="1" dirty="0" smtClean="0"/>
              <a:t>Derinlikte arama:</a:t>
            </a:r>
          </a:p>
        </p:txBody>
      </p:sp>
      <p:grpSp>
        <p:nvGrpSpPr>
          <p:cNvPr id="12" name="Group 29"/>
          <p:cNvGrpSpPr/>
          <p:nvPr/>
        </p:nvGrpSpPr>
        <p:grpSpPr>
          <a:xfrm>
            <a:off x="228600" y="2438400"/>
            <a:ext cx="4267200" cy="3581400"/>
            <a:chOff x="838200" y="2438400"/>
            <a:chExt cx="4267200" cy="3581400"/>
          </a:xfrm>
        </p:grpSpPr>
        <p:sp>
          <p:nvSpPr>
            <p:cNvPr id="4" name="Flowchart: Connector 3"/>
            <p:cNvSpPr/>
            <p:nvPr/>
          </p:nvSpPr>
          <p:spPr>
            <a:xfrm>
              <a:off x="838200" y="26670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b</a:t>
              </a:r>
              <a:endParaRPr lang="en-US" dirty="0"/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2438400" y="29718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c</a:t>
              </a:r>
              <a:endParaRPr lang="en-US" dirty="0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295400" y="41148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g</a:t>
              </a:r>
              <a:endParaRPr lang="en-US" dirty="0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3505200" y="37338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d</a:t>
              </a:r>
              <a:endParaRPr lang="en-US" dirty="0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4038600" y="24384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a</a:t>
              </a:r>
              <a:endParaRPr lang="en-US" dirty="0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4648200" y="39624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e</a:t>
              </a:r>
              <a:endParaRPr lang="en-US" dirty="0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2057400" y="53340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4114800" y="55626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4" idx="6"/>
              <a:endCxn id="5" idx="2"/>
            </p:cNvCxnSpPr>
            <p:nvPr/>
          </p:nvCxnSpPr>
          <p:spPr>
            <a:xfrm>
              <a:off x="1295400" y="2895600"/>
              <a:ext cx="1143000" cy="30480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5"/>
              <a:endCxn id="7" idx="1"/>
            </p:cNvCxnSpPr>
            <p:nvPr/>
          </p:nvCxnSpPr>
          <p:spPr>
            <a:xfrm>
              <a:off x="2828645" y="3362045"/>
              <a:ext cx="743510" cy="43871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6" idx="7"/>
            </p:cNvCxnSpPr>
            <p:nvPr/>
          </p:nvCxnSpPr>
          <p:spPr>
            <a:xfrm flipH="1">
              <a:off x="1685645" y="3362045"/>
              <a:ext cx="819710" cy="81971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0"/>
              <a:endCxn id="5" idx="4"/>
            </p:cNvCxnSpPr>
            <p:nvPr/>
          </p:nvCxnSpPr>
          <p:spPr>
            <a:xfrm flipV="1">
              <a:off x="2286000" y="3429000"/>
              <a:ext cx="381000" cy="190500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5"/>
              <a:endCxn id="10" idx="1"/>
            </p:cNvCxnSpPr>
            <p:nvPr/>
          </p:nvCxnSpPr>
          <p:spPr>
            <a:xfrm>
              <a:off x="1685645" y="4505045"/>
              <a:ext cx="438710" cy="89591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6"/>
              <a:endCxn id="9" idx="2"/>
            </p:cNvCxnSpPr>
            <p:nvPr/>
          </p:nvCxnSpPr>
          <p:spPr>
            <a:xfrm>
              <a:off x="3962400" y="3962400"/>
              <a:ext cx="685800" cy="22860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0"/>
              <a:endCxn id="8" idx="5"/>
            </p:cNvCxnSpPr>
            <p:nvPr/>
          </p:nvCxnSpPr>
          <p:spPr>
            <a:xfrm flipH="1" flipV="1">
              <a:off x="4428845" y="2828645"/>
              <a:ext cx="447955" cy="1133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9" idx="4"/>
              <a:endCxn id="11" idx="0"/>
            </p:cNvCxnSpPr>
            <p:nvPr/>
          </p:nvCxnSpPr>
          <p:spPr>
            <a:xfrm flipH="1">
              <a:off x="4343400" y="4419600"/>
              <a:ext cx="533400" cy="1143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8" idx="2"/>
            </p:cNvCxnSpPr>
            <p:nvPr/>
          </p:nvCxnSpPr>
          <p:spPr>
            <a:xfrm flipH="1">
              <a:off x="1371600" y="2667000"/>
              <a:ext cx="2667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1" idx="1"/>
              <a:endCxn id="5" idx="5"/>
            </p:cNvCxnSpPr>
            <p:nvPr/>
          </p:nvCxnSpPr>
          <p:spPr>
            <a:xfrm flipH="1" flipV="1">
              <a:off x="2828645" y="3362045"/>
              <a:ext cx="1353110" cy="22675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5221447" y="1372850"/>
            <a:ext cx="10991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b="1" i="1" dirty="0" smtClean="0"/>
              <a:t>Evde:</a:t>
            </a:r>
            <a:endParaRPr lang="en-US" sz="3200" b="1" dirty="0"/>
          </a:p>
        </p:txBody>
      </p:sp>
      <p:sp>
        <p:nvSpPr>
          <p:cNvPr id="30" name="Rectangle 29"/>
          <p:cNvSpPr/>
          <p:nvPr/>
        </p:nvSpPr>
        <p:spPr>
          <a:xfrm>
            <a:off x="5257800" y="1923395"/>
            <a:ext cx="3429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i="1" dirty="0" smtClean="0"/>
              <a:t>Derinlikte </a:t>
            </a:r>
            <a:r>
              <a:rPr lang="tr-TR" sz="2800" i="1" dirty="0" smtClean="0"/>
              <a:t>arama için sözde kod ve akış şemasını </a:t>
            </a:r>
            <a:r>
              <a:rPr lang="tr-TR" sz="2800" i="1" dirty="0" smtClean="0"/>
              <a:t>yazmayı deneyin</a:t>
            </a:r>
            <a:endParaRPr lang="tr-TR" sz="2800" i="1" dirty="0" smtClean="0"/>
          </a:p>
          <a:p>
            <a:endParaRPr lang="tr-TR" sz="2800" i="1" dirty="0" smtClean="0"/>
          </a:p>
          <a:p>
            <a:r>
              <a:rPr lang="tr-TR" sz="2800" i="1" dirty="0" smtClean="0"/>
              <a:t>Not: derinlikte </a:t>
            </a:r>
            <a:r>
              <a:rPr lang="tr-TR" sz="2800" i="1" dirty="0" smtClean="0"/>
              <a:t>arama </a:t>
            </a:r>
            <a:r>
              <a:rPr lang="tr-TR" sz="2800" i="1" dirty="0" smtClean="0"/>
              <a:t>algoritması </a:t>
            </a:r>
            <a:r>
              <a:rPr lang="tr-TR" sz="2800" i="1" dirty="0" smtClean="0"/>
              <a:t>LIFO </a:t>
            </a:r>
            <a:r>
              <a:rPr lang="tr-TR" sz="2800" i="1" u="sng" dirty="0" smtClean="0"/>
              <a:t>stack</a:t>
            </a:r>
            <a:r>
              <a:rPr lang="tr-TR" sz="2800" i="1" dirty="0" smtClean="0"/>
              <a:t> kullanarak en kolaydır</a:t>
            </a:r>
            <a:endParaRPr lang="tr-TR" sz="2800" i="1" dirty="0" smtClean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838200" y="2438400"/>
            <a:ext cx="2514600" cy="2286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62000" y="3124200"/>
            <a:ext cx="685800" cy="2286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133600" y="3657600"/>
            <a:ext cx="685800" cy="3048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352800" y="4191000"/>
            <a:ext cx="762000" cy="3048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4038600" y="2971800"/>
            <a:ext cx="304800" cy="7620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419600" y="2895600"/>
            <a:ext cx="381000" cy="99060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114800" y="4724400"/>
            <a:ext cx="304800" cy="838200"/>
          </a:xfrm>
          <a:prstGeom prst="straightConnector1">
            <a:avLst/>
          </a:prstGeom>
          <a:ln w="635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2209800" y="3962400"/>
            <a:ext cx="838200" cy="1447800"/>
          </a:xfrm>
          <a:prstGeom prst="straightConnector1">
            <a:avLst/>
          </a:prstGeom>
          <a:ln w="635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i="1" dirty="0" smtClean="0"/>
              <a:t>Derinlikte arama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tr-TR" dirty="0" smtClean="0"/>
              <a:t>Derinlikte </a:t>
            </a:r>
            <a:r>
              <a:rPr lang="tr-TR" dirty="0" smtClean="0"/>
              <a:t>arama </a:t>
            </a:r>
            <a:r>
              <a:rPr lang="tr-TR" dirty="0" smtClean="0"/>
              <a:t>ile yayılan ağacın oluşturulması</a:t>
            </a:r>
            <a:endParaRPr lang="tr-TR" dirty="0" smtClean="0"/>
          </a:p>
          <a:p>
            <a:pPr lvl="1"/>
            <a:r>
              <a:rPr lang="tr-TR" dirty="0" smtClean="0"/>
              <a:t>Grafın tüm </a:t>
            </a:r>
            <a:r>
              <a:rPr lang="tr-TR" dirty="0" smtClean="0"/>
              <a:t>düğümleri </a:t>
            </a:r>
            <a:r>
              <a:rPr lang="tr-TR" dirty="0" smtClean="0"/>
              <a:t>içeren </a:t>
            </a:r>
            <a:r>
              <a:rPr lang="tr-TR" dirty="0" smtClean="0"/>
              <a:t>ağaç olan altgrafa (yani bağlantıların altkümesine) </a:t>
            </a:r>
            <a:r>
              <a:rPr lang="tr-TR" i="1" u="sng" dirty="0" smtClean="0"/>
              <a:t>yayılan ağaç</a:t>
            </a:r>
            <a:r>
              <a:rPr lang="tr-TR" dirty="0" smtClean="0"/>
              <a:t> denir</a:t>
            </a:r>
          </a:p>
          <a:p>
            <a:pPr lvl="1"/>
            <a:r>
              <a:rPr lang="tr-TR" dirty="0" smtClean="0"/>
              <a:t>Derinlikte </a:t>
            </a:r>
            <a:r>
              <a:rPr lang="tr-TR" dirty="0" smtClean="0"/>
              <a:t>aramada bir </a:t>
            </a:r>
            <a:r>
              <a:rPr lang="tr-TR" dirty="0" smtClean="0"/>
              <a:t>yayılan ağacı </a:t>
            </a:r>
            <a:r>
              <a:rPr lang="tr-TR" dirty="0" smtClean="0"/>
              <a:t>oluşturulur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i="1" dirty="0" smtClean="0"/>
              <a:t>Derinlikte arama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/>
              <a:t> </a:t>
            </a:r>
            <a:r>
              <a:rPr lang="tr-TR" dirty="0" smtClean="0"/>
              <a:t>Derinlikte arama yayılan ağacı:</a:t>
            </a:r>
          </a:p>
        </p:txBody>
      </p:sp>
      <p:grpSp>
        <p:nvGrpSpPr>
          <p:cNvPr id="4" name="Group 29"/>
          <p:cNvGrpSpPr/>
          <p:nvPr/>
        </p:nvGrpSpPr>
        <p:grpSpPr>
          <a:xfrm>
            <a:off x="1295400" y="2438400"/>
            <a:ext cx="4267200" cy="3581400"/>
            <a:chOff x="838200" y="2438400"/>
            <a:chExt cx="4267200" cy="3581400"/>
          </a:xfrm>
        </p:grpSpPr>
        <p:sp>
          <p:nvSpPr>
            <p:cNvPr id="44" name="Flowchart: Connector 43"/>
            <p:cNvSpPr/>
            <p:nvPr/>
          </p:nvSpPr>
          <p:spPr>
            <a:xfrm>
              <a:off x="838200" y="26670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b</a:t>
              </a:r>
              <a:endParaRPr lang="en-US" dirty="0"/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2438400" y="29718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c</a:t>
              </a:r>
              <a:endParaRPr lang="en-US" dirty="0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1295400" y="41148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g</a:t>
              </a:r>
              <a:endParaRPr lang="en-US" dirty="0"/>
            </a:p>
          </p:txBody>
        </p:sp>
        <p:sp>
          <p:nvSpPr>
            <p:cNvPr id="48" name="Flowchart: Connector 47"/>
            <p:cNvSpPr/>
            <p:nvPr/>
          </p:nvSpPr>
          <p:spPr>
            <a:xfrm>
              <a:off x="3505200" y="37338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d</a:t>
              </a:r>
              <a:endParaRPr lang="en-US" dirty="0"/>
            </a:p>
          </p:txBody>
        </p:sp>
        <p:sp>
          <p:nvSpPr>
            <p:cNvPr id="51" name="Flowchart: Connector 50"/>
            <p:cNvSpPr/>
            <p:nvPr/>
          </p:nvSpPr>
          <p:spPr>
            <a:xfrm>
              <a:off x="4038600" y="24384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a</a:t>
              </a:r>
              <a:endParaRPr lang="en-US" dirty="0"/>
            </a:p>
          </p:txBody>
        </p:sp>
        <p:sp>
          <p:nvSpPr>
            <p:cNvPr id="52" name="Flowchart: Connector 51"/>
            <p:cNvSpPr/>
            <p:nvPr/>
          </p:nvSpPr>
          <p:spPr>
            <a:xfrm>
              <a:off x="4648200" y="39624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e</a:t>
              </a:r>
              <a:endParaRPr lang="en-US" dirty="0"/>
            </a:p>
          </p:txBody>
        </p:sp>
        <p:sp>
          <p:nvSpPr>
            <p:cNvPr id="54" name="Flowchart: Connector 53"/>
            <p:cNvSpPr/>
            <p:nvPr/>
          </p:nvSpPr>
          <p:spPr>
            <a:xfrm>
              <a:off x="2057400" y="53340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55" name="Flowchart: Connector 54"/>
            <p:cNvSpPr/>
            <p:nvPr/>
          </p:nvSpPr>
          <p:spPr>
            <a:xfrm>
              <a:off x="4114800" y="55626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56" name="Straight Arrow Connector 55"/>
            <p:cNvCxnSpPr>
              <a:stCxn id="44" idx="6"/>
              <a:endCxn id="45" idx="2"/>
            </p:cNvCxnSpPr>
            <p:nvPr/>
          </p:nvCxnSpPr>
          <p:spPr>
            <a:xfrm>
              <a:off x="1295400" y="2895600"/>
              <a:ext cx="1143000" cy="30480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5" idx="5"/>
              <a:endCxn id="48" idx="1"/>
            </p:cNvCxnSpPr>
            <p:nvPr/>
          </p:nvCxnSpPr>
          <p:spPr>
            <a:xfrm>
              <a:off x="2828645" y="3362045"/>
              <a:ext cx="743510" cy="43871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5" idx="3"/>
              <a:endCxn id="46" idx="7"/>
            </p:cNvCxnSpPr>
            <p:nvPr/>
          </p:nvCxnSpPr>
          <p:spPr>
            <a:xfrm flipH="1">
              <a:off x="1685645" y="3362045"/>
              <a:ext cx="819710" cy="81971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4" idx="0"/>
              <a:endCxn id="45" idx="4"/>
            </p:cNvCxnSpPr>
            <p:nvPr/>
          </p:nvCxnSpPr>
          <p:spPr>
            <a:xfrm flipV="1">
              <a:off x="2286000" y="3429000"/>
              <a:ext cx="381000" cy="190500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6" idx="5"/>
              <a:endCxn id="54" idx="1"/>
            </p:cNvCxnSpPr>
            <p:nvPr/>
          </p:nvCxnSpPr>
          <p:spPr>
            <a:xfrm>
              <a:off x="1685645" y="4505045"/>
              <a:ext cx="438710" cy="89591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48" idx="6"/>
              <a:endCxn id="52" idx="2"/>
            </p:cNvCxnSpPr>
            <p:nvPr/>
          </p:nvCxnSpPr>
          <p:spPr>
            <a:xfrm>
              <a:off x="3962400" y="3962400"/>
              <a:ext cx="685800" cy="22860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2" idx="0"/>
              <a:endCxn id="51" idx="5"/>
            </p:cNvCxnSpPr>
            <p:nvPr/>
          </p:nvCxnSpPr>
          <p:spPr>
            <a:xfrm flipH="1" flipV="1">
              <a:off x="4428845" y="2828645"/>
              <a:ext cx="447955" cy="113375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2" idx="4"/>
              <a:endCxn id="55" idx="0"/>
            </p:cNvCxnSpPr>
            <p:nvPr/>
          </p:nvCxnSpPr>
          <p:spPr>
            <a:xfrm flipH="1">
              <a:off x="4343400" y="4419600"/>
              <a:ext cx="533400" cy="114300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1" idx="2"/>
            </p:cNvCxnSpPr>
            <p:nvPr/>
          </p:nvCxnSpPr>
          <p:spPr>
            <a:xfrm flipH="1">
              <a:off x="1371600" y="2667000"/>
              <a:ext cx="2667000" cy="22860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5" idx="1"/>
              <a:endCxn id="45" idx="5"/>
            </p:cNvCxnSpPr>
            <p:nvPr/>
          </p:nvCxnSpPr>
          <p:spPr>
            <a:xfrm flipH="1" flipV="1">
              <a:off x="2828645" y="3362045"/>
              <a:ext cx="1353110" cy="226751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i="1" dirty="0" smtClean="0"/>
              <a:t>Derinlikte arama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</a:t>
            </a:r>
            <a:r>
              <a:rPr lang="tr-TR" i="1" dirty="0" smtClean="0"/>
              <a:t>ağlı </a:t>
            </a:r>
            <a:r>
              <a:rPr lang="tr-TR" i="1" dirty="0" smtClean="0"/>
              <a:t>parçalar</a:t>
            </a:r>
            <a:endParaRPr lang="tr-TR" dirty="0" smtClean="0"/>
          </a:p>
          <a:p>
            <a:pPr lvl="1"/>
            <a:r>
              <a:rPr lang="tr-TR" dirty="0" smtClean="0"/>
              <a:t>Bir elemana </a:t>
            </a:r>
            <a:r>
              <a:rPr lang="tr-TR" dirty="0" smtClean="0"/>
              <a:t>devamlı patikalarla bağlanan </a:t>
            </a:r>
            <a:r>
              <a:rPr lang="tr-TR" dirty="0" smtClean="0"/>
              <a:t>tüm </a:t>
            </a:r>
            <a:r>
              <a:rPr lang="tr-TR" dirty="0" smtClean="0"/>
              <a:t>düğümlere </a:t>
            </a:r>
            <a:r>
              <a:rPr lang="tr-TR" dirty="0" smtClean="0"/>
              <a:t>grafın </a:t>
            </a:r>
            <a:r>
              <a:rPr lang="tr-TR" dirty="0" smtClean="0"/>
              <a:t>bağlı </a:t>
            </a:r>
            <a:r>
              <a:rPr lang="tr-TR" dirty="0" smtClean="0"/>
              <a:t>parçası denir</a:t>
            </a:r>
          </a:p>
          <a:p>
            <a:pPr lvl="1"/>
            <a:endParaRPr lang="tr-TR" dirty="0" smtClean="0"/>
          </a:p>
          <a:p>
            <a:pPr lvl="1"/>
            <a:r>
              <a:rPr lang="tr-TR" dirty="0" smtClean="0"/>
              <a:t>Grafın bağlı </a:t>
            </a:r>
            <a:r>
              <a:rPr lang="tr-TR" dirty="0" smtClean="0"/>
              <a:t>parçaları </a:t>
            </a:r>
            <a:r>
              <a:rPr lang="tr-TR" dirty="0" smtClean="0"/>
              <a:t>arasında devamlı </a:t>
            </a:r>
            <a:r>
              <a:rPr lang="tr-TR" dirty="0" smtClean="0"/>
              <a:t>patika </a:t>
            </a:r>
            <a:r>
              <a:rPr lang="tr-TR" dirty="0" smtClean="0"/>
              <a:t>bulunamaz</a:t>
            </a:r>
            <a:endParaRPr lang="tr-TR" dirty="0" smtClean="0"/>
          </a:p>
          <a:p>
            <a:pPr lvl="1"/>
            <a:endParaRPr lang="tr-TR" dirty="0" smtClean="0"/>
          </a:p>
          <a:p>
            <a:pPr lvl="1">
              <a:buNone/>
            </a:pPr>
            <a:endParaRPr lang="tr-TR" dirty="0" smtClean="0"/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Temel Kavramlar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Graflar, </a:t>
            </a:r>
            <a:r>
              <a:rPr lang="tr-TR" i="1" dirty="0" smtClean="0"/>
              <a:t>düğümler</a:t>
            </a:r>
            <a:r>
              <a:rPr lang="tr-TR" dirty="0" smtClean="0"/>
              <a:t> (ing. “node”) ve </a:t>
            </a:r>
            <a:r>
              <a:rPr lang="tr-TR" i="1" dirty="0" smtClean="0"/>
              <a:t>bağlantılar/kenarlar</a:t>
            </a:r>
            <a:r>
              <a:rPr lang="tr-TR" dirty="0" smtClean="0"/>
              <a:t> </a:t>
            </a:r>
            <a:r>
              <a:rPr lang="tr-TR" dirty="0" smtClean="0"/>
              <a:t>(ing. “edge</a:t>
            </a:r>
            <a:r>
              <a:rPr lang="tr-TR" dirty="0" smtClean="0"/>
              <a:t>”) dan oluşturulan bir çizilge</a:t>
            </a:r>
            <a:endParaRPr lang="tr-TR" dirty="0" smtClean="0"/>
          </a:p>
          <a:p>
            <a:r>
              <a:rPr lang="tr-TR" dirty="0" smtClean="0"/>
              <a:t>Dügüm=eleman/nesne, </a:t>
            </a:r>
            <a:r>
              <a:rPr lang="tr-TR" dirty="0" smtClean="0"/>
              <a:t>bağlantı/kenar=ilişki</a:t>
            </a:r>
          </a:p>
          <a:p>
            <a:r>
              <a:rPr lang="tr-TR" dirty="0" smtClean="0"/>
              <a:t>Graflarda düğümler genellikle noktalar </a:t>
            </a:r>
            <a:r>
              <a:rPr lang="tr-TR" dirty="0" smtClean="0"/>
              <a:t>ve bağlantılar </a:t>
            </a:r>
            <a:r>
              <a:rPr lang="tr-TR" dirty="0" smtClean="0"/>
              <a:t>oklar kullanarak </a:t>
            </a:r>
            <a:r>
              <a:rPr lang="tr-TR" dirty="0" smtClean="0"/>
              <a:t>gösterilir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i="1" dirty="0" smtClean="0"/>
              <a:t>Derinlikte arama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Bağlı parçalar</a:t>
            </a:r>
            <a:endParaRPr lang="tr-TR" dirty="0" smtClean="0"/>
          </a:p>
        </p:txBody>
      </p:sp>
      <p:sp>
        <p:nvSpPr>
          <p:cNvPr id="4" name="Flowchart: Connector 3"/>
          <p:cNvSpPr/>
          <p:nvPr/>
        </p:nvSpPr>
        <p:spPr>
          <a:xfrm>
            <a:off x="838200" y="2819400"/>
            <a:ext cx="457200" cy="4572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2438400" y="3124200"/>
            <a:ext cx="457200" cy="4572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1295400" y="4267200"/>
            <a:ext cx="457200" cy="4572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505200" y="3886200"/>
            <a:ext cx="457200" cy="45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4038600" y="2590800"/>
            <a:ext cx="457200" cy="45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4648200" y="4114800"/>
            <a:ext cx="457200" cy="45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2057400" y="5486400"/>
            <a:ext cx="457200" cy="4572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4114800" y="5715000"/>
            <a:ext cx="457200" cy="45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5" idx="2"/>
          </p:cNvCxnSpPr>
          <p:nvPr/>
        </p:nvCxnSpPr>
        <p:spPr>
          <a:xfrm>
            <a:off x="1295400" y="3048000"/>
            <a:ext cx="1143000" cy="304800"/>
          </a:xfrm>
          <a:prstGeom prst="straightConnector1">
            <a:avLst/>
          </a:prstGeom>
          <a:ln w="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85645" y="3514445"/>
            <a:ext cx="819710" cy="819710"/>
          </a:xfrm>
          <a:prstGeom prst="straightConnector1">
            <a:avLst/>
          </a:prstGeom>
          <a:ln w="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2286000" y="3581400"/>
            <a:ext cx="381000" cy="1905000"/>
          </a:xfrm>
          <a:prstGeom prst="straightConnector1">
            <a:avLst/>
          </a:prstGeom>
          <a:ln w="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0" idx="1"/>
          </p:cNvCxnSpPr>
          <p:nvPr/>
        </p:nvCxnSpPr>
        <p:spPr>
          <a:xfrm>
            <a:off x="1685645" y="4657445"/>
            <a:ext cx="438710" cy="895910"/>
          </a:xfrm>
          <a:prstGeom prst="straightConnector1">
            <a:avLst/>
          </a:prstGeom>
          <a:ln w="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6"/>
            <a:endCxn id="9" idx="2"/>
          </p:cNvCxnSpPr>
          <p:nvPr/>
        </p:nvCxnSpPr>
        <p:spPr>
          <a:xfrm>
            <a:off x="3962400" y="4114800"/>
            <a:ext cx="685800" cy="228600"/>
          </a:xfrm>
          <a:prstGeom prst="straightConnector1">
            <a:avLst/>
          </a:prstGeom>
          <a:ln w="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0"/>
            <a:endCxn id="8" idx="5"/>
          </p:cNvCxnSpPr>
          <p:nvPr/>
        </p:nvCxnSpPr>
        <p:spPr>
          <a:xfrm flipH="1" flipV="1">
            <a:off x="4428845" y="2981045"/>
            <a:ext cx="447955" cy="113375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4"/>
            <a:endCxn id="11" idx="0"/>
          </p:cNvCxnSpPr>
          <p:nvPr/>
        </p:nvCxnSpPr>
        <p:spPr>
          <a:xfrm flipH="1">
            <a:off x="4343400" y="4572000"/>
            <a:ext cx="533400" cy="11430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1"/>
            <a:endCxn id="7" idx="4"/>
          </p:cNvCxnSpPr>
          <p:nvPr/>
        </p:nvCxnSpPr>
        <p:spPr>
          <a:xfrm flipH="1" flipV="1">
            <a:off x="3733800" y="4343400"/>
            <a:ext cx="447955" cy="143855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04800" y="2286000"/>
            <a:ext cx="3200400" cy="4038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819400" y="2286000"/>
            <a:ext cx="3200400" cy="403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14400" y="6334780"/>
            <a:ext cx="228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i="1" dirty="0" smtClean="0"/>
              <a:t>Bağlı parça I</a:t>
            </a:r>
            <a:endParaRPr lang="en-US" sz="2800" dirty="0"/>
          </a:p>
        </p:txBody>
      </p:sp>
      <p:sp>
        <p:nvSpPr>
          <p:cNvPr id="38" name="Rectangle 37"/>
          <p:cNvSpPr/>
          <p:nvPr/>
        </p:nvSpPr>
        <p:spPr>
          <a:xfrm>
            <a:off x="3429000" y="6324600"/>
            <a:ext cx="228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i="1" dirty="0" smtClean="0"/>
              <a:t>Bağlı parça II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i="1" dirty="0" smtClean="0"/>
              <a:t>Derinlikte arama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Bağlı </a:t>
            </a:r>
            <a:r>
              <a:rPr lang="tr-TR" dirty="0" smtClean="0"/>
              <a:t>parçalar önemli pratik bir kavram, gruplar topluluklar anlamına gelebilir </a:t>
            </a:r>
            <a:r>
              <a:rPr lang="tr-TR" dirty="0" smtClean="0"/>
              <a:t>(mesela </a:t>
            </a:r>
            <a:r>
              <a:rPr lang="tr-TR" dirty="0" smtClean="0"/>
              <a:t>sosyal topluluklar), </a:t>
            </a:r>
            <a:r>
              <a:rPr lang="tr-TR" dirty="0" smtClean="0"/>
              <a:t>sistemin bağımsız </a:t>
            </a:r>
            <a:r>
              <a:rPr lang="tr-TR" dirty="0" smtClean="0"/>
              <a:t>bileşenlerinin anlamına gelebilir </a:t>
            </a:r>
            <a:r>
              <a:rPr lang="tr-TR" dirty="0" smtClean="0"/>
              <a:t>(</a:t>
            </a:r>
            <a:r>
              <a:rPr lang="tr-TR" dirty="0" smtClean="0"/>
              <a:t>üretim sureçlerinin bileşenleri, </a:t>
            </a:r>
            <a:r>
              <a:rPr lang="tr-TR" dirty="0" smtClean="0"/>
              <a:t>makine </a:t>
            </a:r>
            <a:r>
              <a:rPr lang="tr-TR" dirty="0" smtClean="0"/>
              <a:t>tasarımının </a:t>
            </a:r>
            <a:r>
              <a:rPr lang="tr-TR" dirty="0" smtClean="0"/>
              <a:t>modülleri, sistemin </a:t>
            </a:r>
            <a:r>
              <a:rPr lang="tr-TR" dirty="0" smtClean="0"/>
              <a:t>bileşenleri), </a:t>
            </a:r>
            <a:r>
              <a:rPr lang="tr-TR" dirty="0" smtClean="0"/>
              <a:t>vb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i="1" dirty="0" smtClean="0"/>
              <a:t>Derinlikte arama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Derinlikte </a:t>
            </a:r>
            <a:r>
              <a:rPr lang="tr-TR" dirty="0" smtClean="0"/>
              <a:t>arama </a:t>
            </a:r>
            <a:r>
              <a:rPr lang="tr-TR" dirty="0" smtClean="0"/>
              <a:t>kullanarak bağlı </a:t>
            </a:r>
            <a:r>
              <a:rPr lang="tr-TR" dirty="0" smtClean="0"/>
              <a:t>parçalar bulunabilir</a:t>
            </a:r>
            <a:endParaRPr lang="tr-TR" dirty="0" smtClean="0"/>
          </a:p>
          <a:p>
            <a:pPr lvl="1"/>
            <a:r>
              <a:rPr lang="tr-TR" dirty="0" smtClean="0"/>
              <a:t>Herhangi bir düğüm başlanır, </a:t>
            </a:r>
            <a:r>
              <a:rPr lang="tr-TR" dirty="0" smtClean="0"/>
              <a:t>derinlikte arama kullanarak bu </a:t>
            </a:r>
            <a:r>
              <a:rPr lang="tr-TR" dirty="0" smtClean="0"/>
              <a:t>düğüme </a:t>
            </a:r>
            <a:r>
              <a:rPr lang="tr-TR" dirty="0" smtClean="0"/>
              <a:t>bağlı tüm diğer </a:t>
            </a:r>
            <a:r>
              <a:rPr lang="tr-TR" dirty="0" smtClean="0"/>
              <a:t>düğümler bulunur</a:t>
            </a:r>
            <a:endParaRPr lang="tr-TR" dirty="0" smtClean="0"/>
          </a:p>
          <a:p>
            <a:pPr lvl="1"/>
            <a:r>
              <a:rPr lang="tr-TR" dirty="0" smtClean="0"/>
              <a:t>Bundan </a:t>
            </a:r>
            <a:r>
              <a:rPr lang="tr-TR" dirty="0" smtClean="0"/>
              <a:t>sonra, </a:t>
            </a:r>
            <a:r>
              <a:rPr lang="tr-TR" dirty="0" smtClean="0"/>
              <a:t>dışarıda kalan her hangi bir </a:t>
            </a:r>
            <a:r>
              <a:rPr lang="tr-TR" dirty="0" smtClean="0"/>
              <a:t>düğüm ile önceki tekrar yapılır</a:t>
            </a:r>
            <a:endParaRPr lang="tr-TR" dirty="0" smtClean="0"/>
          </a:p>
          <a:p>
            <a:pPr lvl="1"/>
            <a:r>
              <a:rPr lang="tr-TR" dirty="0" smtClean="0"/>
              <a:t>VB</a:t>
            </a:r>
            <a:endParaRPr lang="tr-TR" dirty="0" smtClean="0"/>
          </a:p>
          <a:p>
            <a:pPr lvl="1">
              <a:buNone/>
            </a:pPr>
            <a:endParaRPr lang="tr-TR" dirty="0" smtClean="0"/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i="1" dirty="0" smtClean="0"/>
              <a:t>Derinlikte arama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Grafların bağlı parçaları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914400" y="266700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2514600" y="2971800"/>
            <a:ext cx="457200" cy="4572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K</a:t>
            </a:r>
            <a:endParaRPr lang="en-US" dirty="0"/>
          </a:p>
        </p:txBody>
      </p:sp>
      <p:sp>
        <p:nvSpPr>
          <p:cNvPr id="6" name="Flowchart: Connector 5"/>
          <p:cNvSpPr/>
          <p:nvPr/>
        </p:nvSpPr>
        <p:spPr>
          <a:xfrm>
            <a:off x="1371600" y="411480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505200" y="3733800"/>
            <a:ext cx="457200" cy="457200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K</a:t>
            </a:r>
            <a:endParaRPr lang="en-US" dirty="0"/>
          </a:p>
        </p:txBody>
      </p:sp>
      <p:sp>
        <p:nvSpPr>
          <p:cNvPr id="8" name="Flowchart: Connector 7"/>
          <p:cNvSpPr/>
          <p:nvPr/>
        </p:nvSpPr>
        <p:spPr>
          <a:xfrm>
            <a:off x="4038600" y="243840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4648200" y="396240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2057400" y="533400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4114800" y="556260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5" idx="2"/>
          </p:cNvCxnSpPr>
          <p:nvPr/>
        </p:nvCxnSpPr>
        <p:spPr>
          <a:xfrm>
            <a:off x="1371600" y="2895600"/>
            <a:ext cx="1143000" cy="304800"/>
          </a:xfrm>
          <a:prstGeom prst="straightConnector1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761845" y="3362045"/>
            <a:ext cx="819710" cy="819710"/>
          </a:xfrm>
          <a:prstGeom prst="straightConnector1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2286000" y="3429000"/>
            <a:ext cx="457200" cy="1905000"/>
          </a:xfrm>
          <a:prstGeom prst="straightConnector1">
            <a:avLst/>
          </a:prstGeom>
          <a:ln w="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0" idx="1"/>
          </p:cNvCxnSpPr>
          <p:nvPr/>
        </p:nvCxnSpPr>
        <p:spPr>
          <a:xfrm>
            <a:off x="1761845" y="4505045"/>
            <a:ext cx="362510" cy="895910"/>
          </a:xfrm>
          <a:prstGeom prst="straightConnector1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6"/>
            <a:endCxn id="9" idx="2"/>
          </p:cNvCxnSpPr>
          <p:nvPr/>
        </p:nvCxnSpPr>
        <p:spPr>
          <a:xfrm>
            <a:off x="3962400" y="3962400"/>
            <a:ext cx="685800" cy="228600"/>
          </a:xfrm>
          <a:prstGeom prst="straightConnector1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0"/>
            <a:endCxn id="8" idx="5"/>
          </p:cNvCxnSpPr>
          <p:nvPr/>
        </p:nvCxnSpPr>
        <p:spPr>
          <a:xfrm flipH="1" flipV="1">
            <a:off x="4428845" y="2828645"/>
            <a:ext cx="447955" cy="1133755"/>
          </a:xfrm>
          <a:prstGeom prst="straightConnector1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4"/>
            <a:endCxn id="11" idx="0"/>
          </p:cNvCxnSpPr>
          <p:nvPr/>
        </p:nvCxnSpPr>
        <p:spPr>
          <a:xfrm flipH="1">
            <a:off x="4343400" y="4419600"/>
            <a:ext cx="533400" cy="1143000"/>
          </a:xfrm>
          <a:prstGeom prst="straightConnector1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1"/>
            <a:endCxn id="7" idx="4"/>
          </p:cNvCxnSpPr>
          <p:nvPr/>
        </p:nvCxnSpPr>
        <p:spPr>
          <a:xfrm flipH="1" flipV="1">
            <a:off x="3733800" y="4191000"/>
            <a:ext cx="447955" cy="143855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0" y="6182380"/>
            <a:ext cx="457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i="1" dirty="0" smtClean="0"/>
              <a:t>Birinci derinlikte arama </a:t>
            </a:r>
            <a:r>
              <a:rPr lang="tr-TR" sz="2800" i="1" dirty="0" smtClean="0"/>
              <a:t>süresi</a:t>
            </a:r>
            <a:endParaRPr 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4724400" y="6106180"/>
            <a:ext cx="434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i="1" dirty="0" smtClean="0"/>
              <a:t>İkinci derinlikte arama </a:t>
            </a:r>
            <a:r>
              <a:rPr lang="tr-TR" sz="2800" i="1" dirty="0" smtClean="0"/>
              <a:t>süresi</a:t>
            </a:r>
            <a:endParaRPr lang="en-US" sz="2800" dirty="0"/>
          </a:p>
        </p:txBody>
      </p:sp>
      <p:sp>
        <p:nvSpPr>
          <p:cNvPr id="26" name="Oval 25"/>
          <p:cNvSpPr/>
          <p:nvPr/>
        </p:nvSpPr>
        <p:spPr>
          <a:xfrm>
            <a:off x="304800" y="2133600"/>
            <a:ext cx="3200400" cy="4038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819400" y="2133600"/>
            <a:ext cx="3200400" cy="403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i="1" dirty="0" smtClean="0"/>
              <a:t>Derinlikte arama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tr-TR" dirty="0" smtClean="0"/>
              <a:t>Derinlikte arama </a:t>
            </a:r>
            <a:r>
              <a:rPr lang="tr-TR" dirty="0" smtClean="0"/>
              <a:t>gereken zamanı olarak O(N</a:t>
            </a:r>
            <a:r>
              <a:rPr lang="tr-TR" dirty="0" smtClean="0"/>
              <a:t>) </a:t>
            </a:r>
            <a:r>
              <a:rPr lang="tr-TR" dirty="0" smtClean="0"/>
              <a:t>algoritma dır</a:t>
            </a:r>
            <a:endParaRPr lang="tr-TR" dirty="0" smtClean="0"/>
          </a:p>
          <a:p>
            <a:pPr>
              <a:buNone/>
            </a:pP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Enine arama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i="1" dirty="0" smtClean="0"/>
              <a:t>Enine </a:t>
            </a:r>
            <a:r>
              <a:rPr lang="tr-TR" i="1" dirty="0" smtClean="0"/>
              <a:t>arama (breadth-first search)</a:t>
            </a:r>
            <a:endParaRPr lang="tr-TR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tr-TR" dirty="0" smtClean="0"/>
              <a:t>Bir </a:t>
            </a:r>
            <a:r>
              <a:rPr lang="tr-TR" dirty="0" smtClean="0"/>
              <a:t>düğüm </a:t>
            </a:r>
            <a:r>
              <a:rPr lang="tr-TR" dirty="0" smtClean="0"/>
              <a:t>ile (</a:t>
            </a:r>
            <a:r>
              <a:rPr lang="tr-TR" u="sng" dirty="0" smtClean="0"/>
              <a:t>kök denir</a:t>
            </a:r>
            <a:r>
              <a:rPr lang="tr-TR" dirty="0" smtClean="0"/>
              <a:t>) başlatılır </a:t>
            </a:r>
            <a:endParaRPr lang="tr-TR" dirty="0" smtClean="0"/>
          </a:p>
          <a:p>
            <a:pPr marL="971550" lvl="1" indent="-514350">
              <a:buFont typeface="+mj-lt"/>
              <a:buAutoNum type="arabicPeriod"/>
            </a:pPr>
            <a:r>
              <a:rPr lang="tr-TR" dirty="0" smtClean="0"/>
              <a:t>Bu </a:t>
            </a:r>
            <a:r>
              <a:rPr lang="tr-TR" dirty="0" smtClean="0"/>
              <a:t>düğüm </a:t>
            </a:r>
            <a:r>
              <a:rPr lang="tr-TR" dirty="0" smtClean="0"/>
              <a:t>için </a:t>
            </a:r>
            <a:r>
              <a:rPr lang="tr-TR" dirty="0" smtClean="0"/>
              <a:t>önce tüm çocuklar incelenir</a:t>
            </a:r>
            <a:endParaRPr lang="tr-TR" dirty="0" smtClean="0"/>
          </a:p>
          <a:p>
            <a:pPr marL="971550" lvl="1" indent="-514350">
              <a:buFont typeface="+mj-lt"/>
              <a:buAutoNum type="arabicPeriod"/>
            </a:pPr>
            <a:r>
              <a:rPr lang="tr-TR" dirty="0" smtClean="0"/>
              <a:t>Sonra bu </a:t>
            </a:r>
            <a:r>
              <a:rPr lang="tr-TR" dirty="0" smtClean="0"/>
              <a:t>çocukların </a:t>
            </a:r>
            <a:r>
              <a:rPr lang="tr-TR" dirty="0" smtClean="0"/>
              <a:t>çocukları </a:t>
            </a:r>
            <a:r>
              <a:rPr lang="tr-TR" dirty="0" smtClean="0"/>
              <a:t>incelenir</a:t>
            </a:r>
          </a:p>
          <a:p>
            <a:pPr marL="971550" lvl="1" indent="-514350">
              <a:buFont typeface="+mj-lt"/>
              <a:buAutoNum type="arabicPeriod"/>
            </a:pPr>
            <a:r>
              <a:rPr lang="tr-TR" dirty="0" smtClean="0"/>
              <a:t>Sonra bu çocukların çocukları incelenir</a:t>
            </a:r>
            <a:endParaRPr lang="tr-TR" dirty="0" smtClean="0"/>
          </a:p>
          <a:p>
            <a:pPr marL="971550" lvl="1" indent="-514350">
              <a:buFont typeface="+mj-lt"/>
              <a:buAutoNum type="arabicPeriod"/>
            </a:pPr>
            <a:r>
              <a:rPr lang="tr-TR" dirty="0" smtClean="0"/>
              <a:t>VB</a:t>
            </a:r>
            <a:endParaRPr lang="tr-TR" dirty="0" smtClean="0"/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Enine arama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Enine </a:t>
            </a:r>
            <a:r>
              <a:rPr lang="tr-TR" dirty="0" smtClean="0"/>
              <a:t>arama </a:t>
            </a:r>
            <a:endParaRPr lang="tr-TR" dirty="0" smtClean="0"/>
          </a:p>
        </p:txBody>
      </p:sp>
      <p:grpSp>
        <p:nvGrpSpPr>
          <p:cNvPr id="12" name="Group 29"/>
          <p:cNvGrpSpPr/>
          <p:nvPr/>
        </p:nvGrpSpPr>
        <p:grpSpPr>
          <a:xfrm>
            <a:off x="228600" y="2438400"/>
            <a:ext cx="4267200" cy="3581400"/>
            <a:chOff x="838200" y="2438400"/>
            <a:chExt cx="4267200" cy="3581400"/>
          </a:xfrm>
        </p:grpSpPr>
        <p:sp>
          <p:nvSpPr>
            <p:cNvPr id="4" name="Flowchart: Connector 3"/>
            <p:cNvSpPr/>
            <p:nvPr/>
          </p:nvSpPr>
          <p:spPr>
            <a:xfrm>
              <a:off x="838200" y="26670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b</a:t>
              </a:r>
              <a:endParaRPr lang="en-US" dirty="0"/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2438400" y="29718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c</a:t>
              </a:r>
              <a:endParaRPr lang="en-US" dirty="0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295400" y="41148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g</a:t>
              </a:r>
              <a:endParaRPr lang="en-US" dirty="0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3505200" y="37338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d</a:t>
              </a:r>
              <a:endParaRPr lang="en-US" dirty="0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4038600" y="2438400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a</a:t>
              </a:r>
              <a:endParaRPr lang="en-US" dirty="0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4648200" y="39624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e</a:t>
              </a:r>
              <a:endParaRPr lang="en-US" dirty="0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2057400" y="53340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4114800" y="55626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362355" y="2895600"/>
              <a:ext cx="1143000" cy="30480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895600" y="3362045"/>
              <a:ext cx="743510" cy="43871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1752600" y="3362045"/>
              <a:ext cx="819710" cy="81971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2352955" y="3429000"/>
              <a:ext cx="381000" cy="190500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752600" y="4505045"/>
              <a:ext cx="438710" cy="89591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029355" y="3962400"/>
              <a:ext cx="685800" cy="22860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4495800" y="2828645"/>
              <a:ext cx="447955" cy="1133755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4410355" y="4419600"/>
              <a:ext cx="533400" cy="11430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1438555" y="2667000"/>
              <a:ext cx="2667000" cy="2286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2895600" y="3362045"/>
              <a:ext cx="1353110" cy="226751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5485326" y="2362200"/>
            <a:ext cx="2247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i="1" dirty="0" smtClean="0"/>
              <a:t>a ile başlıoruz ve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5403552" y="2895600"/>
            <a:ext cx="327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i="1" dirty="0" smtClean="0"/>
              <a:t>tüm </a:t>
            </a:r>
            <a:r>
              <a:rPr lang="tr-TR" sz="2400" i="1" dirty="0" smtClean="0"/>
              <a:t>çocukları </a:t>
            </a:r>
            <a:r>
              <a:rPr lang="tr-TR" sz="2400" i="1" dirty="0" smtClean="0"/>
              <a:t>inceliyoruz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5638800" y="3657600"/>
            <a:ext cx="18133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i="1" dirty="0" smtClean="0"/>
              <a:t>Arama sırası </a:t>
            </a:r>
            <a:r>
              <a:rPr lang="tr-TR" sz="2400" i="1" dirty="0" smtClean="0"/>
              <a:t/>
            </a:r>
            <a:br>
              <a:rPr lang="tr-TR" sz="2400" i="1" dirty="0" smtClean="0"/>
            </a:br>
            <a:r>
              <a:rPr lang="tr-TR" sz="2400" i="1" dirty="0" smtClean="0"/>
              <a:t>a→</a:t>
            </a:r>
            <a:r>
              <a:rPr lang="en-US" sz="2400" i="1" dirty="0" smtClean="0"/>
              <a:t>{</a:t>
            </a:r>
            <a:r>
              <a:rPr lang="tr-TR" sz="2400" i="1" dirty="0" smtClean="0"/>
              <a:t>b</a:t>
            </a:r>
            <a:r>
              <a:rPr lang="en-US" sz="2400" i="1" dirty="0" smtClean="0"/>
              <a:t>,e}</a:t>
            </a:r>
            <a:endParaRPr lang="en-US" sz="24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838200" y="2438400"/>
            <a:ext cx="2514600" cy="2286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114800" y="2743200"/>
            <a:ext cx="533400" cy="12954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Enine arama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Enine arama</a:t>
            </a:r>
          </a:p>
        </p:txBody>
      </p:sp>
      <p:grpSp>
        <p:nvGrpSpPr>
          <p:cNvPr id="12" name="Group 29"/>
          <p:cNvGrpSpPr/>
          <p:nvPr/>
        </p:nvGrpSpPr>
        <p:grpSpPr>
          <a:xfrm>
            <a:off x="228600" y="2438400"/>
            <a:ext cx="4267200" cy="3581400"/>
            <a:chOff x="838200" y="2438400"/>
            <a:chExt cx="4267200" cy="3581400"/>
          </a:xfrm>
        </p:grpSpPr>
        <p:sp>
          <p:nvSpPr>
            <p:cNvPr id="4" name="Flowchart: Connector 3"/>
            <p:cNvSpPr/>
            <p:nvPr/>
          </p:nvSpPr>
          <p:spPr>
            <a:xfrm>
              <a:off x="838200" y="26670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b</a:t>
              </a:r>
              <a:endParaRPr lang="en-US" dirty="0"/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2438400" y="29718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c</a:t>
              </a:r>
              <a:endParaRPr lang="en-US" dirty="0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295400" y="41148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g</a:t>
              </a:r>
              <a:endParaRPr lang="en-US" dirty="0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3505200" y="37338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d</a:t>
              </a:r>
              <a:endParaRPr lang="en-US" dirty="0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4038600" y="2438400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a</a:t>
              </a:r>
              <a:endParaRPr lang="en-US" dirty="0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4648200" y="39624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e</a:t>
              </a:r>
              <a:endParaRPr lang="en-US" dirty="0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2057400" y="53340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4114800" y="55626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362355" y="2895600"/>
              <a:ext cx="1143000" cy="30480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895600" y="3362045"/>
              <a:ext cx="743510" cy="43871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1752600" y="3362045"/>
              <a:ext cx="819710" cy="81971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2352955" y="3429000"/>
              <a:ext cx="381000" cy="190500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752600" y="4505045"/>
              <a:ext cx="438710" cy="89591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029355" y="3962400"/>
              <a:ext cx="685800" cy="22860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4495800" y="2828645"/>
              <a:ext cx="447955" cy="1133755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4410355" y="4419600"/>
              <a:ext cx="533400" cy="11430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1438555" y="2667000"/>
              <a:ext cx="2667000" cy="2286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2895600" y="3362045"/>
              <a:ext cx="1353110" cy="226751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5181600" y="2438400"/>
            <a:ext cx="3740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Bu </a:t>
            </a:r>
            <a:r>
              <a:rPr lang="tr-TR" sz="2400" i="1" dirty="0" smtClean="0"/>
              <a:t>elemanların</a:t>
            </a:r>
            <a:r>
              <a:rPr lang="en-US" sz="2400" i="1" dirty="0" smtClean="0"/>
              <a:t> </a:t>
            </a:r>
            <a:r>
              <a:rPr lang="tr-TR" sz="2400" i="1" dirty="0" smtClean="0"/>
              <a:t>çocukları </a:t>
            </a:r>
            <a:r>
              <a:rPr lang="tr-TR" sz="2400" i="1" dirty="0" smtClean="0"/>
              <a:t>inceliyoruz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5638800" y="3810000"/>
            <a:ext cx="23374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i="1" dirty="0" smtClean="0"/>
              <a:t>Arama sırası </a:t>
            </a:r>
            <a:r>
              <a:rPr lang="tr-TR" sz="2400" i="1" dirty="0" smtClean="0"/>
              <a:t/>
            </a:r>
            <a:br>
              <a:rPr lang="tr-TR" sz="2400" i="1" dirty="0" smtClean="0"/>
            </a:br>
            <a:r>
              <a:rPr lang="tr-TR" sz="2400" i="1" dirty="0" smtClean="0"/>
              <a:t>a→</a:t>
            </a:r>
            <a:r>
              <a:rPr lang="en-US" sz="2400" i="1" dirty="0" smtClean="0"/>
              <a:t>{</a:t>
            </a:r>
            <a:r>
              <a:rPr lang="tr-TR" sz="2400" i="1" dirty="0" smtClean="0"/>
              <a:t>b</a:t>
            </a:r>
            <a:r>
              <a:rPr lang="en-US" sz="2400" i="1" dirty="0" smtClean="0"/>
              <a:t>,e}</a:t>
            </a:r>
            <a:r>
              <a:rPr lang="tr-TR" sz="2400" i="1" dirty="0" smtClean="0"/>
              <a:t> →</a:t>
            </a:r>
            <a:r>
              <a:rPr lang="en-US" sz="2400" i="1" dirty="0" smtClean="0"/>
              <a:t>{</a:t>
            </a:r>
            <a:r>
              <a:rPr lang="tr-TR" sz="2400" i="1" dirty="0" smtClean="0"/>
              <a:t>c</a:t>
            </a:r>
            <a:r>
              <a:rPr lang="en-US" sz="2400" i="1" dirty="0" smtClean="0"/>
              <a:t>,</a:t>
            </a:r>
            <a:r>
              <a:rPr lang="tr-TR" sz="2400" i="1" dirty="0" smtClean="0"/>
              <a:t>d,h</a:t>
            </a:r>
            <a:r>
              <a:rPr lang="en-US" sz="2400" i="1" dirty="0" smtClean="0"/>
              <a:t>}</a:t>
            </a:r>
            <a:endParaRPr lang="en-US" sz="2400" dirty="0" smtClean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838200" y="2438400"/>
            <a:ext cx="2514600" cy="2286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114800" y="2743200"/>
            <a:ext cx="533400" cy="12954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85800" y="3200400"/>
            <a:ext cx="685800" cy="30480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267200" y="4419600"/>
            <a:ext cx="381000" cy="129540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3352800" y="3581400"/>
            <a:ext cx="609600" cy="30480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Enine arama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Enine arama</a:t>
            </a:r>
          </a:p>
        </p:txBody>
      </p:sp>
      <p:grpSp>
        <p:nvGrpSpPr>
          <p:cNvPr id="12" name="Group 29"/>
          <p:cNvGrpSpPr/>
          <p:nvPr/>
        </p:nvGrpSpPr>
        <p:grpSpPr>
          <a:xfrm>
            <a:off x="228600" y="2438400"/>
            <a:ext cx="4267200" cy="3581400"/>
            <a:chOff x="838200" y="2438400"/>
            <a:chExt cx="4267200" cy="3581400"/>
          </a:xfrm>
        </p:grpSpPr>
        <p:sp>
          <p:nvSpPr>
            <p:cNvPr id="4" name="Flowchart: Connector 3"/>
            <p:cNvSpPr/>
            <p:nvPr/>
          </p:nvSpPr>
          <p:spPr>
            <a:xfrm>
              <a:off x="838200" y="26670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b</a:t>
              </a:r>
              <a:endParaRPr lang="en-US" dirty="0"/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2438400" y="29718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c</a:t>
              </a:r>
              <a:endParaRPr lang="en-US" dirty="0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295400" y="41148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g</a:t>
              </a:r>
              <a:endParaRPr lang="en-US" dirty="0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3505200" y="37338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d</a:t>
              </a:r>
              <a:endParaRPr lang="en-US" dirty="0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4038600" y="2438400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a</a:t>
              </a:r>
              <a:endParaRPr lang="en-US" dirty="0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4648200" y="39624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e</a:t>
              </a:r>
              <a:endParaRPr lang="en-US" dirty="0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2057400" y="53340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4114800" y="55626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362355" y="2895600"/>
              <a:ext cx="1143000" cy="30480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895600" y="3362045"/>
              <a:ext cx="743510" cy="43871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1752600" y="3362045"/>
              <a:ext cx="819710" cy="81971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2352955" y="3429000"/>
              <a:ext cx="381000" cy="190500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752600" y="4505045"/>
              <a:ext cx="438710" cy="89591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029355" y="3962400"/>
              <a:ext cx="685800" cy="22860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4495800" y="2828645"/>
              <a:ext cx="447955" cy="1133755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4410355" y="4419600"/>
              <a:ext cx="533400" cy="11430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1438555" y="2667000"/>
              <a:ext cx="2667000" cy="2286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2895600" y="3362045"/>
              <a:ext cx="1353110" cy="226751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5562600" y="4419600"/>
            <a:ext cx="31774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i="1" dirty="0" smtClean="0"/>
              <a:t>Arama</a:t>
            </a:r>
            <a:r>
              <a:rPr lang="tr-TR" sz="2400" i="1" dirty="0" smtClean="0"/>
              <a:t> </a:t>
            </a:r>
            <a:r>
              <a:rPr lang="tr-TR" sz="2400" i="1" dirty="0" smtClean="0"/>
              <a:t>sırası</a:t>
            </a:r>
            <a:br>
              <a:rPr lang="tr-TR" sz="2400" i="1" dirty="0" smtClean="0"/>
            </a:br>
            <a:r>
              <a:rPr lang="tr-TR" sz="2400" i="1" dirty="0" smtClean="0"/>
              <a:t>a→</a:t>
            </a:r>
            <a:r>
              <a:rPr lang="en-US" sz="2400" i="1" dirty="0" smtClean="0"/>
              <a:t>{</a:t>
            </a:r>
            <a:r>
              <a:rPr lang="tr-TR" sz="2400" i="1" dirty="0" smtClean="0"/>
              <a:t>b</a:t>
            </a:r>
            <a:r>
              <a:rPr lang="en-US" sz="2400" i="1" dirty="0" smtClean="0"/>
              <a:t>,e}</a:t>
            </a:r>
            <a:r>
              <a:rPr lang="tr-TR" sz="2400" i="1" dirty="0" smtClean="0"/>
              <a:t> →</a:t>
            </a:r>
            <a:r>
              <a:rPr lang="en-US" sz="2400" i="1" dirty="0" smtClean="0"/>
              <a:t>{</a:t>
            </a:r>
            <a:r>
              <a:rPr lang="tr-TR" sz="2400" i="1" dirty="0" smtClean="0"/>
              <a:t>c</a:t>
            </a:r>
            <a:r>
              <a:rPr lang="en-US" sz="2400" i="1" dirty="0" smtClean="0"/>
              <a:t>,</a:t>
            </a:r>
            <a:r>
              <a:rPr lang="tr-TR" sz="2400" i="1" dirty="0" smtClean="0"/>
              <a:t>d,h</a:t>
            </a:r>
            <a:r>
              <a:rPr lang="en-US" sz="2400" i="1" dirty="0" smtClean="0"/>
              <a:t>}</a:t>
            </a:r>
            <a:r>
              <a:rPr lang="tr-TR" sz="2400" i="1" dirty="0" smtClean="0"/>
              <a:t> →</a:t>
            </a:r>
            <a:r>
              <a:rPr lang="en-US" sz="2400" i="1" dirty="0" smtClean="0"/>
              <a:t>{</a:t>
            </a:r>
            <a:r>
              <a:rPr lang="tr-TR" sz="2400" i="1" dirty="0" smtClean="0"/>
              <a:t>c,f</a:t>
            </a:r>
            <a:r>
              <a:rPr lang="en-US" sz="2400" i="1" dirty="0" smtClean="0"/>
              <a:t>}</a:t>
            </a:r>
            <a:endParaRPr lang="en-US" sz="2400" dirty="0" smtClean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838200" y="2438400"/>
            <a:ext cx="2514600" cy="2286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114800" y="2743200"/>
            <a:ext cx="533400" cy="12954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85800" y="3200400"/>
            <a:ext cx="685800" cy="30480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267200" y="4419600"/>
            <a:ext cx="381000" cy="129540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3352800" y="3581400"/>
            <a:ext cx="609600" cy="30480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990600" y="3429000"/>
            <a:ext cx="685800" cy="533400"/>
          </a:xfrm>
          <a:prstGeom prst="straightConnector1">
            <a:avLst/>
          </a:prstGeom>
          <a:ln w="635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057400" y="3657600"/>
            <a:ext cx="228600" cy="1600200"/>
          </a:xfrm>
          <a:prstGeom prst="straightConnector1">
            <a:avLst/>
          </a:prstGeom>
          <a:ln w="635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81600" y="2438400"/>
            <a:ext cx="3740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Bu </a:t>
            </a:r>
            <a:r>
              <a:rPr lang="tr-TR" sz="2400" i="1" dirty="0" smtClean="0"/>
              <a:t>elemanların</a:t>
            </a:r>
            <a:r>
              <a:rPr lang="en-US" sz="2400" i="1" dirty="0" smtClean="0"/>
              <a:t> </a:t>
            </a:r>
            <a:r>
              <a:rPr lang="tr-TR" sz="2400" i="1" dirty="0" smtClean="0"/>
              <a:t>çocukları </a:t>
            </a:r>
            <a:r>
              <a:rPr lang="tr-TR" sz="2400" i="1" dirty="0" smtClean="0"/>
              <a:t>inceliyoruz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Enine arama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Enine arama</a:t>
            </a:r>
          </a:p>
        </p:txBody>
      </p:sp>
      <p:grpSp>
        <p:nvGrpSpPr>
          <p:cNvPr id="12" name="Group 29"/>
          <p:cNvGrpSpPr/>
          <p:nvPr/>
        </p:nvGrpSpPr>
        <p:grpSpPr>
          <a:xfrm>
            <a:off x="228600" y="2438400"/>
            <a:ext cx="4267200" cy="3581400"/>
            <a:chOff x="838200" y="2438400"/>
            <a:chExt cx="4267200" cy="3581400"/>
          </a:xfrm>
        </p:grpSpPr>
        <p:sp>
          <p:nvSpPr>
            <p:cNvPr id="4" name="Flowchart: Connector 3"/>
            <p:cNvSpPr/>
            <p:nvPr/>
          </p:nvSpPr>
          <p:spPr>
            <a:xfrm>
              <a:off x="838200" y="26670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b</a:t>
              </a:r>
              <a:endParaRPr lang="en-US" dirty="0"/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2438400" y="29718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c</a:t>
              </a:r>
              <a:endParaRPr lang="en-US" dirty="0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295400" y="41148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g</a:t>
              </a:r>
              <a:endParaRPr lang="en-US" dirty="0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3505200" y="37338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d</a:t>
              </a:r>
              <a:endParaRPr lang="en-US" dirty="0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4038600" y="2438400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a</a:t>
              </a:r>
              <a:endParaRPr lang="en-US" dirty="0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4648200" y="39624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e</a:t>
              </a:r>
              <a:endParaRPr lang="en-US" dirty="0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2057400" y="53340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4114800" y="55626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362355" y="2895600"/>
              <a:ext cx="1143000" cy="30480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895600" y="3362045"/>
              <a:ext cx="743510" cy="43871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1752600" y="3362045"/>
              <a:ext cx="819710" cy="81971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2352955" y="3429000"/>
              <a:ext cx="381000" cy="190500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752600" y="4505045"/>
              <a:ext cx="438710" cy="89591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029355" y="3962400"/>
              <a:ext cx="685800" cy="22860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4495800" y="2828645"/>
              <a:ext cx="447955" cy="1133755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4410355" y="4419600"/>
              <a:ext cx="533400" cy="11430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1438555" y="2667000"/>
              <a:ext cx="2667000" cy="2286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2895600" y="3362045"/>
              <a:ext cx="1353110" cy="226751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/>
          <p:nvPr/>
        </p:nvCxnSpPr>
        <p:spPr>
          <a:xfrm flipH="1">
            <a:off x="838200" y="2438400"/>
            <a:ext cx="2514600" cy="2286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114800" y="2743200"/>
            <a:ext cx="533400" cy="12954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85800" y="3200400"/>
            <a:ext cx="685800" cy="30480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267200" y="4419600"/>
            <a:ext cx="381000" cy="129540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3352800" y="3581400"/>
            <a:ext cx="609600" cy="30480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990600" y="3429000"/>
            <a:ext cx="685800" cy="533400"/>
          </a:xfrm>
          <a:prstGeom prst="straightConnector1">
            <a:avLst/>
          </a:prstGeom>
          <a:ln w="635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057400" y="3657600"/>
            <a:ext cx="228600" cy="1600200"/>
          </a:xfrm>
          <a:prstGeom prst="straightConnector1">
            <a:avLst/>
          </a:prstGeom>
          <a:ln w="635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221447" y="1600200"/>
            <a:ext cx="10991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b="1" i="1" dirty="0" smtClean="0"/>
              <a:t>Evde:</a:t>
            </a:r>
            <a:endParaRPr lang="en-US" sz="3200" b="1" dirty="0"/>
          </a:p>
        </p:txBody>
      </p:sp>
      <p:sp>
        <p:nvSpPr>
          <p:cNvPr id="47" name="Rectangle 46"/>
          <p:cNvSpPr/>
          <p:nvPr/>
        </p:nvSpPr>
        <p:spPr>
          <a:xfrm>
            <a:off x="5257800" y="2286000"/>
            <a:ext cx="3429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i="1" dirty="0" smtClean="0"/>
              <a:t>Bu </a:t>
            </a:r>
            <a:r>
              <a:rPr lang="tr-TR" sz="2800" i="1" dirty="0" smtClean="0"/>
              <a:t>algoritma için sözde kod ve akış şemasını yazın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57800" y="4800600"/>
            <a:ext cx="31774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Sıra:</a:t>
            </a:r>
            <a:r>
              <a:rPr lang="tr-TR" sz="2400" i="1" dirty="0" smtClean="0"/>
              <a:t/>
            </a:r>
            <a:br>
              <a:rPr lang="tr-TR" sz="2400" i="1" dirty="0" smtClean="0"/>
            </a:br>
            <a:r>
              <a:rPr lang="tr-TR" sz="2400" i="1" dirty="0" smtClean="0"/>
              <a:t>a→</a:t>
            </a:r>
            <a:r>
              <a:rPr lang="en-US" sz="2400" i="1" dirty="0" smtClean="0">
                <a:solidFill>
                  <a:srgbClr val="FF0000"/>
                </a:solidFill>
              </a:rPr>
              <a:t>{</a:t>
            </a:r>
            <a:r>
              <a:rPr lang="tr-TR" sz="2400" i="1" dirty="0" smtClean="0">
                <a:solidFill>
                  <a:srgbClr val="FF0000"/>
                </a:solidFill>
              </a:rPr>
              <a:t>b</a:t>
            </a:r>
            <a:r>
              <a:rPr lang="en-US" sz="2400" i="1" dirty="0" smtClean="0">
                <a:solidFill>
                  <a:srgbClr val="FF0000"/>
                </a:solidFill>
              </a:rPr>
              <a:t>,e}</a:t>
            </a:r>
            <a:r>
              <a:rPr lang="tr-TR" sz="2400" i="1" dirty="0" smtClean="0"/>
              <a:t> →</a:t>
            </a:r>
            <a:r>
              <a:rPr lang="en-US" sz="2400" i="1" dirty="0" smtClean="0">
                <a:solidFill>
                  <a:srgbClr val="00B050"/>
                </a:solidFill>
              </a:rPr>
              <a:t>{</a:t>
            </a:r>
            <a:r>
              <a:rPr lang="tr-TR" sz="2400" i="1" dirty="0" smtClean="0">
                <a:solidFill>
                  <a:srgbClr val="00B050"/>
                </a:solidFill>
              </a:rPr>
              <a:t>c</a:t>
            </a:r>
            <a:r>
              <a:rPr lang="en-US" sz="2400" i="1" dirty="0" smtClean="0">
                <a:solidFill>
                  <a:srgbClr val="00B050"/>
                </a:solidFill>
              </a:rPr>
              <a:t>,</a:t>
            </a:r>
            <a:r>
              <a:rPr lang="tr-TR" sz="2400" i="1" dirty="0" smtClean="0">
                <a:solidFill>
                  <a:srgbClr val="00B050"/>
                </a:solidFill>
              </a:rPr>
              <a:t>d,h</a:t>
            </a:r>
            <a:r>
              <a:rPr lang="en-US" sz="2400" i="1" dirty="0" smtClean="0">
                <a:solidFill>
                  <a:srgbClr val="00B050"/>
                </a:solidFill>
              </a:rPr>
              <a:t>}</a:t>
            </a:r>
            <a:r>
              <a:rPr lang="tr-TR" sz="2400" i="1" dirty="0" smtClean="0">
                <a:solidFill>
                  <a:srgbClr val="00B050"/>
                </a:solidFill>
              </a:rPr>
              <a:t> </a:t>
            </a:r>
            <a:r>
              <a:rPr lang="tr-TR" sz="2400" i="1" dirty="0" smtClean="0"/>
              <a:t>→</a:t>
            </a:r>
            <a:r>
              <a:rPr lang="en-US" sz="2400" i="1" dirty="0" smtClean="0">
                <a:solidFill>
                  <a:srgbClr val="0070C0"/>
                </a:solidFill>
              </a:rPr>
              <a:t>{</a:t>
            </a:r>
            <a:r>
              <a:rPr lang="tr-TR" sz="2400" i="1" dirty="0" smtClean="0">
                <a:solidFill>
                  <a:srgbClr val="0070C0"/>
                </a:solidFill>
              </a:rPr>
              <a:t>c,f</a:t>
            </a:r>
            <a:r>
              <a:rPr lang="en-US" sz="2400" i="1" dirty="0" smtClean="0">
                <a:solidFill>
                  <a:srgbClr val="0070C0"/>
                </a:solidFill>
              </a:rPr>
              <a:t>}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Temel Kavramlar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838200" y="2438400"/>
            <a:ext cx="4267200" cy="3581400"/>
            <a:chOff x="838200" y="2438400"/>
            <a:chExt cx="4267200" cy="3581400"/>
          </a:xfrm>
        </p:grpSpPr>
        <p:sp>
          <p:nvSpPr>
            <p:cNvPr id="4" name="Flowchart: Connector 3"/>
            <p:cNvSpPr/>
            <p:nvPr/>
          </p:nvSpPr>
          <p:spPr>
            <a:xfrm>
              <a:off x="838200" y="26670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2438400" y="29718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295400" y="41148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3505200" y="37338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4038600" y="24384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4648200" y="39624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2057400" y="53340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4114800" y="55626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4" idx="6"/>
              <a:endCxn id="5" idx="2"/>
            </p:cNvCxnSpPr>
            <p:nvPr/>
          </p:nvCxnSpPr>
          <p:spPr>
            <a:xfrm>
              <a:off x="1295400" y="2895600"/>
              <a:ext cx="1143000" cy="304800"/>
            </a:xfrm>
            <a:prstGeom prst="straightConnector1">
              <a:avLst/>
            </a:prstGeom>
            <a:ln w="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5"/>
              <a:endCxn id="7" idx="1"/>
            </p:cNvCxnSpPr>
            <p:nvPr/>
          </p:nvCxnSpPr>
          <p:spPr>
            <a:xfrm>
              <a:off x="2828645" y="3362045"/>
              <a:ext cx="743510" cy="438710"/>
            </a:xfrm>
            <a:prstGeom prst="straightConnector1">
              <a:avLst/>
            </a:prstGeom>
            <a:ln w="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6" idx="7"/>
            </p:cNvCxnSpPr>
            <p:nvPr/>
          </p:nvCxnSpPr>
          <p:spPr>
            <a:xfrm flipH="1">
              <a:off x="1685645" y="3362045"/>
              <a:ext cx="819710" cy="819710"/>
            </a:xfrm>
            <a:prstGeom prst="straightConnector1">
              <a:avLst/>
            </a:prstGeom>
            <a:ln w="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0"/>
              <a:endCxn id="5" idx="4"/>
            </p:cNvCxnSpPr>
            <p:nvPr/>
          </p:nvCxnSpPr>
          <p:spPr>
            <a:xfrm flipV="1">
              <a:off x="2286000" y="3429000"/>
              <a:ext cx="381000" cy="1905000"/>
            </a:xfrm>
            <a:prstGeom prst="straightConnector1">
              <a:avLst/>
            </a:prstGeom>
            <a:ln w="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5"/>
              <a:endCxn id="10" idx="1"/>
            </p:cNvCxnSpPr>
            <p:nvPr/>
          </p:nvCxnSpPr>
          <p:spPr>
            <a:xfrm>
              <a:off x="1685645" y="4505045"/>
              <a:ext cx="438710" cy="895910"/>
            </a:xfrm>
            <a:prstGeom prst="straightConnector1">
              <a:avLst/>
            </a:prstGeom>
            <a:ln w="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6"/>
              <a:endCxn id="9" idx="2"/>
            </p:cNvCxnSpPr>
            <p:nvPr/>
          </p:nvCxnSpPr>
          <p:spPr>
            <a:xfrm>
              <a:off x="3962400" y="3962400"/>
              <a:ext cx="685800" cy="228600"/>
            </a:xfrm>
            <a:prstGeom prst="straightConnector1">
              <a:avLst/>
            </a:prstGeom>
            <a:ln w="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0"/>
              <a:endCxn id="8" idx="5"/>
            </p:cNvCxnSpPr>
            <p:nvPr/>
          </p:nvCxnSpPr>
          <p:spPr>
            <a:xfrm flipH="1" flipV="1">
              <a:off x="4428845" y="2828645"/>
              <a:ext cx="447955" cy="1133755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9" idx="4"/>
              <a:endCxn id="11" idx="0"/>
            </p:cNvCxnSpPr>
            <p:nvPr/>
          </p:nvCxnSpPr>
          <p:spPr>
            <a:xfrm flipH="1">
              <a:off x="4343400" y="4419600"/>
              <a:ext cx="533400" cy="11430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8" idx="2"/>
            </p:cNvCxnSpPr>
            <p:nvPr/>
          </p:nvCxnSpPr>
          <p:spPr>
            <a:xfrm flipH="1">
              <a:off x="1371600" y="2667000"/>
              <a:ext cx="2667000" cy="2286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1" idx="1"/>
              <a:endCxn id="5" idx="5"/>
            </p:cNvCxnSpPr>
            <p:nvPr/>
          </p:nvCxnSpPr>
          <p:spPr>
            <a:xfrm flipH="1" flipV="1">
              <a:off x="2828645" y="3362045"/>
              <a:ext cx="1353110" cy="226751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Line Callout 1 39"/>
          <p:cNvSpPr/>
          <p:nvPr/>
        </p:nvSpPr>
        <p:spPr>
          <a:xfrm>
            <a:off x="3200400" y="1828800"/>
            <a:ext cx="2514600" cy="381000"/>
          </a:xfrm>
          <a:prstGeom prst="borderCallout1">
            <a:avLst>
              <a:gd name="adj1" fmla="val 52648"/>
              <a:gd name="adj2" fmla="val -8333"/>
              <a:gd name="adj3" fmla="val 277269"/>
              <a:gd name="adj4" fmla="val -244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Düğüm veya Node</a:t>
            </a:r>
            <a:endParaRPr lang="en-US" dirty="0"/>
          </a:p>
        </p:txBody>
      </p:sp>
      <p:sp>
        <p:nvSpPr>
          <p:cNvPr id="44" name="Line Callout 1 43"/>
          <p:cNvSpPr/>
          <p:nvPr/>
        </p:nvSpPr>
        <p:spPr>
          <a:xfrm>
            <a:off x="76200" y="5791200"/>
            <a:ext cx="2057400" cy="304800"/>
          </a:xfrm>
          <a:prstGeom prst="borderCallout1">
            <a:avLst>
              <a:gd name="adj1" fmla="val -21928"/>
              <a:gd name="adj2" fmla="val 61582"/>
              <a:gd name="adj3" fmla="val -196169"/>
              <a:gd name="adj4" fmla="val 91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Bağlantı veya Edge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791200" y="30480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i="1" dirty="0" smtClean="0"/>
              <a:t>Arkadaşlık grafı:</a:t>
            </a:r>
            <a:endParaRPr lang="tr-TR" sz="2400" i="1" dirty="0" smtClean="0"/>
          </a:p>
          <a:p>
            <a:pPr marL="231775" indent="-231775">
              <a:buFont typeface="Arial" pitchFamily="34" charset="0"/>
              <a:buChar char="•"/>
            </a:pPr>
            <a:r>
              <a:rPr lang="tr-TR" sz="2400" dirty="0" smtClean="0"/>
              <a:t>Düğüm = Öğrenci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tr-TR" sz="2400" dirty="0" smtClean="0"/>
              <a:t>Bağlantı = Arkadaşlık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Enine arama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Enine arama </a:t>
            </a:r>
            <a:r>
              <a:rPr lang="tr-TR" dirty="0" smtClean="0"/>
              <a:t>da grafın bir </a:t>
            </a:r>
            <a:r>
              <a:rPr lang="tr-TR" dirty="0" smtClean="0"/>
              <a:t>yayılan </a:t>
            </a:r>
            <a:r>
              <a:rPr lang="tr-TR" dirty="0" smtClean="0"/>
              <a:t>ağacını </a:t>
            </a:r>
            <a:r>
              <a:rPr lang="tr-TR" dirty="0" smtClean="0"/>
              <a:t>oluşturur</a:t>
            </a:r>
          </a:p>
          <a:p>
            <a:r>
              <a:rPr lang="tr-TR" dirty="0" smtClean="0"/>
              <a:t>Ayrıca enine arama </a:t>
            </a:r>
            <a:r>
              <a:rPr lang="tr-TR" dirty="0" smtClean="0"/>
              <a:t>grafın </a:t>
            </a:r>
            <a:r>
              <a:rPr lang="tr-TR" dirty="0" smtClean="0"/>
              <a:t>düğümlerinin </a:t>
            </a:r>
            <a:r>
              <a:rPr lang="tr-TR" dirty="0" smtClean="0"/>
              <a:t>kökten </a:t>
            </a:r>
            <a:r>
              <a:rPr lang="tr-TR" i="1" dirty="0" smtClean="0">
                <a:solidFill>
                  <a:srgbClr val="FF0000"/>
                </a:solidFill>
              </a:rPr>
              <a:t>uzaklıklarını</a:t>
            </a:r>
            <a:r>
              <a:rPr lang="tr-TR" dirty="0" smtClean="0"/>
              <a:t> hesaplıyor</a:t>
            </a:r>
            <a:endParaRPr lang="tr-TR" dirty="0" smtClean="0"/>
          </a:p>
          <a:p>
            <a:pPr lvl="1">
              <a:buNone/>
            </a:pPr>
            <a:endParaRPr lang="tr-TR" dirty="0" smtClean="0"/>
          </a:p>
          <a:p>
            <a:pPr lvl="1">
              <a:buNone/>
            </a:pPr>
            <a:endParaRPr lang="tr-TR" dirty="0" smtClean="0"/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Enine arama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Enine </a:t>
            </a:r>
            <a:r>
              <a:rPr lang="tr-TR" dirty="0" smtClean="0"/>
              <a:t>arama </a:t>
            </a:r>
            <a:r>
              <a:rPr lang="tr-TR" dirty="0" smtClean="0"/>
              <a:t>yayılan ağacı:</a:t>
            </a:r>
          </a:p>
        </p:txBody>
      </p:sp>
      <p:grpSp>
        <p:nvGrpSpPr>
          <p:cNvPr id="4" name="Group 29"/>
          <p:cNvGrpSpPr/>
          <p:nvPr/>
        </p:nvGrpSpPr>
        <p:grpSpPr>
          <a:xfrm>
            <a:off x="1295400" y="2438400"/>
            <a:ext cx="4267200" cy="3581400"/>
            <a:chOff x="838200" y="2438400"/>
            <a:chExt cx="4267200" cy="3581400"/>
          </a:xfrm>
        </p:grpSpPr>
        <p:sp>
          <p:nvSpPr>
            <p:cNvPr id="44" name="Flowchart: Connector 43"/>
            <p:cNvSpPr/>
            <p:nvPr/>
          </p:nvSpPr>
          <p:spPr>
            <a:xfrm>
              <a:off x="838200" y="26670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b</a:t>
              </a:r>
              <a:endParaRPr lang="en-US" dirty="0"/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2438400" y="29718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c</a:t>
              </a:r>
              <a:endParaRPr lang="en-US" dirty="0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1295400" y="41148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g</a:t>
              </a:r>
              <a:endParaRPr lang="en-US" dirty="0"/>
            </a:p>
          </p:txBody>
        </p:sp>
        <p:sp>
          <p:nvSpPr>
            <p:cNvPr id="48" name="Flowchart: Connector 47"/>
            <p:cNvSpPr/>
            <p:nvPr/>
          </p:nvSpPr>
          <p:spPr>
            <a:xfrm>
              <a:off x="3505200" y="37338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d</a:t>
              </a:r>
              <a:endParaRPr lang="en-US" dirty="0"/>
            </a:p>
          </p:txBody>
        </p:sp>
        <p:sp>
          <p:nvSpPr>
            <p:cNvPr id="51" name="Flowchart: Connector 50"/>
            <p:cNvSpPr/>
            <p:nvPr/>
          </p:nvSpPr>
          <p:spPr>
            <a:xfrm>
              <a:off x="4038600" y="24384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a</a:t>
              </a:r>
              <a:endParaRPr lang="en-US" dirty="0"/>
            </a:p>
          </p:txBody>
        </p:sp>
        <p:sp>
          <p:nvSpPr>
            <p:cNvPr id="52" name="Flowchart: Connector 51"/>
            <p:cNvSpPr/>
            <p:nvPr/>
          </p:nvSpPr>
          <p:spPr>
            <a:xfrm>
              <a:off x="4648200" y="39624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e</a:t>
              </a:r>
              <a:endParaRPr lang="en-US" dirty="0"/>
            </a:p>
          </p:txBody>
        </p:sp>
        <p:sp>
          <p:nvSpPr>
            <p:cNvPr id="54" name="Flowchart: Connector 53"/>
            <p:cNvSpPr/>
            <p:nvPr/>
          </p:nvSpPr>
          <p:spPr>
            <a:xfrm>
              <a:off x="2057400" y="53340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55" name="Flowchart: Connector 54"/>
            <p:cNvSpPr/>
            <p:nvPr/>
          </p:nvSpPr>
          <p:spPr>
            <a:xfrm>
              <a:off x="4114800" y="55626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56" name="Straight Arrow Connector 55"/>
            <p:cNvCxnSpPr>
              <a:stCxn id="44" idx="6"/>
              <a:endCxn id="45" idx="2"/>
            </p:cNvCxnSpPr>
            <p:nvPr/>
          </p:nvCxnSpPr>
          <p:spPr>
            <a:xfrm>
              <a:off x="1295400" y="2895600"/>
              <a:ext cx="1143000" cy="3048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5" idx="5"/>
              <a:endCxn id="48" idx="1"/>
            </p:cNvCxnSpPr>
            <p:nvPr/>
          </p:nvCxnSpPr>
          <p:spPr>
            <a:xfrm>
              <a:off x="2828645" y="3362045"/>
              <a:ext cx="743510" cy="43871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5" idx="3"/>
              <a:endCxn id="46" idx="7"/>
            </p:cNvCxnSpPr>
            <p:nvPr/>
          </p:nvCxnSpPr>
          <p:spPr>
            <a:xfrm flipH="1">
              <a:off x="1685645" y="3362045"/>
              <a:ext cx="819710" cy="81971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4" idx="0"/>
              <a:endCxn id="45" idx="4"/>
            </p:cNvCxnSpPr>
            <p:nvPr/>
          </p:nvCxnSpPr>
          <p:spPr>
            <a:xfrm flipV="1">
              <a:off x="2286000" y="3429000"/>
              <a:ext cx="381000" cy="19050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6" idx="5"/>
              <a:endCxn id="54" idx="1"/>
            </p:cNvCxnSpPr>
            <p:nvPr/>
          </p:nvCxnSpPr>
          <p:spPr>
            <a:xfrm>
              <a:off x="1685645" y="4505045"/>
              <a:ext cx="438710" cy="89591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48" idx="6"/>
              <a:endCxn id="52" idx="2"/>
            </p:cNvCxnSpPr>
            <p:nvPr/>
          </p:nvCxnSpPr>
          <p:spPr>
            <a:xfrm>
              <a:off x="3962400" y="3962400"/>
              <a:ext cx="685800" cy="2286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2" idx="0"/>
              <a:endCxn id="51" idx="5"/>
            </p:cNvCxnSpPr>
            <p:nvPr/>
          </p:nvCxnSpPr>
          <p:spPr>
            <a:xfrm flipH="1" flipV="1">
              <a:off x="4428845" y="2828645"/>
              <a:ext cx="447955" cy="113375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2" idx="4"/>
              <a:endCxn id="55" idx="0"/>
            </p:cNvCxnSpPr>
            <p:nvPr/>
          </p:nvCxnSpPr>
          <p:spPr>
            <a:xfrm flipH="1">
              <a:off x="4343400" y="4419600"/>
              <a:ext cx="533400" cy="11430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1" idx="2"/>
            </p:cNvCxnSpPr>
            <p:nvPr/>
          </p:nvCxnSpPr>
          <p:spPr>
            <a:xfrm flipH="1">
              <a:off x="1371600" y="2667000"/>
              <a:ext cx="2667000" cy="2286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5" idx="1"/>
              <a:endCxn id="45" idx="5"/>
            </p:cNvCxnSpPr>
            <p:nvPr/>
          </p:nvCxnSpPr>
          <p:spPr>
            <a:xfrm flipH="1" flipV="1">
              <a:off x="2828645" y="3362045"/>
              <a:ext cx="1353110" cy="226751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Enine arama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Enine </a:t>
            </a:r>
            <a:r>
              <a:rPr lang="tr-TR" dirty="0" smtClean="0"/>
              <a:t>arama </a:t>
            </a:r>
            <a:r>
              <a:rPr lang="tr-TR" dirty="0" smtClean="0"/>
              <a:t>kökten </a:t>
            </a:r>
            <a:r>
              <a:rPr lang="tr-TR" dirty="0" smtClean="0"/>
              <a:t>uzaklıkları:</a:t>
            </a:r>
            <a:endParaRPr lang="tr-TR" dirty="0" smtClean="0"/>
          </a:p>
        </p:txBody>
      </p:sp>
      <p:grpSp>
        <p:nvGrpSpPr>
          <p:cNvPr id="4" name="Group 29"/>
          <p:cNvGrpSpPr/>
          <p:nvPr/>
        </p:nvGrpSpPr>
        <p:grpSpPr>
          <a:xfrm>
            <a:off x="1295400" y="2438400"/>
            <a:ext cx="4267200" cy="3581400"/>
            <a:chOff x="838200" y="2438400"/>
            <a:chExt cx="4267200" cy="3581400"/>
          </a:xfrm>
        </p:grpSpPr>
        <p:sp>
          <p:nvSpPr>
            <p:cNvPr id="44" name="Flowchart: Connector 43"/>
            <p:cNvSpPr/>
            <p:nvPr/>
          </p:nvSpPr>
          <p:spPr>
            <a:xfrm>
              <a:off x="838200" y="26670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b</a:t>
              </a:r>
              <a:endParaRPr lang="en-US" dirty="0"/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2438400" y="29718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c</a:t>
              </a:r>
              <a:endParaRPr lang="en-US" dirty="0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1295400" y="41148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g</a:t>
              </a:r>
              <a:endParaRPr lang="en-US" dirty="0"/>
            </a:p>
          </p:txBody>
        </p:sp>
        <p:sp>
          <p:nvSpPr>
            <p:cNvPr id="48" name="Flowchart: Connector 47"/>
            <p:cNvSpPr/>
            <p:nvPr/>
          </p:nvSpPr>
          <p:spPr>
            <a:xfrm>
              <a:off x="3505200" y="37338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d</a:t>
              </a:r>
              <a:endParaRPr lang="en-US" dirty="0"/>
            </a:p>
          </p:txBody>
        </p:sp>
        <p:sp>
          <p:nvSpPr>
            <p:cNvPr id="51" name="Flowchart: Connector 50"/>
            <p:cNvSpPr/>
            <p:nvPr/>
          </p:nvSpPr>
          <p:spPr>
            <a:xfrm>
              <a:off x="4038600" y="24384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a</a:t>
              </a:r>
              <a:endParaRPr lang="en-US" dirty="0"/>
            </a:p>
          </p:txBody>
        </p:sp>
        <p:sp>
          <p:nvSpPr>
            <p:cNvPr id="52" name="Flowchart: Connector 51"/>
            <p:cNvSpPr/>
            <p:nvPr/>
          </p:nvSpPr>
          <p:spPr>
            <a:xfrm>
              <a:off x="4648200" y="39624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e</a:t>
              </a:r>
              <a:endParaRPr lang="en-US" dirty="0"/>
            </a:p>
          </p:txBody>
        </p:sp>
        <p:sp>
          <p:nvSpPr>
            <p:cNvPr id="54" name="Flowchart: Connector 53"/>
            <p:cNvSpPr/>
            <p:nvPr/>
          </p:nvSpPr>
          <p:spPr>
            <a:xfrm>
              <a:off x="2057400" y="53340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55" name="Flowchart: Connector 54"/>
            <p:cNvSpPr/>
            <p:nvPr/>
          </p:nvSpPr>
          <p:spPr>
            <a:xfrm>
              <a:off x="4114800" y="55626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56" name="Straight Arrow Connector 55"/>
            <p:cNvCxnSpPr>
              <a:stCxn id="44" idx="6"/>
              <a:endCxn id="45" idx="2"/>
            </p:cNvCxnSpPr>
            <p:nvPr/>
          </p:nvCxnSpPr>
          <p:spPr>
            <a:xfrm>
              <a:off x="1295400" y="2895600"/>
              <a:ext cx="1143000" cy="3048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5" idx="5"/>
              <a:endCxn id="48" idx="1"/>
            </p:cNvCxnSpPr>
            <p:nvPr/>
          </p:nvCxnSpPr>
          <p:spPr>
            <a:xfrm>
              <a:off x="2828645" y="3362045"/>
              <a:ext cx="743510" cy="43871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5" idx="3"/>
              <a:endCxn id="46" idx="7"/>
            </p:cNvCxnSpPr>
            <p:nvPr/>
          </p:nvCxnSpPr>
          <p:spPr>
            <a:xfrm flipH="1">
              <a:off x="1685645" y="3362045"/>
              <a:ext cx="819710" cy="81971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4" idx="0"/>
              <a:endCxn id="45" idx="4"/>
            </p:cNvCxnSpPr>
            <p:nvPr/>
          </p:nvCxnSpPr>
          <p:spPr>
            <a:xfrm flipV="1">
              <a:off x="2286000" y="3429000"/>
              <a:ext cx="381000" cy="19050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6" idx="5"/>
              <a:endCxn id="54" idx="1"/>
            </p:cNvCxnSpPr>
            <p:nvPr/>
          </p:nvCxnSpPr>
          <p:spPr>
            <a:xfrm>
              <a:off x="1685645" y="4505045"/>
              <a:ext cx="438710" cy="89591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48" idx="6"/>
              <a:endCxn id="52" idx="2"/>
            </p:cNvCxnSpPr>
            <p:nvPr/>
          </p:nvCxnSpPr>
          <p:spPr>
            <a:xfrm>
              <a:off x="3962400" y="3962400"/>
              <a:ext cx="685800" cy="2286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2" idx="0"/>
              <a:endCxn id="51" idx="5"/>
            </p:cNvCxnSpPr>
            <p:nvPr/>
          </p:nvCxnSpPr>
          <p:spPr>
            <a:xfrm flipH="1" flipV="1">
              <a:off x="4428845" y="2828645"/>
              <a:ext cx="447955" cy="113375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2" idx="4"/>
              <a:endCxn id="55" idx="0"/>
            </p:cNvCxnSpPr>
            <p:nvPr/>
          </p:nvCxnSpPr>
          <p:spPr>
            <a:xfrm flipH="1">
              <a:off x="4343400" y="4419600"/>
              <a:ext cx="533400" cy="11430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1" idx="2"/>
            </p:cNvCxnSpPr>
            <p:nvPr/>
          </p:nvCxnSpPr>
          <p:spPr>
            <a:xfrm flipH="1">
              <a:off x="1371600" y="2667000"/>
              <a:ext cx="2667000" cy="2286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5" idx="1"/>
              <a:endCxn id="45" idx="5"/>
            </p:cNvCxnSpPr>
            <p:nvPr/>
          </p:nvCxnSpPr>
          <p:spPr>
            <a:xfrm flipH="1" flipV="1">
              <a:off x="2828645" y="3362045"/>
              <a:ext cx="1353110" cy="226751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029200" y="2209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/>
              <a:t>0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838200" y="2209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5638800" y="3733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/>
              <a:t>1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5181600" y="53340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/>
              <a:t>2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3200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/>
              <a:t>2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3429000" y="28295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/>
              <a:t>2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1447800" y="38100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/>
              <a:t>3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2909192" y="55626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/>
              <a:t>3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Enine arama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Enine </a:t>
            </a:r>
            <a:r>
              <a:rPr lang="tr-TR" dirty="0" smtClean="0"/>
              <a:t>arama O(N) algoritmadır</a:t>
            </a:r>
          </a:p>
          <a:p>
            <a:pPr lvl="1">
              <a:buNone/>
            </a:pPr>
            <a:endParaRPr lang="tr-TR" dirty="0" smtClean="0"/>
          </a:p>
          <a:p>
            <a:pPr lvl="1">
              <a:buNone/>
            </a:pPr>
            <a:endParaRPr lang="tr-TR" dirty="0" smtClean="0"/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i="1" dirty="0" smtClean="0"/>
              <a:t>Graf sıralamaları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tr-TR" dirty="0" smtClean="0"/>
              <a:t>Derinlikte ve enine graf arama işlemleri graf düğümlerini bir sıraya koyar</a:t>
            </a:r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i="1" dirty="0" smtClean="0"/>
              <a:t>Graf sıralamaları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tr-TR" dirty="0" smtClean="0"/>
              <a:t>Çok önemli olan ve çok yayğın kullanılan derinlikte aramanın grafın düğüm sıraları veya düzenleri </a:t>
            </a:r>
            <a:r>
              <a:rPr lang="tr-TR" dirty="0" smtClean="0"/>
              <a:t>vardır</a:t>
            </a:r>
            <a:endParaRPr lang="tr-TR" dirty="0" smtClean="0"/>
          </a:p>
          <a:p>
            <a:r>
              <a:rPr lang="tr-TR" dirty="0" smtClean="0"/>
              <a:t>Derinlikte </a:t>
            </a:r>
            <a:r>
              <a:rPr lang="tr-TR" dirty="0" smtClean="0"/>
              <a:t>arama ile ilgili </a:t>
            </a:r>
            <a:r>
              <a:rPr lang="tr-TR" dirty="0" smtClean="0"/>
              <a:t>“</a:t>
            </a:r>
            <a:r>
              <a:rPr lang="tr-TR" i="1" dirty="0" smtClean="0"/>
              <a:t>preorder</a:t>
            </a:r>
            <a:r>
              <a:rPr lang="tr-TR" dirty="0" smtClean="0"/>
              <a:t>”, “</a:t>
            </a:r>
            <a:r>
              <a:rPr lang="tr-TR" i="1" dirty="0" smtClean="0"/>
              <a:t>postorder</a:t>
            </a:r>
            <a:r>
              <a:rPr lang="tr-TR" dirty="0" smtClean="0"/>
              <a:t>” ve “</a:t>
            </a:r>
            <a:r>
              <a:rPr lang="tr-TR" i="1" dirty="0" smtClean="0"/>
              <a:t>reverse postorder</a:t>
            </a:r>
            <a:r>
              <a:rPr lang="tr-TR" dirty="0" smtClean="0"/>
              <a:t>” </a:t>
            </a:r>
            <a:r>
              <a:rPr lang="tr-TR" dirty="0" smtClean="0"/>
              <a:t>sıralar vardır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i="1" dirty="0" smtClean="0"/>
              <a:t>Graf sıralamaları</a:t>
            </a:r>
            <a:endParaRPr lang="en-US" dirty="0"/>
          </a:p>
        </p:txBody>
      </p:sp>
      <p:grpSp>
        <p:nvGrpSpPr>
          <p:cNvPr id="3" name="Group 29"/>
          <p:cNvGrpSpPr/>
          <p:nvPr/>
        </p:nvGrpSpPr>
        <p:grpSpPr>
          <a:xfrm>
            <a:off x="228600" y="2438400"/>
            <a:ext cx="4267200" cy="3581400"/>
            <a:chOff x="838200" y="2438400"/>
            <a:chExt cx="4267200" cy="3581400"/>
          </a:xfrm>
        </p:grpSpPr>
        <p:sp>
          <p:nvSpPr>
            <p:cNvPr id="4" name="Flowchart: Connector 3"/>
            <p:cNvSpPr/>
            <p:nvPr/>
          </p:nvSpPr>
          <p:spPr>
            <a:xfrm>
              <a:off x="838200" y="26670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b</a:t>
              </a:r>
              <a:endParaRPr lang="en-US" dirty="0"/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2438400" y="29718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c</a:t>
              </a:r>
              <a:endParaRPr lang="en-US" dirty="0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295400" y="41148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g</a:t>
              </a:r>
              <a:endParaRPr lang="en-US" dirty="0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3505200" y="37338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d</a:t>
              </a:r>
              <a:endParaRPr lang="en-US" dirty="0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4038600" y="24384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a</a:t>
              </a:r>
              <a:endParaRPr lang="en-US" dirty="0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4648200" y="39624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e</a:t>
              </a:r>
              <a:endParaRPr lang="en-US" dirty="0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2057400" y="53340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4114800" y="55626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4" idx="6"/>
              <a:endCxn id="5" idx="2"/>
            </p:cNvCxnSpPr>
            <p:nvPr/>
          </p:nvCxnSpPr>
          <p:spPr>
            <a:xfrm>
              <a:off x="1295400" y="2895600"/>
              <a:ext cx="1143000" cy="30480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5"/>
              <a:endCxn id="7" idx="1"/>
            </p:cNvCxnSpPr>
            <p:nvPr/>
          </p:nvCxnSpPr>
          <p:spPr>
            <a:xfrm>
              <a:off x="2828645" y="3362045"/>
              <a:ext cx="743510" cy="43871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6" idx="7"/>
            </p:cNvCxnSpPr>
            <p:nvPr/>
          </p:nvCxnSpPr>
          <p:spPr>
            <a:xfrm flipH="1">
              <a:off x="1685645" y="3362045"/>
              <a:ext cx="819710" cy="81971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0"/>
              <a:endCxn id="5" idx="4"/>
            </p:cNvCxnSpPr>
            <p:nvPr/>
          </p:nvCxnSpPr>
          <p:spPr>
            <a:xfrm flipV="1">
              <a:off x="2286000" y="3429000"/>
              <a:ext cx="381000" cy="190500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5"/>
              <a:endCxn id="10" idx="1"/>
            </p:cNvCxnSpPr>
            <p:nvPr/>
          </p:nvCxnSpPr>
          <p:spPr>
            <a:xfrm>
              <a:off x="1685645" y="4505045"/>
              <a:ext cx="438710" cy="89591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6"/>
              <a:endCxn id="9" idx="2"/>
            </p:cNvCxnSpPr>
            <p:nvPr/>
          </p:nvCxnSpPr>
          <p:spPr>
            <a:xfrm>
              <a:off x="3962400" y="3962400"/>
              <a:ext cx="685800" cy="22860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0"/>
              <a:endCxn id="8" idx="5"/>
            </p:cNvCxnSpPr>
            <p:nvPr/>
          </p:nvCxnSpPr>
          <p:spPr>
            <a:xfrm flipH="1" flipV="1">
              <a:off x="4428845" y="2828645"/>
              <a:ext cx="447955" cy="1133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9" idx="4"/>
              <a:endCxn id="11" idx="0"/>
            </p:cNvCxnSpPr>
            <p:nvPr/>
          </p:nvCxnSpPr>
          <p:spPr>
            <a:xfrm flipH="1">
              <a:off x="4343400" y="4419600"/>
              <a:ext cx="533400" cy="1143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8" idx="2"/>
            </p:cNvCxnSpPr>
            <p:nvPr/>
          </p:nvCxnSpPr>
          <p:spPr>
            <a:xfrm flipH="1">
              <a:off x="1371600" y="2667000"/>
              <a:ext cx="2667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1" idx="1"/>
              <a:endCxn id="5" idx="5"/>
            </p:cNvCxnSpPr>
            <p:nvPr/>
          </p:nvCxnSpPr>
          <p:spPr>
            <a:xfrm flipH="1" flipV="1">
              <a:off x="2828645" y="3362045"/>
              <a:ext cx="1353110" cy="22675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5181600" y="1828800"/>
            <a:ext cx="3429000" cy="156966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tr-TR" sz="2400" i="1" dirty="0" smtClean="0"/>
              <a:t>Derinlikte </a:t>
            </a:r>
            <a:r>
              <a:rPr lang="tr-TR" sz="2400" i="1" dirty="0" smtClean="0"/>
              <a:t>aramada düğümlerin sırası</a:t>
            </a:r>
            <a:r>
              <a:rPr lang="tr-TR" sz="2400" i="1" dirty="0" smtClean="0"/>
              <a:t>: </a:t>
            </a:r>
            <a:endParaRPr lang="tr-TR" sz="2400" i="1" dirty="0" smtClean="0"/>
          </a:p>
          <a:p>
            <a:endParaRPr lang="tr-TR" sz="2400" i="1" dirty="0" smtClean="0">
              <a:solidFill>
                <a:srgbClr val="FF0000"/>
              </a:solidFill>
            </a:endParaRPr>
          </a:p>
          <a:p>
            <a:r>
              <a:rPr lang="tr-TR" sz="2400" i="1" dirty="0" smtClean="0"/>
              <a:t>"</a:t>
            </a:r>
            <a:r>
              <a:rPr lang="tr-TR" sz="2400" i="1" dirty="0" smtClean="0">
                <a:solidFill>
                  <a:srgbClr val="FF0000"/>
                </a:solidFill>
              </a:rPr>
              <a:t>abcde</a:t>
            </a:r>
            <a:r>
              <a:rPr lang="tr-TR" sz="2400" i="1" dirty="0" smtClean="0">
                <a:solidFill>
                  <a:srgbClr val="0070C0"/>
                </a:solidFill>
              </a:rPr>
              <a:t>hedc</a:t>
            </a:r>
            <a:r>
              <a:rPr lang="tr-TR" sz="2400" i="1" dirty="0" smtClean="0"/>
              <a:t>gfgcba"</a:t>
            </a:r>
            <a:endParaRPr lang="tr-TR" sz="2400" i="1" dirty="0" smtClean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838200" y="2438400"/>
            <a:ext cx="2514600" cy="2286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62000" y="3124200"/>
            <a:ext cx="685800" cy="2286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133600" y="3657600"/>
            <a:ext cx="685800" cy="3048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352800" y="4191000"/>
            <a:ext cx="762000" cy="3048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4038600" y="2971800"/>
            <a:ext cx="304800" cy="7620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419600" y="2895600"/>
            <a:ext cx="381000" cy="990600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114800" y="4724400"/>
            <a:ext cx="304800" cy="838200"/>
          </a:xfrm>
          <a:prstGeom prst="straightConnector1">
            <a:avLst/>
          </a:prstGeom>
          <a:ln w="635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2209800" y="3962400"/>
            <a:ext cx="838200" cy="1447800"/>
          </a:xfrm>
          <a:prstGeom prst="straightConnector1">
            <a:avLst/>
          </a:prstGeom>
          <a:ln w="635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133600" y="4419600"/>
            <a:ext cx="685800" cy="1295400"/>
          </a:xfrm>
          <a:prstGeom prst="straightConnector1">
            <a:avLst/>
          </a:prstGeom>
          <a:ln w="57150">
            <a:solidFill>
              <a:srgbClr val="0070C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572000" y="4800600"/>
            <a:ext cx="228600" cy="762000"/>
          </a:xfrm>
          <a:prstGeom prst="straightConnector1">
            <a:avLst/>
          </a:prstGeom>
          <a:ln w="57150">
            <a:solidFill>
              <a:srgbClr val="0070C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3276600" y="3505200"/>
            <a:ext cx="762000" cy="381000"/>
          </a:xfrm>
          <a:prstGeom prst="straightConnector1">
            <a:avLst/>
          </a:prstGeom>
          <a:ln w="57150">
            <a:solidFill>
              <a:srgbClr val="0070C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2362200" y="2895600"/>
            <a:ext cx="762000" cy="457200"/>
          </a:xfrm>
          <a:prstGeom prst="straightConnector1">
            <a:avLst/>
          </a:prstGeom>
          <a:ln w="57150">
            <a:solidFill>
              <a:srgbClr val="0070C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685800" y="3352800"/>
            <a:ext cx="838200" cy="53340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62000" y="4876800"/>
            <a:ext cx="457200" cy="76200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1524000" y="3733800"/>
            <a:ext cx="228600" cy="121920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6200000" flipV="1">
            <a:off x="76200" y="5105400"/>
            <a:ext cx="1066800" cy="60960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04800" y="3505200"/>
            <a:ext cx="533400" cy="45720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1066800" y="2819400"/>
            <a:ext cx="685800" cy="15240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1295400" y="2362200"/>
            <a:ext cx="1295400" cy="7620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i="1" dirty="0" smtClean="0"/>
              <a:t>Graf sıralamaları</a:t>
            </a:r>
            <a:endParaRPr lang="en-US" dirty="0"/>
          </a:p>
        </p:txBody>
      </p:sp>
      <p:grpSp>
        <p:nvGrpSpPr>
          <p:cNvPr id="3" name="Group 29"/>
          <p:cNvGrpSpPr/>
          <p:nvPr/>
        </p:nvGrpSpPr>
        <p:grpSpPr>
          <a:xfrm>
            <a:off x="228600" y="2438400"/>
            <a:ext cx="4267200" cy="3581400"/>
            <a:chOff x="838200" y="2438400"/>
            <a:chExt cx="4267200" cy="3581400"/>
          </a:xfrm>
        </p:grpSpPr>
        <p:sp>
          <p:nvSpPr>
            <p:cNvPr id="4" name="Flowchart: Connector 3"/>
            <p:cNvSpPr/>
            <p:nvPr/>
          </p:nvSpPr>
          <p:spPr>
            <a:xfrm>
              <a:off x="838200" y="26670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b</a:t>
              </a:r>
              <a:endParaRPr lang="en-US" dirty="0"/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2438400" y="29718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c</a:t>
              </a:r>
              <a:endParaRPr lang="en-US" dirty="0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295400" y="41148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g</a:t>
              </a:r>
              <a:endParaRPr lang="en-US" dirty="0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3505200" y="37338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d</a:t>
              </a:r>
              <a:endParaRPr lang="en-US" dirty="0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4038600" y="24384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a</a:t>
              </a:r>
              <a:endParaRPr lang="en-US" dirty="0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4648200" y="39624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e</a:t>
              </a:r>
              <a:endParaRPr lang="en-US" dirty="0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2057400" y="53340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4114800" y="55626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4" idx="6"/>
              <a:endCxn id="5" idx="2"/>
            </p:cNvCxnSpPr>
            <p:nvPr/>
          </p:nvCxnSpPr>
          <p:spPr>
            <a:xfrm>
              <a:off x="1295400" y="2895600"/>
              <a:ext cx="1143000" cy="30480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5"/>
              <a:endCxn id="7" idx="1"/>
            </p:cNvCxnSpPr>
            <p:nvPr/>
          </p:nvCxnSpPr>
          <p:spPr>
            <a:xfrm>
              <a:off x="2828645" y="3362045"/>
              <a:ext cx="743510" cy="43871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6" idx="7"/>
            </p:cNvCxnSpPr>
            <p:nvPr/>
          </p:nvCxnSpPr>
          <p:spPr>
            <a:xfrm flipH="1">
              <a:off x="1685645" y="3362045"/>
              <a:ext cx="819710" cy="81971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0"/>
              <a:endCxn id="5" idx="4"/>
            </p:cNvCxnSpPr>
            <p:nvPr/>
          </p:nvCxnSpPr>
          <p:spPr>
            <a:xfrm flipV="1">
              <a:off x="2286000" y="3429000"/>
              <a:ext cx="381000" cy="190500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5"/>
              <a:endCxn id="10" idx="1"/>
            </p:cNvCxnSpPr>
            <p:nvPr/>
          </p:nvCxnSpPr>
          <p:spPr>
            <a:xfrm>
              <a:off x="1685645" y="4505045"/>
              <a:ext cx="438710" cy="89591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6"/>
              <a:endCxn id="9" idx="2"/>
            </p:cNvCxnSpPr>
            <p:nvPr/>
          </p:nvCxnSpPr>
          <p:spPr>
            <a:xfrm>
              <a:off x="3962400" y="3962400"/>
              <a:ext cx="685800" cy="22860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0"/>
              <a:endCxn id="8" idx="5"/>
            </p:cNvCxnSpPr>
            <p:nvPr/>
          </p:nvCxnSpPr>
          <p:spPr>
            <a:xfrm flipH="1" flipV="1">
              <a:off x="4428845" y="2828645"/>
              <a:ext cx="447955" cy="1133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9" idx="4"/>
              <a:endCxn id="11" idx="0"/>
            </p:cNvCxnSpPr>
            <p:nvPr/>
          </p:nvCxnSpPr>
          <p:spPr>
            <a:xfrm flipH="1">
              <a:off x="4343400" y="4419600"/>
              <a:ext cx="533400" cy="1143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8" idx="2"/>
            </p:cNvCxnSpPr>
            <p:nvPr/>
          </p:nvCxnSpPr>
          <p:spPr>
            <a:xfrm flipH="1">
              <a:off x="1371600" y="2667000"/>
              <a:ext cx="2667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1" idx="1"/>
              <a:endCxn id="5" idx="5"/>
            </p:cNvCxnSpPr>
            <p:nvPr/>
          </p:nvCxnSpPr>
          <p:spPr>
            <a:xfrm flipH="1" flipV="1">
              <a:off x="2828645" y="3362045"/>
              <a:ext cx="1353110" cy="22675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5181600" y="1447800"/>
            <a:ext cx="3429000" cy="83099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tr-TR" sz="2400" i="1" dirty="0" smtClean="0"/>
              <a:t>Derinlikte arama </a:t>
            </a:r>
            <a:r>
              <a:rPr lang="tr-TR" sz="2400" i="1" dirty="0" smtClean="0"/>
              <a:t>sırası: </a:t>
            </a:r>
            <a:r>
              <a:rPr lang="tr-TR" sz="2400" b="1" i="1" u="sng" dirty="0" smtClean="0">
                <a:solidFill>
                  <a:srgbClr val="FF0000"/>
                </a:solidFill>
              </a:rPr>
              <a:t>abcde</a:t>
            </a:r>
            <a:r>
              <a:rPr lang="tr-TR" sz="2400" b="1" i="1" u="sng" dirty="0" smtClean="0">
                <a:solidFill>
                  <a:srgbClr val="0070C0"/>
                </a:solidFill>
              </a:rPr>
              <a:t>h</a:t>
            </a:r>
            <a:r>
              <a:rPr lang="tr-TR" sz="2400" i="1" dirty="0" smtClean="0">
                <a:solidFill>
                  <a:srgbClr val="0070C0"/>
                </a:solidFill>
              </a:rPr>
              <a:t>edc</a:t>
            </a:r>
            <a:r>
              <a:rPr lang="tr-TR" sz="2400" b="1" i="1" u="sng" dirty="0" smtClean="0"/>
              <a:t>gf</a:t>
            </a:r>
            <a:r>
              <a:rPr lang="tr-TR" sz="2400" i="1" dirty="0" smtClean="0"/>
              <a:t>gcba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838200" y="2438400"/>
            <a:ext cx="2514600" cy="2286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62000" y="3124200"/>
            <a:ext cx="685800" cy="2286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133600" y="3657600"/>
            <a:ext cx="685800" cy="3048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352800" y="4191000"/>
            <a:ext cx="762000" cy="3048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4038600" y="2971800"/>
            <a:ext cx="304800" cy="7620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114800" y="4724400"/>
            <a:ext cx="304800" cy="838200"/>
          </a:xfrm>
          <a:prstGeom prst="straightConnector1">
            <a:avLst/>
          </a:prstGeom>
          <a:ln w="635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2209800" y="3962400"/>
            <a:ext cx="838200" cy="1447800"/>
          </a:xfrm>
          <a:prstGeom prst="straightConnector1">
            <a:avLst/>
          </a:prstGeom>
          <a:ln w="635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685800" y="3352800"/>
            <a:ext cx="838200" cy="53340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62000" y="4876800"/>
            <a:ext cx="457200" cy="76200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1524000" y="3733800"/>
            <a:ext cx="228600" cy="121920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029200" y="3048000"/>
            <a:ext cx="3429000" cy="120032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tr-TR" sz="2400" i="1" dirty="0" smtClean="0"/>
              <a:t>preorder </a:t>
            </a:r>
            <a:r>
              <a:rPr lang="tr-TR" sz="2400" i="1" dirty="0" smtClean="0"/>
              <a:t/>
            </a:r>
            <a:br>
              <a:rPr lang="tr-TR" sz="2400" i="1" dirty="0" smtClean="0"/>
            </a:br>
            <a:r>
              <a:rPr lang="tr-TR" sz="2400" i="1" dirty="0" smtClean="0"/>
              <a:t>(ilk karşılandığı sırası)</a:t>
            </a:r>
            <a:r>
              <a:rPr lang="tr-TR" sz="2400" i="1" dirty="0" smtClean="0"/>
              <a:t/>
            </a:r>
            <a:br>
              <a:rPr lang="tr-TR" sz="2400" i="1" dirty="0" smtClean="0"/>
            </a:br>
            <a:r>
              <a:rPr lang="tr-TR" sz="2400" i="1" u="sng" dirty="0" smtClean="0">
                <a:solidFill>
                  <a:srgbClr val="FF0000"/>
                </a:solidFill>
              </a:rPr>
              <a:t>a-b-c-d-e-h-g-f</a:t>
            </a:r>
            <a:endParaRPr lang="tr-TR" sz="2400" i="1" u="sng" dirty="0" smtClean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419600" y="2895600"/>
            <a:ext cx="381000" cy="990600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133600" y="4419600"/>
            <a:ext cx="685800" cy="1295400"/>
          </a:xfrm>
          <a:prstGeom prst="straightConnector1">
            <a:avLst/>
          </a:prstGeom>
          <a:ln w="57150">
            <a:solidFill>
              <a:srgbClr val="0070C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572000" y="4800600"/>
            <a:ext cx="228600" cy="762000"/>
          </a:xfrm>
          <a:prstGeom prst="straightConnector1">
            <a:avLst/>
          </a:prstGeom>
          <a:ln w="57150">
            <a:solidFill>
              <a:srgbClr val="0070C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3276600" y="3505200"/>
            <a:ext cx="762000" cy="381000"/>
          </a:xfrm>
          <a:prstGeom prst="straightConnector1">
            <a:avLst/>
          </a:prstGeom>
          <a:ln w="57150">
            <a:solidFill>
              <a:srgbClr val="0070C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2362200" y="2895600"/>
            <a:ext cx="762000" cy="457200"/>
          </a:xfrm>
          <a:prstGeom prst="straightConnector1">
            <a:avLst/>
          </a:prstGeom>
          <a:ln w="57150">
            <a:solidFill>
              <a:srgbClr val="0070C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6200000" flipV="1">
            <a:off x="76200" y="5105400"/>
            <a:ext cx="1066800" cy="60960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304800" y="3505200"/>
            <a:ext cx="533400" cy="45720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>
            <a:off x="1066800" y="2819400"/>
            <a:ext cx="685800" cy="15240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1295400" y="2362200"/>
            <a:ext cx="1295400" cy="7620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i="1" dirty="0" smtClean="0"/>
              <a:t>Graf sıralamaları</a:t>
            </a:r>
            <a:endParaRPr lang="en-US" dirty="0"/>
          </a:p>
        </p:txBody>
      </p:sp>
      <p:grpSp>
        <p:nvGrpSpPr>
          <p:cNvPr id="3" name="Group 29"/>
          <p:cNvGrpSpPr/>
          <p:nvPr/>
        </p:nvGrpSpPr>
        <p:grpSpPr>
          <a:xfrm>
            <a:off x="228600" y="2438400"/>
            <a:ext cx="4267200" cy="3581400"/>
            <a:chOff x="838200" y="2438400"/>
            <a:chExt cx="4267200" cy="3581400"/>
          </a:xfrm>
        </p:grpSpPr>
        <p:sp>
          <p:nvSpPr>
            <p:cNvPr id="4" name="Flowchart: Connector 3"/>
            <p:cNvSpPr/>
            <p:nvPr/>
          </p:nvSpPr>
          <p:spPr>
            <a:xfrm>
              <a:off x="838200" y="26670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b</a:t>
              </a:r>
              <a:endParaRPr lang="en-US" dirty="0"/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2438400" y="29718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c</a:t>
              </a:r>
              <a:endParaRPr lang="en-US" dirty="0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295400" y="41148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g</a:t>
              </a:r>
              <a:endParaRPr lang="en-US" dirty="0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3505200" y="37338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d</a:t>
              </a:r>
              <a:endParaRPr lang="en-US" dirty="0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4038600" y="24384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a</a:t>
              </a:r>
              <a:endParaRPr lang="en-US" dirty="0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4648200" y="39624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e</a:t>
              </a:r>
              <a:endParaRPr lang="en-US" dirty="0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2057400" y="53340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4114800" y="5562600"/>
              <a:ext cx="457200" cy="4572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4" idx="6"/>
              <a:endCxn id="5" idx="2"/>
            </p:cNvCxnSpPr>
            <p:nvPr/>
          </p:nvCxnSpPr>
          <p:spPr>
            <a:xfrm>
              <a:off x="1295400" y="2895600"/>
              <a:ext cx="1143000" cy="30480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5"/>
              <a:endCxn id="7" idx="1"/>
            </p:cNvCxnSpPr>
            <p:nvPr/>
          </p:nvCxnSpPr>
          <p:spPr>
            <a:xfrm>
              <a:off x="2828645" y="3362045"/>
              <a:ext cx="743510" cy="43871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6" idx="7"/>
            </p:cNvCxnSpPr>
            <p:nvPr/>
          </p:nvCxnSpPr>
          <p:spPr>
            <a:xfrm flipH="1">
              <a:off x="1685645" y="3362045"/>
              <a:ext cx="819710" cy="81971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0"/>
              <a:endCxn id="5" idx="4"/>
            </p:cNvCxnSpPr>
            <p:nvPr/>
          </p:nvCxnSpPr>
          <p:spPr>
            <a:xfrm flipV="1">
              <a:off x="2286000" y="3429000"/>
              <a:ext cx="381000" cy="190500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5"/>
              <a:endCxn id="10" idx="1"/>
            </p:cNvCxnSpPr>
            <p:nvPr/>
          </p:nvCxnSpPr>
          <p:spPr>
            <a:xfrm>
              <a:off x="1685645" y="4505045"/>
              <a:ext cx="438710" cy="89591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6"/>
              <a:endCxn id="9" idx="2"/>
            </p:cNvCxnSpPr>
            <p:nvPr/>
          </p:nvCxnSpPr>
          <p:spPr>
            <a:xfrm>
              <a:off x="3962400" y="3962400"/>
              <a:ext cx="685800" cy="22860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0"/>
              <a:endCxn id="8" idx="5"/>
            </p:cNvCxnSpPr>
            <p:nvPr/>
          </p:nvCxnSpPr>
          <p:spPr>
            <a:xfrm flipH="1" flipV="1">
              <a:off x="4428845" y="2828645"/>
              <a:ext cx="447955" cy="1133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9" idx="4"/>
              <a:endCxn id="11" idx="0"/>
            </p:cNvCxnSpPr>
            <p:nvPr/>
          </p:nvCxnSpPr>
          <p:spPr>
            <a:xfrm flipH="1">
              <a:off x="4343400" y="4419600"/>
              <a:ext cx="533400" cy="1143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8" idx="2"/>
            </p:cNvCxnSpPr>
            <p:nvPr/>
          </p:nvCxnSpPr>
          <p:spPr>
            <a:xfrm flipH="1">
              <a:off x="1371600" y="2667000"/>
              <a:ext cx="2667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1" idx="1"/>
              <a:endCxn id="5" idx="5"/>
            </p:cNvCxnSpPr>
            <p:nvPr/>
          </p:nvCxnSpPr>
          <p:spPr>
            <a:xfrm flipH="1" flipV="1">
              <a:off x="2828645" y="3362045"/>
              <a:ext cx="1353110" cy="22675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5181600" y="1447800"/>
            <a:ext cx="3429000" cy="83099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tr-TR" sz="2400" i="1" dirty="0" smtClean="0"/>
              <a:t>Derinlikte </a:t>
            </a:r>
            <a:r>
              <a:rPr lang="tr-TR" sz="2400" i="1" dirty="0" smtClean="0"/>
              <a:t>arama sırası</a:t>
            </a:r>
            <a:r>
              <a:rPr lang="tr-TR" sz="2400" i="1" dirty="0" smtClean="0"/>
              <a:t>: </a:t>
            </a:r>
            <a:r>
              <a:rPr lang="tr-TR" sz="2400" i="1" dirty="0" smtClean="0">
                <a:solidFill>
                  <a:srgbClr val="FF0000"/>
                </a:solidFill>
              </a:rPr>
              <a:t>abcde</a:t>
            </a:r>
            <a:r>
              <a:rPr lang="tr-TR" sz="2400" b="1" i="1" u="sng" dirty="0" smtClean="0">
                <a:solidFill>
                  <a:srgbClr val="0070C0"/>
                </a:solidFill>
              </a:rPr>
              <a:t>hed</a:t>
            </a:r>
            <a:r>
              <a:rPr lang="tr-TR" sz="2400" i="1" dirty="0" smtClean="0">
                <a:solidFill>
                  <a:srgbClr val="0070C0"/>
                </a:solidFill>
              </a:rPr>
              <a:t>c</a:t>
            </a:r>
            <a:r>
              <a:rPr lang="tr-TR" sz="2400" i="1" dirty="0" smtClean="0"/>
              <a:t>g</a:t>
            </a:r>
            <a:r>
              <a:rPr lang="tr-TR" sz="2400" b="1" i="1" u="sng" dirty="0" smtClean="0"/>
              <a:t>fgcba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838200" y="2438400"/>
            <a:ext cx="2514600" cy="2286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62000" y="3124200"/>
            <a:ext cx="685800" cy="2286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133600" y="3657600"/>
            <a:ext cx="685800" cy="3048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352800" y="4191000"/>
            <a:ext cx="762000" cy="3048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4038600" y="2971800"/>
            <a:ext cx="304800" cy="7620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114800" y="4724400"/>
            <a:ext cx="304800" cy="838200"/>
          </a:xfrm>
          <a:prstGeom prst="straightConnector1">
            <a:avLst/>
          </a:prstGeom>
          <a:ln w="635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2209800" y="3962400"/>
            <a:ext cx="838200" cy="1447800"/>
          </a:xfrm>
          <a:prstGeom prst="straightConnector1">
            <a:avLst/>
          </a:prstGeom>
          <a:ln w="635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685800" y="3352800"/>
            <a:ext cx="838200" cy="53340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62000" y="4876800"/>
            <a:ext cx="457200" cy="76200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1524000" y="3733800"/>
            <a:ext cx="228600" cy="121920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257800" y="3048000"/>
            <a:ext cx="3581400" cy="120032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tr-TR" sz="2400" i="1" dirty="0" smtClean="0"/>
              <a:t>postorder </a:t>
            </a:r>
            <a:r>
              <a:rPr lang="tr-TR" sz="2400" i="1" dirty="0" smtClean="0"/>
              <a:t/>
            </a:r>
            <a:br>
              <a:rPr lang="tr-TR" sz="2400" i="1" dirty="0" smtClean="0"/>
            </a:br>
            <a:r>
              <a:rPr lang="tr-TR" sz="2400" i="1" dirty="0" smtClean="0"/>
              <a:t>(son karşılandığı sırası) </a:t>
            </a:r>
            <a:r>
              <a:rPr lang="tr-TR" sz="2400" i="1" dirty="0" smtClean="0"/>
              <a:t/>
            </a:r>
            <a:br>
              <a:rPr lang="tr-TR" sz="2400" i="1" dirty="0" smtClean="0"/>
            </a:br>
            <a:r>
              <a:rPr lang="tr-TR" sz="2400" i="1" u="sng" dirty="0" smtClean="0">
                <a:solidFill>
                  <a:srgbClr val="FF0000"/>
                </a:solidFill>
              </a:rPr>
              <a:t>h-e-d-f-g-c-b-a</a:t>
            </a:r>
            <a:endParaRPr lang="tr-TR" sz="2400" i="1" u="sng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5715000" y="4343400"/>
            <a:ext cx="3429000" cy="83099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tr-TR" sz="2400" i="1" dirty="0" smtClean="0"/>
              <a:t>reverse </a:t>
            </a:r>
            <a:r>
              <a:rPr lang="tr-TR" sz="2400" i="1" dirty="0" smtClean="0"/>
              <a:t>(ters) postorder</a:t>
            </a:r>
            <a:r>
              <a:rPr lang="tr-TR" sz="2400" i="1" dirty="0" smtClean="0"/>
              <a:t>: </a:t>
            </a:r>
            <a:br>
              <a:rPr lang="tr-TR" sz="2400" i="1" dirty="0" smtClean="0"/>
            </a:br>
            <a:r>
              <a:rPr lang="tr-TR" sz="2400" i="1" u="sng" dirty="0" smtClean="0">
                <a:solidFill>
                  <a:srgbClr val="FF0000"/>
                </a:solidFill>
              </a:rPr>
              <a:t>a-b-c-g-f-d-e-h</a:t>
            </a:r>
            <a:endParaRPr lang="tr-TR" sz="2400" i="1" u="sng" dirty="0" smtClean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419600" y="2895600"/>
            <a:ext cx="381000" cy="990600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133600" y="4419600"/>
            <a:ext cx="685800" cy="1295400"/>
          </a:xfrm>
          <a:prstGeom prst="straightConnector1">
            <a:avLst/>
          </a:prstGeom>
          <a:ln w="57150">
            <a:solidFill>
              <a:srgbClr val="0070C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572000" y="4800600"/>
            <a:ext cx="228600" cy="762000"/>
          </a:xfrm>
          <a:prstGeom prst="straightConnector1">
            <a:avLst/>
          </a:prstGeom>
          <a:ln w="57150">
            <a:solidFill>
              <a:srgbClr val="0070C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3276600" y="3505200"/>
            <a:ext cx="762000" cy="381000"/>
          </a:xfrm>
          <a:prstGeom prst="straightConnector1">
            <a:avLst/>
          </a:prstGeom>
          <a:ln w="57150">
            <a:solidFill>
              <a:srgbClr val="0070C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2362200" y="2895600"/>
            <a:ext cx="762000" cy="457200"/>
          </a:xfrm>
          <a:prstGeom prst="straightConnector1">
            <a:avLst/>
          </a:prstGeom>
          <a:ln w="57150">
            <a:solidFill>
              <a:srgbClr val="0070C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6200000" flipV="1">
            <a:off x="76200" y="5105400"/>
            <a:ext cx="1066800" cy="60960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304800" y="3505200"/>
            <a:ext cx="533400" cy="45720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0800000">
            <a:off x="1066800" y="2819400"/>
            <a:ext cx="685800" cy="15240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1295400" y="2362200"/>
            <a:ext cx="1295400" cy="7620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i="1" dirty="0" smtClean="0"/>
              <a:t>Graf sıralamaları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tr-TR" u="sng" dirty="0" smtClean="0"/>
              <a:t>Önemli</a:t>
            </a:r>
            <a:r>
              <a:rPr lang="tr-TR" dirty="0" smtClean="0"/>
              <a:t>: ağaçlar için benzer sıralar tanımlanır: </a:t>
            </a:r>
            <a:r>
              <a:rPr lang="tr-TR" i="1" dirty="0" smtClean="0"/>
              <a:t>pre-order</a:t>
            </a:r>
            <a:r>
              <a:rPr lang="tr-TR" dirty="0" smtClean="0"/>
              <a:t>, </a:t>
            </a:r>
            <a:r>
              <a:rPr lang="tr-TR" i="1" dirty="0" smtClean="0"/>
              <a:t>in-order</a:t>
            </a:r>
            <a:r>
              <a:rPr lang="tr-TR" dirty="0" smtClean="0"/>
              <a:t> ve </a:t>
            </a:r>
            <a:r>
              <a:rPr lang="tr-TR" i="1" dirty="0" smtClean="0"/>
              <a:t>post-order</a:t>
            </a:r>
            <a:endParaRPr lang="tr-TR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Temel Kavramlar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İlişkilerde sayısal </a:t>
            </a:r>
            <a:r>
              <a:rPr lang="tr-TR" dirty="0" smtClean="0"/>
              <a:t>değerler </a:t>
            </a:r>
            <a:r>
              <a:rPr lang="tr-TR" dirty="0" smtClean="0"/>
              <a:t>olabilir</a:t>
            </a:r>
          </a:p>
          <a:p>
            <a:pPr lvl="1"/>
            <a:r>
              <a:rPr lang="tr-TR" dirty="0" smtClean="0"/>
              <a:t>Örneğin – ticari ilişkilerde alişveriş ürün miktarları</a:t>
            </a:r>
            <a:endParaRPr lang="tr-TR" dirty="0" smtClean="0"/>
          </a:p>
          <a:p>
            <a:pPr lvl="1"/>
            <a:r>
              <a:rPr lang="tr-TR" dirty="0" smtClean="0"/>
              <a:t>Sayısal ilişkilere sahip olan </a:t>
            </a:r>
            <a:r>
              <a:rPr lang="tr-TR" dirty="0" smtClean="0"/>
              <a:t>graflara </a:t>
            </a:r>
            <a:r>
              <a:rPr lang="tr-TR" i="1" dirty="0" smtClean="0">
                <a:solidFill>
                  <a:srgbClr val="FF0000"/>
                </a:solidFill>
              </a:rPr>
              <a:t>ağırlıklı graf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smtClean="0"/>
              <a:t>denir, ilişkinin </a:t>
            </a:r>
            <a:r>
              <a:rPr lang="tr-TR" dirty="0" smtClean="0"/>
              <a:t>sayısal </a:t>
            </a:r>
            <a:r>
              <a:rPr lang="tr-TR" dirty="0" smtClean="0"/>
              <a:t>değerine </a:t>
            </a:r>
            <a:r>
              <a:rPr lang="tr-TR" i="1" dirty="0" smtClean="0">
                <a:solidFill>
                  <a:srgbClr val="FF0000"/>
                </a:solidFill>
              </a:rPr>
              <a:t>ağırlık </a:t>
            </a:r>
            <a:r>
              <a:rPr lang="tr-TR" dirty="0" smtClean="0"/>
              <a:t>denir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i="1" dirty="0" smtClean="0"/>
              <a:t>Graf sıralamaları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lvl="1"/>
            <a:endParaRPr lang="tr-TR" b="1" dirty="0" smtClean="0"/>
          </a:p>
          <a:p>
            <a:pPr lvl="1"/>
            <a:r>
              <a:rPr lang="tr-TR" b="1" dirty="0" smtClean="0"/>
              <a:t>Pre-order</a:t>
            </a:r>
            <a:r>
              <a:rPr lang="tr-TR" dirty="0" smtClean="0"/>
              <a:t>: </a:t>
            </a:r>
            <a:r>
              <a:rPr lang="tr-TR" dirty="0" smtClean="0"/>
              <a:t>kök, sonra sol altağaç sonra </a:t>
            </a:r>
            <a:r>
              <a:rPr lang="tr-TR" dirty="0" smtClean="0"/>
              <a:t>sağ </a:t>
            </a:r>
            <a:r>
              <a:rPr lang="tr-TR" dirty="0" smtClean="0"/>
              <a:t>altağaç</a:t>
            </a:r>
            <a:endParaRPr lang="tr-TR" dirty="0" smtClean="0"/>
          </a:p>
          <a:p>
            <a:pPr lvl="1"/>
            <a:endParaRPr lang="tr-TR" b="1" dirty="0" smtClean="0"/>
          </a:p>
          <a:p>
            <a:pPr lvl="1"/>
            <a:r>
              <a:rPr lang="tr-TR" b="1" dirty="0" smtClean="0"/>
              <a:t>İn-order</a:t>
            </a:r>
            <a:r>
              <a:rPr lang="tr-TR" dirty="0" smtClean="0"/>
              <a:t>: sol </a:t>
            </a:r>
            <a:r>
              <a:rPr lang="tr-TR" dirty="0" smtClean="0"/>
              <a:t>altağaç, sonra kök, sonra </a:t>
            </a:r>
            <a:r>
              <a:rPr lang="tr-TR" dirty="0" smtClean="0"/>
              <a:t>sağ </a:t>
            </a:r>
            <a:r>
              <a:rPr lang="tr-TR" dirty="0" smtClean="0"/>
              <a:t>altağaç</a:t>
            </a:r>
            <a:endParaRPr lang="tr-TR" dirty="0" smtClean="0"/>
          </a:p>
          <a:p>
            <a:pPr lvl="1"/>
            <a:endParaRPr lang="tr-TR" b="1" dirty="0" smtClean="0"/>
          </a:p>
          <a:p>
            <a:pPr lvl="1"/>
            <a:r>
              <a:rPr lang="tr-TR" b="1" dirty="0" smtClean="0"/>
              <a:t>Post-order</a:t>
            </a:r>
            <a:r>
              <a:rPr lang="tr-TR" dirty="0" smtClean="0"/>
              <a:t>: </a:t>
            </a:r>
            <a:r>
              <a:rPr lang="tr-TR" dirty="0" smtClean="0"/>
              <a:t>sol altağaç, sonra sağ altağaç, son kök</a:t>
            </a:r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i="1" dirty="0" smtClean="0"/>
              <a:t>Graf sıralamaları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981200"/>
            <a:ext cx="41111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Pre-order: F, B, A, D, C, E, G, I, H</a:t>
            </a:r>
            <a:endParaRPr lang="tr-TR" sz="2400" dirty="0" smtClean="0"/>
          </a:p>
          <a:p>
            <a:r>
              <a:rPr lang="tr-TR" sz="2400" dirty="0" smtClean="0"/>
              <a:t>(kök,sonra en sola, sonra sağa)</a:t>
            </a:r>
            <a:endParaRPr lang="en-US" sz="2400" dirty="0"/>
          </a:p>
        </p:txBody>
      </p:sp>
      <p:grpSp>
        <p:nvGrpSpPr>
          <p:cNvPr id="3" name="Group 17"/>
          <p:cNvGrpSpPr/>
          <p:nvPr/>
        </p:nvGrpSpPr>
        <p:grpSpPr>
          <a:xfrm>
            <a:off x="4114800" y="2133600"/>
            <a:ext cx="4510585" cy="3962400"/>
            <a:chOff x="6367435" y="1219200"/>
            <a:chExt cx="2257950" cy="1851546"/>
          </a:xfrm>
        </p:grpSpPr>
        <p:pic>
          <p:nvPicPr>
            <p:cNvPr id="1026" name="Picture 2" descr="http://upload.wikimedia.org/wikipedia/commons/thumb/d/d4/Sorted_binary_tree_preorder.svg/220px-Sorted_binary_tree_preorder.sv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77000" y="1219200"/>
              <a:ext cx="2095500" cy="1790701"/>
            </a:xfrm>
            <a:prstGeom prst="rect">
              <a:avLst/>
            </a:prstGeom>
            <a:noFill/>
          </p:spPr>
        </p:pic>
        <p:sp>
          <p:nvSpPr>
            <p:cNvPr id="11" name="Freeform 10"/>
            <p:cNvSpPr/>
            <p:nvPr/>
          </p:nvSpPr>
          <p:spPr>
            <a:xfrm>
              <a:off x="6367435" y="1378424"/>
              <a:ext cx="2257950" cy="1692322"/>
            </a:xfrm>
            <a:custGeom>
              <a:avLst/>
              <a:gdLst>
                <a:gd name="connsiteX0" fmla="*/ 947765 w 2257950"/>
                <a:gd name="connsiteY0" fmla="*/ 81886 h 1692322"/>
                <a:gd name="connsiteX1" fmla="*/ 906822 w 2257950"/>
                <a:gd name="connsiteY1" fmla="*/ 95534 h 1692322"/>
                <a:gd name="connsiteX2" fmla="*/ 865878 w 2257950"/>
                <a:gd name="connsiteY2" fmla="*/ 136477 h 1692322"/>
                <a:gd name="connsiteX3" fmla="*/ 824935 w 2257950"/>
                <a:gd name="connsiteY3" fmla="*/ 163773 h 1692322"/>
                <a:gd name="connsiteX4" fmla="*/ 756696 w 2257950"/>
                <a:gd name="connsiteY4" fmla="*/ 218364 h 1692322"/>
                <a:gd name="connsiteX5" fmla="*/ 729401 w 2257950"/>
                <a:gd name="connsiteY5" fmla="*/ 259307 h 1692322"/>
                <a:gd name="connsiteX6" fmla="*/ 688458 w 2257950"/>
                <a:gd name="connsiteY6" fmla="*/ 272955 h 1692322"/>
                <a:gd name="connsiteX7" fmla="*/ 647514 w 2257950"/>
                <a:gd name="connsiteY7" fmla="*/ 300251 h 1692322"/>
                <a:gd name="connsiteX8" fmla="*/ 565628 w 2257950"/>
                <a:gd name="connsiteY8" fmla="*/ 327546 h 1692322"/>
                <a:gd name="connsiteX9" fmla="*/ 524684 w 2257950"/>
                <a:gd name="connsiteY9" fmla="*/ 341194 h 1692322"/>
                <a:gd name="connsiteX10" fmla="*/ 483741 w 2257950"/>
                <a:gd name="connsiteY10" fmla="*/ 354842 h 1692322"/>
                <a:gd name="connsiteX11" fmla="*/ 415502 w 2257950"/>
                <a:gd name="connsiteY11" fmla="*/ 409433 h 1692322"/>
                <a:gd name="connsiteX12" fmla="*/ 388207 w 2257950"/>
                <a:gd name="connsiteY12" fmla="*/ 450376 h 1692322"/>
                <a:gd name="connsiteX13" fmla="*/ 306320 w 2257950"/>
                <a:gd name="connsiteY13" fmla="*/ 504967 h 1692322"/>
                <a:gd name="connsiteX14" fmla="*/ 279025 w 2257950"/>
                <a:gd name="connsiteY14" fmla="*/ 586854 h 1692322"/>
                <a:gd name="connsiteX15" fmla="*/ 265377 w 2257950"/>
                <a:gd name="connsiteY15" fmla="*/ 709683 h 1692322"/>
                <a:gd name="connsiteX16" fmla="*/ 251729 w 2257950"/>
                <a:gd name="connsiteY16" fmla="*/ 750627 h 1692322"/>
                <a:gd name="connsiteX17" fmla="*/ 210786 w 2257950"/>
                <a:gd name="connsiteY17" fmla="*/ 791570 h 1692322"/>
                <a:gd name="connsiteX18" fmla="*/ 128899 w 2257950"/>
                <a:gd name="connsiteY18" fmla="*/ 846161 h 1692322"/>
                <a:gd name="connsiteX19" fmla="*/ 101604 w 2257950"/>
                <a:gd name="connsiteY19" fmla="*/ 887104 h 1692322"/>
                <a:gd name="connsiteX20" fmla="*/ 33365 w 2257950"/>
                <a:gd name="connsiteY20" fmla="*/ 955343 h 1692322"/>
                <a:gd name="connsiteX21" fmla="*/ 6069 w 2257950"/>
                <a:gd name="connsiteY21" fmla="*/ 1037230 h 1692322"/>
                <a:gd name="connsiteX22" fmla="*/ 47013 w 2257950"/>
                <a:gd name="connsiteY22" fmla="*/ 1201003 h 1692322"/>
                <a:gd name="connsiteX23" fmla="*/ 87956 w 2257950"/>
                <a:gd name="connsiteY23" fmla="*/ 1228298 h 1692322"/>
                <a:gd name="connsiteX24" fmla="*/ 169843 w 2257950"/>
                <a:gd name="connsiteY24" fmla="*/ 1296537 h 1692322"/>
                <a:gd name="connsiteX25" fmla="*/ 292672 w 2257950"/>
                <a:gd name="connsiteY25" fmla="*/ 1364776 h 1692322"/>
                <a:gd name="connsiteX26" fmla="*/ 415502 w 2257950"/>
                <a:gd name="connsiteY26" fmla="*/ 1351128 h 1692322"/>
                <a:gd name="connsiteX27" fmla="*/ 456446 w 2257950"/>
                <a:gd name="connsiteY27" fmla="*/ 1337480 h 1692322"/>
                <a:gd name="connsiteX28" fmla="*/ 497389 w 2257950"/>
                <a:gd name="connsiteY28" fmla="*/ 1296537 h 1692322"/>
                <a:gd name="connsiteX29" fmla="*/ 551980 w 2257950"/>
                <a:gd name="connsiteY29" fmla="*/ 1214651 h 1692322"/>
                <a:gd name="connsiteX30" fmla="*/ 565628 w 2257950"/>
                <a:gd name="connsiteY30" fmla="*/ 968991 h 1692322"/>
                <a:gd name="connsiteX31" fmla="*/ 592923 w 2257950"/>
                <a:gd name="connsiteY31" fmla="*/ 887104 h 1692322"/>
                <a:gd name="connsiteX32" fmla="*/ 606571 w 2257950"/>
                <a:gd name="connsiteY32" fmla="*/ 846161 h 1692322"/>
                <a:gd name="connsiteX33" fmla="*/ 661162 w 2257950"/>
                <a:gd name="connsiteY33" fmla="*/ 859809 h 1692322"/>
                <a:gd name="connsiteX34" fmla="*/ 688458 w 2257950"/>
                <a:gd name="connsiteY34" fmla="*/ 900752 h 1692322"/>
                <a:gd name="connsiteX35" fmla="*/ 715753 w 2257950"/>
                <a:gd name="connsiteY35" fmla="*/ 996286 h 1692322"/>
                <a:gd name="connsiteX36" fmla="*/ 702105 w 2257950"/>
                <a:gd name="connsiteY36" fmla="*/ 1160060 h 1692322"/>
                <a:gd name="connsiteX37" fmla="*/ 688458 w 2257950"/>
                <a:gd name="connsiteY37" fmla="*/ 1201003 h 1692322"/>
                <a:gd name="connsiteX38" fmla="*/ 565628 w 2257950"/>
                <a:gd name="connsiteY38" fmla="*/ 1255594 h 1692322"/>
                <a:gd name="connsiteX39" fmla="*/ 524684 w 2257950"/>
                <a:gd name="connsiteY39" fmla="*/ 1269242 h 1692322"/>
                <a:gd name="connsiteX40" fmla="*/ 483741 w 2257950"/>
                <a:gd name="connsiteY40" fmla="*/ 1296537 h 1692322"/>
                <a:gd name="connsiteX41" fmla="*/ 401855 w 2257950"/>
                <a:gd name="connsiteY41" fmla="*/ 1364776 h 1692322"/>
                <a:gd name="connsiteX42" fmla="*/ 360911 w 2257950"/>
                <a:gd name="connsiteY42" fmla="*/ 1446663 h 1692322"/>
                <a:gd name="connsiteX43" fmla="*/ 388207 w 2257950"/>
                <a:gd name="connsiteY43" fmla="*/ 1583140 h 1692322"/>
                <a:gd name="connsiteX44" fmla="*/ 415502 w 2257950"/>
                <a:gd name="connsiteY44" fmla="*/ 1624083 h 1692322"/>
                <a:gd name="connsiteX45" fmla="*/ 497389 w 2257950"/>
                <a:gd name="connsiteY45" fmla="*/ 1678675 h 1692322"/>
                <a:gd name="connsiteX46" fmla="*/ 647514 w 2257950"/>
                <a:gd name="connsiteY46" fmla="*/ 1637731 h 1692322"/>
                <a:gd name="connsiteX47" fmla="*/ 688458 w 2257950"/>
                <a:gd name="connsiteY47" fmla="*/ 1610436 h 1692322"/>
                <a:gd name="connsiteX48" fmla="*/ 770344 w 2257950"/>
                <a:gd name="connsiteY48" fmla="*/ 1569492 h 1692322"/>
                <a:gd name="connsiteX49" fmla="*/ 797640 w 2257950"/>
                <a:gd name="connsiteY49" fmla="*/ 1419367 h 1692322"/>
                <a:gd name="connsiteX50" fmla="*/ 824935 w 2257950"/>
                <a:gd name="connsiteY50" fmla="*/ 1323833 h 1692322"/>
                <a:gd name="connsiteX51" fmla="*/ 920469 w 2257950"/>
                <a:gd name="connsiteY51" fmla="*/ 1337480 h 1692322"/>
                <a:gd name="connsiteX52" fmla="*/ 934117 w 2257950"/>
                <a:gd name="connsiteY52" fmla="*/ 1378424 h 1692322"/>
                <a:gd name="connsiteX53" fmla="*/ 879526 w 2257950"/>
                <a:gd name="connsiteY53" fmla="*/ 1501254 h 1692322"/>
                <a:gd name="connsiteX54" fmla="*/ 920469 w 2257950"/>
                <a:gd name="connsiteY54" fmla="*/ 1583140 h 1692322"/>
                <a:gd name="connsiteX55" fmla="*/ 961413 w 2257950"/>
                <a:gd name="connsiteY55" fmla="*/ 1610436 h 1692322"/>
                <a:gd name="connsiteX56" fmla="*/ 1070595 w 2257950"/>
                <a:gd name="connsiteY56" fmla="*/ 1678675 h 1692322"/>
                <a:gd name="connsiteX57" fmla="*/ 1111538 w 2257950"/>
                <a:gd name="connsiteY57" fmla="*/ 1692322 h 1692322"/>
                <a:gd name="connsiteX58" fmla="*/ 1261664 w 2257950"/>
                <a:gd name="connsiteY58" fmla="*/ 1678675 h 1692322"/>
                <a:gd name="connsiteX59" fmla="*/ 1302607 w 2257950"/>
                <a:gd name="connsiteY59" fmla="*/ 1665027 h 1692322"/>
                <a:gd name="connsiteX60" fmla="*/ 1370846 w 2257950"/>
                <a:gd name="connsiteY60" fmla="*/ 1610436 h 1692322"/>
                <a:gd name="connsiteX61" fmla="*/ 1384493 w 2257950"/>
                <a:gd name="connsiteY61" fmla="*/ 1569492 h 1692322"/>
                <a:gd name="connsiteX62" fmla="*/ 1411789 w 2257950"/>
                <a:gd name="connsiteY62" fmla="*/ 1528549 h 1692322"/>
                <a:gd name="connsiteX63" fmla="*/ 1425437 w 2257950"/>
                <a:gd name="connsiteY63" fmla="*/ 1473958 h 1692322"/>
                <a:gd name="connsiteX64" fmla="*/ 1384493 w 2257950"/>
                <a:gd name="connsiteY64" fmla="*/ 1310185 h 1692322"/>
                <a:gd name="connsiteX65" fmla="*/ 1329902 w 2257950"/>
                <a:gd name="connsiteY65" fmla="*/ 1241946 h 1692322"/>
                <a:gd name="connsiteX66" fmla="*/ 1179777 w 2257950"/>
                <a:gd name="connsiteY66" fmla="*/ 1201003 h 1692322"/>
                <a:gd name="connsiteX67" fmla="*/ 1097890 w 2257950"/>
                <a:gd name="connsiteY67" fmla="*/ 1173707 h 1692322"/>
                <a:gd name="connsiteX68" fmla="*/ 1111538 w 2257950"/>
                <a:gd name="connsiteY68" fmla="*/ 900752 h 1692322"/>
                <a:gd name="connsiteX69" fmla="*/ 1070595 w 2257950"/>
                <a:gd name="connsiteY69" fmla="*/ 887104 h 1692322"/>
                <a:gd name="connsiteX70" fmla="*/ 1029652 w 2257950"/>
                <a:gd name="connsiteY70" fmla="*/ 859809 h 1692322"/>
                <a:gd name="connsiteX71" fmla="*/ 947765 w 2257950"/>
                <a:gd name="connsiteY71" fmla="*/ 832513 h 1692322"/>
                <a:gd name="connsiteX72" fmla="*/ 865878 w 2257950"/>
                <a:gd name="connsiteY72" fmla="*/ 777922 h 1692322"/>
                <a:gd name="connsiteX73" fmla="*/ 879526 w 2257950"/>
                <a:gd name="connsiteY73" fmla="*/ 586854 h 1692322"/>
                <a:gd name="connsiteX74" fmla="*/ 893174 w 2257950"/>
                <a:gd name="connsiteY74" fmla="*/ 545910 h 1692322"/>
                <a:gd name="connsiteX75" fmla="*/ 934117 w 2257950"/>
                <a:gd name="connsiteY75" fmla="*/ 532263 h 1692322"/>
                <a:gd name="connsiteX76" fmla="*/ 1056947 w 2257950"/>
                <a:gd name="connsiteY76" fmla="*/ 450376 h 1692322"/>
                <a:gd name="connsiteX77" fmla="*/ 1097890 w 2257950"/>
                <a:gd name="connsiteY77" fmla="*/ 423080 h 1692322"/>
                <a:gd name="connsiteX78" fmla="*/ 1179777 w 2257950"/>
                <a:gd name="connsiteY78" fmla="*/ 395785 h 1692322"/>
                <a:gd name="connsiteX79" fmla="*/ 1329902 w 2257950"/>
                <a:gd name="connsiteY79" fmla="*/ 423080 h 1692322"/>
                <a:gd name="connsiteX80" fmla="*/ 1411789 w 2257950"/>
                <a:gd name="connsiteY80" fmla="*/ 477672 h 1692322"/>
                <a:gd name="connsiteX81" fmla="*/ 1452732 w 2257950"/>
                <a:gd name="connsiteY81" fmla="*/ 504967 h 1692322"/>
                <a:gd name="connsiteX82" fmla="*/ 1520971 w 2257950"/>
                <a:gd name="connsiteY82" fmla="*/ 668740 h 1692322"/>
                <a:gd name="connsiteX83" fmla="*/ 1602858 w 2257950"/>
                <a:gd name="connsiteY83" fmla="*/ 723331 h 1692322"/>
                <a:gd name="connsiteX84" fmla="*/ 1643801 w 2257950"/>
                <a:gd name="connsiteY84" fmla="*/ 750627 h 1692322"/>
                <a:gd name="connsiteX85" fmla="*/ 1671096 w 2257950"/>
                <a:gd name="connsiteY85" fmla="*/ 791570 h 1692322"/>
                <a:gd name="connsiteX86" fmla="*/ 1752983 w 2257950"/>
                <a:gd name="connsiteY86" fmla="*/ 818866 h 1692322"/>
                <a:gd name="connsiteX87" fmla="*/ 1793926 w 2257950"/>
                <a:gd name="connsiteY87" fmla="*/ 1009934 h 1692322"/>
                <a:gd name="connsiteX88" fmla="*/ 1780278 w 2257950"/>
                <a:gd name="connsiteY88" fmla="*/ 1064525 h 1692322"/>
                <a:gd name="connsiteX89" fmla="*/ 1698392 w 2257950"/>
                <a:gd name="connsiteY89" fmla="*/ 1119116 h 1692322"/>
                <a:gd name="connsiteX90" fmla="*/ 1602858 w 2257950"/>
                <a:gd name="connsiteY90" fmla="*/ 1241946 h 1692322"/>
                <a:gd name="connsiteX91" fmla="*/ 1534619 w 2257950"/>
                <a:gd name="connsiteY91" fmla="*/ 1323833 h 1692322"/>
                <a:gd name="connsiteX92" fmla="*/ 1520971 w 2257950"/>
                <a:gd name="connsiteY92" fmla="*/ 1364776 h 1692322"/>
                <a:gd name="connsiteX93" fmla="*/ 1493675 w 2257950"/>
                <a:gd name="connsiteY93" fmla="*/ 1405719 h 1692322"/>
                <a:gd name="connsiteX94" fmla="*/ 1507323 w 2257950"/>
                <a:gd name="connsiteY94" fmla="*/ 1528549 h 1692322"/>
                <a:gd name="connsiteX95" fmla="*/ 1520971 w 2257950"/>
                <a:gd name="connsiteY95" fmla="*/ 1569492 h 1692322"/>
                <a:gd name="connsiteX96" fmla="*/ 1602858 w 2257950"/>
                <a:gd name="connsiteY96" fmla="*/ 1624083 h 1692322"/>
                <a:gd name="connsiteX97" fmla="*/ 1643801 w 2257950"/>
                <a:gd name="connsiteY97" fmla="*/ 1651379 h 1692322"/>
                <a:gd name="connsiteX98" fmla="*/ 1684744 w 2257950"/>
                <a:gd name="connsiteY98" fmla="*/ 1678675 h 1692322"/>
                <a:gd name="connsiteX99" fmla="*/ 1725687 w 2257950"/>
                <a:gd name="connsiteY99" fmla="*/ 1692322 h 1692322"/>
                <a:gd name="connsiteX100" fmla="*/ 1862165 w 2257950"/>
                <a:gd name="connsiteY100" fmla="*/ 1651379 h 1692322"/>
                <a:gd name="connsiteX101" fmla="*/ 1889461 w 2257950"/>
                <a:gd name="connsiteY101" fmla="*/ 1569492 h 1692322"/>
                <a:gd name="connsiteX102" fmla="*/ 1916756 w 2257950"/>
                <a:gd name="connsiteY102" fmla="*/ 1528549 h 1692322"/>
                <a:gd name="connsiteX103" fmla="*/ 1944052 w 2257950"/>
                <a:gd name="connsiteY103" fmla="*/ 1446663 h 1692322"/>
                <a:gd name="connsiteX104" fmla="*/ 1957699 w 2257950"/>
                <a:gd name="connsiteY104" fmla="*/ 1337480 h 1692322"/>
                <a:gd name="connsiteX105" fmla="*/ 2107825 w 2257950"/>
                <a:gd name="connsiteY105" fmla="*/ 1296537 h 1692322"/>
                <a:gd name="connsiteX106" fmla="*/ 2203359 w 2257950"/>
                <a:gd name="connsiteY106" fmla="*/ 1187355 h 1692322"/>
                <a:gd name="connsiteX107" fmla="*/ 2230655 w 2257950"/>
                <a:gd name="connsiteY107" fmla="*/ 1146412 h 1692322"/>
                <a:gd name="connsiteX108" fmla="*/ 2257950 w 2257950"/>
                <a:gd name="connsiteY108" fmla="*/ 1105469 h 1692322"/>
                <a:gd name="connsiteX109" fmla="*/ 2244302 w 2257950"/>
                <a:gd name="connsiteY109" fmla="*/ 996286 h 1692322"/>
                <a:gd name="connsiteX110" fmla="*/ 2230655 w 2257950"/>
                <a:gd name="connsiteY110" fmla="*/ 955343 h 1692322"/>
                <a:gd name="connsiteX111" fmla="*/ 2189711 w 2257950"/>
                <a:gd name="connsiteY111" fmla="*/ 928048 h 1692322"/>
                <a:gd name="connsiteX112" fmla="*/ 2107825 w 2257950"/>
                <a:gd name="connsiteY112" fmla="*/ 873457 h 1692322"/>
                <a:gd name="connsiteX113" fmla="*/ 2025938 w 2257950"/>
                <a:gd name="connsiteY113" fmla="*/ 818866 h 1692322"/>
                <a:gd name="connsiteX114" fmla="*/ 1984995 w 2257950"/>
                <a:gd name="connsiteY114" fmla="*/ 791570 h 1692322"/>
                <a:gd name="connsiteX115" fmla="*/ 1971347 w 2257950"/>
                <a:gd name="connsiteY115" fmla="*/ 750627 h 1692322"/>
                <a:gd name="connsiteX116" fmla="*/ 1930404 w 2257950"/>
                <a:gd name="connsiteY116" fmla="*/ 723331 h 1692322"/>
                <a:gd name="connsiteX117" fmla="*/ 1903108 w 2257950"/>
                <a:gd name="connsiteY117" fmla="*/ 682388 h 1692322"/>
                <a:gd name="connsiteX118" fmla="*/ 1889461 w 2257950"/>
                <a:gd name="connsiteY118" fmla="*/ 641445 h 1692322"/>
                <a:gd name="connsiteX119" fmla="*/ 1848517 w 2257950"/>
                <a:gd name="connsiteY119" fmla="*/ 491319 h 1692322"/>
                <a:gd name="connsiteX120" fmla="*/ 1821222 w 2257950"/>
                <a:gd name="connsiteY120" fmla="*/ 450376 h 1692322"/>
                <a:gd name="connsiteX121" fmla="*/ 1739335 w 2257950"/>
                <a:gd name="connsiteY121" fmla="*/ 409433 h 1692322"/>
                <a:gd name="connsiteX122" fmla="*/ 1657449 w 2257950"/>
                <a:gd name="connsiteY122" fmla="*/ 368489 h 1692322"/>
                <a:gd name="connsiteX123" fmla="*/ 1616505 w 2257950"/>
                <a:gd name="connsiteY123" fmla="*/ 341194 h 1692322"/>
                <a:gd name="connsiteX124" fmla="*/ 1534619 w 2257950"/>
                <a:gd name="connsiteY124" fmla="*/ 313898 h 1692322"/>
                <a:gd name="connsiteX125" fmla="*/ 1452732 w 2257950"/>
                <a:gd name="connsiteY125" fmla="*/ 286603 h 1692322"/>
                <a:gd name="connsiteX126" fmla="*/ 1411789 w 2257950"/>
                <a:gd name="connsiteY126" fmla="*/ 272955 h 1692322"/>
                <a:gd name="connsiteX127" fmla="*/ 1370846 w 2257950"/>
                <a:gd name="connsiteY127" fmla="*/ 191069 h 1692322"/>
                <a:gd name="connsiteX128" fmla="*/ 1343550 w 2257950"/>
                <a:gd name="connsiteY128" fmla="*/ 109182 h 1692322"/>
                <a:gd name="connsiteX129" fmla="*/ 1329902 w 2257950"/>
                <a:gd name="connsiteY129" fmla="*/ 68239 h 1692322"/>
                <a:gd name="connsiteX130" fmla="*/ 1329902 w 2257950"/>
                <a:gd name="connsiteY130" fmla="*/ 0 h 169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2257950" h="1692322">
                  <a:moveTo>
                    <a:pt x="947765" y="81886"/>
                  </a:moveTo>
                  <a:cubicBezTo>
                    <a:pt x="934117" y="86435"/>
                    <a:pt x="918792" y="87554"/>
                    <a:pt x="906822" y="95534"/>
                  </a:cubicBezTo>
                  <a:cubicBezTo>
                    <a:pt x="890763" y="106240"/>
                    <a:pt x="880705" y="124121"/>
                    <a:pt x="865878" y="136477"/>
                  </a:cubicBezTo>
                  <a:cubicBezTo>
                    <a:pt x="853277" y="146978"/>
                    <a:pt x="838583" y="154674"/>
                    <a:pt x="824935" y="163773"/>
                  </a:cubicBezTo>
                  <a:cubicBezTo>
                    <a:pt x="746713" y="281108"/>
                    <a:pt x="850869" y="143026"/>
                    <a:pt x="756696" y="218364"/>
                  </a:cubicBezTo>
                  <a:cubicBezTo>
                    <a:pt x="743888" y="228610"/>
                    <a:pt x="742209" y="249060"/>
                    <a:pt x="729401" y="259307"/>
                  </a:cubicBezTo>
                  <a:cubicBezTo>
                    <a:pt x="718168" y="268294"/>
                    <a:pt x="701325" y="266521"/>
                    <a:pt x="688458" y="272955"/>
                  </a:cubicBezTo>
                  <a:cubicBezTo>
                    <a:pt x="673787" y="280291"/>
                    <a:pt x="662503" y="293589"/>
                    <a:pt x="647514" y="300251"/>
                  </a:cubicBezTo>
                  <a:cubicBezTo>
                    <a:pt x="621222" y="311936"/>
                    <a:pt x="592923" y="318448"/>
                    <a:pt x="565628" y="327546"/>
                  </a:cubicBezTo>
                  <a:lnTo>
                    <a:pt x="524684" y="341194"/>
                  </a:lnTo>
                  <a:lnTo>
                    <a:pt x="483741" y="354842"/>
                  </a:lnTo>
                  <a:cubicBezTo>
                    <a:pt x="405519" y="472177"/>
                    <a:pt x="509675" y="334095"/>
                    <a:pt x="415502" y="409433"/>
                  </a:cubicBezTo>
                  <a:cubicBezTo>
                    <a:pt x="402694" y="419679"/>
                    <a:pt x="400551" y="439575"/>
                    <a:pt x="388207" y="450376"/>
                  </a:cubicBezTo>
                  <a:cubicBezTo>
                    <a:pt x="363519" y="471978"/>
                    <a:pt x="306320" y="504967"/>
                    <a:pt x="306320" y="504967"/>
                  </a:cubicBezTo>
                  <a:cubicBezTo>
                    <a:pt x="297222" y="532263"/>
                    <a:pt x="282202" y="558258"/>
                    <a:pt x="279025" y="586854"/>
                  </a:cubicBezTo>
                  <a:cubicBezTo>
                    <a:pt x="274476" y="627797"/>
                    <a:pt x="272150" y="669049"/>
                    <a:pt x="265377" y="709683"/>
                  </a:cubicBezTo>
                  <a:cubicBezTo>
                    <a:pt x="263012" y="723874"/>
                    <a:pt x="259709" y="738657"/>
                    <a:pt x="251729" y="750627"/>
                  </a:cubicBezTo>
                  <a:cubicBezTo>
                    <a:pt x="241023" y="766686"/>
                    <a:pt x="226021" y="779721"/>
                    <a:pt x="210786" y="791570"/>
                  </a:cubicBezTo>
                  <a:cubicBezTo>
                    <a:pt x="184891" y="811710"/>
                    <a:pt x="128899" y="846161"/>
                    <a:pt x="128899" y="846161"/>
                  </a:cubicBezTo>
                  <a:cubicBezTo>
                    <a:pt x="119801" y="859809"/>
                    <a:pt x="113202" y="875506"/>
                    <a:pt x="101604" y="887104"/>
                  </a:cubicBezTo>
                  <a:cubicBezTo>
                    <a:pt x="54293" y="934416"/>
                    <a:pt x="62480" y="889835"/>
                    <a:pt x="33365" y="955343"/>
                  </a:cubicBezTo>
                  <a:cubicBezTo>
                    <a:pt x="21679" y="981635"/>
                    <a:pt x="6069" y="1037230"/>
                    <a:pt x="6069" y="1037230"/>
                  </a:cubicBezTo>
                  <a:cubicBezTo>
                    <a:pt x="13657" y="1105521"/>
                    <a:pt x="0" y="1153990"/>
                    <a:pt x="47013" y="1201003"/>
                  </a:cubicBezTo>
                  <a:cubicBezTo>
                    <a:pt x="58611" y="1212601"/>
                    <a:pt x="74308" y="1219200"/>
                    <a:pt x="87956" y="1228298"/>
                  </a:cubicBezTo>
                  <a:cubicBezTo>
                    <a:pt x="132742" y="1295478"/>
                    <a:pt x="92884" y="1250362"/>
                    <a:pt x="169843" y="1296537"/>
                  </a:cubicBezTo>
                  <a:cubicBezTo>
                    <a:pt x="287166" y="1366930"/>
                    <a:pt x="210317" y="1337324"/>
                    <a:pt x="292672" y="1364776"/>
                  </a:cubicBezTo>
                  <a:cubicBezTo>
                    <a:pt x="333615" y="1360227"/>
                    <a:pt x="374867" y="1357901"/>
                    <a:pt x="415502" y="1351128"/>
                  </a:cubicBezTo>
                  <a:cubicBezTo>
                    <a:pt x="429693" y="1348763"/>
                    <a:pt x="444476" y="1345460"/>
                    <a:pt x="456446" y="1337480"/>
                  </a:cubicBezTo>
                  <a:cubicBezTo>
                    <a:pt x="472505" y="1326774"/>
                    <a:pt x="485539" y="1311772"/>
                    <a:pt x="497389" y="1296537"/>
                  </a:cubicBezTo>
                  <a:cubicBezTo>
                    <a:pt x="517529" y="1270642"/>
                    <a:pt x="551980" y="1214651"/>
                    <a:pt x="551980" y="1214651"/>
                  </a:cubicBezTo>
                  <a:cubicBezTo>
                    <a:pt x="556529" y="1132764"/>
                    <a:pt x="555456" y="1050371"/>
                    <a:pt x="565628" y="968991"/>
                  </a:cubicBezTo>
                  <a:cubicBezTo>
                    <a:pt x="569197" y="940441"/>
                    <a:pt x="583825" y="914400"/>
                    <a:pt x="592923" y="887104"/>
                  </a:cubicBezTo>
                  <a:lnTo>
                    <a:pt x="606571" y="846161"/>
                  </a:lnTo>
                  <a:cubicBezTo>
                    <a:pt x="624768" y="850710"/>
                    <a:pt x="645555" y="849404"/>
                    <a:pt x="661162" y="859809"/>
                  </a:cubicBezTo>
                  <a:cubicBezTo>
                    <a:pt x="674810" y="868907"/>
                    <a:pt x="681123" y="886081"/>
                    <a:pt x="688458" y="900752"/>
                  </a:cubicBezTo>
                  <a:cubicBezTo>
                    <a:pt x="698245" y="920327"/>
                    <a:pt x="711382" y="978802"/>
                    <a:pt x="715753" y="996286"/>
                  </a:cubicBezTo>
                  <a:cubicBezTo>
                    <a:pt x="711204" y="1050877"/>
                    <a:pt x="709345" y="1105760"/>
                    <a:pt x="702105" y="1160060"/>
                  </a:cubicBezTo>
                  <a:cubicBezTo>
                    <a:pt x="700204" y="1174320"/>
                    <a:pt x="697445" y="1189770"/>
                    <a:pt x="688458" y="1201003"/>
                  </a:cubicBezTo>
                  <a:cubicBezTo>
                    <a:pt x="664866" y="1230493"/>
                    <a:pt x="590646" y="1247255"/>
                    <a:pt x="565628" y="1255594"/>
                  </a:cubicBezTo>
                  <a:cubicBezTo>
                    <a:pt x="551980" y="1260143"/>
                    <a:pt x="536654" y="1261262"/>
                    <a:pt x="524684" y="1269242"/>
                  </a:cubicBezTo>
                  <a:cubicBezTo>
                    <a:pt x="511036" y="1278340"/>
                    <a:pt x="496342" y="1286036"/>
                    <a:pt x="483741" y="1296537"/>
                  </a:cubicBezTo>
                  <a:cubicBezTo>
                    <a:pt x="378651" y="1384112"/>
                    <a:pt x="503516" y="1297001"/>
                    <a:pt x="401855" y="1364776"/>
                  </a:cubicBezTo>
                  <a:cubicBezTo>
                    <a:pt x="388054" y="1385478"/>
                    <a:pt x="360911" y="1418410"/>
                    <a:pt x="360911" y="1446663"/>
                  </a:cubicBezTo>
                  <a:cubicBezTo>
                    <a:pt x="360911" y="1471813"/>
                    <a:pt x="371400" y="1549526"/>
                    <a:pt x="388207" y="1583140"/>
                  </a:cubicBezTo>
                  <a:cubicBezTo>
                    <a:pt x="395542" y="1597811"/>
                    <a:pt x="403158" y="1613282"/>
                    <a:pt x="415502" y="1624083"/>
                  </a:cubicBezTo>
                  <a:cubicBezTo>
                    <a:pt x="440191" y="1645686"/>
                    <a:pt x="497389" y="1678675"/>
                    <a:pt x="497389" y="1678675"/>
                  </a:cubicBezTo>
                  <a:cubicBezTo>
                    <a:pt x="534014" y="1671350"/>
                    <a:pt x="617828" y="1657521"/>
                    <a:pt x="647514" y="1637731"/>
                  </a:cubicBezTo>
                  <a:cubicBezTo>
                    <a:pt x="661162" y="1628633"/>
                    <a:pt x="673787" y="1617771"/>
                    <a:pt x="688458" y="1610436"/>
                  </a:cubicBezTo>
                  <a:cubicBezTo>
                    <a:pt x="801453" y="1553939"/>
                    <a:pt x="653021" y="1647709"/>
                    <a:pt x="770344" y="1569492"/>
                  </a:cubicBezTo>
                  <a:cubicBezTo>
                    <a:pt x="801296" y="1445685"/>
                    <a:pt x="765043" y="1598654"/>
                    <a:pt x="797640" y="1419367"/>
                  </a:cubicBezTo>
                  <a:cubicBezTo>
                    <a:pt x="804496" y="1381659"/>
                    <a:pt x="813240" y="1358918"/>
                    <a:pt x="824935" y="1323833"/>
                  </a:cubicBezTo>
                  <a:cubicBezTo>
                    <a:pt x="856780" y="1328382"/>
                    <a:pt x="891697" y="1323094"/>
                    <a:pt x="920469" y="1337480"/>
                  </a:cubicBezTo>
                  <a:cubicBezTo>
                    <a:pt x="933336" y="1343914"/>
                    <a:pt x="934117" y="1364038"/>
                    <a:pt x="934117" y="1378424"/>
                  </a:cubicBezTo>
                  <a:cubicBezTo>
                    <a:pt x="934117" y="1496737"/>
                    <a:pt x="949211" y="1478025"/>
                    <a:pt x="879526" y="1501254"/>
                  </a:cubicBezTo>
                  <a:cubicBezTo>
                    <a:pt x="890626" y="1534553"/>
                    <a:pt x="894014" y="1556685"/>
                    <a:pt x="920469" y="1583140"/>
                  </a:cubicBezTo>
                  <a:cubicBezTo>
                    <a:pt x="932068" y="1594739"/>
                    <a:pt x="947765" y="1601337"/>
                    <a:pt x="961413" y="1610436"/>
                  </a:cubicBezTo>
                  <a:cubicBezTo>
                    <a:pt x="1004667" y="1675319"/>
                    <a:pt x="973148" y="1646193"/>
                    <a:pt x="1070595" y="1678675"/>
                  </a:cubicBezTo>
                  <a:lnTo>
                    <a:pt x="1111538" y="1692322"/>
                  </a:lnTo>
                  <a:cubicBezTo>
                    <a:pt x="1161580" y="1687773"/>
                    <a:pt x="1211921" y="1685781"/>
                    <a:pt x="1261664" y="1678675"/>
                  </a:cubicBezTo>
                  <a:cubicBezTo>
                    <a:pt x="1275905" y="1676641"/>
                    <a:pt x="1291374" y="1674014"/>
                    <a:pt x="1302607" y="1665027"/>
                  </a:cubicBezTo>
                  <a:cubicBezTo>
                    <a:pt x="1390791" y="1594478"/>
                    <a:pt x="1267936" y="1644737"/>
                    <a:pt x="1370846" y="1610436"/>
                  </a:cubicBezTo>
                  <a:cubicBezTo>
                    <a:pt x="1375395" y="1596788"/>
                    <a:pt x="1378059" y="1582359"/>
                    <a:pt x="1384493" y="1569492"/>
                  </a:cubicBezTo>
                  <a:cubicBezTo>
                    <a:pt x="1391828" y="1554821"/>
                    <a:pt x="1405328" y="1543625"/>
                    <a:pt x="1411789" y="1528549"/>
                  </a:cubicBezTo>
                  <a:cubicBezTo>
                    <a:pt x="1419178" y="1511309"/>
                    <a:pt x="1420888" y="1492155"/>
                    <a:pt x="1425437" y="1473958"/>
                  </a:cubicBezTo>
                  <a:cubicBezTo>
                    <a:pt x="1400981" y="1253854"/>
                    <a:pt x="1438223" y="1417644"/>
                    <a:pt x="1384493" y="1310185"/>
                  </a:cubicBezTo>
                  <a:cubicBezTo>
                    <a:pt x="1360180" y="1261558"/>
                    <a:pt x="1389064" y="1268240"/>
                    <a:pt x="1329902" y="1241946"/>
                  </a:cubicBezTo>
                  <a:cubicBezTo>
                    <a:pt x="1242568" y="1203131"/>
                    <a:pt x="1262879" y="1223667"/>
                    <a:pt x="1179777" y="1201003"/>
                  </a:cubicBezTo>
                  <a:cubicBezTo>
                    <a:pt x="1152019" y="1193432"/>
                    <a:pt x="1097890" y="1173707"/>
                    <a:pt x="1097890" y="1173707"/>
                  </a:cubicBezTo>
                  <a:cubicBezTo>
                    <a:pt x="1134637" y="1063469"/>
                    <a:pt x="1151073" y="1049010"/>
                    <a:pt x="1111538" y="900752"/>
                  </a:cubicBezTo>
                  <a:cubicBezTo>
                    <a:pt x="1107831" y="886852"/>
                    <a:pt x="1083462" y="893538"/>
                    <a:pt x="1070595" y="887104"/>
                  </a:cubicBezTo>
                  <a:cubicBezTo>
                    <a:pt x="1055924" y="879769"/>
                    <a:pt x="1044641" y="866471"/>
                    <a:pt x="1029652" y="859809"/>
                  </a:cubicBezTo>
                  <a:cubicBezTo>
                    <a:pt x="1003360" y="848124"/>
                    <a:pt x="971705" y="848473"/>
                    <a:pt x="947765" y="832513"/>
                  </a:cubicBezTo>
                  <a:lnTo>
                    <a:pt x="865878" y="777922"/>
                  </a:lnTo>
                  <a:cubicBezTo>
                    <a:pt x="870427" y="714233"/>
                    <a:pt x="872065" y="650268"/>
                    <a:pt x="879526" y="586854"/>
                  </a:cubicBezTo>
                  <a:cubicBezTo>
                    <a:pt x="881207" y="572566"/>
                    <a:pt x="883001" y="556083"/>
                    <a:pt x="893174" y="545910"/>
                  </a:cubicBezTo>
                  <a:cubicBezTo>
                    <a:pt x="903346" y="535738"/>
                    <a:pt x="920469" y="536812"/>
                    <a:pt x="934117" y="532263"/>
                  </a:cubicBezTo>
                  <a:lnTo>
                    <a:pt x="1056947" y="450376"/>
                  </a:lnTo>
                  <a:cubicBezTo>
                    <a:pt x="1070595" y="441277"/>
                    <a:pt x="1082329" y="428267"/>
                    <a:pt x="1097890" y="423080"/>
                  </a:cubicBezTo>
                  <a:lnTo>
                    <a:pt x="1179777" y="395785"/>
                  </a:lnTo>
                  <a:cubicBezTo>
                    <a:pt x="1203562" y="398758"/>
                    <a:pt x="1293258" y="402722"/>
                    <a:pt x="1329902" y="423080"/>
                  </a:cubicBezTo>
                  <a:cubicBezTo>
                    <a:pt x="1358579" y="439012"/>
                    <a:pt x="1384493" y="459475"/>
                    <a:pt x="1411789" y="477672"/>
                  </a:cubicBezTo>
                  <a:lnTo>
                    <a:pt x="1452732" y="504967"/>
                  </a:lnTo>
                  <a:cubicBezTo>
                    <a:pt x="1462555" y="563903"/>
                    <a:pt x="1461958" y="629399"/>
                    <a:pt x="1520971" y="668740"/>
                  </a:cubicBezTo>
                  <a:lnTo>
                    <a:pt x="1602858" y="723331"/>
                  </a:lnTo>
                  <a:lnTo>
                    <a:pt x="1643801" y="750627"/>
                  </a:lnTo>
                  <a:cubicBezTo>
                    <a:pt x="1652899" y="764275"/>
                    <a:pt x="1657187" y="782877"/>
                    <a:pt x="1671096" y="791570"/>
                  </a:cubicBezTo>
                  <a:cubicBezTo>
                    <a:pt x="1695495" y="806819"/>
                    <a:pt x="1752983" y="818866"/>
                    <a:pt x="1752983" y="818866"/>
                  </a:cubicBezTo>
                  <a:cubicBezTo>
                    <a:pt x="1823693" y="924931"/>
                    <a:pt x="1816368" y="875287"/>
                    <a:pt x="1793926" y="1009934"/>
                  </a:cubicBezTo>
                  <a:cubicBezTo>
                    <a:pt x="1790842" y="1028436"/>
                    <a:pt x="1792630" y="1050409"/>
                    <a:pt x="1780278" y="1064525"/>
                  </a:cubicBezTo>
                  <a:cubicBezTo>
                    <a:pt x="1758676" y="1089213"/>
                    <a:pt x="1698392" y="1119116"/>
                    <a:pt x="1698392" y="1119116"/>
                  </a:cubicBezTo>
                  <a:cubicBezTo>
                    <a:pt x="1560426" y="1326067"/>
                    <a:pt x="1709752" y="1113674"/>
                    <a:pt x="1602858" y="1241946"/>
                  </a:cubicBezTo>
                  <a:cubicBezTo>
                    <a:pt x="1507846" y="1355959"/>
                    <a:pt x="1654243" y="1204206"/>
                    <a:pt x="1534619" y="1323833"/>
                  </a:cubicBezTo>
                  <a:cubicBezTo>
                    <a:pt x="1530070" y="1337481"/>
                    <a:pt x="1527405" y="1351909"/>
                    <a:pt x="1520971" y="1364776"/>
                  </a:cubicBezTo>
                  <a:cubicBezTo>
                    <a:pt x="1513635" y="1379447"/>
                    <a:pt x="1495037" y="1389373"/>
                    <a:pt x="1493675" y="1405719"/>
                  </a:cubicBezTo>
                  <a:cubicBezTo>
                    <a:pt x="1490254" y="1446772"/>
                    <a:pt x="1500550" y="1487914"/>
                    <a:pt x="1507323" y="1528549"/>
                  </a:cubicBezTo>
                  <a:cubicBezTo>
                    <a:pt x="1509688" y="1542739"/>
                    <a:pt x="1510799" y="1559320"/>
                    <a:pt x="1520971" y="1569492"/>
                  </a:cubicBezTo>
                  <a:cubicBezTo>
                    <a:pt x="1544168" y="1592689"/>
                    <a:pt x="1575562" y="1605886"/>
                    <a:pt x="1602858" y="1624083"/>
                  </a:cubicBezTo>
                  <a:lnTo>
                    <a:pt x="1643801" y="1651379"/>
                  </a:lnTo>
                  <a:cubicBezTo>
                    <a:pt x="1657449" y="1660478"/>
                    <a:pt x="1669183" y="1673488"/>
                    <a:pt x="1684744" y="1678675"/>
                  </a:cubicBezTo>
                  <a:lnTo>
                    <a:pt x="1725687" y="1692322"/>
                  </a:lnTo>
                  <a:cubicBezTo>
                    <a:pt x="1752408" y="1688505"/>
                    <a:pt x="1837824" y="1690324"/>
                    <a:pt x="1862165" y="1651379"/>
                  </a:cubicBezTo>
                  <a:cubicBezTo>
                    <a:pt x="1877414" y="1626980"/>
                    <a:pt x="1873501" y="1593432"/>
                    <a:pt x="1889461" y="1569492"/>
                  </a:cubicBezTo>
                  <a:cubicBezTo>
                    <a:pt x="1898559" y="1555844"/>
                    <a:pt x="1910094" y="1543538"/>
                    <a:pt x="1916756" y="1528549"/>
                  </a:cubicBezTo>
                  <a:cubicBezTo>
                    <a:pt x="1928441" y="1502257"/>
                    <a:pt x="1944052" y="1446663"/>
                    <a:pt x="1944052" y="1446663"/>
                  </a:cubicBezTo>
                  <a:cubicBezTo>
                    <a:pt x="1948601" y="1410269"/>
                    <a:pt x="1936666" y="1367527"/>
                    <a:pt x="1957699" y="1337480"/>
                  </a:cubicBezTo>
                  <a:cubicBezTo>
                    <a:pt x="1968973" y="1321374"/>
                    <a:pt x="2086045" y="1300893"/>
                    <a:pt x="2107825" y="1296537"/>
                  </a:cubicBezTo>
                  <a:cubicBezTo>
                    <a:pt x="2176064" y="1251045"/>
                    <a:pt x="2139668" y="1282890"/>
                    <a:pt x="2203359" y="1187355"/>
                  </a:cubicBezTo>
                  <a:lnTo>
                    <a:pt x="2230655" y="1146412"/>
                  </a:lnTo>
                  <a:lnTo>
                    <a:pt x="2257950" y="1105469"/>
                  </a:lnTo>
                  <a:cubicBezTo>
                    <a:pt x="2253401" y="1069075"/>
                    <a:pt x="2250863" y="1032372"/>
                    <a:pt x="2244302" y="996286"/>
                  </a:cubicBezTo>
                  <a:cubicBezTo>
                    <a:pt x="2241729" y="982132"/>
                    <a:pt x="2239642" y="966576"/>
                    <a:pt x="2230655" y="955343"/>
                  </a:cubicBezTo>
                  <a:cubicBezTo>
                    <a:pt x="2220408" y="942535"/>
                    <a:pt x="2203359" y="937146"/>
                    <a:pt x="2189711" y="928048"/>
                  </a:cubicBezTo>
                  <a:cubicBezTo>
                    <a:pt x="2136599" y="848377"/>
                    <a:pt x="2195954" y="917521"/>
                    <a:pt x="2107825" y="873457"/>
                  </a:cubicBezTo>
                  <a:cubicBezTo>
                    <a:pt x="2078483" y="858786"/>
                    <a:pt x="2053234" y="837063"/>
                    <a:pt x="2025938" y="818866"/>
                  </a:cubicBezTo>
                  <a:lnTo>
                    <a:pt x="1984995" y="791570"/>
                  </a:lnTo>
                  <a:cubicBezTo>
                    <a:pt x="1980446" y="777922"/>
                    <a:pt x="1980334" y="761861"/>
                    <a:pt x="1971347" y="750627"/>
                  </a:cubicBezTo>
                  <a:cubicBezTo>
                    <a:pt x="1961100" y="737819"/>
                    <a:pt x="1942002" y="734929"/>
                    <a:pt x="1930404" y="723331"/>
                  </a:cubicBezTo>
                  <a:cubicBezTo>
                    <a:pt x="1918806" y="711733"/>
                    <a:pt x="1912207" y="696036"/>
                    <a:pt x="1903108" y="682388"/>
                  </a:cubicBezTo>
                  <a:cubicBezTo>
                    <a:pt x="1898559" y="668740"/>
                    <a:pt x="1892950" y="655401"/>
                    <a:pt x="1889461" y="641445"/>
                  </a:cubicBezTo>
                  <a:cubicBezTo>
                    <a:pt x="1879207" y="600427"/>
                    <a:pt x="1871940" y="526454"/>
                    <a:pt x="1848517" y="491319"/>
                  </a:cubicBezTo>
                  <a:cubicBezTo>
                    <a:pt x="1839419" y="477671"/>
                    <a:pt x="1832820" y="461974"/>
                    <a:pt x="1821222" y="450376"/>
                  </a:cubicBezTo>
                  <a:cubicBezTo>
                    <a:pt x="1794764" y="423918"/>
                    <a:pt x="1772636" y="420533"/>
                    <a:pt x="1739335" y="409433"/>
                  </a:cubicBezTo>
                  <a:cubicBezTo>
                    <a:pt x="1622012" y="331216"/>
                    <a:pt x="1770444" y="424986"/>
                    <a:pt x="1657449" y="368489"/>
                  </a:cubicBezTo>
                  <a:cubicBezTo>
                    <a:pt x="1642778" y="361154"/>
                    <a:pt x="1631494" y="347856"/>
                    <a:pt x="1616505" y="341194"/>
                  </a:cubicBezTo>
                  <a:cubicBezTo>
                    <a:pt x="1590213" y="329509"/>
                    <a:pt x="1561914" y="322996"/>
                    <a:pt x="1534619" y="313898"/>
                  </a:cubicBezTo>
                  <a:lnTo>
                    <a:pt x="1452732" y="286603"/>
                  </a:lnTo>
                  <a:lnTo>
                    <a:pt x="1411789" y="272955"/>
                  </a:lnTo>
                  <a:cubicBezTo>
                    <a:pt x="1362013" y="123631"/>
                    <a:pt x="1441399" y="349813"/>
                    <a:pt x="1370846" y="191069"/>
                  </a:cubicBezTo>
                  <a:cubicBezTo>
                    <a:pt x="1359161" y="164777"/>
                    <a:pt x="1352649" y="136478"/>
                    <a:pt x="1343550" y="109182"/>
                  </a:cubicBezTo>
                  <a:cubicBezTo>
                    <a:pt x="1339001" y="95534"/>
                    <a:pt x="1329902" y="82625"/>
                    <a:pt x="1329902" y="68239"/>
                  </a:cubicBezTo>
                  <a:lnTo>
                    <a:pt x="1329902" y="0"/>
                  </a:lnTo>
                </a:path>
              </a:pathLst>
            </a:custGeom>
            <a:ln w="28575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i="1" dirty="0" smtClean="0"/>
              <a:t>Graf sıralamaları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2286000"/>
            <a:ext cx="40545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In-order: A, B, C, D, E, F, G, H, I</a:t>
            </a:r>
            <a:endParaRPr lang="tr-TR" sz="2400" dirty="0" smtClean="0"/>
          </a:p>
          <a:p>
            <a:r>
              <a:rPr lang="tr-TR" sz="2400" dirty="0" smtClean="0"/>
              <a:t>(en sola, sonra kök, sonra sağa)</a:t>
            </a:r>
            <a:endParaRPr lang="en-US" sz="2400" dirty="0"/>
          </a:p>
        </p:txBody>
      </p:sp>
      <p:grpSp>
        <p:nvGrpSpPr>
          <p:cNvPr id="3" name="Group 11"/>
          <p:cNvGrpSpPr/>
          <p:nvPr/>
        </p:nvGrpSpPr>
        <p:grpSpPr>
          <a:xfrm>
            <a:off x="4419600" y="2514600"/>
            <a:ext cx="4107976" cy="3187890"/>
            <a:chOff x="6553200" y="3124200"/>
            <a:chExt cx="2126776" cy="1816290"/>
          </a:xfrm>
        </p:grpSpPr>
        <p:pic>
          <p:nvPicPr>
            <p:cNvPr id="1028" name="Picture 4" descr="http://upload.wikimedia.org/wikipedia/commons/thumb/7/77/Sorted_binary_tree_inorder.svg/220px-Sorted_binary_tree_inorder.sv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53200" y="3124200"/>
              <a:ext cx="2095500" cy="1790701"/>
            </a:xfrm>
            <a:prstGeom prst="rect">
              <a:avLst/>
            </a:prstGeom>
            <a:noFill/>
          </p:spPr>
        </p:pic>
        <p:sp>
          <p:nvSpPr>
            <p:cNvPr id="16" name="Freeform 15"/>
            <p:cNvSpPr/>
            <p:nvPr/>
          </p:nvSpPr>
          <p:spPr>
            <a:xfrm>
              <a:off x="6755642" y="3591544"/>
              <a:ext cx="1924334" cy="1348946"/>
            </a:xfrm>
            <a:custGeom>
              <a:avLst/>
              <a:gdLst>
                <a:gd name="connsiteX0" fmla="*/ 0 w 1924334"/>
                <a:gd name="connsiteY0" fmla="*/ 966808 h 1348946"/>
                <a:gd name="connsiteX1" fmla="*/ 81886 w 1924334"/>
                <a:gd name="connsiteY1" fmla="*/ 925865 h 1348946"/>
                <a:gd name="connsiteX2" fmla="*/ 109182 w 1924334"/>
                <a:gd name="connsiteY2" fmla="*/ 884922 h 1348946"/>
                <a:gd name="connsiteX3" fmla="*/ 122830 w 1924334"/>
                <a:gd name="connsiteY3" fmla="*/ 843978 h 1348946"/>
                <a:gd name="connsiteX4" fmla="*/ 150125 w 1924334"/>
                <a:gd name="connsiteY4" fmla="*/ 803035 h 1348946"/>
                <a:gd name="connsiteX5" fmla="*/ 177421 w 1924334"/>
                <a:gd name="connsiteY5" fmla="*/ 721149 h 1348946"/>
                <a:gd name="connsiteX6" fmla="*/ 191068 w 1924334"/>
                <a:gd name="connsiteY6" fmla="*/ 639262 h 1348946"/>
                <a:gd name="connsiteX7" fmla="*/ 218364 w 1924334"/>
                <a:gd name="connsiteY7" fmla="*/ 502784 h 1348946"/>
                <a:gd name="connsiteX8" fmla="*/ 245659 w 1924334"/>
                <a:gd name="connsiteY8" fmla="*/ 461841 h 1348946"/>
                <a:gd name="connsiteX9" fmla="*/ 272955 w 1924334"/>
                <a:gd name="connsiteY9" fmla="*/ 502784 h 1348946"/>
                <a:gd name="connsiteX10" fmla="*/ 259307 w 1924334"/>
                <a:gd name="connsiteY10" fmla="*/ 816683 h 1348946"/>
                <a:gd name="connsiteX11" fmla="*/ 245659 w 1924334"/>
                <a:gd name="connsiteY11" fmla="*/ 912217 h 1348946"/>
                <a:gd name="connsiteX12" fmla="*/ 232012 w 1924334"/>
                <a:gd name="connsiteY12" fmla="*/ 994104 h 1348946"/>
                <a:gd name="connsiteX13" fmla="*/ 177421 w 1924334"/>
                <a:gd name="connsiteY13" fmla="*/ 1007752 h 1348946"/>
                <a:gd name="connsiteX14" fmla="*/ 81886 w 1924334"/>
                <a:gd name="connsiteY14" fmla="*/ 1035047 h 1348946"/>
                <a:gd name="connsiteX15" fmla="*/ 54591 w 1924334"/>
                <a:gd name="connsiteY15" fmla="*/ 1075990 h 1348946"/>
                <a:gd name="connsiteX16" fmla="*/ 95534 w 1924334"/>
                <a:gd name="connsiteY16" fmla="*/ 1212468 h 1348946"/>
                <a:gd name="connsiteX17" fmla="*/ 136477 w 1924334"/>
                <a:gd name="connsiteY17" fmla="*/ 1239763 h 1348946"/>
                <a:gd name="connsiteX18" fmla="*/ 177421 w 1924334"/>
                <a:gd name="connsiteY18" fmla="*/ 1253411 h 1348946"/>
                <a:gd name="connsiteX19" fmla="*/ 313898 w 1924334"/>
                <a:gd name="connsiteY19" fmla="*/ 1321650 h 1348946"/>
                <a:gd name="connsiteX20" fmla="*/ 464024 w 1924334"/>
                <a:gd name="connsiteY20" fmla="*/ 1308002 h 1348946"/>
                <a:gd name="connsiteX21" fmla="*/ 504967 w 1924334"/>
                <a:gd name="connsiteY21" fmla="*/ 1294355 h 1348946"/>
                <a:gd name="connsiteX22" fmla="*/ 573206 w 1924334"/>
                <a:gd name="connsiteY22" fmla="*/ 1171525 h 1348946"/>
                <a:gd name="connsiteX23" fmla="*/ 600501 w 1924334"/>
                <a:gd name="connsiteY23" fmla="*/ 1130581 h 1348946"/>
                <a:gd name="connsiteX24" fmla="*/ 627797 w 1924334"/>
                <a:gd name="connsiteY24" fmla="*/ 1171525 h 1348946"/>
                <a:gd name="connsiteX25" fmla="*/ 668740 w 1924334"/>
                <a:gd name="connsiteY25" fmla="*/ 1198820 h 1348946"/>
                <a:gd name="connsiteX26" fmla="*/ 682388 w 1924334"/>
                <a:gd name="connsiteY26" fmla="*/ 1239763 h 1348946"/>
                <a:gd name="connsiteX27" fmla="*/ 723331 w 1924334"/>
                <a:gd name="connsiteY27" fmla="*/ 1253411 h 1348946"/>
                <a:gd name="connsiteX28" fmla="*/ 764274 w 1924334"/>
                <a:gd name="connsiteY28" fmla="*/ 1280707 h 1348946"/>
                <a:gd name="connsiteX29" fmla="*/ 846161 w 1924334"/>
                <a:gd name="connsiteY29" fmla="*/ 1308002 h 1348946"/>
                <a:gd name="connsiteX30" fmla="*/ 1064525 w 1924334"/>
                <a:gd name="connsiteY30" fmla="*/ 1267059 h 1348946"/>
                <a:gd name="connsiteX31" fmla="*/ 1105468 w 1924334"/>
                <a:gd name="connsiteY31" fmla="*/ 1226116 h 1348946"/>
                <a:gd name="connsiteX32" fmla="*/ 1105468 w 1924334"/>
                <a:gd name="connsiteY32" fmla="*/ 1116934 h 1348946"/>
                <a:gd name="connsiteX33" fmla="*/ 1091821 w 1924334"/>
                <a:gd name="connsiteY33" fmla="*/ 1075990 h 1348946"/>
                <a:gd name="connsiteX34" fmla="*/ 1050877 w 1924334"/>
                <a:gd name="connsiteY34" fmla="*/ 1062343 h 1348946"/>
                <a:gd name="connsiteX35" fmla="*/ 1023582 w 1924334"/>
                <a:gd name="connsiteY35" fmla="*/ 1021399 h 1348946"/>
                <a:gd name="connsiteX36" fmla="*/ 1009934 w 1924334"/>
                <a:gd name="connsiteY36" fmla="*/ 980456 h 1348946"/>
                <a:gd name="connsiteX37" fmla="*/ 968991 w 1924334"/>
                <a:gd name="connsiteY37" fmla="*/ 966808 h 1348946"/>
                <a:gd name="connsiteX38" fmla="*/ 887104 w 1924334"/>
                <a:gd name="connsiteY38" fmla="*/ 912217 h 1348946"/>
                <a:gd name="connsiteX39" fmla="*/ 805218 w 1924334"/>
                <a:gd name="connsiteY39" fmla="*/ 789387 h 1348946"/>
                <a:gd name="connsiteX40" fmla="*/ 777922 w 1924334"/>
                <a:gd name="connsiteY40" fmla="*/ 748444 h 1348946"/>
                <a:gd name="connsiteX41" fmla="*/ 764274 w 1924334"/>
                <a:gd name="connsiteY41" fmla="*/ 625614 h 1348946"/>
                <a:gd name="connsiteX42" fmla="*/ 750627 w 1924334"/>
                <a:gd name="connsiteY42" fmla="*/ 584671 h 1348946"/>
                <a:gd name="connsiteX43" fmla="*/ 736979 w 1924334"/>
                <a:gd name="connsiteY43" fmla="*/ 530080 h 1348946"/>
                <a:gd name="connsiteX44" fmla="*/ 723331 w 1924334"/>
                <a:gd name="connsiteY44" fmla="*/ 489137 h 1348946"/>
                <a:gd name="connsiteX45" fmla="*/ 709683 w 1924334"/>
                <a:gd name="connsiteY45" fmla="*/ 420898 h 1348946"/>
                <a:gd name="connsiteX46" fmla="*/ 586854 w 1924334"/>
                <a:gd name="connsiteY46" fmla="*/ 379955 h 1348946"/>
                <a:gd name="connsiteX47" fmla="*/ 532262 w 1924334"/>
                <a:gd name="connsiteY47" fmla="*/ 298068 h 1348946"/>
                <a:gd name="connsiteX48" fmla="*/ 518615 w 1924334"/>
                <a:gd name="connsiteY48" fmla="*/ 257125 h 1348946"/>
                <a:gd name="connsiteX49" fmla="*/ 464024 w 1924334"/>
                <a:gd name="connsiteY49" fmla="*/ 175238 h 1348946"/>
                <a:gd name="connsiteX50" fmla="*/ 504967 w 1924334"/>
                <a:gd name="connsiteY50" fmla="*/ 147943 h 1348946"/>
                <a:gd name="connsiteX51" fmla="*/ 586854 w 1924334"/>
                <a:gd name="connsiteY51" fmla="*/ 120647 h 1348946"/>
                <a:gd name="connsiteX52" fmla="*/ 668740 w 1924334"/>
                <a:gd name="connsiteY52" fmla="*/ 66056 h 1348946"/>
                <a:gd name="connsiteX53" fmla="*/ 709683 w 1924334"/>
                <a:gd name="connsiteY53" fmla="*/ 38760 h 1348946"/>
                <a:gd name="connsiteX54" fmla="*/ 791570 w 1924334"/>
                <a:gd name="connsiteY54" fmla="*/ 11465 h 1348946"/>
                <a:gd name="connsiteX55" fmla="*/ 982639 w 1924334"/>
                <a:gd name="connsiteY55" fmla="*/ 52408 h 1348946"/>
                <a:gd name="connsiteX56" fmla="*/ 1009934 w 1924334"/>
                <a:gd name="connsiteY56" fmla="*/ 93352 h 1348946"/>
                <a:gd name="connsiteX57" fmla="*/ 1091821 w 1924334"/>
                <a:gd name="connsiteY57" fmla="*/ 147943 h 1348946"/>
                <a:gd name="connsiteX58" fmla="*/ 1146412 w 1924334"/>
                <a:gd name="connsiteY58" fmla="*/ 202534 h 1348946"/>
                <a:gd name="connsiteX59" fmla="*/ 1228298 w 1924334"/>
                <a:gd name="connsiteY59" fmla="*/ 257125 h 1348946"/>
                <a:gd name="connsiteX60" fmla="*/ 1269242 w 1924334"/>
                <a:gd name="connsiteY60" fmla="*/ 339011 h 1348946"/>
                <a:gd name="connsiteX61" fmla="*/ 1310185 w 1924334"/>
                <a:gd name="connsiteY61" fmla="*/ 489137 h 1348946"/>
                <a:gd name="connsiteX62" fmla="*/ 1323833 w 1924334"/>
                <a:gd name="connsiteY62" fmla="*/ 571023 h 1348946"/>
                <a:gd name="connsiteX63" fmla="*/ 1310185 w 1924334"/>
                <a:gd name="connsiteY63" fmla="*/ 953160 h 1348946"/>
                <a:gd name="connsiteX64" fmla="*/ 1269242 w 1924334"/>
                <a:gd name="connsiteY64" fmla="*/ 966808 h 1348946"/>
                <a:gd name="connsiteX65" fmla="*/ 1241946 w 1924334"/>
                <a:gd name="connsiteY65" fmla="*/ 1048695 h 1348946"/>
                <a:gd name="connsiteX66" fmla="*/ 1255594 w 1924334"/>
                <a:gd name="connsiteY66" fmla="*/ 1171525 h 1348946"/>
                <a:gd name="connsiteX67" fmla="*/ 1269242 w 1924334"/>
                <a:gd name="connsiteY67" fmla="*/ 1212468 h 1348946"/>
                <a:gd name="connsiteX68" fmla="*/ 1310185 w 1924334"/>
                <a:gd name="connsiteY68" fmla="*/ 1226116 h 1348946"/>
                <a:gd name="connsiteX69" fmla="*/ 1351128 w 1924334"/>
                <a:gd name="connsiteY69" fmla="*/ 1253411 h 1348946"/>
                <a:gd name="connsiteX70" fmla="*/ 1460310 w 1924334"/>
                <a:gd name="connsiteY70" fmla="*/ 1321650 h 1348946"/>
                <a:gd name="connsiteX71" fmla="*/ 1501254 w 1924334"/>
                <a:gd name="connsiteY71" fmla="*/ 1335298 h 1348946"/>
                <a:gd name="connsiteX72" fmla="*/ 1542197 w 1924334"/>
                <a:gd name="connsiteY72" fmla="*/ 1348946 h 1348946"/>
                <a:gd name="connsiteX73" fmla="*/ 1596788 w 1924334"/>
                <a:gd name="connsiteY73" fmla="*/ 1335298 h 1348946"/>
                <a:gd name="connsiteX74" fmla="*/ 1624083 w 1924334"/>
                <a:gd name="connsiteY74" fmla="*/ 1294355 h 1348946"/>
                <a:gd name="connsiteX75" fmla="*/ 1651379 w 1924334"/>
                <a:gd name="connsiteY75" fmla="*/ 1035047 h 1348946"/>
                <a:gd name="connsiteX76" fmla="*/ 1760561 w 1924334"/>
                <a:gd name="connsiteY76" fmla="*/ 966808 h 1348946"/>
                <a:gd name="connsiteX77" fmla="*/ 1801504 w 1924334"/>
                <a:gd name="connsiteY77" fmla="*/ 953160 h 1348946"/>
                <a:gd name="connsiteX78" fmla="*/ 1842448 w 1924334"/>
                <a:gd name="connsiteY78" fmla="*/ 939513 h 1348946"/>
                <a:gd name="connsiteX79" fmla="*/ 1910686 w 1924334"/>
                <a:gd name="connsiteY79" fmla="*/ 857626 h 1348946"/>
                <a:gd name="connsiteX80" fmla="*/ 1924334 w 1924334"/>
                <a:gd name="connsiteY80" fmla="*/ 816683 h 1348946"/>
                <a:gd name="connsiteX81" fmla="*/ 1897039 w 1924334"/>
                <a:gd name="connsiteY81" fmla="*/ 666557 h 1348946"/>
                <a:gd name="connsiteX82" fmla="*/ 1856095 w 1924334"/>
                <a:gd name="connsiteY82" fmla="*/ 625614 h 1348946"/>
                <a:gd name="connsiteX83" fmla="*/ 1733265 w 1924334"/>
                <a:gd name="connsiteY83" fmla="*/ 543728 h 1348946"/>
                <a:gd name="connsiteX84" fmla="*/ 1692322 w 1924334"/>
                <a:gd name="connsiteY84" fmla="*/ 516432 h 1348946"/>
                <a:gd name="connsiteX85" fmla="*/ 1665027 w 1924334"/>
                <a:gd name="connsiteY85" fmla="*/ 475489 h 1348946"/>
                <a:gd name="connsiteX86" fmla="*/ 1637731 w 1924334"/>
                <a:gd name="connsiteY86" fmla="*/ 393602 h 1348946"/>
                <a:gd name="connsiteX87" fmla="*/ 1624083 w 1924334"/>
                <a:gd name="connsiteY87" fmla="*/ 366307 h 1348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924334" h="1348946">
                  <a:moveTo>
                    <a:pt x="0" y="966808"/>
                  </a:moveTo>
                  <a:cubicBezTo>
                    <a:pt x="33299" y="955708"/>
                    <a:pt x="55430" y="952321"/>
                    <a:pt x="81886" y="925865"/>
                  </a:cubicBezTo>
                  <a:cubicBezTo>
                    <a:pt x="93484" y="914267"/>
                    <a:pt x="100083" y="898570"/>
                    <a:pt x="109182" y="884922"/>
                  </a:cubicBezTo>
                  <a:cubicBezTo>
                    <a:pt x="113731" y="871274"/>
                    <a:pt x="116396" y="856845"/>
                    <a:pt x="122830" y="843978"/>
                  </a:cubicBezTo>
                  <a:cubicBezTo>
                    <a:pt x="130165" y="829307"/>
                    <a:pt x="143463" y="818024"/>
                    <a:pt x="150125" y="803035"/>
                  </a:cubicBezTo>
                  <a:cubicBezTo>
                    <a:pt x="161810" y="776743"/>
                    <a:pt x="177421" y="721149"/>
                    <a:pt x="177421" y="721149"/>
                  </a:cubicBezTo>
                  <a:cubicBezTo>
                    <a:pt x="181970" y="693853"/>
                    <a:pt x="186860" y="666612"/>
                    <a:pt x="191068" y="639262"/>
                  </a:cubicBezTo>
                  <a:cubicBezTo>
                    <a:pt x="196656" y="602937"/>
                    <a:pt x="199058" y="541397"/>
                    <a:pt x="218364" y="502784"/>
                  </a:cubicBezTo>
                  <a:cubicBezTo>
                    <a:pt x="225699" y="488113"/>
                    <a:pt x="236561" y="475489"/>
                    <a:pt x="245659" y="461841"/>
                  </a:cubicBezTo>
                  <a:cubicBezTo>
                    <a:pt x="254758" y="475489"/>
                    <a:pt x="272325" y="486394"/>
                    <a:pt x="272955" y="502784"/>
                  </a:cubicBezTo>
                  <a:cubicBezTo>
                    <a:pt x="276980" y="607438"/>
                    <a:pt x="266274" y="712183"/>
                    <a:pt x="259307" y="816683"/>
                  </a:cubicBezTo>
                  <a:cubicBezTo>
                    <a:pt x="257167" y="848780"/>
                    <a:pt x="250550" y="880423"/>
                    <a:pt x="245659" y="912217"/>
                  </a:cubicBezTo>
                  <a:cubicBezTo>
                    <a:pt x="241451" y="939567"/>
                    <a:pt x="248096" y="971586"/>
                    <a:pt x="232012" y="994104"/>
                  </a:cubicBezTo>
                  <a:cubicBezTo>
                    <a:pt x="221110" y="1009367"/>
                    <a:pt x="195456" y="1002599"/>
                    <a:pt x="177421" y="1007752"/>
                  </a:cubicBezTo>
                  <a:cubicBezTo>
                    <a:pt x="40366" y="1046910"/>
                    <a:pt x="252545" y="992381"/>
                    <a:pt x="81886" y="1035047"/>
                  </a:cubicBezTo>
                  <a:cubicBezTo>
                    <a:pt x="72788" y="1048695"/>
                    <a:pt x="56223" y="1059669"/>
                    <a:pt x="54591" y="1075990"/>
                  </a:cubicBezTo>
                  <a:cubicBezTo>
                    <a:pt x="49906" y="1122845"/>
                    <a:pt x="60926" y="1177860"/>
                    <a:pt x="95534" y="1212468"/>
                  </a:cubicBezTo>
                  <a:cubicBezTo>
                    <a:pt x="107132" y="1224066"/>
                    <a:pt x="121806" y="1232428"/>
                    <a:pt x="136477" y="1239763"/>
                  </a:cubicBezTo>
                  <a:cubicBezTo>
                    <a:pt x="149344" y="1246197"/>
                    <a:pt x="163773" y="1248862"/>
                    <a:pt x="177421" y="1253411"/>
                  </a:cubicBezTo>
                  <a:cubicBezTo>
                    <a:pt x="274914" y="1318407"/>
                    <a:pt x="227482" y="1300045"/>
                    <a:pt x="313898" y="1321650"/>
                  </a:cubicBezTo>
                  <a:cubicBezTo>
                    <a:pt x="363940" y="1317101"/>
                    <a:pt x="414281" y="1315108"/>
                    <a:pt x="464024" y="1308002"/>
                  </a:cubicBezTo>
                  <a:cubicBezTo>
                    <a:pt x="478265" y="1305968"/>
                    <a:pt x="494795" y="1304527"/>
                    <a:pt x="504967" y="1294355"/>
                  </a:cubicBezTo>
                  <a:cubicBezTo>
                    <a:pt x="591025" y="1208297"/>
                    <a:pt x="538884" y="1240170"/>
                    <a:pt x="573206" y="1171525"/>
                  </a:cubicBezTo>
                  <a:cubicBezTo>
                    <a:pt x="580541" y="1156854"/>
                    <a:pt x="591403" y="1144229"/>
                    <a:pt x="600501" y="1130581"/>
                  </a:cubicBezTo>
                  <a:cubicBezTo>
                    <a:pt x="609600" y="1144229"/>
                    <a:pt x="616198" y="1159926"/>
                    <a:pt x="627797" y="1171525"/>
                  </a:cubicBezTo>
                  <a:cubicBezTo>
                    <a:pt x="639395" y="1183123"/>
                    <a:pt x="658493" y="1186012"/>
                    <a:pt x="668740" y="1198820"/>
                  </a:cubicBezTo>
                  <a:cubicBezTo>
                    <a:pt x="677727" y="1210053"/>
                    <a:pt x="672216" y="1229591"/>
                    <a:pt x="682388" y="1239763"/>
                  </a:cubicBezTo>
                  <a:cubicBezTo>
                    <a:pt x="692560" y="1249935"/>
                    <a:pt x="710464" y="1246977"/>
                    <a:pt x="723331" y="1253411"/>
                  </a:cubicBezTo>
                  <a:cubicBezTo>
                    <a:pt x="738002" y="1260747"/>
                    <a:pt x="749285" y="1274045"/>
                    <a:pt x="764274" y="1280707"/>
                  </a:cubicBezTo>
                  <a:cubicBezTo>
                    <a:pt x="790566" y="1292392"/>
                    <a:pt x="846161" y="1308002"/>
                    <a:pt x="846161" y="1308002"/>
                  </a:cubicBezTo>
                  <a:cubicBezTo>
                    <a:pt x="967994" y="1298631"/>
                    <a:pt x="994124" y="1325727"/>
                    <a:pt x="1064525" y="1267059"/>
                  </a:cubicBezTo>
                  <a:cubicBezTo>
                    <a:pt x="1079352" y="1254703"/>
                    <a:pt x="1091820" y="1239764"/>
                    <a:pt x="1105468" y="1226116"/>
                  </a:cubicBezTo>
                  <a:cubicBezTo>
                    <a:pt x="1124993" y="1167542"/>
                    <a:pt x="1124290" y="1192222"/>
                    <a:pt x="1105468" y="1116934"/>
                  </a:cubicBezTo>
                  <a:cubicBezTo>
                    <a:pt x="1101979" y="1102977"/>
                    <a:pt x="1101994" y="1086163"/>
                    <a:pt x="1091821" y="1075990"/>
                  </a:cubicBezTo>
                  <a:cubicBezTo>
                    <a:pt x="1081648" y="1065817"/>
                    <a:pt x="1064525" y="1066892"/>
                    <a:pt x="1050877" y="1062343"/>
                  </a:cubicBezTo>
                  <a:cubicBezTo>
                    <a:pt x="1041779" y="1048695"/>
                    <a:pt x="1030917" y="1036070"/>
                    <a:pt x="1023582" y="1021399"/>
                  </a:cubicBezTo>
                  <a:cubicBezTo>
                    <a:pt x="1017148" y="1008532"/>
                    <a:pt x="1020106" y="990628"/>
                    <a:pt x="1009934" y="980456"/>
                  </a:cubicBezTo>
                  <a:cubicBezTo>
                    <a:pt x="999762" y="970284"/>
                    <a:pt x="981567" y="973794"/>
                    <a:pt x="968991" y="966808"/>
                  </a:cubicBezTo>
                  <a:cubicBezTo>
                    <a:pt x="940314" y="950876"/>
                    <a:pt x="887104" y="912217"/>
                    <a:pt x="887104" y="912217"/>
                  </a:cubicBezTo>
                  <a:lnTo>
                    <a:pt x="805218" y="789387"/>
                  </a:lnTo>
                  <a:lnTo>
                    <a:pt x="777922" y="748444"/>
                  </a:lnTo>
                  <a:cubicBezTo>
                    <a:pt x="773373" y="707501"/>
                    <a:pt x="771046" y="666249"/>
                    <a:pt x="764274" y="625614"/>
                  </a:cubicBezTo>
                  <a:cubicBezTo>
                    <a:pt x="761909" y="611424"/>
                    <a:pt x="754579" y="598503"/>
                    <a:pt x="750627" y="584671"/>
                  </a:cubicBezTo>
                  <a:cubicBezTo>
                    <a:pt x="745474" y="566636"/>
                    <a:pt x="742132" y="548115"/>
                    <a:pt x="736979" y="530080"/>
                  </a:cubicBezTo>
                  <a:cubicBezTo>
                    <a:pt x="733027" y="516248"/>
                    <a:pt x="726820" y="503093"/>
                    <a:pt x="723331" y="489137"/>
                  </a:cubicBezTo>
                  <a:cubicBezTo>
                    <a:pt x="717705" y="466633"/>
                    <a:pt x="721192" y="441039"/>
                    <a:pt x="709683" y="420898"/>
                  </a:cubicBezTo>
                  <a:cubicBezTo>
                    <a:pt x="689482" y="385546"/>
                    <a:pt x="611084" y="383993"/>
                    <a:pt x="586854" y="379955"/>
                  </a:cubicBezTo>
                  <a:cubicBezTo>
                    <a:pt x="568657" y="352659"/>
                    <a:pt x="542636" y="329190"/>
                    <a:pt x="532262" y="298068"/>
                  </a:cubicBezTo>
                  <a:cubicBezTo>
                    <a:pt x="527713" y="284420"/>
                    <a:pt x="525601" y="269701"/>
                    <a:pt x="518615" y="257125"/>
                  </a:cubicBezTo>
                  <a:cubicBezTo>
                    <a:pt x="502684" y="228448"/>
                    <a:pt x="464024" y="175238"/>
                    <a:pt x="464024" y="175238"/>
                  </a:cubicBezTo>
                  <a:cubicBezTo>
                    <a:pt x="477672" y="166140"/>
                    <a:pt x="489978" y="154605"/>
                    <a:pt x="504967" y="147943"/>
                  </a:cubicBezTo>
                  <a:cubicBezTo>
                    <a:pt x="531259" y="136258"/>
                    <a:pt x="562914" y="136607"/>
                    <a:pt x="586854" y="120647"/>
                  </a:cubicBezTo>
                  <a:lnTo>
                    <a:pt x="668740" y="66056"/>
                  </a:lnTo>
                  <a:cubicBezTo>
                    <a:pt x="682388" y="56957"/>
                    <a:pt x="694122" y="43947"/>
                    <a:pt x="709683" y="38760"/>
                  </a:cubicBezTo>
                  <a:lnTo>
                    <a:pt x="791570" y="11465"/>
                  </a:lnTo>
                  <a:cubicBezTo>
                    <a:pt x="865071" y="18147"/>
                    <a:pt x="930231" y="0"/>
                    <a:pt x="982639" y="52408"/>
                  </a:cubicBezTo>
                  <a:cubicBezTo>
                    <a:pt x="994237" y="64006"/>
                    <a:pt x="997590" y="82551"/>
                    <a:pt x="1009934" y="93352"/>
                  </a:cubicBezTo>
                  <a:cubicBezTo>
                    <a:pt x="1034622" y="114955"/>
                    <a:pt x="1091821" y="147943"/>
                    <a:pt x="1091821" y="147943"/>
                  </a:cubicBezTo>
                  <a:cubicBezTo>
                    <a:pt x="1114980" y="217422"/>
                    <a:pt x="1086858" y="169448"/>
                    <a:pt x="1146412" y="202534"/>
                  </a:cubicBezTo>
                  <a:cubicBezTo>
                    <a:pt x="1175089" y="218466"/>
                    <a:pt x="1228298" y="257125"/>
                    <a:pt x="1228298" y="257125"/>
                  </a:cubicBezTo>
                  <a:cubicBezTo>
                    <a:pt x="1278077" y="406458"/>
                    <a:pt x="1198684" y="180256"/>
                    <a:pt x="1269242" y="339011"/>
                  </a:cubicBezTo>
                  <a:cubicBezTo>
                    <a:pt x="1292199" y="390664"/>
                    <a:pt x="1300306" y="434803"/>
                    <a:pt x="1310185" y="489137"/>
                  </a:cubicBezTo>
                  <a:cubicBezTo>
                    <a:pt x="1315135" y="516362"/>
                    <a:pt x="1319284" y="543728"/>
                    <a:pt x="1323833" y="571023"/>
                  </a:cubicBezTo>
                  <a:cubicBezTo>
                    <a:pt x="1319284" y="698402"/>
                    <a:pt x="1327601" y="826895"/>
                    <a:pt x="1310185" y="953160"/>
                  </a:cubicBezTo>
                  <a:cubicBezTo>
                    <a:pt x="1308219" y="967411"/>
                    <a:pt x="1277604" y="955102"/>
                    <a:pt x="1269242" y="966808"/>
                  </a:cubicBezTo>
                  <a:cubicBezTo>
                    <a:pt x="1252519" y="990221"/>
                    <a:pt x="1241946" y="1048695"/>
                    <a:pt x="1241946" y="1048695"/>
                  </a:cubicBezTo>
                  <a:cubicBezTo>
                    <a:pt x="1246495" y="1089638"/>
                    <a:pt x="1248821" y="1130890"/>
                    <a:pt x="1255594" y="1171525"/>
                  </a:cubicBezTo>
                  <a:cubicBezTo>
                    <a:pt x="1257959" y="1185715"/>
                    <a:pt x="1259070" y="1202296"/>
                    <a:pt x="1269242" y="1212468"/>
                  </a:cubicBezTo>
                  <a:cubicBezTo>
                    <a:pt x="1279414" y="1222640"/>
                    <a:pt x="1297318" y="1219682"/>
                    <a:pt x="1310185" y="1226116"/>
                  </a:cubicBezTo>
                  <a:cubicBezTo>
                    <a:pt x="1324856" y="1233451"/>
                    <a:pt x="1337480" y="1244313"/>
                    <a:pt x="1351128" y="1253411"/>
                  </a:cubicBezTo>
                  <a:cubicBezTo>
                    <a:pt x="1394384" y="1318295"/>
                    <a:pt x="1362863" y="1289168"/>
                    <a:pt x="1460310" y="1321650"/>
                  </a:cubicBezTo>
                  <a:lnTo>
                    <a:pt x="1501254" y="1335298"/>
                  </a:lnTo>
                  <a:lnTo>
                    <a:pt x="1542197" y="1348946"/>
                  </a:lnTo>
                  <a:cubicBezTo>
                    <a:pt x="1560394" y="1344397"/>
                    <a:pt x="1581181" y="1345703"/>
                    <a:pt x="1596788" y="1335298"/>
                  </a:cubicBezTo>
                  <a:cubicBezTo>
                    <a:pt x="1610436" y="1326200"/>
                    <a:pt x="1621525" y="1310557"/>
                    <a:pt x="1624083" y="1294355"/>
                  </a:cubicBezTo>
                  <a:cubicBezTo>
                    <a:pt x="1628130" y="1268725"/>
                    <a:pt x="1616739" y="1104327"/>
                    <a:pt x="1651379" y="1035047"/>
                  </a:cubicBezTo>
                  <a:cubicBezTo>
                    <a:pt x="1681658" y="974489"/>
                    <a:pt x="1685875" y="991704"/>
                    <a:pt x="1760561" y="966808"/>
                  </a:cubicBezTo>
                  <a:lnTo>
                    <a:pt x="1801504" y="953160"/>
                  </a:lnTo>
                  <a:lnTo>
                    <a:pt x="1842448" y="939513"/>
                  </a:lnTo>
                  <a:cubicBezTo>
                    <a:pt x="1872631" y="909329"/>
                    <a:pt x="1891685" y="895628"/>
                    <a:pt x="1910686" y="857626"/>
                  </a:cubicBezTo>
                  <a:cubicBezTo>
                    <a:pt x="1917120" y="844759"/>
                    <a:pt x="1919785" y="830331"/>
                    <a:pt x="1924334" y="816683"/>
                  </a:cubicBezTo>
                  <a:cubicBezTo>
                    <a:pt x="1923756" y="812063"/>
                    <a:pt x="1916457" y="695684"/>
                    <a:pt x="1897039" y="666557"/>
                  </a:cubicBezTo>
                  <a:cubicBezTo>
                    <a:pt x="1886333" y="650498"/>
                    <a:pt x="1871330" y="637464"/>
                    <a:pt x="1856095" y="625614"/>
                  </a:cubicBezTo>
                  <a:cubicBezTo>
                    <a:pt x="1856063" y="625589"/>
                    <a:pt x="1753753" y="557387"/>
                    <a:pt x="1733265" y="543728"/>
                  </a:cubicBezTo>
                  <a:lnTo>
                    <a:pt x="1692322" y="516432"/>
                  </a:lnTo>
                  <a:cubicBezTo>
                    <a:pt x="1683224" y="502784"/>
                    <a:pt x="1671689" y="490478"/>
                    <a:pt x="1665027" y="475489"/>
                  </a:cubicBezTo>
                  <a:cubicBezTo>
                    <a:pt x="1653342" y="449197"/>
                    <a:pt x="1650599" y="419336"/>
                    <a:pt x="1637731" y="393602"/>
                  </a:cubicBezTo>
                  <a:lnTo>
                    <a:pt x="1624083" y="366307"/>
                  </a:lnTo>
                </a:path>
              </a:pathLst>
            </a:cu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i="1" dirty="0" smtClean="0"/>
              <a:t>Graf sıralamaları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42371" y="2590800"/>
            <a:ext cx="44392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Post-order: A, C, E, D, B, H, I, G, F</a:t>
            </a:r>
            <a:endParaRPr lang="tr-TR" sz="2400" dirty="0" smtClean="0"/>
          </a:p>
          <a:p>
            <a:r>
              <a:rPr lang="tr-TR" sz="2400" dirty="0" smtClean="0"/>
              <a:t>(en sola, sonra en sağa, sonra kök)</a:t>
            </a:r>
            <a:endParaRPr lang="en-US" sz="2400" dirty="0"/>
          </a:p>
        </p:txBody>
      </p:sp>
      <p:pic>
        <p:nvPicPr>
          <p:cNvPr id="1030" name="Picture 6" descr="http://upload.wikimedia.org/wikipedia/commons/thumb/9/9d/Sorted_binary_tree_postorder.svg/220px-Sorted_binary_tree_postorder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286000"/>
            <a:ext cx="3774733" cy="33190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i="1" dirty="0" smtClean="0"/>
              <a:t>Graf sıralamaları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Topolojik sıralama:</a:t>
            </a:r>
            <a:endParaRPr lang="tr-TR" dirty="0" smtClean="0"/>
          </a:p>
          <a:p>
            <a:pPr lvl="1"/>
            <a:r>
              <a:rPr lang="tr-TR" dirty="0" smtClean="0"/>
              <a:t>Topolojik </a:t>
            </a:r>
            <a:r>
              <a:rPr lang="tr-TR" dirty="0" smtClean="0"/>
              <a:t>sıralama, grafın düğümlerin şöyle bir sırası ki,</a:t>
            </a:r>
          </a:p>
          <a:p>
            <a:pPr lvl="2"/>
            <a:r>
              <a:rPr lang="tr-TR" dirty="0" smtClean="0">
                <a:solidFill>
                  <a:srgbClr val="FF0000"/>
                </a:solidFill>
              </a:rPr>
              <a:t>"a" düğümden "b" düğüme graf bağlantısı </a:t>
            </a:r>
            <a:r>
              <a:rPr lang="tr-TR" dirty="0" smtClean="0">
                <a:solidFill>
                  <a:srgbClr val="FF0000"/>
                </a:solidFill>
              </a:rPr>
              <a:t>varsa, </a:t>
            </a:r>
            <a:r>
              <a:rPr lang="tr-TR" dirty="0" smtClean="0">
                <a:solidFill>
                  <a:srgbClr val="FF0000"/>
                </a:solidFill>
              </a:rPr>
              <a:t>sırada "a" </a:t>
            </a:r>
            <a:r>
              <a:rPr lang="tr-TR" dirty="0" smtClean="0">
                <a:solidFill>
                  <a:srgbClr val="FF0000"/>
                </a:solidFill>
              </a:rPr>
              <a:t>eleman </a:t>
            </a:r>
            <a:r>
              <a:rPr lang="tr-TR" dirty="0" smtClean="0">
                <a:solidFill>
                  <a:srgbClr val="FF0000"/>
                </a:solidFill>
              </a:rPr>
              <a:t>"b" </a:t>
            </a:r>
            <a:r>
              <a:rPr lang="tr-TR" dirty="0" smtClean="0">
                <a:solidFill>
                  <a:srgbClr val="FF0000"/>
                </a:solidFill>
              </a:rPr>
              <a:t>elemandan </a:t>
            </a:r>
            <a:r>
              <a:rPr lang="tr-TR" i="1" dirty="0" smtClean="0">
                <a:solidFill>
                  <a:srgbClr val="FF0000"/>
                </a:solidFill>
              </a:rPr>
              <a:t>önce</a:t>
            </a:r>
            <a:r>
              <a:rPr lang="tr-TR" dirty="0" smtClean="0">
                <a:solidFill>
                  <a:srgbClr val="FF0000"/>
                </a:solidFill>
              </a:rPr>
              <a:t> gelmeli</a:t>
            </a:r>
            <a:endParaRPr lang="tr-TR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i="1" dirty="0" smtClean="0"/>
              <a:t>Graf sıralamaları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Topoljik sıralama sadece </a:t>
            </a:r>
            <a:r>
              <a:rPr lang="tr-TR" i="1" dirty="0" smtClean="0"/>
              <a:t>döngüsüz</a:t>
            </a:r>
            <a:r>
              <a:rPr lang="tr-TR" dirty="0" smtClean="0"/>
              <a:t> graflar </a:t>
            </a:r>
            <a:r>
              <a:rPr lang="tr-TR" dirty="0" smtClean="0"/>
              <a:t>için tanımlanabilir</a:t>
            </a:r>
          </a:p>
          <a:p>
            <a:r>
              <a:rPr lang="tr-TR" dirty="0" smtClean="0"/>
              <a:t>Yani, bu da </a:t>
            </a:r>
            <a:r>
              <a:rPr lang="tr-TR" i="1" dirty="0" smtClean="0"/>
              <a:t>ağaçların bir sırası </a:t>
            </a:r>
            <a:r>
              <a:rPr lang="tr-TR" dirty="0" smtClean="0"/>
              <a:t>dır</a:t>
            </a:r>
            <a:endParaRPr lang="tr-TR" dirty="0" smtClean="0"/>
          </a:p>
          <a:p>
            <a:pPr lvl="1">
              <a:buNone/>
            </a:pPr>
            <a:endParaRPr lang="tr-TR" dirty="0" smtClean="0"/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i="1" dirty="0" smtClean="0"/>
              <a:t>Graf sıralamaları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Topolojik sıralama:</a:t>
            </a:r>
          </a:p>
        </p:txBody>
      </p:sp>
      <p:grpSp>
        <p:nvGrpSpPr>
          <p:cNvPr id="4" name="Group 29"/>
          <p:cNvGrpSpPr/>
          <p:nvPr/>
        </p:nvGrpSpPr>
        <p:grpSpPr>
          <a:xfrm>
            <a:off x="2666999" y="2362199"/>
            <a:ext cx="3352801" cy="2895601"/>
            <a:chOff x="838199" y="2438399"/>
            <a:chExt cx="4392400" cy="3718686"/>
          </a:xfrm>
        </p:grpSpPr>
        <p:sp>
          <p:nvSpPr>
            <p:cNvPr id="44" name="Flowchart: Connector 43"/>
            <p:cNvSpPr/>
            <p:nvPr/>
          </p:nvSpPr>
          <p:spPr>
            <a:xfrm>
              <a:off x="838199" y="2666999"/>
              <a:ext cx="582400" cy="594486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2438399" y="2971799"/>
              <a:ext cx="582400" cy="594486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chemeClr val="bg1"/>
                  </a:solidFill>
                </a:rPr>
                <a:t>c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1295399" y="4114799"/>
              <a:ext cx="582400" cy="594487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chemeClr val="bg1"/>
                  </a:solidFill>
                </a:rPr>
                <a:t>g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Flowchart: Connector 47"/>
            <p:cNvSpPr/>
            <p:nvPr/>
          </p:nvSpPr>
          <p:spPr>
            <a:xfrm>
              <a:off x="3505199" y="3733799"/>
              <a:ext cx="582400" cy="594486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chemeClr val="bg1"/>
                  </a:solidFill>
                </a:rPr>
                <a:t>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Flowchart: Connector 50"/>
            <p:cNvSpPr/>
            <p:nvPr/>
          </p:nvSpPr>
          <p:spPr>
            <a:xfrm>
              <a:off x="4038599" y="2438399"/>
              <a:ext cx="582400" cy="594486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Flowchart: Connector 51"/>
            <p:cNvSpPr/>
            <p:nvPr/>
          </p:nvSpPr>
          <p:spPr>
            <a:xfrm>
              <a:off x="4648199" y="3962399"/>
              <a:ext cx="582400" cy="594486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Flowchart: Connector 53"/>
            <p:cNvSpPr/>
            <p:nvPr/>
          </p:nvSpPr>
          <p:spPr>
            <a:xfrm>
              <a:off x="2057399" y="5333999"/>
              <a:ext cx="582400" cy="594487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5" name="Flowchart: Connector 54"/>
            <p:cNvSpPr/>
            <p:nvPr/>
          </p:nvSpPr>
          <p:spPr>
            <a:xfrm>
              <a:off x="4114799" y="5562599"/>
              <a:ext cx="582400" cy="594486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6" name="Straight Arrow Connector 55"/>
            <p:cNvCxnSpPr>
              <a:stCxn id="44" idx="6"/>
              <a:endCxn id="45" idx="2"/>
            </p:cNvCxnSpPr>
            <p:nvPr/>
          </p:nvCxnSpPr>
          <p:spPr>
            <a:xfrm>
              <a:off x="1420599" y="2964243"/>
              <a:ext cx="1017800" cy="30480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5" idx="5"/>
              <a:endCxn id="48" idx="1"/>
            </p:cNvCxnSpPr>
            <p:nvPr/>
          </p:nvCxnSpPr>
          <p:spPr>
            <a:xfrm>
              <a:off x="2935509" y="3479225"/>
              <a:ext cx="654981" cy="341634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5" idx="3"/>
              <a:endCxn id="46" idx="7"/>
            </p:cNvCxnSpPr>
            <p:nvPr/>
          </p:nvCxnSpPr>
          <p:spPr>
            <a:xfrm flipH="1">
              <a:off x="1792509" y="3479226"/>
              <a:ext cx="731181" cy="722634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4" idx="0"/>
              <a:endCxn id="45" idx="4"/>
            </p:cNvCxnSpPr>
            <p:nvPr/>
          </p:nvCxnSpPr>
          <p:spPr>
            <a:xfrm flipV="1">
              <a:off x="2348599" y="3566286"/>
              <a:ext cx="381000" cy="1767713"/>
            </a:xfrm>
            <a:prstGeom prst="straightConnector1">
              <a:avLst/>
            </a:prstGeom>
            <a:ln w="635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6" idx="5"/>
              <a:endCxn id="54" idx="1"/>
            </p:cNvCxnSpPr>
            <p:nvPr/>
          </p:nvCxnSpPr>
          <p:spPr>
            <a:xfrm>
              <a:off x="1792509" y="4622225"/>
              <a:ext cx="350180" cy="798835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48" idx="6"/>
              <a:endCxn id="52" idx="2"/>
            </p:cNvCxnSpPr>
            <p:nvPr/>
          </p:nvCxnSpPr>
          <p:spPr>
            <a:xfrm>
              <a:off x="4087599" y="4031042"/>
              <a:ext cx="560600" cy="228600"/>
            </a:xfrm>
            <a:prstGeom prst="straightConnector1">
              <a:avLst/>
            </a:prstGeom>
            <a:ln w="635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2" idx="0"/>
              <a:endCxn id="51" idx="5"/>
            </p:cNvCxnSpPr>
            <p:nvPr/>
          </p:nvCxnSpPr>
          <p:spPr>
            <a:xfrm flipH="1" flipV="1">
              <a:off x="4535709" y="2945825"/>
              <a:ext cx="403690" cy="1016574"/>
            </a:xfrm>
            <a:prstGeom prst="straightConnector1">
              <a:avLst/>
            </a:prstGeom>
            <a:ln w="635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2" idx="4"/>
              <a:endCxn id="55" idx="0"/>
            </p:cNvCxnSpPr>
            <p:nvPr/>
          </p:nvCxnSpPr>
          <p:spPr>
            <a:xfrm flipH="1">
              <a:off x="4405999" y="4556886"/>
              <a:ext cx="533400" cy="1005714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1" idx="2"/>
            </p:cNvCxnSpPr>
            <p:nvPr/>
          </p:nvCxnSpPr>
          <p:spPr>
            <a:xfrm flipH="1">
              <a:off x="1371603" y="2735642"/>
              <a:ext cx="2666996" cy="159959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5" idx="1"/>
              <a:endCxn id="45" idx="5"/>
            </p:cNvCxnSpPr>
            <p:nvPr/>
          </p:nvCxnSpPr>
          <p:spPr>
            <a:xfrm flipH="1" flipV="1">
              <a:off x="2935509" y="3479226"/>
              <a:ext cx="1264581" cy="2170435"/>
            </a:xfrm>
            <a:prstGeom prst="straightConnector1">
              <a:avLst/>
            </a:prstGeom>
            <a:ln w="635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/>
          <p:nvPr/>
        </p:nvCxnSpPr>
        <p:spPr>
          <a:xfrm>
            <a:off x="1447800" y="5562600"/>
            <a:ext cx="5105400" cy="7620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/>
          <p:cNvSpPr/>
          <p:nvPr/>
        </p:nvSpPr>
        <p:spPr>
          <a:xfrm>
            <a:off x="533400" y="6096000"/>
            <a:ext cx="457200" cy="4572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</a:t>
            </a:r>
            <a:endParaRPr lang="en-US" dirty="0"/>
          </a:p>
        </p:txBody>
      </p:sp>
      <p:sp>
        <p:nvSpPr>
          <p:cNvPr id="28" name="Flowchart: Connector 27"/>
          <p:cNvSpPr/>
          <p:nvPr/>
        </p:nvSpPr>
        <p:spPr>
          <a:xfrm>
            <a:off x="1524000" y="6096000"/>
            <a:ext cx="457200" cy="4572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</a:t>
            </a:r>
            <a:endParaRPr lang="en-US" dirty="0"/>
          </a:p>
        </p:txBody>
      </p:sp>
      <p:sp>
        <p:nvSpPr>
          <p:cNvPr id="29" name="Flowchart: Connector 28"/>
          <p:cNvSpPr/>
          <p:nvPr/>
        </p:nvSpPr>
        <p:spPr>
          <a:xfrm>
            <a:off x="2286000" y="6096000"/>
            <a:ext cx="457200" cy="4572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</a:t>
            </a:r>
            <a:endParaRPr lang="en-US" dirty="0"/>
          </a:p>
        </p:txBody>
      </p:sp>
      <p:sp>
        <p:nvSpPr>
          <p:cNvPr id="30" name="Flowchart: Connector 29"/>
          <p:cNvSpPr/>
          <p:nvPr/>
        </p:nvSpPr>
        <p:spPr>
          <a:xfrm>
            <a:off x="3200400" y="6096000"/>
            <a:ext cx="457200" cy="4572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c</a:t>
            </a:r>
            <a:endParaRPr lang="en-US" dirty="0"/>
          </a:p>
        </p:txBody>
      </p:sp>
      <p:sp>
        <p:nvSpPr>
          <p:cNvPr id="31" name="Flowchart: Connector 30"/>
          <p:cNvSpPr/>
          <p:nvPr/>
        </p:nvSpPr>
        <p:spPr>
          <a:xfrm>
            <a:off x="4953000" y="6096000"/>
            <a:ext cx="457200" cy="4572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</a:t>
            </a:r>
            <a:endParaRPr lang="en-US" dirty="0"/>
          </a:p>
        </p:txBody>
      </p:sp>
      <p:sp>
        <p:nvSpPr>
          <p:cNvPr id="32" name="Flowchart: Connector 31"/>
          <p:cNvSpPr/>
          <p:nvPr/>
        </p:nvSpPr>
        <p:spPr>
          <a:xfrm>
            <a:off x="4114800" y="6096000"/>
            <a:ext cx="457200" cy="4572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3" name="Flowchart: Connector 32"/>
          <p:cNvSpPr/>
          <p:nvPr/>
        </p:nvSpPr>
        <p:spPr>
          <a:xfrm>
            <a:off x="5867400" y="6096000"/>
            <a:ext cx="457200" cy="4572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g</a:t>
            </a:r>
            <a:endParaRPr lang="en-US" dirty="0"/>
          </a:p>
        </p:txBody>
      </p:sp>
      <p:sp>
        <p:nvSpPr>
          <p:cNvPr id="34" name="Flowchart: Connector 33"/>
          <p:cNvSpPr/>
          <p:nvPr/>
        </p:nvSpPr>
        <p:spPr>
          <a:xfrm>
            <a:off x="6781800" y="6096000"/>
            <a:ext cx="457200" cy="4572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762000" y="5980120"/>
            <a:ext cx="914400" cy="137651"/>
          </a:xfrm>
          <a:custGeom>
            <a:avLst/>
            <a:gdLst>
              <a:gd name="connsiteX0" fmla="*/ 0 w 957943"/>
              <a:gd name="connsiteY0" fmla="*/ 156028 h 177799"/>
              <a:gd name="connsiteX1" fmla="*/ 435429 w 957943"/>
              <a:gd name="connsiteY1" fmla="*/ 3628 h 177799"/>
              <a:gd name="connsiteX2" fmla="*/ 957943 w 957943"/>
              <a:gd name="connsiteY2" fmla="*/ 177799 h 17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77799">
                <a:moveTo>
                  <a:pt x="0" y="156028"/>
                </a:moveTo>
                <a:cubicBezTo>
                  <a:pt x="137886" y="78014"/>
                  <a:pt x="275772" y="0"/>
                  <a:pt x="435429" y="3628"/>
                </a:cubicBezTo>
                <a:cubicBezTo>
                  <a:pt x="595086" y="7256"/>
                  <a:pt x="859972" y="145142"/>
                  <a:pt x="957943" y="177799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783771" y="5791200"/>
            <a:ext cx="1645920" cy="348343"/>
          </a:xfrm>
          <a:custGeom>
            <a:avLst/>
            <a:gdLst>
              <a:gd name="connsiteX0" fmla="*/ 0 w 1741715"/>
              <a:gd name="connsiteY0" fmla="*/ 428171 h 449943"/>
              <a:gd name="connsiteX1" fmla="*/ 457200 w 1741715"/>
              <a:gd name="connsiteY1" fmla="*/ 101600 h 449943"/>
              <a:gd name="connsiteX2" fmla="*/ 1110343 w 1741715"/>
              <a:gd name="connsiteY2" fmla="*/ 58057 h 449943"/>
              <a:gd name="connsiteX3" fmla="*/ 1741715 w 1741715"/>
              <a:gd name="connsiteY3" fmla="*/ 449943 h 44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5" h="449943">
                <a:moveTo>
                  <a:pt x="0" y="428171"/>
                </a:moveTo>
                <a:cubicBezTo>
                  <a:pt x="136071" y="295728"/>
                  <a:pt x="272143" y="163286"/>
                  <a:pt x="457200" y="101600"/>
                </a:cubicBezTo>
                <a:cubicBezTo>
                  <a:pt x="642257" y="39914"/>
                  <a:pt x="896257" y="0"/>
                  <a:pt x="1110343" y="58057"/>
                </a:cubicBezTo>
                <a:cubicBezTo>
                  <a:pt x="1324429" y="116114"/>
                  <a:pt x="1533072" y="283028"/>
                  <a:pt x="1741715" y="449943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1787236" y="6539345"/>
            <a:ext cx="720437" cy="210128"/>
          </a:xfrm>
          <a:custGeom>
            <a:avLst/>
            <a:gdLst>
              <a:gd name="connsiteX0" fmla="*/ 0 w 720437"/>
              <a:gd name="connsiteY0" fmla="*/ 0 h 210128"/>
              <a:gd name="connsiteX1" fmla="*/ 374073 w 720437"/>
              <a:gd name="connsiteY1" fmla="*/ 207819 h 210128"/>
              <a:gd name="connsiteX2" fmla="*/ 720437 w 720437"/>
              <a:gd name="connsiteY2" fmla="*/ 13855 h 210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437" h="210128">
                <a:moveTo>
                  <a:pt x="0" y="0"/>
                </a:moveTo>
                <a:cubicBezTo>
                  <a:pt x="127000" y="102755"/>
                  <a:pt x="254000" y="205510"/>
                  <a:pt x="374073" y="207819"/>
                </a:cubicBezTo>
                <a:cubicBezTo>
                  <a:pt x="494146" y="210128"/>
                  <a:pt x="720437" y="13855"/>
                  <a:pt x="720437" y="13855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2576945" y="5869978"/>
            <a:ext cx="1787237" cy="239877"/>
          </a:xfrm>
          <a:custGeom>
            <a:avLst/>
            <a:gdLst>
              <a:gd name="connsiteX0" fmla="*/ 0 w 1787237"/>
              <a:gd name="connsiteY0" fmla="*/ 348673 h 348673"/>
              <a:gd name="connsiteX1" fmla="*/ 1025237 w 1787237"/>
              <a:gd name="connsiteY1" fmla="*/ 2309 h 348673"/>
              <a:gd name="connsiteX2" fmla="*/ 1787237 w 1787237"/>
              <a:gd name="connsiteY2" fmla="*/ 334818 h 34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7237" h="348673">
                <a:moveTo>
                  <a:pt x="0" y="348673"/>
                </a:moveTo>
                <a:cubicBezTo>
                  <a:pt x="363682" y="176645"/>
                  <a:pt x="727364" y="4618"/>
                  <a:pt x="1025237" y="2309"/>
                </a:cubicBezTo>
                <a:cubicBezTo>
                  <a:pt x="1323110" y="0"/>
                  <a:pt x="1664855" y="277091"/>
                  <a:pt x="1787237" y="334818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2590800" y="5715000"/>
            <a:ext cx="2468880" cy="422564"/>
          </a:xfrm>
          <a:custGeom>
            <a:avLst/>
            <a:gdLst>
              <a:gd name="connsiteX0" fmla="*/ 0 w 2563091"/>
              <a:gd name="connsiteY0" fmla="*/ 572654 h 614218"/>
              <a:gd name="connsiteX1" fmla="*/ 1052945 w 2563091"/>
              <a:gd name="connsiteY1" fmla="*/ 60036 h 614218"/>
              <a:gd name="connsiteX2" fmla="*/ 1967345 w 2563091"/>
              <a:gd name="connsiteY2" fmla="*/ 212436 h 614218"/>
              <a:gd name="connsiteX3" fmla="*/ 2563091 w 2563091"/>
              <a:gd name="connsiteY3" fmla="*/ 614218 h 614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3091" h="614218">
                <a:moveTo>
                  <a:pt x="0" y="572654"/>
                </a:moveTo>
                <a:cubicBezTo>
                  <a:pt x="362527" y="346363"/>
                  <a:pt x="725054" y="120072"/>
                  <a:pt x="1052945" y="60036"/>
                </a:cubicBezTo>
                <a:cubicBezTo>
                  <a:pt x="1380836" y="0"/>
                  <a:pt x="1715654" y="120072"/>
                  <a:pt x="1967345" y="212436"/>
                </a:cubicBezTo>
                <a:cubicBezTo>
                  <a:pt x="2219036" y="304800"/>
                  <a:pt x="2563091" y="614218"/>
                  <a:pt x="2563091" y="614218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3435927" y="6553200"/>
            <a:ext cx="1759528" cy="113145"/>
          </a:xfrm>
          <a:custGeom>
            <a:avLst/>
            <a:gdLst>
              <a:gd name="connsiteX0" fmla="*/ 0 w 1759528"/>
              <a:gd name="connsiteY0" fmla="*/ 13855 h 113145"/>
              <a:gd name="connsiteX1" fmla="*/ 914400 w 1759528"/>
              <a:gd name="connsiteY1" fmla="*/ 110836 h 113145"/>
              <a:gd name="connsiteX2" fmla="*/ 1759528 w 1759528"/>
              <a:gd name="connsiteY2" fmla="*/ 0 h 11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9528" h="113145">
                <a:moveTo>
                  <a:pt x="0" y="13855"/>
                </a:moveTo>
                <a:cubicBezTo>
                  <a:pt x="310572" y="63500"/>
                  <a:pt x="621145" y="113145"/>
                  <a:pt x="914400" y="110836"/>
                </a:cubicBezTo>
                <a:cubicBezTo>
                  <a:pt x="1207655" y="108527"/>
                  <a:pt x="1632528" y="16163"/>
                  <a:pt x="1759528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3422073" y="6567055"/>
            <a:ext cx="2729345" cy="270163"/>
          </a:xfrm>
          <a:custGeom>
            <a:avLst/>
            <a:gdLst>
              <a:gd name="connsiteX0" fmla="*/ 0 w 2729345"/>
              <a:gd name="connsiteY0" fmla="*/ 13854 h 270163"/>
              <a:gd name="connsiteX1" fmla="*/ 1330036 w 2729345"/>
              <a:gd name="connsiteY1" fmla="*/ 235527 h 270163"/>
              <a:gd name="connsiteX2" fmla="*/ 2230582 w 2729345"/>
              <a:gd name="connsiteY2" fmla="*/ 221672 h 270163"/>
              <a:gd name="connsiteX3" fmla="*/ 2729345 w 2729345"/>
              <a:gd name="connsiteY3" fmla="*/ 0 h 270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345" h="270163">
                <a:moveTo>
                  <a:pt x="0" y="13854"/>
                </a:moveTo>
                <a:cubicBezTo>
                  <a:pt x="479136" y="107372"/>
                  <a:pt x="958272" y="200891"/>
                  <a:pt x="1330036" y="235527"/>
                </a:cubicBezTo>
                <a:cubicBezTo>
                  <a:pt x="1701800" y="270163"/>
                  <a:pt x="1997364" y="260926"/>
                  <a:pt x="2230582" y="221672"/>
                </a:cubicBezTo>
                <a:cubicBezTo>
                  <a:pt x="2463800" y="182418"/>
                  <a:pt x="2662382" y="32327"/>
                  <a:pt x="2729345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3449782" y="6520872"/>
            <a:ext cx="3604491" cy="316346"/>
          </a:xfrm>
          <a:custGeom>
            <a:avLst/>
            <a:gdLst>
              <a:gd name="connsiteX0" fmla="*/ 0 w 3604491"/>
              <a:gd name="connsiteY0" fmla="*/ 73892 h 316346"/>
              <a:gd name="connsiteX1" fmla="*/ 1593273 w 3604491"/>
              <a:gd name="connsiteY1" fmla="*/ 309419 h 316346"/>
              <a:gd name="connsiteX2" fmla="*/ 3269673 w 3604491"/>
              <a:gd name="connsiteY2" fmla="*/ 115455 h 316346"/>
              <a:gd name="connsiteX3" fmla="*/ 3602182 w 3604491"/>
              <a:gd name="connsiteY3" fmla="*/ 18473 h 31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4491" h="316346">
                <a:moveTo>
                  <a:pt x="0" y="73892"/>
                </a:moveTo>
                <a:cubicBezTo>
                  <a:pt x="524164" y="188192"/>
                  <a:pt x="1048328" y="302492"/>
                  <a:pt x="1593273" y="309419"/>
                </a:cubicBezTo>
                <a:cubicBezTo>
                  <a:pt x="2138218" y="316346"/>
                  <a:pt x="2934855" y="163946"/>
                  <a:pt x="3269673" y="115455"/>
                </a:cubicBezTo>
                <a:cubicBezTo>
                  <a:pt x="3604491" y="66964"/>
                  <a:pt x="3599873" y="0"/>
                  <a:pt x="3602182" y="18473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6137563" y="5897418"/>
            <a:ext cx="914400" cy="198582"/>
          </a:xfrm>
          <a:custGeom>
            <a:avLst/>
            <a:gdLst>
              <a:gd name="connsiteX0" fmla="*/ 0 w 1025237"/>
              <a:gd name="connsiteY0" fmla="*/ 170872 h 198582"/>
              <a:gd name="connsiteX1" fmla="*/ 443346 w 1025237"/>
              <a:gd name="connsiteY1" fmla="*/ 4618 h 198582"/>
              <a:gd name="connsiteX2" fmla="*/ 1025237 w 1025237"/>
              <a:gd name="connsiteY2" fmla="*/ 198582 h 19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5237" h="198582">
                <a:moveTo>
                  <a:pt x="0" y="170872"/>
                </a:moveTo>
                <a:cubicBezTo>
                  <a:pt x="136236" y="85436"/>
                  <a:pt x="272473" y="0"/>
                  <a:pt x="443346" y="4618"/>
                </a:cubicBezTo>
                <a:cubicBezTo>
                  <a:pt x="614219" y="9236"/>
                  <a:pt x="935183" y="163946"/>
                  <a:pt x="1025237" y="198582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i="1" dirty="0" smtClean="0"/>
              <a:t>Graf </a:t>
            </a:r>
            <a:r>
              <a:rPr lang="tr-TR" i="1" dirty="0" smtClean="0"/>
              <a:t>sıralamaları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Topolojik </a:t>
            </a:r>
            <a:r>
              <a:rPr lang="tr-TR" dirty="0" smtClean="0"/>
              <a:t>sıralama</a:t>
            </a:r>
            <a:r>
              <a:rPr lang="tr-TR" dirty="0" smtClean="0"/>
              <a:t> </a:t>
            </a:r>
            <a:r>
              <a:rPr lang="tr-TR" dirty="0" smtClean="0"/>
              <a:t>enine arama kullanarak bulunur</a:t>
            </a:r>
            <a:endParaRPr lang="tr-TR" dirty="0" smtClean="0"/>
          </a:p>
        </p:txBody>
      </p:sp>
      <p:grpSp>
        <p:nvGrpSpPr>
          <p:cNvPr id="4" name="Group 29"/>
          <p:cNvGrpSpPr/>
          <p:nvPr/>
        </p:nvGrpSpPr>
        <p:grpSpPr>
          <a:xfrm>
            <a:off x="2362200" y="2895600"/>
            <a:ext cx="4267200" cy="3581400"/>
            <a:chOff x="838200" y="2438400"/>
            <a:chExt cx="4267200" cy="3581400"/>
          </a:xfrm>
        </p:grpSpPr>
        <p:sp>
          <p:nvSpPr>
            <p:cNvPr id="44" name="Flowchart: Connector 43"/>
            <p:cNvSpPr/>
            <p:nvPr/>
          </p:nvSpPr>
          <p:spPr>
            <a:xfrm>
              <a:off x="838200" y="2667000"/>
              <a:ext cx="457200" cy="4572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2438400" y="2971800"/>
              <a:ext cx="457200" cy="4572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chemeClr val="bg1"/>
                  </a:solidFill>
                </a:rPr>
                <a:t>c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1295400" y="4114800"/>
              <a:ext cx="457200" cy="4572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chemeClr val="bg1"/>
                  </a:solidFill>
                </a:rPr>
                <a:t>g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Flowchart: Connector 47"/>
            <p:cNvSpPr/>
            <p:nvPr/>
          </p:nvSpPr>
          <p:spPr>
            <a:xfrm>
              <a:off x="3505200" y="3733800"/>
              <a:ext cx="457200" cy="4572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chemeClr val="bg1"/>
                  </a:solidFill>
                </a:rPr>
                <a:t>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Flowchart: Connector 50"/>
            <p:cNvSpPr/>
            <p:nvPr/>
          </p:nvSpPr>
          <p:spPr>
            <a:xfrm>
              <a:off x="4038600" y="2438400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Flowchart: Connector 51"/>
            <p:cNvSpPr/>
            <p:nvPr/>
          </p:nvSpPr>
          <p:spPr>
            <a:xfrm>
              <a:off x="4648200" y="3962400"/>
              <a:ext cx="457200" cy="4572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Flowchart: Connector 53"/>
            <p:cNvSpPr/>
            <p:nvPr/>
          </p:nvSpPr>
          <p:spPr>
            <a:xfrm>
              <a:off x="2057400" y="5334000"/>
              <a:ext cx="457200" cy="4572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5" name="Flowchart: Connector 54"/>
            <p:cNvSpPr/>
            <p:nvPr/>
          </p:nvSpPr>
          <p:spPr>
            <a:xfrm>
              <a:off x="4114800" y="5562600"/>
              <a:ext cx="457200" cy="4572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6" name="Straight Arrow Connector 55"/>
            <p:cNvCxnSpPr>
              <a:stCxn id="44" idx="6"/>
              <a:endCxn id="45" idx="2"/>
            </p:cNvCxnSpPr>
            <p:nvPr/>
          </p:nvCxnSpPr>
          <p:spPr>
            <a:xfrm>
              <a:off x="1295400" y="2895600"/>
              <a:ext cx="1143000" cy="30480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5" idx="5"/>
              <a:endCxn id="48" idx="1"/>
            </p:cNvCxnSpPr>
            <p:nvPr/>
          </p:nvCxnSpPr>
          <p:spPr>
            <a:xfrm>
              <a:off x="2828645" y="3362045"/>
              <a:ext cx="743510" cy="43871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5" idx="3"/>
              <a:endCxn id="46" idx="7"/>
            </p:cNvCxnSpPr>
            <p:nvPr/>
          </p:nvCxnSpPr>
          <p:spPr>
            <a:xfrm flipH="1">
              <a:off x="1685645" y="3362045"/>
              <a:ext cx="819710" cy="81971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4" idx="0"/>
              <a:endCxn id="45" idx="4"/>
            </p:cNvCxnSpPr>
            <p:nvPr/>
          </p:nvCxnSpPr>
          <p:spPr>
            <a:xfrm flipV="1">
              <a:off x="2286000" y="3429000"/>
              <a:ext cx="381000" cy="1905000"/>
            </a:xfrm>
            <a:prstGeom prst="straightConnector1">
              <a:avLst/>
            </a:prstGeom>
            <a:ln w="4445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6" idx="5"/>
              <a:endCxn id="54" idx="1"/>
            </p:cNvCxnSpPr>
            <p:nvPr/>
          </p:nvCxnSpPr>
          <p:spPr>
            <a:xfrm>
              <a:off x="1685645" y="4505045"/>
              <a:ext cx="438710" cy="89591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48" idx="6"/>
              <a:endCxn id="52" idx="2"/>
            </p:cNvCxnSpPr>
            <p:nvPr/>
          </p:nvCxnSpPr>
          <p:spPr>
            <a:xfrm>
              <a:off x="3962400" y="3962400"/>
              <a:ext cx="685800" cy="228600"/>
            </a:xfrm>
            <a:prstGeom prst="straightConnector1">
              <a:avLst/>
            </a:prstGeom>
            <a:ln w="4445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2" idx="0"/>
              <a:endCxn id="51" idx="5"/>
            </p:cNvCxnSpPr>
            <p:nvPr/>
          </p:nvCxnSpPr>
          <p:spPr>
            <a:xfrm flipH="1" flipV="1">
              <a:off x="4428845" y="2828645"/>
              <a:ext cx="447955" cy="1133755"/>
            </a:xfrm>
            <a:prstGeom prst="straightConnector1">
              <a:avLst/>
            </a:prstGeom>
            <a:ln w="4445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2" idx="4"/>
              <a:endCxn id="55" idx="0"/>
            </p:cNvCxnSpPr>
            <p:nvPr/>
          </p:nvCxnSpPr>
          <p:spPr>
            <a:xfrm flipH="1">
              <a:off x="4343400" y="4419600"/>
              <a:ext cx="533400" cy="114300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1" idx="2"/>
            </p:cNvCxnSpPr>
            <p:nvPr/>
          </p:nvCxnSpPr>
          <p:spPr>
            <a:xfrm flipH="1">
              <a:off x="1371600" y="2667000"/>
              <a:ext cx="2667000" cy="22860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5" idx="1"/>
              <a:endCxn id="45" idx="5"/>
            </p:cNvCxnSpPr>
            <p:nvPr/>
          </p:nvCxnSpPr>
          <p:spPr>
            <a:xfrm flipH="1" flipV="1">
              <a:off x="2828645" y="3362045"/>
              <a:ext cx="1353110" cy="2267510"/>
            </a:xfrm>
            <a:prstGeom prst="straightConnector1">
              <a:avLst/>
            </a:prstGeom>
            <a:ln w="6350">
              <a:solidFill>
                <a:schemeClr val="accent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i="1" dirty="0" smtClean="0"/>
              <a:t>Graf sıralamaları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248400" y="1828800"/>
            <a:ext cx="2667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/>
              <a:t>1. Önce enine </a:t>
            </a:r>
            <a:r>
              <a:rPr lang="tr-TR" sz="2400" dirty="0" smtClean="0"/>
              <a:t>arama yapılır</a:t>
            </a:r>
          </a:p>
          <a:p>
            <a:endParaRPr lang="tr-TR" sz="2400" dirty="0" smtClean="0"/>
          </a:p>
          <a:p>
            <a:r>
              <a:rPr lang="tr-TR" sz="2400" dirty="0" smtClean="0"/>
              <a:t>2. Sonra düğümler, </a:t>
            </a:r>
            <a:r>
              <a:rPr lang="tr-TR" sz="2400" dirty="0" smtClean="0"/>
              <a:t>enine </a:t>
            </a:r>
            <a:r>
              <a:rPr lang="tr-TR" sz="2400" dirty="0" smtClean="0"/>
              <a:t>aramanın sırasına </a:t>
            </a:r>
            <a:r>
              <a:rPr lang="tr-TR" sz="2400" dirty="0" smtClean="0"/>
              <a:t>göre </a:t>
            </a:r>
            <a:r>
              <a:rPr lang="tr-TR" sz="2400" dirty="0" smtClean="0"/>
              <a:t>sıralanır</a:t>
            </a:r>
            <a:endParaRPr lang="tr-TR" sz="2400" dirty="0" smtClean="0"/>
          </a:p>
        </p:txBody>
      </p:sp>
      <p:grpSp>
        <p:nvGrpSpPr>
          <p:cNvPr id="3" name="Group 71"/>
          <p:cNvGrpSpPr/>
          <p:nvPr/>
        </p:nvGrpSpPr>
        <p:grpSpPr>
          <a:xfrm>
            <a:off x="1066800" y="1905000"/>
            <a:ext cx="5015608" cy="3810000"/>
            <a:chOff x="1600200" y="1752600"/>
            <a:chExt cx="5015608" cy="3810000"/>
          </a:xfrm>
        </p:grpSpPr>
        <p:grpSp>
          <p:nvGrpSpPr>
            <p:cNvPr id="4" name="Group 29"/>
            <p:cNvGrpSpPr/>
            <p:nvPr/>
          </p:nvGrpSpPr>
          <p:grpSpPr>
            <a:xfrm>
              <a:off x="2057400" y="1981200"/>
              <a:ext cx="4267200" cy="3581400"/>
              <a:chOff x="838200" y="2438400"/>
              <a:chExt cx="4267200" cy="3581400"/>
            </a:xfrm>
          </p:grpSpPr>
          <p:sp>
            <p:nvSpPr>
              <p:cNvPr id="44" name="Flowchart: Connector 43"/>
              <p:cNvSpPr/>
              <p:nvPr/>
            </p:nvSpPr>
            <p:spPr>
              <a:xfrm>
                <a:off x="838200" y="2667000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>
                    <a:solidFill>
                      <a:schemeClr val="bg1"/>
                    </a:solidFill>
                  </a:rPr>
                  <a:t>b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Flowchart: Connector 44"/>
              <p:cNvSpPr/>
              <p:nvPr/>
            </p:nvSpPr>
            <p:spPr>
              <a:xfrm>
                <a:off x="2438400" y="2971800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>
                    <a:solidFill>
                      <a:schemeClr val="bg1"/>
                    </a:solidFill>
                  </a:rPr>
                  <a:t>c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Flowchart: Connector 45"/>
              <p:cNvSpPr/>
              <p:nvPr/>
            </p:nvSpPr>
            <p:spPr>
              <a:xfrm>
                <a:off x="1295400" y="4114800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>
                    <a:solidFill>
                      <a:schemeClr val="bg1"/>
                    </a:solidFill>
                  </a:rPr>
                  <a:t>g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Flowchart: Connector 47"/>
              <p:cNvSpPr/>
              <p:nvPr/>
            </p:nvSpPr>
            <p:spPr>
              <a:xfrm>
                <a:off x="3505200" y="3733800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>
                    <a:solidFill>
                      <a:schemeClr val="bg1"/>
                    </a:solidFill>
                  </a:rPr>
                  <a:t>d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Flowchart: Connector 50"/>
              <p:cNvSpPr/>
              <p:nvPr/>
            </p:nvSpPr>
            <p:spPr>
              <a:xfrm>
                <a:off x="4038600" y="2438400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>
                    <a:solidFill>
                      <a:schemeClr val="bg1"/>
                    </a:solidFill>
                  </a:rPr>
                  <a:t>a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Flowchart: Connector 51"/>
              <p:cNvSpPr/>
              <p:nvPr/>
            </p:nvSpPr>
            <p:spPr>
              <a:xfrm>
                <a:off x="4648200" y="3962400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>
                    <a:solidFill>
                      <a:schemeClr val="bg1"/>
                    </a:solidFill>
                  </a:rPr>
                  <a:t>e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Flowchart: Connector 53"/>
              <p:cNvSpPr/>
              <p:nvPr/>
            </p:nvSpPr>
            <p:spPr>
              <a:xfrm>
                <a:off x="2057400" y="5334000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f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Flowchart: Connector 54"/>
              <p:cNvSpPr/>
              <p:nvPr/>
            </p:nvSpPr>
            <p:spPr>
              <a:xfrm>
                <a:off x="4114800" y="5562600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6" name="Straight Arrow Connector 55"/>
              <p:cNvCxnSpPr>
                <a:stCxn id="44" idx="6"/>
                <a:endCxn id="45" idx="2"/>
              </p:cNvCxnSpPr>
              <p:nvPr/>
            </p:nvCxnSpPr>
            <p:spPr>
              <a:xfrm>
                <a:off x="1295400" y="2895600"/>
                <a:ext cx="1143000" cy="304800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45" idx="5"/>
                <a:endCxn id="48" idx="1"/>
              </p:cNvCxnSpPr>
              <p:nvPr/>
            </p:nvCxnSpPr>
            <p:spPr>
              <a:xfrm>
                <a:off x="2828645" y="3362045"/>
                <a:ext cx="743510" cy="43871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45" idx="3"/>
                <a:endCxn id="46" idx="7"/>
              </p:cNvCxnSpPr>
              <p:nvPr/>
            </p:nvCxnSpPr>
            <p:spPr>
              <a:xfrm flipH="1">
                <a:off x="1685645" y="3362045"/>
                <a:ext cx="819710" cy="819710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4" idx="0"/>
                <a:endCxn id="45" idx="4"/>
              </p:cNvCxnSpPr>
              <p:nvPr/>
            </p:nvCxnSpPr>
            <p:spPr>
              <a:xfrm flipV="1">
                <a:off x="2286000" y="3429000"/>
                <a:ext cx="381000" cy="1905000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46" idx="5"/>
                <a:endCxn id="54" idx="1"/>
              </p:cNvCxnSpPr>
              <p:nvPr/>
            </p:nvCxnSpPr>
            <p:spPr>
              <a:xfrm>
                <a:off x="1685645" y="4505045"/>
                <a:ext cx="438710" cy="89591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stCxn id="48" idx="6"/>
                <a:endCxn id="52" idx="2"/>
              </p:cNvCxnSpPr>
              <p:nvPr/>
            </p:nvCxnSpPr>
            <p:spPr>
              <a:xfrm>
                <a:off x="3962400" y="3962400"/>
                <a:ext cx="685800" cy="228600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stCxn id="52" idx="0"/>
                <a:endCxn id="51" idx="5"/>
              </p:cNvCxnSpPr>
              <p:nvPr/>
            </p:nvCxnSpPr>
            <p:spPr>
              <a:xfrm flipH="1" flipV="1">
                <a:off x="4428845" y="2828645"/>
                <a:ext cx="447955" cy="1133755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52" idx="4"/>
                <a:endCxn id="55" idx="0"/>
              </p:cNvCxnSpPr>
              <p:nvPr/>
            </p:nvCxnSpPr>
            <p:spPr>
              <a:xfrm flipH="1">
                <a:off x="4343400" y="4419600"/>
                <a:ext cx="533400" cy="1143000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51" idx="2"/>
              </p:cNvCxnSpPr>
              <p:nvPr/>
            </p:nvCxnSpPr>
            <p:spPr>
              <a:xfrm flipH="1">
                <a:off x="1371600" y="2667000"/>
                <a:ext cx="2667000" cy="228600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stCxn id="55" idx="1"/>
                <a:endCxn id="45" idx="5"/>
              </p:cNvCxnSpPr>
              <p:nvPr/>
            </p:nvCxnSpPr>
            <p:spPr>
              <a:xfrm flipH="1" flipV="1">
                <a:off x="2828645" y="3362045"/>
                <a:ext cx="1353110" cy="226751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5638800" y="175260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 smtClean="0"/>
                <a:t>0</a:t>
              </a:r>
              <a:endParaRPr lang="en-US" sz="28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00200" y="213360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 smtClean="0"/>
                <a:t>1</a:t>
              </a:r>
              <a:endParaRPr lang="en-US" sz="28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248400" y="327660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 smtClean="0"/>
                <a:t>1</a:t>
              </a:r>
              <a:endParaRPr lang="en-US" sz="28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800600" y="274320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 smtClean="0"/>
                <a:t>2</a:t>
              </a:r>
              <a:endParaRPr lang="en-US" sz="28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38600" y="23723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 smtClean="0"/>
                <a:t>2</a:t>
              </a:r>
              <a:endParaRPr lang="en-US" sz="28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57400" y="335280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 smtClean="0"/>
                <a:t>3</a:t>
              </a:r>
              <a:endParaRPr lang="en-US" sz="2800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029200" y="49530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/>
              <a:t>2</a:t>
            </a:r>
            <a:endParaRPr lang="en-US" sz="2800" dirty="0"/>
          </a:p>
        </p:txBody>
      </p:sp>
      <p:sp>
        <p:nvSpPr>
          <p:cNvPr id="82" name="TextBox 81"/>
          <p:cNvSpPr txBox="1"/>
          <p:nvPr/>
        </p:nvSpPr>
        <p:spPr>
          <a:xfrm>
            <a:off x="2971800" y="472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/>
              <a:t>3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i="1" dirty="0" smtClean="0"/>
              <a:t>Graf sıralamaları</a:t>
            </a:r>
            <a:endParaRPr lang="en-US" dirty="0"/>
          </a:p>
        </p:txBody>
      </p:sp>
      <p:sp>
        <p:nvSpPr>
          <p:cNvPr id="27" name="Flowchart: Connector 26"/>
          <p:cNvSpPr/>
          <p:nvPr/>
        </p:nvSpPr>
        <p:spPr>
          <a:xfrm>
            <a:off x="533400" y="6096000"/>
            <a:ext cx="457200" cy="4572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</a:t>
            </a:r>
            <a:endParaRPr lang="en-US" dirty="0"/>
          </a:p>
        </p:txBody>
      </p:sp>
      <p:sp>
        <p:nvSpPr>
          <p:cNvPr id="28" name="Flowchart: Connector 27"/>
          <p:cNvSpPr/>
          <p:nvPr/>
        </p:nvSpPr>
        <p:spPr>
          <a:xfrm>
            <a:off x="1524000" y="6096000"/>
            <a:ext cx="457200" cy="4572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</a:t>
            </a:r>
            <a:endParaRPr lang="en-US" dirty="0"/>
          </a:p>
        </p:txBody>
      </p:sp>
      <p:sp>
        <p:nvSpPr>
          <p:cNvPr id="29" name="Flowchart: Connector 28"/>
          <p:cNvSpPr/>
          <p:nvPr/>
        </p:nvSpPr>
        <p:spPr>
          <a:xfrm>
            <a:off x="2286000" y="6096000"/>
            <a:ext cx="457200" cy="4572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</a:t>
            </a:r>
            <a:endParaRPr lang="en-US" dirty="0"/>
          </a:p>
        </p:txBody>
      </p:sp>
      <p:sp>
        <p:nvSpPr>
          <p:cNvPr id="30" name="Flowchart: Connector 29"/>
          <p:cNvSpPr/>
          <p:nvPr/>
        </p:nvSpPr>
        <p:spPr>
          <a:xfrm>
            <a:off x="3200400" y="6096000"/>
            <a:ext cx="457200" cy="4572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c</a:t>
            </a:r>
            <a:endParaRPr lang="en-US" dirty="0"/>
          </a:p>
        </p:txBody>
      </p:sp>
      <p:sp>
        <p:nvSpPr>
          <p:cNvPr id="31" name="Flowchart: Connector 30"/>
          <p:cNvSpPr/>
          <p:nvPr/>
        </p:nvSpPr>
        <p:spPr>
          <a:xfrm>
            <a:off x="4953000" y="6096000"/>
            <a:ext cx="457200" cy="4572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</a:t>
            </a:r>
            <a:endParaRPr lang="en-US" dirty="0"/>
          </a:p>
        </p:txBody>
      </p:sp>
      <p:sp>
        <p:nvSpPr>
          <p:cNvPr id="32" name="Flowchart: Connector 31"/>
          <p:cNvSpPr/>
          <p:nvPr/>
        </p:nvSpPr>
        <p:spPr>
          <a:xfrm>
            <a:off x="4114800" y="6096000"/>
            <a:ext cx="457200" cy="4572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3" name="Flowchart: Connector 32"/>
          <p:cNvSpPr/>
          <p:nvPr/>
        </p:nvSpPr>
        <p:spPr>
          <a:xfrm>
            <a:off x="5867400" y="6096000"/>
            <a:ext cx="457200" cy="4572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g</a:t>
            </a:r>
            <a:endParaRPr lang="en-US" dirty="0"/>
          </a:p>
        </p:txBody>
      </p:sp>
      <p:sp>
        <p:nvSpPr>
          <p:cNvPr id="34" name="Flowchart: Connector 33"/>
          <p:cNvSpPr/>
          <p:nvPr/>
        </p:nvSpPr>
        <p:spPr>
          <a:xfrm>
            <a:off x="6781800" y="6096000"/>
            <a:ext cx="457200" cy="4572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762000" y="5939972"/>
            <a:ext cx="914400" cy="177799"/>
          </a:xfrm>
          <a:custGeom>
            <a:avLst/>
            <a:gdLst>
              <a:gd name="connsiteX0" fmla="*/ 0 w 957943"/>
              <a:gd name="connsiteY0" fmla="*/ 156028 h 177799"/>
              <a:gd name="connsiteX1" fmla="*/ 435429 w 957943"/>
              <a:gd name="connsiteY1" fmla="*/ 3628 h 177799"/>
              <a:gd name="connsiteX2" fmla="*/ 957943 w 957943"/>
              <a:gd name="connsiteY2" fmla="*/ 177799 h 17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77799">
                <a:moveTo>
                  <a:pt x="0" y="156028"/>
                </a:moveTo>
                <a:cubicBezTo>
                  <a:pt x="137886" y="78014"/>
                  <a:pt x="275772" y="0"/>
                  <a:pt x="435429" y="3628"/>
                </a:cubicBezTo>
                <a:cubicBezTo>
                  <a:pt x="595086" y="7256"/>
                  <a:pt x="859972" y="145142"/>
                  <a:pt x="957943" y="177799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783771" y="5689600"/>
            <a:ext cx="1645920" cy="449943"/>
          </a:xfrm>
          <a:custGeom>
            <a:avLst/>
            <a:gdLst>
              <a:gd name="connsiteX0" fmla="*/ 0 w 1741715"/>
              <a:gd name="connsiteY0" fmla="*/ 428171 h 449943"/>
              <a:gd name="connsiteX1" fmla="*/ 457200 w 1741715"/>
              <a:gd name="connsiteY1" fmla="*/ 101600 h 449943"/>
              <a:gd name="connsiteX2" fmla="*/ 1110343 w 1741715"/>
              <a:gd name="connsiteY2" fmla="*/ 58057 h 449943"/>
              <a:gd name="connsiteX3" fmla="*/ 1741715 w 1741715"/>
              <a:gd name="connsiteY3" fmla="*/ 449943 h 44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5" h="449943">
                <a:moveTo>
                  <a:pt x="0" y="428171"/>
                </a:moveTo>
                <a:cubicBezTo>
                  <a:pt x="136071" y="295728"/>
                  <a:pt x="272143" y="163286"/>
                  <a:pt x="457200" y="101600"/>
                </a:cubicBezTo>
                <a:cubicBezTo>
                  <a:pt x="642257" y="39914"/>
                  <a:pt x="896257" y="0"/>
                  <a:pt x="1110343" y="58057"/>
                </a:cubicBezTo>
                <a:cubicBezTo>
                  <a:pt x="1324429" y="116114"/>
                  <a:pt x="1533072" y="283028"/>
                  <a:pt x="1741715" y="44994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1787236" y="6539345"/>
            <a:ext cx="720437" cy="210128"/>
          </a:xfrm>
          <a:custGeom>
            <a:avLst/>
            <a:gdLst>
              <a:gd name="connsiteX0" fmla="*/ 0 w 720437"/>
              <a:gd name="connsiteY0" fmla="*/ 0 h 210128"/>
              <a:gd name="connsiteX1" fmla="*/ 374073 w 720437"/>
              <a:gd name="connsiteY1" fmla="*/ 207819 h 210128"/>
              <a:gd name="connsiteX2" fmla="*/ 720437 w 720437"/>
              <a:gd name="connsiteY2" fmla="*/ 13855 h 210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437" h="210128">
                <a:moveTo>
                  <a:pt x="0" y="0"/>
                </a:moveTo>
                <a:cubicBezTo>
                  <a:pt x="127000" y="102755"/>
                  <a:pt x="254000" y="205510"/>
                  <a:pt x="374073" y="207819"/>
                </a:cubicBezTo>
                <a:cubicBezTo>
                  <a:pt x="494146" y="210128"/>
                  <a:pt x="720437" y="13855"/>
                  <a:pt x="720437" y="1385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2576945" y="5761182"/>
            <a:ext cx="1787237" cy="348673"/>
          </a:xfrm>
          <a:custGeom>
            <a:avLst/>
            <a:gdLst>
              <a:gd name="connsiteX0" fmla="*/ 0 w 1787237"/>
              <a:gd name="connsiteY0" fmla="*/ 348673 h 348673"/>
              <a:gd name="connsiteX1" fmla="*/ 1025237 w 1787237"/>
              <a:gd name="connsiteY1" fmla="*/ 2309 h 348673"/>
              <a:gd name="connsiteX2" fmla="*/ 1787237 w 1787237"/>
              <a:gd name="connsiteY2" fmla="*/ 334818 h 34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7237" h="348673">
                <a:moveTo>
                  <a:pt x="0" y="348673"/>
                </a:moveTo>
                <a:cubicBezTo>
                  <a:pt x="363682" y="176645"/>
                  <a:pt x="727364" y="4618"/>
                  <a:pt x="1025237" y="2309"/>
                </a:cubicBezTo>
                <a:cubicBezTo>
                  <a:pt x="1323110" y="0"/>
                  <a:pt x="1664855" y="277091"/>
                  <a:pt x="1787237" y="33481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2590800" y="5523346"/>
            <a:ext cx="2468880" cy="614218"/>
          </a:xfrm>
          <a:custGeom>
            <a:avLst/>
            <a:gdLst>
              <a:gd name="connsiteX0" fmla="*/ 0 w 2563091"/>
              <a:gd name="connsiteY0" fmla="*/ 572654 h 614218"/>
              <a:gd name="connsiteX1" fmla="*/ 1052945 w 2563091"/>
              <a:gd name="connsiteY1" fmla="*/ 60036 h 614218"/>
              <a:gd name="connsiteX2" fmla="*/ 1967345 w 2563091"/>
              <a:gd name="connsiteY2" fmla="*/ 212436 h 614218"/>
              <a:gd name="connsiteX3" fmla="*/ 2563091 w 2563091"/>
              <a:gd name="connsiteY3" fmla="*/ 614218 h 614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3091" h="614218">
                <a:moveTo>
                  <a:pt x="0" y="572654"/>
                </a:moveTo>
                <a:cubicBezTo>
                  <a:pt x="362527" y="346363"/>
                  <a:pt x="725054" y="120072"/>
                  <a:pt x="1052945" y="60036"/>
                </a:cubicBezTo>
                <a:cubicBezTo>
                  <a:pt x="1380836" y="0"/>
                  <a:pt x="1715654" y="120072"/>
                  <a:pt x="1967345" y="212436"/>
                </a:cubicBezTo>
                <a:cubicBezTo>
                  <a:pt x="2219036" y="304800"/>
                  <a:pt x="2563091" y="614218"/>
                  <a:pt x="2563091" y="61421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3435927" y="6553200"/>
            <a:ext cx="1759528" cy="113145"/>
          </a:xfrm>
          <a:custGeom>
            <a:avLst/>
            <a:gdLst>
              <a:gd name="connsiteX0" fmla="*/ 0 w 1759528"/>
              <a:gd name="connsiteY0" fmla="*/ 13855 h 113145"/>
              <a:gd name="connsiteX1" fmla="*/ 914400 w 1759528"/>
              <a:gd name="connsiteY1" fmla="*/ 110836 h 113145"/>
              <a:gd name="connsiteX2" fmla="*/ 1759528 w 1759528"/>
              <a:gd name="connsiteY2" fmla="*/ 0 h 11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9528" h="113145">
                <a:moveTo>
                  <a:pt x="0" y="13855"/>
                </a:moveTo>
                <a:cubicBezTo>
                  <a:pt x="310572" y="63500"/>
                  <a:pt x="621145" y="113145"/>
                  <a:pt x="914400" y="110836"/>
                </a:cubicBezTo>
                <a:cubicBezTo>
                  <a:pt x="1207655" y="108527"/>
                  <a:pt x="1632528" y="16163"/>
                  <a:pt x="1759528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3422073" y="6567055"/>
            <a:ext cx="2729345" cy="270163"/>
          </a:xfrm>
          <a:custGeom>
            <a:avLst/>
            <a:gdLst>
              <a:gd name="connsiteX0" fmla="*/ 0 w 2729345"/>
              <a:gd name="connsiteY0" fmla="*/ 13854 h 270163"/>
              <a:gd name="connsiteX1" fmla="*/ 1330036 w 2729345"/>
              <a:gd name="connsiteY1" fmla="*/ 235527 h 270163"/>
              <a:gd name="connsiteX2" fmla="*/ 2230582 w 2729345"/>
              <a:gd name="connsiteY2" fmla="*/ 221672 h 270163"/>
              <a:gd name="connsiteX3" fmla="*/ 2729345 w 2729345"/>
              <a:gd name="connsiteY3" fmla="*/ 0 h 270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345" h="270163">
                <a:moveTo>
                  <a:pt x="0" y="13854"/>
                </a:moveTo>
                <a:cubicBezTo>
                  <a:pt x="479136" y="107372"/>
                  <a:pt x="958272" y="200891"/>
                  <a:pt x="1330036" y="235527"/>
                </a:cubicBezTo>
                <a:cubicBezTo>
                  <a:pt x="1701800" y="270163"/>
                  <a:pt x="1997364" y="260926"/>
                  <a:pt x="2230582" y="221672"/>
                </a:cubicBezTo>
                <a:cubicBezTo>
                  <a:pt x="2463800" y="182418"/>
                  <a:pt x="2662382" y="32327"/>
                  <a:pt x="2729345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3449782" y="6520872"/>
            <a:ext cx="3604491" cy="316346"/>
          </a:xfrm>
          <a:custGeom>
            <a:avLst/>
            <a:gdLst>
              <a:gd name="connsiteX0" fmla="*/ 0 w 3604491"/>
              <a:gd name="connsiteY0" fmla="*/ 73892 h 316346"/>
              <a:gd name="connsiteX1" fmla="*/ 1593273 w 3604491"/>
              <a:gd name="connsiteY1" fmla="*/ 309419 h 316346"/>
              <a:gd name="connsiteX2" fmla="*/ 3269673 w 3604491"/>
              <a:gd name="connsiteY2" fmla="*/ 115455 h 316346"/>
              <a:gd name="connsiteX3" fmla="*/ 3602182 w 3604491"/>
              <a:gd name="connsiteY3" fmla="*/ 18473 h 31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4491" h="316346">
                <a:moveTo>
                  <a:pt x="0" y="73892"/>
                </a:moveTo>
                <a:cubicBezTo>
                  <a:pt x="524164" y="188192"/>
                  <a:pt x="1048328" y="302492"/>
                  <a:pt x="1593273" y="309419"/>
                </a:cubicBezTo>
                <a:cubicBezTo>
                  <a:pt x="2138218" y="316346"/>
                  <a:pt x="2934855" y="163946"/>
                  <a:pt x="3269673" y="115455"/>
                </a:cubicBezTo>
                <a:cubicBezTo>
                  <a:pt x="3604491" y="66964"/>
                  <a:pt x="3599873" y="0"/>
                  <a:pt x="3602182" y="1847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6137563" y="5897418"/>
            <a:ext cx="914400" cy="198582"/>
          </a:xfrm>
          <a:custGeom>
            <a:avLst/>
            <a:gdLst>
              <a:gd name="connsiteX0" fmla="*/ 0 w 1025237"/>
              <a:gd name="connsiteY0" fmla="*/ 170872 h 198582"/>
              <a:gd name="connsiteX1" fmla="*/ 443346 w 1025237"/>
              <a:gd name="connsiteY1" fmla="*/ 4618 h 198582"/>
              <a:gd name="connsiteX2" fmla="*/ 1025237 w 1025237"/>
              <a:gd name="connsiteY2" fmla="*/ 198582 h 19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5237" h="198582">
                <a:moveTo>
                  <a:pt x="0" y="170872"/>
                </a:moveTo>
                <a:cubicBezTo>
                  <a:pt x="136236" y="85436"/>
                  <a:pt x="272473" y="0"/>
                  <a:pt x="443346" y="4618"/>
                </a:cubicBezTo>
                <a:cubicBezTo>
                  <a:pt x="614219" y="9236"/>
                  <a:pt x="935183" y="163946"/>
                  <a:pt x="1025237" y="19858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71"/>
          <p:cNvGrpSpPr/>
          <p:nvPr/>
        </p:nvGrpSpPr>
        <p:grpSpPr>
          <a:xfrm>
            <a:off x="2133600" y="1676400"/>
            <a:ext cx="4024057" cy="3356352"/>
            <a:chOff x="1600200" y="1752600"/>
            <a:chExt cx="5093653" cy="3995657"/>
          </a:xfrm>
        </p:grpSpPr>
        <p:grpSp>
          <p:nvGrpSpPr>
            <p:cNvPr id="4" name="Group 29"/>
            <p:cNvGrpSpPr/>
            <p:nvPr/>
          </p:nvGrpSpPr>
          <p:grpSpPr>
            <a:xfrm>
              <a:off x="2057400" y="1981200"/>
              <a:ext cx="4493532" cy="3767057"/>
              <a:chOff x="838200" y="2438400"/>
              <a:chExt cx="4493532" cy="3767057"/>
            </a:xfrm>
          </p:grpSpPr>
          <p:sp>
            <p:nvSpPr>
              <p:cNvPr id="44" name="Flowchart: Connector 43"/>
              <p:cNvSpPr/>
              <p:nvPr/>
            </p:nvSpPr>
            <p:spPr>
              <a:xfrm>
                <a:off x="838200" y="2667000"/>
                <a:ext cx="683532" cy="642857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>
                    <a:solidFill>
                      <a:schemeClr val="bg1"/>
                    </a:solidFill>
                  </a:rPr>
                  <a:t>b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Flowchart: Connector 44"/>
              <p:cNvSpPr/>
              <p:nvPr/>
            </p:nvSpPr>
            <p:spPr>
              <a:xfrm>
                <a:off x="2438400" y="2971800"/>
                <a:ext cx="683532" cy="642857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>
                    <a:solidFill>
                      <a:schemeClr val="bg1"/>
                    </a:solidFill>
                  </a:rPr>
                  <a:t>c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Flowchart: Connector 45"/>
              <p:cNvSpPr/>
              <p:nvPr/>
            </p:nvSpPr>
            <p:spPr>
              <a:xfrm>
                <a:off x="1295400" y="4114800"/>
                <a:ext cx="683532" cy="642857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>
                    <a:solidFill>
                      <a:schemeClr val="bg1"/>
                    </a:solidFill>
                  </a:rPr>
                  <a:t>g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Flowchart: Connector 47"/>
              <p:cNvSpPr/>
              <p:nvPr/>
            </p:nvSpPr>
            <p:spPr>
              <a:xfrm>
                <a:off x="3505200" y="3733800"/>
                <a:ext cx="683532" cy="642857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>
                    <a:solidFill>
                      <a:schemeClr val="bg1"/>
                    </a:solidFill>
                  </a:rPr>
                  <a:t>d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Flowchart: Connector 50"/>
              <p:cNvSpPr/>
              <p:nvPr/>
            </p:nvSpPr>
            <p:spPr>
              <a:xfrm>
                <a:off x="4038600" y="2438400"/>
                <a:ext cx="683532" cy="642857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>
                    <a:solidFill>
                      <a:schemeClr val="bg1"/>
                    </a:solidFill>
                  </a:rPr>
                  <a:t>a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Flowchart: Connector 51"/>
              <p:cNvSpPr/>
              <p:nvPr/>
            </p:nvSpPr>
            <p:spPr>
              <a:xfrm>
                <a:off x="4648200" y="3962400"/>
                <a:ext cx="683532" cy="642857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>
                    <a:solidFill>
                      <a:schemeClr val="bg1"/>
                    </a:solidFill>
                  </a:rPr>
                  <a:t>e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Flowchart: Connector 53"/>
              <p:cNvSpPr/>
              <p:nvPr/>
            </p:nvSpPr>
            <p:spPr>
              <a:xfrm>
                <a:off x="2057400" y="5334000"/>
                <a:ext cx="683532" cy="642857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f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Flowchart: Connector 54"/>
              <p:cNvSpPr/>
              <p:nvPr/>
            </p:nvSpPr>
            <p:spPr>
              <a:xfrm>
                <a:off x="4114799" y="5562600"/>
                <a:ext cx="683532" cy="642857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6" name="Straight Arrow Connector 55"/>
              <p:cNvCxnSpPr>
                <a:stCxn id="44" idx="6"/>
                <a:endCxn id="45" idx="2"/>
              </p:cNvCxnSpPr>
              <p:nvPr/>
            </p:nvCxnSpPr>
            <p:spPr>
              <a:xfrm>
                <a:off x="1521732" y="2988429"/>
                <a:ext cx="916668" cy="304800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45" idx="5"/>
                <a:endCxn id="48" idx="1"/>
              </p:cNvCxnSpPr>
              <p:nvPr/>
            </p:nvCxnSpPr>
            <p:spPr>
              <a:xfrm>
                <a:off x="3021831" y="3520513"/>
                <a:ext cx="583470" cy="307431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45" idx="3"/>
                <a:endCxn id="46" idx="7"/>
              </p:cNvCxnSpPr>
              <p:nvPr/>
            </p:nvCxnSpPr>
            <p:spPr>
              <a:xfrm flipH="1">
                <a:off x="1878831" y="3520513"/>
                <a:ext cx="659669" cy="688431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4" idx="0"/>
                <a:endCxn id="45" idx="4"/>
              </p:cNvCxnSpPr>
              <p:nvPr/>
            </p:nvCxnSpPr>
            <p:spPr>
              <a:xfrm flipV="1">
                <a:off x="2399166" y="3614657"/>
                <a:ext cx="381000" cy="1719343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46" idx="5"/>
                <a:endCxn id="54" idx="1"/>
              </p:cNvCxnSpPr>
              <p:nvPr/>
            </p:nvCxnSpPr>
            <p:spPr>
              <a:xfrm>
                <a:off x="1878831" y="4663513"/>
                <a:ext cx="278670" cy="764631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stCxn id="48" idx="6"/>
                <a:endCxn id="52" idx="2"/>
              </p:cNvCxnSpPr>
              <p:nvPr/>
            </p:nvCxnSpPr>
            <p:spPr>
              <a:xfrm>
                <a:off x="4188732" y="4055229"/>
                <a:ext cx="459468" cy="228600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stCxn id="52" idx="0"/>
                <a:endCxn id="51" idx="5"/>
              </p:cNvCxnSpPr>
              <p:nvPr/>
            </p:nvCxnSpPr>
            <p:spPr>
              <a:xfrm flipH="1" flipV="1">
                <a:off x="4622031" y="2987113"/>
                <a:ext cx="367935" cy="975287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52" idx="4"/>
                <a:endCxn id="55" idx="0"/>
              </p:cNvCxnSpPr>
              <p:nvPr/>
            </p:nvCxnSpPr>
            <p:spPr>
              <a:xfrm flipH="1">
                <a:off x="4456565" y="4605257"/>
                <a:ext cx="533401" cy="957343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51" idx="2"/>
              </p:cNvCxnSpPr>
              <p:nvPr/>
            </p:nvCxnSpPr>
            <p:spPr>
              <a:xfrm flipH="1">
                <a:off x="1371601" y="2759829"/>
                <a:ext cx="2666999" cy="135771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stCxn id="55" idx="1"/>
                <a:endCxn id="45" idx="5"/>
              </p:cNvCxnSpPr>
              <p:nvPr/>
            </p:nvCxnSpPr>
            <p:spPr>
              <a:xfrm flipH="1" flipV="1">
                <a:off x="3021831" y="3520513"/>
                <a:ext cx="1193069" cy="2136231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5940630" y="1752600"/>
              <a:ext cx="3674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 smtClean="0"/>
                <a:t>0</a:t>
              </a:r>
              <a:endParaRPr lang="en-US" sz="28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00200" y="213360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 smtClean="0"/>
                <a:t>1</a:t>
              </a:r>
              <a:endParaRPr lang="en-US" sz="28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326446" y="3113314"/>
              <a:ext cx="3674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 smtClean="0"/>
                <a:t>1</a:t>
              </a:r>
              <a:endParaRPr lang="en-US" sz="28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037084" y="4746171"/>
              <a:ext cx="3674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 smtClean="0"/>
                <a:t>2</a:t>
              </a:r>
              <a:endParaRPr lang="en-US" sz="28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800600" y="274320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 smtClean="0"/>
                <a:t>2</a:t>
              </a:r>
              <a:endParaRPr lang="en-US" sz="28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300912" y="2387600"/>
              <a:ext cx="3674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 smtClean="0"/>
                <a:t>2</a:t>
              </a:r>
              <a:endParaRPr lang="en-US" sz="28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57400" y="335280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 smtClean="0"/>
                <a:t>3</a:t>
              </a:r>
              <a:endParaRPr lang="en-US" sz="2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818642" y="4474028"/>
              <a:ext cx="3674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 smtClean="0"/>
                <a:t>3</a:t>
              </a:r>
              <a:endParaRPr lang="en-US" sz="2800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457200" y="5486400"/>
            <a:ext cx="36740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tr-TR" sz="2800" dirty="0" smtClean="0"/>
              <a:t>0</a:t>
            </a:r>
            <a:endParaRPr lang="en-US" sz="2800" dirty="0"/>
          </a:p>
        </p:txBody>
      </p:sp>
      <p:sp>
        <p:nvSpPr>
          <p:cNvPr id="74" name="TextBox 73"/>
          <p:cNvSpPr txBox="1"/>
          <p:nvPr/>
        </p:nvSpPr>
        <p:spPr>
          <a:xfrm>
            <a:off x="1524000" y="5486400"/>
            <a:ext cx="36740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tr-TR" sz="2800" dirty="0" smtClean="0"/>
              <a:t>1</a:t>
            </a:r>
            <a:endParaRPr lang="en-US" sz="2800" dirty="0"/>
          </a:p>
        </p:txBody>
      </p:sp>
      <p:sp>
        <p:nvSpPr>
          <p:cNvPr id="75" name="TextBox 74"/>
          <p:cNvSpPr txBox="1"/>
          <p:nvPr/>
        </p:nvSpPr>
        <p:spPr>
          <a:xfrm>
            <a:off x="2299592" y="5486400"/>
            <a:ext cx="36740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tr-TR" sz="2800" dirty="0" smtClean="0"/>
              <a:t>2</a:t>
            </a:r>
            <a:endParaRPr lang="en-US" sz="2800" dirty="0"/>
          </a:p>
        </p:txBody>
      </p:sp>
      <p:sp>
        <p:nvSpPr>
          <p:cNvPr id="76" name="TextBox 75"/>
          <p:cNvSpPr txBox="1"/>
          <p:nvPr/>
        </p:nvSpPr>
        <p:spPr>
          <a:xfrm>
            <a:off x="2985392" y="5486400"/>
            <a:ext cx="36740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tr-TR" sz="2800" dirty="0" smtClean="0"/>
              <a:t>2</a:t>
            </a:r>
            <a:endParaRPr lang="en-US" sz="2800" dirty="0"/>
          </a:p>
        </p:txBody>
      </p:sp>
      <p:sp>
        <p:nvSpPr>
          <p:cNvPr id="77" name="TextBox 76"/>
          <p:cNvSpPr txBox="1"/>
          <p:nvPr/>
        </p:nvSpPr>
        <p:spPr>
          <a:xfrm>
            <a:off x="4128392" y="5490075"/>
            <a:ext cx="36740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tr-TR" sz="2800" dirty="0" smtClean="0"/>
              <a:t>2</a:t>
            </a:r>
            <a:endParaRPr lang="en-US" sz="2800" dirty="0"/>
          </a:p>
        </p:txBody>
      </p:sp>
      <p:sp>
        <p:nvSpPr>
          <p:cNvPr id="78" name="TextBox 77"/>
          <p:cNvSpPr txBox="1"/>
          <p:nvPr/>
        </p:nvSpPr>
        <p:spPr>
          <a:xfrm>
            <a:off x="4966592" y="5493325"/>
            <a:ext cx="36740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tr-TR" sz="2800" dirty="0" smtClean="0"/>
              <a:t>2</a:t>
            </a:r>
            <a:endParaRPr lang="en-US" sz="2800" dirty="0"/>
          </a:p>
        </p:txBody>
      </p:sp>
      <p:sp>
        <p:nvSpPr>
          <p:cNvPr id="79" name="TextBox 78"/>
          <p:cNvSpPr txBox="1"/>
          <p:nvPr/>
        </p:nvSpPr>
        <p:spPr>
          <a:xfrm>
            <a:off x="5791200" y="5490075"/>
            <a:ext cx="36740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tr-TR" sz="2800" dirty="0" smtClean="0"/>
              <a:t>3</a:t>
            </a:r>
            <a:endParaRPr lang="en-US" sz="2800" dirty="0"/>
          </a:p>
        </p:txBody>
      </p:sp>
      <p:sp>
        <p:nvSpPr>
          <p:cNvPr id="80" name="TextBox 79"/>
          <p:cNvSpPr txBox="1"/>
          <p:nvPr/>
        </p:nvSpPr>
        <p:spPr>
          <a:xfrm>
            <a:off x="6719192" y="5490075"/>
            <a:ext cx="36740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tr-TR" sz="2800" dirty="0" smtClean="0"/>
              <a:t>4</a:t>
            </a:r>
            <a:endParaRPr lang="en-US" sz="2800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533400" y="5334000"/>
            <a:ext cx="19812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Temel Kavramlar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838200" y="2667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2438400" y="2971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1295400" y="4114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505200" y="3733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4038600" y="2438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4648200" y="3962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2057400" y="5334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4114800" y="5562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5" idx="2"/>
          </p:cNvCxnSpPr>
          <p:nvPr/>
        </p:nvCxnSpPr>
        <p:spPr>
          <a:xfrm>
            <a:off x="1295400" y="2895600"/>
            <a:ext cx="1143000" cy="304800"/>
          </a:xfrm>
          <a:prstGeom prst="straightConnector1">
            <a:avLst/>
          </a:prstGeom>
          <a:ln w="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7" idx="1"/>
          </p:cNvCxnSpPr>
          <p:nvPr/>
        </p:nvCxnSpPr>
        <p:spPr>
          <a:xfrm>
            <a:off x="2828645" y="3362045"/>
            <a:ext cx="743510" cy="438710"/>
          </a:xfrm>
          <a:prstGeom prst="straightConnector1">
            <a:avLst/>
          </a:prstGeom>
          <a:ln w="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85645" y="3362045"/>
            <a:ext cx="819710" cy="819710"/>
          </a:xfrm>
          <a:prstGeom prst="straightConnector1">
            <a:avLst/>
          </a:prstGeom>
          <a:ln w="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2286000" y="3429000"/>
            <a:ext cx="381000" cy="1905000"/>
          </a:xfrm>
          <a:prstGeom prst="straightConnector1">
            <a:avLst/>
          </a:prstGeom>
          <a:ln w="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0" idx="1"/>
          </p:cNvCxnSpPr>
          <p:nvPr/>
        </p:nvCxnSpPr>
        <p:spPr>
          <a:xfrm>
            <a:off x="1685645" y="4505045"/>
            <a:ext cx="438710" cy="895910"/>
          </a:xfrm>
          <a:prstGeom prst="straightConnector1">
            <a:avLst/>
          </a:prstGeom>
          <a:ln w="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6"/>
            <a:endCxn id="9" idx="2"/>
          </p:cNvCxnSpPr>
          <p:nvPr/>
        </p:nvCxnSpPr>
        <p:spPr>
          <a:xfrm>
            <a:off x="3962400" y="3962400"/>
            <a:ext cx="685800" cy="228600"/>
          </a:xfrm>
          <a:prstGeom prst="straightConnector1">
            <a:avLst/>
          </a:prstGeom>
          <a:ln w="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0"/>
            <a:endCxn id="8" idx="5"/>
          </p:cNvCxnSpPr>
          <p:nvPr/>
        </p:nvCxnSpPr>
        <p:spPr>
          <a:xfrm flipH="1" flipV="1">
            <a:off x="4428845" y="2828645"/>
            <a:ext cx="447955" cy="113375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4"/>
            <a:endCxn id="11" idx="0"/>
          </p:cNvCxnSpPr>
          <p:nvPr/>
        </p:nvCxnSpPr>
        <p:spPr>
          <a:xfrm flipH="1">
            <a:off x="4343400" y="4419600"/>
            <a:ext cx="533400" cy="11430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</p:cNvCxnSpPr>
          <p:nvPr/>
        </p:nvCxnSpPr>
        <p:spPr>
          <a:xfrm flipH="1">
            <a:off x="1371600" y="2667000"/>
            <a:ext cx="2667000" cy="2286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1"/>
            <a:endCxn id="5" idx="5"/>
          </p:cNvCxnSpPr>
          <p:nvPr/>
        </p:nvCxnSpPr>
        <p:spPr>
          <a:xfrm flipH="1" flipV="1">
            <a:off x="2828645" y="3362045"/>
            <a:ext cx="1353110" cy="226751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57400" y="236220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0.5M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47800" y="304800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0.25M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048000" y="320040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0.33M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24400" y="312420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0.77M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810000" y="40386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0.5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648200" y="495300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0.15M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24200" y="464820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0.33M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05000" y="411480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0.17M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447800" y="350520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1.0M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371600" y="464820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1.0M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715000" y="2667000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i="1" dirty="0" smtClean="0"/>
              <a:t>:: alişveriş hacimleri, miliyon ürün</a:t>
            </a:r>
            <a:endParaRPr lang="tr-TR" sz="2400" i="1" dirty="0" smtClean="0"/>
          </a:p>
        </p:txBody>
      </p:sp>
      <p:sp>
        <p:nvSpPr>
          <p:cNvPr id="41" name="Line Callout 1 40"/>
          <p:cNvSpPr/>
          <p:nvPr/>
        </p:nvSpPr>
        <p:spPr>
          <a:xfrm>
            <a:off x="3200400" y="1828800"/>
            <a:ext cx="2514600" cy="381000"/>
          </a:xfrm>
          <a:prstGeom prst="borderCallout1">
            <a:avLst>
              <a:gd name="adj1" fmla="val 52648"/>
              <a:gd name="adj2" fmla="val -8333"/>
              <a:gd name="adj3" fmla="val 277269"/>
              <a:gd name="adj4" fmla="val -244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Düğüm veya Nesne</a:t>
            </a:r>
            <a:endParaRPr lang="en-US" dirty="0"/>
          </a:p>
        </p:txBody>
      </p:sp>
      <p:sp>
        <p:nvSpPr>
          <p:cNvPr id="42" name="Line Callout 1 41"/>
          <p:cNvSpPr/>
          <p:nvPr/>
        </p:nvSpPr>
        <p:spPr>
          <a:xfrm>
            <a:off x="76200" y="5791200"/>
            <a:ext cx="2057400" cy="304800"/>
          </a:xfrm>
          <a:prstGeom prst="borderCallout1">
            <a:avLst>
              <a:gd name="adj1" fmla="val -21928"/>
              <a:gd name="adj2" fmla="val 61582"/>
              <a:gd name="adj3" fmla="val -196169"/>
              <a:gd name="adj4" fmla="val 91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Bağlantı veya İlişki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Temel Kavramlar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3820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İlişkiler </a:t>
            </a:r>
            <a:r>
              <a:rPr lang="tr-TR" dirty="0" smtClean="0"/>
              <a:t>yönsüz ve yönlü olabilir</a:t>
            </a:r>
          </a:p>
          <a:p>
            <a:pPr lvl="1"/>
            <a:r>
              <a:rPr lang="tr-TR" dirty="0" smtClean="0"/>
              <a:t>Örneğin, arakaşlık </a:t>
            </a:r>
            <a:r>
              <a:rPr lang="tr-TR" dirty="0" smtClean="0"/>
              <a:t>yönsüz </a:t>
            </a:r>
            <a:r>
              <a:rPr lang="tr-TR" dirty="0" smtClean="0"/>
              <a:t>ilişkidır: eğer </a:t>
            </a:r>
            <a:r>
              <a:rPr lang="tr-TR" dirty="0" smtClean="0"/>
              <a:t>A B’nin </a:t>
            </a:r>
            <a:r>
              <a:rPr lang="tr-TR" dirty="0" smtClean="0"/>
              <a:t>arkadaşı ise, </a:t>
            </a:r>
            <a:r>
              <a:rPr lang="tr-TR" dirty="0" smtClean="0"/>
              <a:t>B A’nın </a:t>
            </a:r>
            <a:r>
              <a:rPr lang="tr-TR" dirty="0" smtClean="0"/>
              <a:t>arkadaşı dır</a:t>
            </a:r>
            <a:endParaRPr lang="tr-TR" dirty="0" smtClean="0"/>
          </a:p>
          <a:p>
            <a:pPr lvl="1"/>
            <a:r>
              <a:rPr lang="tr-TR" dirty="0" smtClean="0"/>
              <a:t>İşbirliği </a:t>
            </a:r>
            <a:r>
              <a:rPr lang="tr-TR" dirty="0" smtClean="0"/>
              <a:t>yönsüz </a:t>
            </a:r>
            <a:r>
              <a:rPr lang="tr-TR" dirty="0" smtClean="0"/>
              <a:t>ilişkinin </a:t>
            </a:r>
            <a:r>
              <a:rPr lang="tr-TR" dirty="0" smtClean="0"/>
              <a:t>başka bir </a:t>
            </a:r>
            <a:r>
              <a:rPr lang="tr-TR" dirty="0" smtClean="0"/>
              <a:t>ögneği:</a:t>
            </a:r>
            <a:r>
              <a:rPr lang="tr-TR" dirty="0" smtClean="0"/>
              <a:t> </a:t>
            </a:r>
            <a:r>
              <a:rPr lang="tr-TR" dirty="0" smtClean="0"/>
              <a:t>eğer A ve B şirket </a:t>
            </a:r>
            <a:r>
              <a:rPr lang="tr-TR" dirty="0" smtClean="0"/>
              <a:t>işbirliğinde ise, </a:t>
            </a:r>
            <a:r>
              <a:rPr lang="tr-TR" dirty="0" smtClean="0"/>
              <a:t>B ve A arasında da </a:t>
            </a:r>
            <a:r>
              <a:rPr lang="tr-TR" dirty="0" smtClean="0"/>
              <a:t>aynı işbirlik olması gerekir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3064</TotalTime>
  <Words>2105</Words>
  <Application>Microsoft Office PowerPoint</Application>
  <PresentationFormat>On-screen Show (4:3)</PresentationFormat>
  <Paragraphs>784</Paragraphs>
  <Slides>79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0" baseType="lpstr">
      <vt:lpstr>Office Theme</vt:lpstr>
      <vt:lpstr>MIT503  Veri Yapıları ve algoritmalar Graflar</vt:lpstr>
      <vt:lpstr>Graflar</vt:lpstr>
      <vt:lpstr>Graflar</vt:lpstr>
      <vt:lpstr>Graflar</vt:lpstr>
      <vt:lpstr>Temel Kavramlar</vt:lpstr>
      <vt:lpstr>Temel Kavramlar</vt:lpstr>
      <vt:lpstr>Temel Kavramlar</vt:lpstr>
      <vt:lpstr>Temel Kavramlar</vt:lpstr>
      <vt:lpstr>Temel Kavramlar</vt:lpstr>
      <vt:lpstr>Temel Kavramlar</vt:lpstr>
      <vt:lpstr>Temel Kavramlar</vt:lpstr>
      <vt:lpstr>Temel Kavramlar</vt:lpstr>
      <vt:lpstr>Temel Kavramlar</vt:lpstr>
      <vt:lpstr>Temel Kavramlar</vt:lpstr>
      <vt:lpstr>Temel Kavramlar</vt:lpstr>
      <vt:lpstr>Temel Kavramlar</vt:lpstr>
      <vt:lpstr>Temel Kavramlar</vt:lpstr>
      <vt:lpstr>Temel Kavramlar</vt:lpstr>
      <vt:lpstr>Temel Kavramlar</vt:lpstr>
      <vt:lpstr>Temel Kavramlar</vt:lpstr>
      <vt:lpstr>Temel Kavramlar</vt:lpstr>
      <vt:lpstr>Temel Kavramlar</vt:lpstr>
      <vt:lpstr>Temel Kavramlar</vt:lpstr>
      <vt:lpstr>Temel Kavramlar</vt:lpstr>
      <vt:lpstr>Temel Kavramlar</vt:lpstr>
      <vt:lpstr>Temel Kavramlar</vt:lpstr>
      <vt:lpstr>Temel Kavramlar</vt:lpstr>
      <vt:lpstr>Yönsüz grafın bitişiklik matrisi:</vt:lpstr>
      <vt:lpstr>Temel Kavramlar</vt:lpstr>
      <vt:lpstr>Temel Kavramlar</vt:lpstr>
      <vt:lpstr>Baze grafların uygulamaları</vt:lpstr>
      <vt:lpstr>Baze grafların uygulamaları</vt:lpstr>
      <vt:lpstr>Baze grafların uygulamaları</vt:lpstr>
      <vt:lpstr>Baze grafların uygulamaları</vt:lpstr>
      <vt:lpstr>Baze grafların uygulamaları</vt:lpstr>
      <vt:lpstr>Baze grafların uygulamaları</vt:lpstr>
      <vt:lpstr>Baze graf işlemleri</vt:lpstr>
      <vt:lpstr>Baze graf işlemleri</vt:lpstr>
      <vt:lpstr>Baze graf işlemleri</vt:lpstr>
      <vt:lpstr>Derinlikte arama</vt:lpstr>
      <vt:lpstr>Derinlikte arama</vt:lpstr>
      <vt:lpstr>Derinlikte arama</vt:lpstr>
      <vt:lpstr>Derinlikte arama</vt:lpstr>
      <vt:lpstr>Derinlikte arama</vt:lpstr>
      <vt:lpstr>Derinlikte arama</vt:lpstr>
      <vt:lpstr>Derinlikte arama</vt:lpstr>
      <vt:lpstr>Derinlikte arama</vt:lpstr>
      <vt:lpstr>Derinlikte arama</vt:lpstr>
      <vt:lpstr>Derinlikte arama</vt:lpstr>
      <vt:lpstr>Derinlikte arama</vt:lpstr>
      <vt:lpstr>Derinlikte arama</vt:lpstr>
      <vt:lpstr>Derinlikte arama</vt:lpstr>
      <vt:lpstr>Derinlikte arama</vt:lpstr>
      <vt:lpstr>Derinlikte arama</vt:lpstr>
      <vt:lpstr>Enine arama</vt:lpstr>
      <vt:lpstr>Enine arama</vt:lpstr>
      <vt:lpstr>Enine arama</vt:lpstr>
      <vt:lpstr>Enine arama</vt:lpstr>
      <vt:lpstr>Enine arama</vt:lpstr>
      <vt:lpstr>Enine arama</vt:lpstr>
      <vt:lpstr>Enine arama</vt:lpstr>
      <vt:lpstr>Enine arama</vt:lpstr>
      <vt:lpstr>Enine arama</vt:lpstr>
      <vt:lpstr>Graf sıralamaları</vt:lpstr>
      <vt:lpstr>Graf sıralamaları</vt:lpstr>
      <vt:lpstr>Graf sıralamaları</vt:lpstr>
      <vt:lpstr>Graf sıralamaları</vt:lpstr>
      <vt:lpstr>Graf sıralamaları</vt:lpstr>
      <vt:lpstr>Graf sıralamaları</vt:lpstr>
      <vt:lpstr>Graf sıralamaları</vt:lpstr>
      <vt:lpstr>Graf sıralamaları</vt:lpstr>
      <vt:lpstr>Graf sıralamaları</vt:lpstr>
      <vt:lpstr>Graf sıralamaları</vt:lpstr>
      <vt:lpstr>Graf sıralamaları</vt:lpstr>
      <vt:lpstr>Graf sıralamaları</vt:lpstr>
      <vt:lpstr>Graf sıralamaları</vt:lpstr>
      <vt:lpstr>Graf sıralamaları</vt:lpstr>
      <vt:lpstr>Graf sıralamaları</vt:lpstr>
      <vt:lpstr>Graf sıralamaları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MIT503 Veri Yapıları ve algoritmalar</dc:title>
  <dc:creator>gmyuriy</dc:creator>
  <cp:lastModifiedBy>gmyuriy</cp:lastModifiedBy>
  <cp:revision>1409</cp:revision>
  <dcterms:created xsi:type="dcterms:W3CDTF">2006-08-16T00:00:00Z</dcterms:created>
  <dcterms:modified xsi:type="dcterms:W3CDTF">2014-11-22T10:08:24Z</dcterms:modified>
</cp:coreProperties>
</file>