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3" r:id="rId2"/>
    <p:sldId id="347" r:id="rId3"/>
    <p:sldId id="348" r:id="rId4"/>
    <p:sldId id="349" r:id="rId5"/>
    <p:sldId id="336" r:id="rId6"/>
    <p:sldId id="334" r:id="rId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00A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764" autoAdjust="0"/>
  </p:normalViewPr>
  <p:slideViewPr>
    <p:cSldViewPr snapToGrid="0">
      <p:cViewPr varScale="1">
        <p:scale>
          <a:sx n="150" d="100"/>
          <a:sy n="150" d="100"/>
        </p:scale>
        <p:origin x="348" y="126"/>
      </p:cViewPr>
      <p:guideLst>
        <p:guide pos="2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41F16E5-5C90-44CC-97B1-737EAEE5390E}" type="datetime1">
              <a:rPr lang="de-DE" sz="800" smtClean="0"/>
              <a:t>13.06.2022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620153-02A4-412D-ADAC-CCF3CBF9D386}" type="datetime1">
              <a:rPr lang="de-DE" smtClean="0"/>
              <a:t>13.06.2022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79E92A5-DC4F-4BDA-92A1-6CBB34C29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3960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951547"/>
            <a:ext cx="3996512" cy="375904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EB2-48C2-4EE1-9E05-F28F3299BCF4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951549"/>
            <a:ext cx="404371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24966"/>
            <a:ext cx="4043710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3865-B35B-4243-A406-A9782D8F15E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951549"/>
            <a:ext cx="3996512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224966"/>
            <a:ext cx="3996512" cy="348562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00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619E-C524-47F6-8205-0387BD8B0EC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7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6" y="356401"/>
            <a:ext cx="8243887" cy="2504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D3B3728-AFE7-4FA1-9050-085AE6FFF3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951548"/>
            <a:ext cx="4176860" cy="375904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F5-5297-41A8-BBB4-C9EE907613EE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951548"/>
            <a:ext cx="3816512" cy="375904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840029F-EB3B-448C-8D11-EA9899D2E1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4A6554F4-E6A1-46F5-BAE8-2A351CE5AC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88B4-E62D-44DC-AED6-3753274E8085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7494-88BA-4505-A079-DD0DAFDCE40C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7180-7AA3-40DB-BE6F-E2611F09D17F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0DB66A6-920E-4947-9A0A-5E40FD8862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0A15-FEE6-403E-8B89-A457E4D1666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72A0E53C-6F85-4775-B2C1-DC252C34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81BD-5472-4BDF-8186-06740117F499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7F9C8EE0-6C32-45FF-98F5-B408BC7E1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D630405-285A-4E67-B740-7FC287ACC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3127-1A6E-4983-902B-051FDE5E2C1D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A80D-A120-4CCC-8265-575ED579FDF3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8E17984-57B8-4905-B910-6E2DB02F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e-mail</a:t>
            </a:r>
            <a:r>
              <a:rPr lang="de-DE" sz="1200" dirty="0">
                <a:solidFill>
                  <a:schemeClr val="tx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tx1"/>
                </a:solidFill>
              </a:rPr>
              <a:t>phone</a:t>
            </a:r>
            <a:r>
              <a:rPr lang="de-DE" sz="1200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7" y="2719248"/>
            <a:ext cx="649267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4740"/>
            <a:ext cx="2709418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tx1"/>
                </a:solidFill>
              </a:rPr>
              <a:t>University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0C5BE1D-76BA-46D8-B6B0-011E71F6AC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751920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481840"/>
            <a:ext cx="2211862" cy="728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e-mail</a:t>
            </a:r>
            <a:r>
              <a:rPr lang="de-DE" sz="1200" dirty="0">
                <a:solidFill>
                  <a:schemeClr val="bg1"/>
                </a:solidFill>
              </a:rPr>
              <a:t>	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 err="1">
                <a:solidFill>
                  <a:schemeClr val="bg1"/>
                </a:solidFill>
              </a:rPr>
              <a:t>phone</a:t>
            </a:r>
            <a:r>
              <a:rPr lang="de-DE" sz="1200" dirty="0">
                <a:solidFill>
                  <a:schemeClr val="bg1"/>
                </a:solidFill>
              </a:rPr>
              <a:t> 	+49</a:t>
            </a:r>
          </a:p>
          <a:p>
            <a:pPr marL="0" marR="0" lvl="0" indent="0" algn="l" defTabSz="685793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2" algn="l"/>
              </a:tabLst>
              <a:defRPr/>
            </a:pPr>
            <a:r>
              <a:rPr lang="de-DE" sz="1200" dirty="0">
                <a:solidFill>
                  <a:schemeClr val="bg1"/>
                </a:solidFill>
              </a:rPr>
              <a:t>www.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026536" y="2718000"/>
            <a:ext cx="1456732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###########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56002" y="2973600"/>
            <a:ext cx="1926181" cy="159603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324241"/>
            <a:ext cx="2500012" cy="196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1200" dirty="0">
                <a:solidFill>
                  <a:schemeClr val="bg1"/>
                </a:solidFill>
              </a:rPr>
              <a:t>University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Stuttgart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521063"/>
            <a:ext cx="3290054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3" y="2481840"/>
            <a:ext cx="2747409" cy="1944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C5CB7F3-331B-4567-9F42-85B79AA1DB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79DAA6-927D-4995-8BF2-9BD6EDF0B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69" y="268958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60-6866-43BE-A977-FE272E3FEB5A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4B52-878B-4F88-A36B-0CD058E88CA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062-7D05-4463-B082-8F0CC5E3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30BE60-6866-43BE-A977-FE272E3FEB5A}" type="datetime1">
              <a:rPr lang="en-GB" smtClean="0"/>
              <a:pPr/>
              <a:t>13/06/2022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489-8DD5-49A2-B56F-D2B8E284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76E5-EDEA-4247-82E2-AD7D5FB0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2CC3C-1DC0-4FDA-9590-6CC506AB6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6DC6-D146-472F-ADF2-F09E871FBE71}" type="datetime1">
              <a:rPr lang="en-GB" smtClean="0"/>
              <a:t>13/06/2022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object 3"/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4405A6-A24C-4991-9FBB-01232160A38C}" type="datetime1">
              <a:rPr lang="en-GB" smtClean="0"/>
              <a:t>13/06/2022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9" r:id="rId22"/>
    <p:sldLayoutId id="2147483690" r:id="rId23"/>
  </p:sldLayoutIdLst>
  <p:hf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A05BE20-5ED8-4A69-98E1-D525CD07FD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205" y="1456567"/>
            <a:ext cx="4536000" cy="2291185"/>
          </a:xfrm>
        </p:spPr>
        <p:txBody>
          <a:bodyPr/>
          <a:lstStyle/>
          <a:p>
            <a:r>
              <a:rPr lang="de-DE" sz="1800" dirty="0"/>
              <a:t>How are different asynchronous programming </a:t>
            </a:r>
            <a:r>
              <a:rPr lang="en-US" sz="1800" dirty="0"/>
              <a:t>constructs</a:t>
            </a:r>
            <a:r>
              <a:rPr lang="de-DE" sz="1800" dirty="0"/>
              <a:t> in JavaScript related to Software Quality? </a:t>
            </a:r>
          </a:p>
          <a:p>
            <a:r>
              <a:rPr lang="de-DE" sz="1800" dirty="0"/>
              <a:t>A Repository Mining Study on GitHub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535612-D231-4ACA-A7D5-CDFB4F7A41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718" y="4162694"/>
            <a:ext cx="4535487" cy="588645"/>
          </a:xfrm>
        </p:spPr>
        <p:txBody>
          <a:bodyPr anchor="b"/>
          <a:lstStyle/>
          <a:p>
            <a:r>
              <a:rPr lang="de-DE" dirty="0"/>
              <a:t>Gamze Şevik</a:t>
            </a:r>
          </a:p>
          <a:p>
            <a:pPr>
              <a:lnSpc>
                <a:spcPct val="100000"/>
              </a:lnSpc>
            </a:pPr>
            <a:endParaRPr lang="de-DE" sz="400" dirty="0"/>
          </a:p>
          <a:p>
            <a:r>
              <a:rPr lang="de-DE" sz="1200" dirty="0"/>
              <a:t>Bachelor Thesis, 2nd meeting on June 21, 2022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991424-83E6-4BE4-8DC8-6CCAFFC44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</p:txBody>
      </p:sp>
      <p:pic>
        <p:nvPicPr>
          <p:cNvPr id="15" name="Bildplatzhalter 7" descr="Ein Bild, das Outdoorobjekt enthält.&#10;&#10;Automatisch generierte Beschreibung">
            <a:extLst>
              <a:ext uri="{FF2B5EF4-FFF2-40B4-BE49-F238E27FC236}">
                <a16:creationId xmlns:a16="http://schemas.microsoft.com/office/drawing/2014/main" id="{6B938F85-7847-4532-BC16-6F54DAA164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rcRect l="21889" r="21889"/>
          <a:stretch>
            <a:fillRect/>
          </a:stretch>
        </p:blipFill>
        <p:spPr>
          <a:xfrm>
            <a:off x="5059363" y="698500"/>
            <a:ext cx="3816350" cy="3816350"/>
          </a:xfrm>
        </p:spPr>
      </p:pic>
      <p:pic>
        <p:nvPicPr>
          <p:cNvPr id="17" name="Bildplatzhalter 1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227768-E0D1-49CF-AE62-1ADAA5CA02B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60" b="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3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en-GB" dirty="0"/>
              <a:t>21/06/2022</a:t>
            </a:r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0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7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1CE3-4C81-E0C5-07CA-CB586EB9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BF51-8C95-05F8-60A8-271286B95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0CD2E8-D77E-C0AC-6723-8F9922C8EA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4C1C1E-9E77-9502-65F1-E0F5C49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3D193D-9206-7B7D-B7A6-F57A6AA8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University of Stuttgart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C06FD-C835-74F8-C7AF-48B1232C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9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E591D4-7B0D-4C31-8246-A68AC99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06D55-A417-4DB2-B2A3-E3F7B351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7">
            <a:extLst>
              <a:ext uri="{FF2B5EF4-FFF2-40B4-BE49-F238E27FC236}">
                <a16:creationId xmlns:a16="http://schemas.microsoft.com/office/drawing/2014/main" id="{C333B858-557A-4748-B79A-0E8E7A13FC48}"/>
              </a:ext>
            </a:extLst>
          </p:cNvPr>
          <p:cNvSpPr txBox="1">
            <a:spLocks/>
          </p:cNvSpPr>
          <p:nvPr/>
        </p:nvSpPr>
        <p:spPr>
          <a:xfrm>
            <a:off x="455842" y="301971"/>
            <a:ext cx="8245475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/>
              <a:t>Organizational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2A81E1-5266-46C8-8FE3-CC55BCC8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41" y="733971"/>
            <a:ext cx="8535759" cy="43058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 err="1">
                <a:solidFill>
                  <a:srgbClr val="00B0F0"/>
                </a:solidFill>
              </a:rPr>
              <a:t>contract</a:t>
            </a: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600" b="1" dirty="0">
                <a:solidFill>
                  <a:srgbClr val="00B0F0"/>
                </a:solidFill>
              </a:rPr>
              <a:t>2nd </a:t>
            </a:r>
            <a:r>
              <a:rPr lang="de-DE" sz="1600" b="1" dirty="0" err="1">
                <a:solidFill>
                  <a:srgbClr val="00B0F0"/>
                </a:solidFill>
              </a:rPr>
              <a:t>supervisor</a:t>
            </a:r>
            <a:endParaRPr lang="de-DE" sz="1600" b="1" dirty="0">
              <a:solidFill>
                <a:srgbClr val="00B0F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00" b="1" dirty="0">
              <a:solidFill>
                <a:srgbClr val="00B0F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5EF2E7A-049E-A053-610F-8CDA5E6D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21/06/2022</a:t>
            </a:r>
          </a:p>
        </p:txBody>
      </p:sp>
    </p:spTree>
    <p:extLst>
      <p:ext uri="{BB962C8B-B14F-4D97-AF65-F5344CB8AC3E}">
        <p14:creationId xmlns:p14="http://schemas.microsoft.com/office/powerpoint/2010/main" val="30312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66F5C61-16E1-4630-9B3A-9F87E9E1EE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Universitätsstraße 38, 70569 Stuttgart</a:t>
            </a:r>
          </a:p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2E0D9E0-3DA5-4DE7-91CE-AD88637E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Gamze Şevik (geb. Uysal)</a:t>
            </a:r>
          </a:p>
          <a:p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2EDEDCB-196F-4BE9-BEDC-83AE42BDC5F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36783" y="2730970"/>
            <a:ext cx="1439999" cy="19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176 71231119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D9F966-7AB6-4E73-8F58-016F855CD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iste.uni-stuttgart.de/ese/</a:t>
            </a:r>
          </a:p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374FD9E-20B1-4EA2-9B64-2589A7AAAB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C973C60-43B8-49D3-875F-B90D64615D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st142819@stud.uni-stuttgart.de</a:t>
            </a:r>
          </a:p>
          <a:p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8CEA9C0-0B14-489D-8AE5-AE62F56CF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ISTE – Institute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/>
              <a:t>ESE – </a:t>
            </a:r>
            <a:r>
              <a:rPr lang="en-US" dirty="0"/>
              <a:t>Empirical</a:t>
            </a:r>
            <a:r>
              <a:rPr lang="de-DE" dirty="0"/>
              <a:t> Software Engineering</a:t>
            </a:r>
          </a:p>
          <a:p>
            <a:endParaRPr lang="en-US" dirty="0"/>
          </a:p>
        </p:txBody>
      </p:sp>
      <p:pic>
        <p:nvPicPr>
          <p:cNvPr id="18" name="Bildplatzhalter 12">
            <a:extLst>
              <a:ext uri="{FF2B5EF4-FFF2-40B4-BE49-F238E27FC236}">
                <a16:creationId xmlns:a16="http://schemas.microsoft.com/office/drawing/2014/main" id="{B03D0A9D-7529-4A4A-AAA3-34DAC2CA9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11163" y="1911350"/>
            <a:ext cx="1439862" cy="1439863"/>
          </a:xfrm>
        </p:spPr>
      </p:pic>
    </p:spTree>
    <p:extLst>
      <p:ext uri="{BB962C8B-B14F-4D97-AF65-F5344CB8AC3E}">
        <p14:creationId xmlns:p14="http://schemas.microsoft.com/office/powerpoint/2010/main" val="403620635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</Words>
  <Application>Microsoft Office PowerPoint</Application>
  <PresentationFormat>On-screen Show (16:9)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Uni_Stuttgart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2022-06-13T09:57:19Z</dcterms:modified>
</cp:coreProperties>
</file>