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23" r:id="rId2"/>
    <p:sldId id="335" r:id="rId3"/>
    <p:sldId id="338" r:id="rId4"/>
    <p:sldId id="336" r:id="rId5"/>
    <p:sldId id="334" r:id="rId6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C7"/>
    <a:srgbClr val="00A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42" autoAdjust="0"/>
    <p:restoredTop sz="94764" autoAdjust="0"/>
  </p:normalViewPr>
  <p:slideViewPr>
    <p:cSldViewPr snapToGrid="0">
      <p:cViewPr varScale="1">
        <p:scale>
          <a:sx n="110" d="100"/>
          <a:sy n="110" d="100"/>
        </p:scale>
        <p:origin x="77" y="130"/>
      </p:cViewPr>
      <p:guideLst>
        <p:guide pos="294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741F16E5-5C90-44CC-97B1-737EAEE5390E}" type="datetime1">
              <a:rPr lang="de-DE" sz="800" smtClean="0"/>
              <a:t>17.05.2022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99620153-02A4-412D-ADAC-CCF3CBF9D386}" type="datetime1">
              <a:rPr lang="de-DE" smtClean="0"/>
              <a:t>17.05.2022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Institute Sublogo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479E92A5-DC4F-4BDA-92A1-6CBB34C29D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Titel 14">
            <a:extLst>
              <a:ext uri="{FF2B5EF4-FFF2-40B4-BE49-F238E27FC236}">
                <a16:creationId xmlns:a16="http://schemas.microsoft.com/office/drawing/2014/main" id="{34A0F9E8-2FA1-40F5-9BAC-817EE5B5F4E7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4451194" y="21294"/>
            <a:ext cx="4692806" cy="4550347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5027060" y="3491099"/>
            <a:ext cx="3685140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5027060" y="950913"/>
            <a:ext cx="3685140" cy="245169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396000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951547"/>
            <a:ext cx="3996512" cy="3759041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BEB2-48C2-4EE1-9E05-F28F3299BCF4}" type="datetime1">
              <a:rPr lang="en-GB" smtClean="0"/>
              <a:t>17/05/2022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951549"/>
            <a:ext cx="404371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24966"/>
            <a:ext cx="4043710" cy="348562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3865-B35B-4243-A406-A9782D8F15ED}" type="datetime1">
              <a:rPr lang="en-GB" smtClean="0"/>
              <a:t>17/05/2022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951549"/>
            <a:ext cx="3996512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224966"/>
            <a:ext cx="3996512" cy="348562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417600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619E-C524-47F6-8205-0387BD8B0EC5}" type="datetime1">
              <a:rPr lang="en-GB" smtClean="0"/>
              <a:t>17/05/2022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951547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6" y="356401"/>
            <a:ext cx="8243887" cy="25046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D3B3728-AFE7-4FA1-9050-085AE6FFF3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417686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7CF5-5297-41A8-BBB4-C9EE907613EE}" type="datetime1">
              <a:rPr lang="en-GB" smtClean="0"/>
              <a:t>17/05/2022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951548"/>
            <a:ext cx="3816512" cy="375904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840029F-EB3B-448C-8D11-EA9899D2E1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4A6554F4-E6A1-46F5-BAE8-2A351CE5AC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88B4-E62D-44DC-AED6-3753274E8085}" type="datetime1">
              <a:rPr lang="en-GB" smtClean="0"/>
              <a:t>17/05/2022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7494-88BA-4505-A079-DD0DAFDCE40C}" type="datetime1">
              <a:rPr lang="en-GB" smtClean="0"/>
              <a:t>17/05/2022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7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7180-7AA3-40DB-BE6F-E2611F09D17F}" type="datetime1">
              <a:rPr lang="en-GB" smtClean="0"/>
              <a:t>17/05/2022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A0DB66A6-920E-4947-9A0A-5E40FD8862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0A15-FEE6-403E-8B89-A457E4D16669}" type="datetime1">
              <a:rPr lang="en-GB" smtClean="0"/>
              <a:t>17/05/2022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72A0E53C-6F85-4775-B2C1-DC252C347D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81BD-5472-4BDF-8186-06740117F499}" type="datetime1">
              <a:rPr lang="en-GB" smtClean="0"/>
              <a:t>17/05/2022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7F9C8EE0-6C32-45FF-98F5-B408BC7E1F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 Institute Sublogo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CD630405-285A-4E67-B740-7FC287ACC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8" name="Bildplatzhalter 8"/>
          <p:cNvSpPr>
            <a:spLocks noGrp="1"/>
          </p:cNvSpPr>
          <p:nvPr>
            <p:ph type="pic" sz="quarter" idx="10"/>
          </p:nvPr>
        </p:nvSpPr>
        <p:spPr>
          <a:xfrm>
            <a:off x="-1" y="1266840"/>
            <a:ext cx="4792337" cy="387828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itel 14">
            <a:extLst>
              <a:ext uri="{FF2B5EF4-FFF2-40B4-BE49-F238E27FC236}">
                <a16:creationId xmlns:a16="http://schemas.microsoft.com/office/drawing/2014/main" id="{AFF476C3-111E-4CEC-9CE1-84054005F4D8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3899970" y="62746"/>
            <a:ext cx="5244029" cy="5084836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C2509DD-6995-4266-BA57-453EB5029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735643" y="2013697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B709A5D-8423-4BCB-B21F-5764E13BC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9638" y="4331883"/>
            <a:ext cx="4082562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343FAED0-A443-4C1F-A299-A7DFEE48CE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38" y="1429966"/>
            <a:ext cx="4082562" cy="28134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1972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3127-1A6E-4983-902B-051FDE5E2C1D}" type="datetime1">
              <a:rPr lang="en-GB" smtClean="0"/>
              <a:t>17/05/2022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A80D-A120-4CCC-8265-575ED579FDF3}" type="datetime1">
              <a:rPr lang="en-GB" smtClean="0"/>
              <a:t>17/05/2022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38E17984-57B8-4905-B910-6E2DB02F8F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tx1"/>
                </a:solidFill>
              </a:rPr>
              <a:t>e-mail</a:t>
            </a:r>
            <a:r>
              <a:rPr lang="de-DE" sz="1200" dirty="0">
                <a:solidFill>
                  <a:schemeClr val="tx1"/>
                </a:solidFill>
              </a:rPr>
              <a:t>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tx1"/>
                </a:solidFill>
              </a:rPr>
              <a:t>phone</a:t>
            </a:r>
            <a:r>
              <a:rPr lang="de-DE" sz="1200" dirty="0">
                <a:solidFill>
                  <a:schemeClr val="tx1"/>
                </a:solidFill>
              </a:rPr>
              <a:t> 	+49 (0) 711 685-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tx1"/>
                </a:solidFill>
              </a:rPr>
              <a:t>www.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7" y="2719248"/>
            <a:ext cx="649267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4740"/>
            <a:ext cx="2709418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tx1"/>
                </a:solidFill>
              </a:rPr>
              <a:t>University </a:t>
            </a:r>
            <a:r>
              <a:rPr lang="de-DE" sz="1200" dirty="0" err="1">
                <a:solidFill>
                  <a:schemeClr val="tx1"/>
                </a:solidFill>
              </a:rPr>
              <a:t>of</a:t>
            </a:r>
            <a:r>
              <a:rPr lang="de-DE" sz="1200" dirty="0">
                <a:solidFill>
                  <a:schemeClr val="tx1"/>
                </a:solidFill>
              </a:rPr>
              <a:t> Stuttgart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0C5BE1D-76BA-46D8-B6B0-011E71F6AC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bg1"/>
                </a:solidFill>
              </a:rPr>
              <a:t>e-mail</a:t>
            </a:r>
            <a:r>
              <a:rPr lang="de-DE" sz="1200" dirty="0">
                <a:solidFill>
                  <a:schemeClr val="bg1"/>
                </a:solidFill>
              </a:rPr>
              <a:t>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bg1"/>
                </a:solidFill>
              </a:rPr>
              <a:t>phone</a:t>
            </a:r>
            <a:r>
              <a:rPr lang="de-DE" sz="1200" dirty="0">
                <a:solidFill>
                  <a:schemeClr val="bg1"/>
                </a:solidFill>
              </a:rPr>
              <a:t> 	+49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bg1"/>
                </a:solidFill>
              </a:rPr>
              <a:t>www.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026536" y="2718000"/>
            <a:ext cx="1456732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###########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3600"/>
            <a:ext cx="1926181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bg1"/>
                </a:solidFill>
              </a:rPr>
              <a:t>University </a:t>
            </a:r>
            <a:r>
              <a:rPr lang="de-DE" sz="1200" dirty="0" err="1">
                <a:solidFill>
                  <a:schemeClr val="bg1"/>
                </a:solidFill>
              </a:rPr>
              <a:t>of</a:t>
            </a:r>
            <a:r>
              <a:rPr lang="de-DE" sz="1200" dirty="0">
                <a:solidFill>
                  <a:schemeClr val="bg1"/>
                </a:solidFill>
              </a:rPr>
              <a:t> Stuttgart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83201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C5CB7F3-331B-4567-9F42-85B79AA1DB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1266842"/>
            <a:ext cx="9144000" cy="38766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Bildplatzhalt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7437803" y="3498494"/>
            <a:ext cx="1329711" cy="132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88205" y="1456567"/>
            <a:ext cx="4536000" cy="2636385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4162694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68A37DF-9496-476C-BBBA-BE7FB54F5C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421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266841"/>
            <a:ext cx="9144000" cy="3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82472" y="4695248"/>
            <a:ext cx="1422400" cy="331513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8207" y="1456566"/>
            <a:ext cx="4534828" cy="244137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3982997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E9C39E4-13B3-44F8-B92B-E1DEC19232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E4F7A711-2DC3-438B-A0AC-CD198DE6C5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679DAA6-927D-4995-8BF2-9BD6EDF0B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80E903D-6891-4B4C-972E-C7B41586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BE60-6866-43BE-A977-FE272E3FEB5A}" type="datetime1">
              <a:rPr lang="en-GB" smtClean="0"/>
              <a:t>17/05/2022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4B52-878B-4F88-A36B-0CD058E88CA1}" type="datetime1">
              <a:rPr lang="en-GB" smtClean="0"/>
              <a:t>17/05/2022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3062-7D05-4463-B082-8F0CC5E3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30BE60-6866-43BE-A977-FE272E3FEB5A}" type="datetime1">
              <a:rPr lang="en-GB" smtClean="0"/>
              <a:pPr/>
              <a:t>17/05/2022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4489-8DD5-49A2-B56F-D2B8E284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776E5-EDEA-4247-82E2-AD7D5FB0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6DC6-D146-472F-ADF2-F09E871FBE71}" type="datetime1">
              <a:rPr lang="en-GB" smtClean="0"/>
              <a:t>17/05/2022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object 3"/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951549"/>
            <a:ext cx="8243887" cy="3759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644405A6-A24C-4991-9FBB-01232160A38C}" type="datetime1">
              <a:rPr lang="en-GB" smtClean="0"/>
              <a:t>17/05/2022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56400"/>
            <a:ext cx="8245475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6" r:id="rId2"/>
    <p:sldLayoutId id="2147483695" r:id="rId3"/>
    <p:sldLayoutId id="2147483694" r:id="rId4"/>
    <p:sldLayoutId id="2147483662" r:id="rId5"/>
    <p:sldLayoutId id="2147483692" r:id="rId6"/>
    <p:sldLayoutId id="2147483663" r:id="rId7"/>
    <p:sldLayoutId id="2147483676" r:id="rId8"/>
    <p:sldLayoutId id="2147483680" r:id="rId9"/>
    <p:sldLayoutId id="2147483664" r:id="rId10"/>
    <p:sldLayoutId id="2147483665" r:id="rId11"/>
    <p:sldLayoutId id="2147483677" r:id="rId12"/>
    <p:sldLayoutId id="2147483678" r:id="rId13"/>
    <p:sldLayoutId id="2147483679" r:id="rId14"/>
    <p:sldLayoutId id="2147483684" r:id="rId15"/>
    <p:sldLayoutId id="2147483685" r:id="rId16"/>
    <p:sldLayoutId id="2147483682" r:id="rId17"/>
    <p:sldLayoutId id="2147483681" r:id="rId18"/>
    <p:sldLayoutId id="2147483683" r:id="rId19"/>
    <p:sldLayoutId id="2147483666" r:id="rId20"/>
    <p:sldLayoutId id="2147483667" r:id="rId21"/>
    <p:sldLayoutId id="2147483689" r:id="rId22"/>
    <p:sldLayoutId id="2147483690" r:id="rId23"/>
  </p:sldLayoutIdLst>
  <p:hf hdr="0" dt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A05BE20-5ED8-4A69-98E1-D525CD07FD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8205" y="1456567"/>
            <a:ext cx="4536000" cy="2291185"/>
          </a:xfrm>
        </p:spPr>
        <p:txBody>
          <a:bodyPr/>
          <a:lstStyle/>
          <a:p>
            <a:r>
              <a:rPr lang="de-DE" sz="1800" dirty="0"/>
              <a:t>How are different asynchronous programming </a:t>
            </a:r>
            <a:r>
              <a:rPr lang="en-US" sz="1800" dirty="0"/>
              <a:t>constructs</a:t>
            </a:r>
            <a:r>
              <a:rPr lang="de-DE" sz="1800" dirty="0"/>
              <a:t> in JavaScript related to Software Quality? </a:t>
            </a:r>
          </a:p>
          <a:p>
            <a:r>
              <a:rPr lang="de-DE" sz="1800" dirty="0"/>
              <a:t>A Repository Mining Study on GitHub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C535612-D231-4ACA-A7D5-CDFB4F7A41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718" y="4162694"/>
            <a:ext cx="4535487" cy="588645"/>
          </a:xfrm>
        </p:spPr>
        <p:txBody>
          <a:bodyPr anchor="b"/>
          <a:lstStyle/>
          <a:p>
            <a:r>
              <a:rPr lang="de-DE" dirty="0"/>
              <a:t>Gamze Şevik</a:t>
            </a:r>
          </a:p>
          <a:p>
            <a:pPr>
              <a:lnSpc>
                <a:spcPct val="100000"/>
              </a:lnSpc>
            </a:pPr>
            <a:endParaRPr lang="de-DE" sz="400" dirty="0"/>
          </a:p>
          <a:p>
            <a:r>
              <a:rPr lang="de-DE" sz="1200" dirty="0"/>
              <a:t>Bachelor Thesis, 1st meeting on May ??, 2022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3991424-83E6-4BE4-8DC8-6CCAFFC44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ISTE – 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ESE – </a:t>
            </a:r>
            <a:r>
              <a:rPr lang="en-US" dirty="0"/>
              <a:t>Empirical</a:t>
            </a:r>
            <a:r>
              <a:rPr lang="de-DE" dirty="0"/>
              <a:t> Software Engineering</a:t>
            </a:r>
          </a:p>
        </p:txBody>
      </p:sp>
      <p:pic>
        <p:nvPicPr>
          <p:cNvPr id="15" name="Bildplatzhalter 7" descr="Ein Bild, das Outdoorobjekt enthält.&#10;&#10;Automatisch generierte Beschreibung">
            <a:extLst>
              <a:ext uri="{FF2B5EF4-FFF2-40B4-BE49-F238E27FC236}">
                <a16:creationId xmlns:a16="http://schemas.microsoft.com/office/drawing/2014/main" id="{6B938F85-7847-4532-BC16-6F54DAA1641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</a:blip>
          <a:srcRect l="21889" r="21889"/>
          <a:stretch>
            <a:fillRect/>
          </a:stretch>
        </p:blipFill>
        <p:spPr>
          <a:xfrm>
            <a:off x="5059363" y="698500"/>
            <a:ext cx="3816350" cy="3816350"/>
          </a:xfrm>
        </p:spPr>
      </p:pic>
      <p:pic>
        <p:nvPicPr>
          <p:cNvPr id="17" name="Bildplatzhalter 1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3D227768-E0D1-49CF-AE62-1ADAA5CA02B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60" b="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36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986BD-7D5E-41F3-BE72-C2BD4030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Goals and Tasks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DA056-5FDB-4643-9165-E525A0E11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version of table of contents</a:t>
            </a:r>
          </a:p>
          <a:p>
            <a:r>
              <a:rPr lang="en-US" dirty="0"/>
              <a:t>Literature Analysis</a:t>
            </a:r>
          </a:p>
          <a:p>
            <a:r>
              <a:rPr lang="en-US" dirty="0"/>
              <a:t>Which frameworks</a:t>
            </a:r>
          </a:p>
          <a:p>
            <a:r>
              <a:rPr lang="en-US" dirty="0"/>
              <a:t>Differences of Asynchronous Programming (AP) in ES6 / 7 / 8 / 9 / 10 / …</a:t>
            </a:r>
          </a:p>
          <a:p>
            <a:r>
              <a:rPr lang="en-US" dirty="0"/>
              <a:t>Which AP constructs for analysis? (callback, async/await, promises, generator functions)</a:t>
            </a:r>
          </a:p>
          <a:p>
            <a:r>
              <a:rPr lang="en-US" dirty="0"/>
              <a:t>Which Software Quality (SQ) metrics for analysis?</a:t>
            </a:r>
          </a:p>
          <a:p>
            <a:r>
              <a:rPr lang="en-US" dirty="0"/>
              <a:t>Which SQ detection tool? </a:t>
            </a:r>
          </a:p>
          <a:p>
            <a:r>
              <a:rPr lang="en-US" dirty="0"/>
              <a:t>Which bug detection tool? (SonarQube, JSNOSE, WAVE, </a:t>
            </a:r>
            <a:r>
              <a:rPr lang="en-US" dirty="0" err="1"/>
              <a:t>EventRacer</a:t>
            </a:r>
            <a:r>
              <a:rPr lang="en-US" dirty="0"/>
              <a:t>)</a:t>
            </a:r>
          </a:p>
          <a:p>
            <a:r>
              <a:rPr lang="en-US" dirty="0"/>
              <a:t>GitHub how to collect asynchronous JS code? </a:t>
            </a:r>
          </a:p>
          <a:p>
            <a:pPr lvl="1"/>
            <a:r>
              <a:rPr lang="en-US" dirty="0"/>
              <a:t>distinction between client-side / server-side code ?</a:t>
            </a:r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FD207F-8E74-42C5-95A4-CFA1E0B59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5BBD80-1AE6-42D3-B0C3-D8AFADD1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2673B19-E9E1-4E83-B815-C78D43CAD1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7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4C55D008-73FA-B9AA-BBA9-786091B8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7" y="356400"/>
            <a:ext cx="8245475" cy="432000"/>
          </a:xfrm>
        </p:spPr>
        <p:txBody>
          <a:bodyPr/>
          <a:lstStyle/>
          <a:p>
            <a:r>
              <a:rPr lang="de-DE" dirty="0" err="1"/>
              <a:t>Subtasks</a:t>
            </a:r>
            <a:r>
              <a:rPr lang="de-DE" dirty="0"/>
              <a:t> to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processed</a:t>
            </a:r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40CDECC-4004-1820-82EF-0AC398450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6" y="951549"/>
            <a:ext cx="8243887" cy="37590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1CB586-2E88-4E71-9FA3-C293036F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University of Stuttgart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C8118D-F1D3-431B-A994-2C9C7E7F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9E82CC3C-1DC0-4FDA-9590-6CC506AB67F8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5BB815EC-4D5E-3754-EDD3-6102C7E3D4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000" y="546519"/>
            <a:ext cx="8244200" cy="24860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2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E591D4-7B0D-4C31-8246-A68AC99A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E06D55-A417-4DB2-B2A3-E3F7B351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itel 7">
            <a:extLst>
              <a:ext uri="{FF2B5EF4-FFF2-40B4-BE49-F238E27FC236}">
                <a16:creationId xmlns:a16="http://schemas.microsoft.com/office/drawing/2014/main" id="{C333B858-557A-4748-B79A-0E8E7A13FC48}"/>
              </a:ext>
            </a:extLst>
          </p:cNvPr>
          <p:cNvSpPr txBox="1">
            <a:spLocks/>
          </p:cNvSpPr>
          <p:nvPr/>
        </p:nvSpPr>
        <p:spPr>
          <a:xfrm>
            <a:off x="455842" y="301971"/>
            <a:ext cx="8245475" cy="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7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/>
              <a:t>Organizational</a:t>
            </a: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EB2A81E1-5266-46C8-8FE3-CC55BCC88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841" y="733971"/>
            <a:ext cx="8535759" cy="430586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b="1" dirty="0" err="1">
                <a:solidFill>
                  <a:srgbClr val="00B0F0"/>
                </a:solidFill>
              </a:rPr>
              <a:t>contract</a:t>
            </a: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00B0F0"/>
                </a:solidFill>
              </a:rPr>
              <a:t>2nd </a:t>
            </a:r>
            <a:r>
              <a:rPr lang="de-DE" sz="1600" b="1" dirty="0" err="1">
                <a:solidFill>
                  <a:srgbClr val="00B0F0"/>
                </a:solidFill>
              </a:rPr>
              <a:t>supervisor</a:t>
            </a:r>
            <a:endParaRPr lang="de-DE" sz="1600" b="1" dirty="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21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66F5C61-16E1-4630-9B3A-9F87E9E1EE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Universitätsstraße 38, 70569 Stuttgart</a:t>
            </a:r>
          </a:p>
          <a:p>
            <a:endParaRPr lang="en-US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2E0D9E0-3DA5-4DE7-91CE-AD88637E87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Gamze Şevik (geb. Uysal)</a:t>
            </a:r>
          </a:p>
          <a:p>
            <a:endParaRPr lang="en-US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2EDEDCB-196F-4BE9-BEDC-83AE42BDC5F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036783" y="2730970"/>
            <a:ext cx="1439999" cy="1944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176 71231119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8D9F966-7AB6-4E73-8F58-016F855CDCA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iste.uni-stuttgart.de/ese/</a:t>
            </a:r>
          </a:p>
          <a:p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374FD9E-20B1-4EA2-9B64-2589A7AAAB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endParaRPr lang="en-US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EC973C60-43B8-49D3-875F-B90D64615D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st142819@stud.uni-stuttgart.de</a:t>
            </a:r>
          </a:p>
          <a:p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8CEA9C0-0B14-489D-8AE5-AE62F56CF4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ISTE – 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ESE – </a:t>
            </a:r>
            <a:r>
              <a:rPr lang="en-US" dirty="0"/>
              <a:t>Empirical</a:t>
            </a:r>
            <a:r>
              <a:rPr lang="de-DE" dirty="0"/>
              <a:t> Software Engineering</a:t>
            </a:r>
          </a:p>
          <a:p>
            <a:endParaRPr lang="en-US" dirty="0"/>
          </a:p>
        </p:txBody>
      </p:sp>
      <p:pic>
        <p:nvPicPr>
          <p:cNvPr id="18" name="Bildplatzhalter 12">
            <a:extLst>
              <a:ext uri="{FF2B5EF4-FFF2-40B4-BE49-F238E27FC236}">
                <a16:creationId xmlns:a16="http://schemas.microsoft.com/office/drawing/2014/main" id="{B03D0A9D-7529-4A4A-AAA3-34DAC2CA985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411163" y="1911350"/>
            <a:ext cx="1439862" cy="1439863"/>
          </a:xfrm>
        </p:spPr>
      </p:pic>
    </p:spTree>
    <p:extLst>
      <p:ext uri="{BB962C8B-B14F-4D97-AF65-F5344CB8AC3E}">
        <p14:creationId xmlns:p14="http://schemas.microsoft.com/office/powerpoint/2010/main" val="4036206354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199</Words>
  <Application>Microsoft Office PowerPoint</Application>
  <PresentationFormat>Bildschirmpräsentation (16:9)</PresentationFormat>
  <Paragraphs>38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7" baseType="lpstr">
      <vt:lpstr>Arial</vt:lpstr>
      <vt:lpstr>Uni_Stuttgart</vt:lpstr>
      <vt:lpstr>PowerPoint-Präsentation</vt:lpstr>
      <vt:lpstr>Goals and Tasks</vt:lpstr>
      <vt:lpstr>Subtasks to be processed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2016-11-21T05:24:26Z</dcterms:created>
  <dcterms:modified xsi:type="dcterms:W3CDTF">2022-05-17T14:31:10Z</dcterms:modified>
</cp:coreProperties>
</file>