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81" r:id="rId3"/>
    <p:sldId id="257" r:id="rId4"/>
    <p:sldId id="272" r:id="rId5"/>
    <p:sldId id="282" r:id="rId6"/>
    <p:sldId id="284" r:id="rId7"/>
    <p:sldId id="285" r:id="rId8"/>
    <p:sldId id="286" r:id="rId9"/>
    <p:sldId id="287" r:id="rId10"/>
    <p:sldId id="288" r:id="rId11"/>
    <p:sldId id="289" r:id="rId12"/>
    <p:sldId id="290" r:id="rId13"/>
    <p:sldId id="291" r:id="rId14"/>
    <p:sldId id="292" r:id="rId15"/>
    <p:sldId id="273" r:id="rId16"/>
    <p:sldId id="274" r:id="rId17"/>
    <p:sldId id="293" r:id="rId18"/>
    <p:sldId id="275" r:id="rId19"/>
    <p:sldId id="294" r:id="rId20"/>
    <p:sldId id="276" r:id="rId21"/>
    <p:sldId id="261" r:id="rId22"/>
    <p:sldId id="267" r:id="rId23"/>
    <p:sldId id="262" r:id="rId24"/>
    <p:sldId id="263" r:id="rId25"/>
    <p:sldId id="280" r:id="rId26"/>
    <p:sldId id="269" r:id="rId27"/>
    <p:sldId id="271" r:id="rId28"/>
    <p:sldId id="270" r:id="rId29"/>
    <p:sldId id="278" r:id="rId30"/>
    <p:sldId id="279" r:id="rId31"/>
    <p:sldId id="283" r:id="rId32"/>
    <p:sldId id="260" r:id="rId33"/>
    <p:sldId id="27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56" autoAdjust="0"/>
    <p:restoredTop sz="94660"/>
  </p:normalViewPr>
  <p:slideViewPr>
    <p:cSldViewPr>
      <p:cViewPr>
        <p:scale>
          <a:sx n="75" d="100"/>
          <a:sy n="75" d="100"/>
        </p:scale>
        <p:origin x="1236"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B21917F-4940-4513-A118-CD7E0C8B8DCC}" type="datetimeFigureOut">
              <a:rPr lang="en-US" smtClean="0"/>
              <a:pPr/>
              <a:t>10/2/2014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1D015B38-AC30-4EA1-B073-8FDDDDAB320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21917F-4940-4513-A118-CD7E0C8B8DCC}"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15B38-AC30-4EA1-B073-8FDDDDAB32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B21917F-4940-4513-A118-CD7E0C8B8DCC}" type="datetimeFigureOut">
              <a:rPr lang="en-US" smtClean="0"/>
              <a:pPr/>
              <a:t>10/2/2014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015B38-AC30-4EA1-B073-8FDDDDAB32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B21917F-4940-4513-A118-CD7E0C8B8DCC}" type="datetimeFigureOut">
              <a:rPr lang="en-US" smtClean="0"/>
              <a:pPr/>
              <a:t>10/2/2014</a:t>
            </a:fld>
            <a:endParaRPr lang="en-US"/>
          </a:p>
        </p:txBody>
      </p:sp>
      <p:sp>
        <p:nvSpPr>
          <p:cNvPr id="9" name="Slide Number Placeholder 8"/>
          <p:cNvSpPr>
            <a:spLocks noGrp="1"/>
          </p:cNvSpPr>
          <p:nvPr>
            <p:ph type="sldNum" sz="quarter" idx="15"/>
          </p:nvPr>
        </p:nvSpPr>
        <p:spPr/>
        <p:txBody>
          <a:bodyPr rtlCol="0"/>
          <a:lstStyle/>
          <a:p>
            <a:fld id="{1D015B38-AC30-4EA1-B073-8FDDDDAB320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B21917F-4940-4513-A118-CD7E0C8B8DCC}" type="datetimeFigureOut">
              <a:rPr lang="en-US" smtClean="0"/>
              <a:pPr/>
              <a:t>10/2/2014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1D015B38-AC30-4EA1-B073-8FDDDDAB32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B21917F-4940-4513-A118-CD7E0C8B8DCC}" type="datetimeFigureOut">
              <a:rPr lang="en-US" smtClean="0"/>
              <a:pPr/>
              <a:t>10/2/2014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015B38-AC30-4EA1-B073-8FDDDDAB3202}"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B21917F-4940-4513-A118-CD7E0C8B8DCC}" type="datetimeFigureOut">
              <a:rPr lang="en-US" smtClean="0"/>
              <a:pPr/>
              <a:t>10/2/2014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015B38-AC30-4EA1-B073-8FDDDDAB3202}"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B21917F-4940-4513-A118-CD7E0C8B8DCC}" type="datetimeFigureOut">
              <a:rPr lang="en-US" smtClean="0"/>
              <a:pPr/>
              <a:t>10/2/2014</a:t>
            </a:fld>
            <a:endParaRPr lang="en-US"/>
          </a:p>
        </p:txBody>
      </p:sp>
      <p:sp>
        <p:nvSpPr>
          <p:cNvPr id="7" name="Slide Number Placeholder 6"/>
          <p:cNvSpPr>
            <a:spLocks noGrp="1"/>
          </p:cNvSpPr>
          <p:nvPr>
            <p:ph type="sldNum" sz="quarter" idx="11"/>
          </p:nvPr>
        </p:nvSpPr>
        <p:spPr/>
        <p:txBody>
          <a:bodyPr rtlCol="0"/>
          <a:lstStyle/>
          <a:p>
            <a:fld id="{1D015B38-AC30-4EA1-B073-8FDDDDAB320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1917F-4940-4513-A118-CD7E0C8B8DCC}" type="datetimeFigureOut">
              <a:rPr lang="en-US" smtClean="0"/>
              <a:pPr/>
              <a:t>10/2/2014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015B38-AC30-4EA1-B073-8FDDDDAB32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B21917F-4940-4513-A118-CD7E0C8B8DCC}" type="datetimeFigureOut">
              <a:rPr lang="en-US" smtClean="0"/>
              <a:pPr/>
              <a:t>10/2/2014</a:t>
            </a:fld>
            <a:endParaRPr lang="en-US"/>
          </a:p>
        </p:txBody>
      </p:sp>
      <p:sp>
        <p:nvSpPr>
          <p:cNvPr id="22" name="Slide Number Placeholder 21"/>
          <p:cNvSpPr>
            <a:spLocks noGrp="1"/>
          </p:cNvSpPr>
          <p:nvPr>
            <p:ph type="sldNum" sz="quarter" idx="15"/>
          </p:nvPr>
        </p:nvSpPr>
        <p:spPr/>
        <p:txBody>
          <a:bodyPr rtlCol="0"/>
          <a:lstStyle/>
          <a:p>
            <a:fld id="{1D015B38-AC30-4EA1-B073-8FDDDDAB320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B21917F-4940-4513-A118-CD7E0C8B8DCC}" type="datetimeFigureOut">
              <a:rPr lang="en-US" smtClean="0"/>
              <a:pPr/>
              <a:t>10/2/2014</a:t>
            </a:fld>
            <a:endParaRPr lang="en-US"/>
          </a:p>
        </p:txBody>
      </p:sp>
      <p:sp>
        <p:nvSpPr>
          <p:cNvPr id="18" name="Slide Number Placeholder 17"/>
          <p:cNvSpPr>
            <a:spLocks noGrp="1"/>
          </p:cNvSpPr>
          <p:nvPr>
            <p:ph type="sldNum" sz="quarter" idx="11"/>
          </p:nvPr>
        </p:nvSpPr>
        <p:spPr/>
        <p:txBody>
          <a:bodyPr rtlCol="0"/>
          <a:lstStyle/>
          <a:p>
            <a:fld id="{1D015B38-AC30-4EA1-B073-8FDDDDAB320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B21917F-4940-4513-A118-CD7E0C8B8DCC}" type="datetimeFigureOut">
              <a:rPr lang="en-US" smtClean="0"/>
              <a:pPr/>
              <a:t>10/2/2014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D015B38-AC30-4EA1-B073-8FDDDDAB32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5" Type="http://schemas.openxmlformats.org/officeDocument/2006/relationships/oleObject" Target="../embeddings/oleObject5.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7.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23.wmf"/><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0.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22.png"/><Relationship Id="rId4" Type="http://schemas.openxmlformats.org/officeDocument/2006/relationships/image" Target="../media/image19.wmf"/><Relationship Id="rId9"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16.bin"/><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18.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0.bin"/></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Acceptor_(semiconductors)" TargetMode="External"/><Relationship Id="rId2" Type="http://schemas.openxmlformats.org/officeDocument/2006/relationships/hyperlink" Target="http://en.wikipedia.org/wiki/Donor_(semiconductors)" TargetMode="Externa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hyperlink" Target="http://en.wikipedia.org/wiki/Depletion_layer" TargetMode="External"/><Relationship Id="rId4" Type="http://schemas.openxmlformats.org/officeDocument/2006/relationships/hyperlink" Target="http://en.wikipedia.org/wiki/Space_charge_region"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en.wikipedia.org/wiki/Contact_electrification" TargetMode="External"/><Relationship Id="rId2" Type="http://schemas.openxmlformats.org/officeDocument/2006/relationships/hyperlink" Target="http://en.wikipedia.org/wiki/Electric_field" TargetMode="Externa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Dopant" TargetMode="External"/><Relationship Id="rId3" Type="http://schemas.openxmlformats.org/officeDocument/2006/relationships/hyperlink" Target="http://en.wikipedia.org/wiki/N-type_semiconductor" TargetMode="External"/><Relationship Id="rId7" Type="http://schemas.openxmlformats.org/officeDocument/2006/relationships/hyperlink" Target="http://en.wikipedia.org/wiki/Diffusion" TargetMode="External"/><Relationship Id="rId2" Type="http://schemas.openxmlformats.org/officeDocument/2006/relationships/hyperlink" Target="http://en.wikipedia.org/wiki/P-type_semiconductor" TargetMode="External"/><Relationship Id="rId1" Type="http://schemas.openxmlformats.org/officeDocument/2006/relationships/slideLayout" Target="../slideLayouts/slideLayout2.xml"/><Relationship Id="rId6" Type="http://schemas.openxmlformats.org/officeDocument/2006/relationships/hyperlink" Target="http://en.wikipedia.org/wiki/Ion_implantation" TargetMode="External"/><Relationship Id="rId11" Type="http://schemas.openxmlformats.org/officeDocument/2006/relationships/image" Target="../media/image3.png"/><Relationship Id="rId5" Type="http://schemas.openxmlformats.org/officeDocument/2006/relationships/hyperlink" Target="http://en.wikipedia.org/wiki/Doping_(semiconductor)" TargetMode="External"/><Relationship Id="rId10" Type="http://schemas.openxmlformats.org/officeDocument/2006/relationships/image" Target="../media/image2.png"/><Relationship Id="rId4" Type="http://schemas.openxmlformats.org/officeDocument/2006/relationships/hyperlink" Target="http://en.wikipedia.org/wiki/Semiconductors" TargetMode="External"/><Relationship Id="rId9" Type="http://schemas.openxmlformats.org/officeDocument/2006/relationships/hyperlink" Target="http://en.wikipedia.org/wiki/Epitaxy"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1.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2.wmf"/><Relationship Id="rId5" Type="http://schemas.openxmlformats.org/officeDocument/2006/relationships/oleObject" Target="../embeddings/oleObject22.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24.bin"/></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1676400"/>
            <a:ext cx="7467600" cy="1219200"/>
          </a:xfrm>
        </p:spPr>
        <p:txBody>
          <a:bodyPr>
            <a:normAutofit/>
          </a:bodyPr>
          <a:lstStyle/>
          <a:p>
            <a:pPr algn="ctr"/>
            <a:r>
              <a:rPr lang="en-US" sz="2400" dirty="0"/>
              <a:t>CENG 207 SOLID </a:t>
            </a:r>
            <a:r>
              <a:rPr lang="en-US" sz="2400"/>
              <a:t>STATE </a:t>
            </a:r>
            <a:r>
              <a:rPr lang="en-US" sz="2400" smtClean="0"/>
              <a:t>DEVICES</a:t>
            </a:r>
            <a:br>
              <a:rPr lang="en-US" sz="2400" smtClean="0"/>
            </a:br>
            <a:r>
              <a:rPr lang="en-US" sz="2400" dirty="0"/>
              <a:t/>
            </a:r>
            <a:br>
              <a:rPr lang="en-US" sz="2400" dirty="0"/>
            </a:br>
            <a:r>
              <a:rPr lang="en-US" sz="2400" dirty="0"/>
              <a:t>INSTRUCTOR: </a:t>
            </a:r>
            <a:r>
              <a:rPr lang="en-US" sz="2400" b="0" dirty="0"/>
              <a:t>NANA(DR.) </a:t>
            </a:r>
            <a:r>
              <a:rPr lang="en-US" sz="2400" b="0" dirty="0" err="1"/>
              <a:t>KWASI</a:t>
            </a:r>
            <a:r>
              <a:rPr lang="en-US" sz="2400" b="0" dirty="0"/>
              <a:t> </a:t>
            </a:r>
            <a:r>
              <a:rPr lang="en-US" sz="2400" b="0" dirty="0" err="1"/>
              <a:t>DIAWUO</a:t>
            </a:r>
            <a:r>
              <a:rPr lang="en-US" sz="2400" b="0" dirty="0"/>
              <a:t> </a:t>
            </a:r>
          </a:p>
        </p:txBody>
      </p:sp>
      <p:sp>
        <p:nvSpPr>
          <p:cNvPr id="3" name="Subtitle 2"/>
          <p:cNvSpPr>
            <a:spLocks noGrp="1"/>
          </p:cNvSpPr>
          <p:nvPr>
            <p:ph type="subTitle" idx="1"/>
          </p:nvPr>
        </p:nvSpPr>
        <p:spPr>
          <a:xfrm>
            <a:off x="2667000" y="4038600"/>
            <a:ext cx="6172200" cy="1371600"/>
          </a:xfrm>
        </p:spPr>
        <p:txBody>
          <a:bodyPr/>
          <a:lstStyle/>
          <a:p>
            <a:r>
              <a:rPr lang="en-US" dirty="0" smtClean="0"/>
              <a:t>LECTURE 4: PN JUNCTION</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smtClean="0"/>
              <a:t>Ideal Diode Analysis: Approach</a:t>
            </a:r>
          </a:p>
        </p:txBody>
      </p:sp>
      <p:sp>
        <p:nvSpPr>
          <p:cNvPr id="27652" name="Rectangle 3"/>
          <p:cNvSpPr>
            <a:spLocks noGrp="1" noChangeArrowheads="1"/>
          </p:cNvSpPr>
          <p:nvPr>
            <p:ph type="body" idx="1"/>
          </p:nvPr>
        </p:nvSpPr>
        <p:spPr>
          <a:xfrm>
            <a:off x="533400" y="1143000"/>
            <a:ext cx="8229600" cy="5410200"/>
          </a:xfrm>
        </p:spPr>
        <p:txBody>
          <a:bodyPr/>
          <a:lstStyle/>
          <a:p>
            <a:r>
              <a:rPr lang="en-US" sz="2600" dirty="0" smtClean="0"/>
              <a:t>Solve the minority-carrier diffusion equations in quasi-neutral regions to obtain </a:t>
            </a:r>
            <a:r>
              <a:rPr lang="en-US" sz="2600" dirty="0" err="1" smtClean="0">
                <a:latin typeface="Symbol" panose="05050102010706020507" pitchFamily="18" charset="2"/>
              </a:rPr>
              <a:t>D</a:t>
            </a:r>
            <a:r>
              <a:rPr lang="en-US" sz="2600" i="1" dirty="0" err="1" smtClean="0"/>
              <a:t>n</a:t>
            </a:r>
            <a:r>
              <a:rPr lang="en-US" sz="2600" baseline="-25000" dirty="0" err="1" smtClean="0"/>
              <a:t>p</a:t>
            </a:r>
            <a:r>
              <a:rPr lang="en-US" sz="2600" dirty="0" smtClean="0"/>
              <a:t>(</a:t>
            </a:r>
            <a:r>
              <a:rPr lang="en-US" sz="2600" i="1" dirty="0" err="1" smtClean="0"/>
              <a:t>x</a:t>
            </a:r>
            <a:r>
              <a:rPr lang="en-US" sz="2600" dirty="0" err="1" smtClean="0"/>
              <a:t>,</a:t>
            </a:r>
            <a:r>
              <a:rPr lang="en-US" sz="2600" i="1" dirty="0" err="1" smtClean="0"/>
              <a:t>V</a:t>
            </a:r>
            <a:r>
              <a:rPr lang="en-US" sz="2600" baseline="-25000" dirty="0" err="1" smtClean="0"/>
              <a:t>A</a:t>
            </a:r>
            <a:r>
              <a:rPr lang="en-US" sz="2600" dirty="0" smtClean="0"/>
              <a:t>),</a:t>
            </a:r>
            <a:r>
              <a:rPr lang="en-US" sz="2600" dirty="0" err="1" smtClean="0">
                <a:latin typeface="Symbol" panose="05050102010706020507" pitchFamily="18" charset="2"/>
              </a:rPr>
              <a:t>D</a:t>
            </a:r>
            <a:r>
              <a:rPr lang="en-US" sz="2600" i="1" dirty="0" err="1" smtClean="0"/>
              <a:t>p</a:t>
            </a:r>
            <a:r>
              <a:rPr lang="en-US" sz="2600" baseline="-25000" dirty="0" err="1" smtClean="0"/>
              <a:t>n</a:t>
            </a:r>
            <a:r>
              <a:rPr lang="en-US" sz="2600" dirty="0" smtClean="0"/>
              <a:t>(</a:t>
            </a:r>
            <a:r>
              <a:rPr lang="en-US" sz="2600" i="1" dirty="0" err="1" smtClean="0"/>
              <a:t>x</a:t>
            </a:r>
            <a:r>
              <a:rPr lang="en-US" sz="2600" dirty="0" err="1" smtClean="0"/>
              <a:t>,</a:t>
            </a:r>
            <a:r>
              <a:rPr lang="en-US" sz="2600" i="1" dirty="0" err="1" smtClean="0"/>
              <a:t>V</a:t>
            </a:r>
            <a:r>
              <a:rPr lang="en-US" sz="2600" baseline="-25000" dirty="0" err="1" smtClean="0"/>
              <a:t>A</a:t>
            </a:r>
            <a:r>
              <a:rPr lang="en-US" sz="2600" dirty="0" smtClean="0"/>
              <a:t>)</a:t>
            </a:r>
          </a:p>
          <a:p>
            <a:pPr lvl="1"/>
            <a:r>
              <a:rPr lang="en-US" sz="2400" dirty="0" smtClean="0"/>
              <a:t>apply boundary conditions </a:t>
            </a:r>
          </a:p>
          <a:p>
            <a:pPr lvl="2"/>
            <a:r>
              <a:rPr lang="en-US" dirty="0" smtClean="0"/>
              <a:t>p-side: </a:t>
            </a:r>
            <a:r>
              <a:rPr lang="en-US" dirty="0" err="1" smtClean="0">
                <a:latin typeface="Symbol" panose="05050102010706020507" pitchFamily="18" charset="2"/>
              </a:rPr>
              <a:t>D</a:t>
            </a:r>
            <a:r>
              <a:rPr lang="en-US" i="1" dirty="0" err="1" smtClean="0"/>
              <a:t>n</a:t>
            </a:r>
            <a:r>
              <a:rPr lang="en-US" baseline="-25000" dirty="0" err="1" smtClean="0"/>
              <a:t>p</a:t>
            </a:r>
            <a:r>
              <a:rPr lang="en-US" dirty="0" smtClean="0"/>
              <a:t>(-</a:t>
            </a:r>
            <a:r>
              <a:rPr lang="en-US" i="1" dirty="0" err="1" smtClean="0"/>
              <a:t>x</a:t>
            </a:r>
            <a:r>
              <a:rPr lang="en-US" baseline="-25000" dirty="0" err="1" smtClean="0"/>
              <a:t>p</a:t>
            </a:r>
            <a:r>
              <a:rPr lang="en-US" dirty="0" smtClean="0"/>
              <a:t>), </a:t>
            </a:r>
            <a:r>
              <a:rPr lang="en-US" dirty="0" err="1" smtClean="0">
                <a:latin typeface="Symbol" panose="05050102010706020507" pitchFamily="18" charset="2"/>
              </a:rPr>
              <a:t>D</a:t>
            </a:r>
            <a:r>
              <a:rPr lang="en-US" i="1" dirty="0" err="1" smtClean="0"/>
              <a:t>n</a:t>
            </a:r>
            <a:r>
              <a:rPr lang="en-US" baseline="-25000" dirty="0" err="1" smtClean="0"/>
              <a:t>p</a:t>
            </a:r>
            <a:r>
              <a:rPr lang="en-US" dirty="0" smtClean="0"/>
              <a:t>(-</a:t>
            </a:r>
            <a:r>
              <a:rPr lang="en-US" dirty="0" smtClean="0">
                <a:sym typeface="Symbol" panose="05050102010706020507" pitchFamily="18" charset="2"/>
              </a:rPr>
              <a:t></a:t>
            </a:r>
            <a:r>
              <a:rPr lang="en-US" dirty="0" smtClean="0"/>
              <a:t>)</a:t>
            </a:r>
          </a:p>
          <a:p>
            <a:pPr lvl="2"/>
            <a:r>
              <a:rPr lang="en-US" dirty="0" smtClean="0"/>
              <a:t>n-side: </a:t>
            </a:r>
            <a:r>
              <a:rPr lang="en-US" dirty="0" err="1" smtClean="0">
                <a:latin typeface="Symbol" panose="05050102010706020507" pitchFamily="18" charset="2"/>
              </a:rPr>
              <a:t>D</a:t>
            </a:r>
            <a:r>
              <a:rPr lang="en-US" i="1" dirty="0" err="1" smtClean="0"/>
              <a:t>p</a:t>
            </a:r>
            <a:r>
              <a:rPr lang="en-US" baseline="-25000" dirty="0" err="1" smtClean="0"/>
              <a:t>n</a:t>
            </a:r>
            <a:r>
              <a:rPr lang="en-US" dirty="0" smtClean="0"/>
              <a:t>(</a:t>
            </a:r>
            <a:r>
              <a:rPr lang="en-US" i="1" dirty="0" err="1" smtClean="0"/>
              <a:t>x</a:t>
            </a:r>
            <a:r>
              <a:rPr lang="en-US" baseline="-25000" dirty="0" err="1" smtClean="0"/>
              <a:t>n</a:t>
            </a:r>
            <a:r>
              <a:rPr lang="en-US" dirty="0" smtClean="0"/>
              <a:t>), </a:t>
            </a:r>
            <a:r>
              <a:rPr lang="en-US" dirty="0" err="1" smtClean="0">
                <a:latin typeface="Symbol" panose="05050102010706020507" pitchFamily="18" charset="2"/>
              </a:rPr>
              <a:t>D</a:t>
            </a:r>
            <a:r>
              <a:rPr lang="en-US" i="1" dirty="0" err="1" smtClean="0"/>
              <a:t>p</a:t>
            </a:r>
            <a:r>
              <a:rPr lang="en-US" baseline="-25000" dirty="0" err="1" smtClean="0"/>
              <a:t>n</a:t>
            </a:r>
            <a:r>
              <a:rPr lang="en-US" dirty="0" smtClean="0"/>
              <a:t>(</a:t>
            </a:r>
            <a:r>
              <a:rPr lang="en-US" dirty="0" smtClean="0">
                <a:sym typeface="Symbol" panose="05050102010706020507" pitchFamily="18" charset="2"/>
              </a:rPr>
              <a:t></a:t>
            </a:r>
            <a:r>
              <a:rPr lang="en-US" dirty="0" smtClean="0"/>
              <a:t>)</a:t>
            </a:r>
          </a:p>
          <a:p>
            <a:pPr>
              <a:spcBef>
                <a:spcPct val="50000"/>
              </a:spcBef>
            </a:pPr>
            <a:r>
              <a:rPr lang="en-US" sz="2600" dirty="0" smtClean="0"/>
              <a:t>Determine minority-carrier current densities in quasi-neutral regions</a:t>
            </a:r>
          </a:p>
          <a:p>
            <a:pPr>
              <a:spcBef>
                <a:spcPct val="75000"/>
              </a:spcBef>
            </a:pPr>
            <a:endParaRPr lang="en-US" sz="2600" dirty="0" smtClean="0"/>
          </a:p>
          <a:p>
            <a:pPr>
              <a:spcBef>
                <a:spcPct val="50000"/>
              </a:spcBef>
            </a:pPr>
            <a:r>
              <a:rPr lang="en-US" sz="2600" dirty="0" smtClean="0"/>
              <a:t>Evaluate </a:t>
            </a:r>
            <a:r>
              <a:rPr lang="en-US" sz="2600" i="1" dirty="0" err="1" smtClean="0"/>
              <a:t>J</a:t>
            </a:r>
            <a:r>
              <a:rPr lang="en-US" sz="2600" baseline="-25000" dirty="0" err="1" smtClean="0"/>
              <a:t>n</a:t>
            </a:r>
            <a:r>
              <a:rPr lang="en-US" sz="2600" dirty="0" smtClean="0"/>
              <a:t> at </a:t>
            </a:r>
            <a:r>
              <a:rPr lang="en-US" sz="2600" i="1" dirty="0" smtClean="0"/>
              <a:t>x=</a:t>
            </a:r>
            <a:r>
              <a:rPr lang="en-US" sz="2600" dirty="0" smtClean="0"/>
              <a:t>-</a:t>
            </a:r>
            <a:r>
              <a:rPr lang="en-US" sz="2600" i="1" dirty="0" err="1" smtClean="0"/>
              <a:t>x</a:t>
            </a:r>
            <a:r>
              <a:rPr lang="en-US" sz="2600" baseline="-25000" dirty="0" err="1" smtClean="0"/>
              <a:t>p</a:t>
            </a:r>
            <a:r>
              <a:rPr lang="en-US" sz="2600" baseline="-25000" dirty="0" smtClean="0"/>
              <a:t>  </a:t>
            </a:r>
            <a:r>
              <a:rPr lang="en-US" sz="2600" dirty="0" smtClean="0"/>
              <a:t>and  </a:t>
            </a:r>
            <a:r>
              <a:rPr lang="en-US" sz="2600" i="1" dirty="0" err="1" smtClean="0"/>
              <a:t>J</a:t>
            </a:r>
            <a:r>
              <a:rPr lang="en-US" sz="2600" baseline="-25000" dirty="0" err="1" smtClean="0"/>
              <a:t>p</a:t>
            </a:r>
            <a:r>
              <a:rPr lang="en-US" sz="2600" baseline="-25000" dirty="0" smtClean="0"/>
              <a:t> </a:t>
            </a:r>
            <a:r>
              <a:rPr lang="en-US" sz="2600" dirty="0" smtClean="0"/>
              <a:t>at </a:t>
            </a:r>
            <a:r>
              <a:rPr lang="en-US" sz="2600" i="1" dirty="0" smtClean="0"/>
              <a:t>x</a:t>
            </a:r>
            <a:r>
              <a:rPr lang="en-US" sz="2600" dirty="0" smtClean="0"/>
              <a:t>=</a:t>
            </a:r>
            <a:r>
              <a:rPr lang="en-US" sz="2600" i="1" dirty="0" err="1" smtClean="0"/>
              <a:t>x</a:t>
            </a:r>
            <a:r>
              <a:rPr lang="en-US" sz="2600" baseline="-25000" dirty="0" err="1" smtClean="0"/>
              <a:t>n</a:t>
            </a:r>
            <a:r>
              <a:rPr lang="en-US" sz="2600" baseline="-25000" dirty="0" smtClean="0"/>
              <a:t> </a:t>
            </a:r>
            <a:endParaRPr lang="en-US" sz="2600" dirty="0" smtClean="0"/>
          </a:p>
          <a:p>
            <a:pPr lvl="1">
              <a:spcBef>
                <a:spcPct val="50000"/>
              </a:spcBef>
              <a:buFontTx/>
              <a:buNone/>
            </a:pPr>
            <a:r>
              <a:rPr lang="en-US" sz="2100" dirty="0" smtClean="0">
                <a:sym typeface="Wingdings" panose="05000000000000000000" pitchFamily="2" charset="2"/>
              </a:rPr>
              <a:t>   </a:t>
            </a:r>
            <a:r>
              <a:rPr lang="en-US" sz="2100" i="1" dirty="0" smtClean="0"/>
              <a:t>J</a:t>
            </a:r>
            <a:r>
              <a:rPr lang="en-US" sz="2100" dirty="0" smtClean="0"/>
              <a:t>(</a:t>
            </a:r>
            <a:r>
              <a:rPr lang="en-US" sz="2100" i="1" dirty="0" smtClean="0"/>
              <a:t>V</a:t>
            </a:r>
            <a:r>
              <a:rPr lang="en-US" sz="2100" baseline="-25000" dirty="0" smtClean="0"/>
              <a:t>A</a:t>
            </a:r>
            <a:r>
              <a:rPr lang="en-US" sz="2100" dirty="0" smtClean="0"/>
              <a:t>) = </a:t>
            </a:r>
            <a:r>
              <a:rPr lang="en-US" sz="2100" i="1" dirty="0" err="1" smtClean="0"/>
              <a:t>J</a:t>
            </a:r>
            <a:r>
              <a:rPr lang="en-US" sz="2100" baseline="-25000" dirty="0" err="1" smtClean="0"/>
              <a:t>n</a:t>
            </a:r>
            <a:r>
              <a:rPr lang="en-US" sz="2100" dirty="0" smtClean="0"/>
              <a:t>(</a:t>
            </a:r>
            <a:r>
              <a:rPr lang="en-US" sz="2100" i="1" dirty="0" smtClean="0"/>
              <a:t>V</a:t>
            </a:r>
            <a:r>
              <a:rPr lang="en-US" sz="2100" baseline="-25000" dirty="0" smtClean="0"/>
              <a:t>A</a:t>
            </a:r>
            <a:r>
              <a:rPr lang="en-US" sz="2100" dirty="0" smtClean="0"/>
              <a:t>)|</a:t>
            </a:r>
            <a:r>
              <a:rPr lang="en-US" sz="2200" i="1" baseline="-25000" dirty="0" smtClean="0"/>
              <a:t>x</a:t>
            </a:r>
            <a:r>
              <a:rPr lang="en-US" sz="2200" baseline="-25000" dirty="0" smtClean="0"/>
              <a:t>=-</a:t>
            </a:r>
            <a:r>
              <a:rPr lang="en-US" sz="2200" i="1" baseline="-25000" dirty="0" err="1" smtClean="0"/>
              <a:t>xp</a:t>
            </a:r>
            <a:r>
              <a:rPr lang="en-US" sz="2100" dirty="0" smtClean="0"/>
              <a:t> + </a:t>
            </a:r>
            <a:r>
              <a:rPr lang="en-US" sz="2100" i="1" dirty="0" err="1" smtClean="0"/>
              <a:t>J</a:t>
            </a:r>
            <a:r>
              <a:rPr lang="en-US" sz="2100" baseline="-25000" dirty="0" err="1" smtClean="0"/>
              <a:t>p</a:t>
            </a:r>
            <a:r>
              <a:rPr lang="en-US" sz="2100" dirty="0" smtClean="0"/>
              <a:t>(</a:t>
            </a:r>
            <a:r>
              <a:rPr lang="en-US" sz="2100" i="1" dirty="0" smtClean="0"/>
              <a:t>V</a:t>
            </a:r>
            <a:r>
              <a:rPr lang="en-US" sz="2100" baseline="-25000" dirty="0" smtClean="0"/>
              <a:t>A </a:t>
            </a:r>
            <a:r>
              <a:rPr lang="en-US" sz="2100" dirty="0" smtClean="0"/>
              <a:t>)|</a:t>
            </a:r>
            <a:r>
              <a:rPr lang="en-US" sz="2200" i="1" baseline="-25000" dirty="0" smtClean="0"/>
              <a:t>x</a:t>
            </a:r>
            <a:r>
              <a:rPr lang="en-US" sz="2200" baseline="-25000" dirty="0" smtClean="0"/>
              <a:t>=</a:t>
            </a:r>
            <a:r>
              <a:rPr lang="en-US" sz="2200" i="1" baseline="-25000" dirty="0" err="1" smtClean="0"/>
              <a:t>xn</a:t>
            </a:r>
            <a:r>
              <a:rPr lang="en-US" sz="2100" dirty="0" smtClean="0"/>
              <a:t> </a:t>
            </a:r>
          </a:p>
        </p:txBody>
      </p:sp>
      <p:graphicFrame>
        <p:nvGraphicFramePr>
          <p:cNvPr id="27653" name="Object 4"/>
          <p:cNvGraphicFramePr>
            <a:graphicFrameLocks noChangeAspect="1"/>
          </p:cNvGraphicFramePr>
          <p:nvPr/>
        </p:nvGraphicFramePr>
        <p:xfrm>
          <a:off x="1524000" y="4267200"/>
          <a:ext cx="3082925" cy="850900"/>
        </p:xfrm>
        <a:graphic>
          <a:graphicData uri="http://schemas.openxmlformats.org/presentationml/2006/ole">
            <mc:AlternateContent xmlns:mc="http://schemas.openxmlformats.org/markup-compatibility/2006">
              <mc:Choice xmlns:v="urn:schemas-microsoft-com:vml" Requires="v">
                <p:oleObj spid="_x0000_s4110" name="Equation" r:id="rId3" imgW="1473200" imgH="406400" progId="Equation.3">
                  <p:embed/>
                </p:oleObj>
              </mc:Choice>
              <mc:Fallback>
                <p:oleObj name="Equation" r:id="rId3" imgW="14732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4267200"/>
                        <a:ext cx="3082925"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5"/>
          <p:cNvGraphicFramePr>
            <a:graphicFrameLocks noChangeAspect="1"/>
          </p:cNvGraphicFramePr>
          <p:nvPr/>
        </p:nvGraphicFramePr>
        <p:xfrm>
          <a:off x="5105400" y="4267200"/>
          <a:ext cx="3295650" cy="823913"/>
        </p:xfrm>
        <a:graphic>
          <a:graphicData uri="http://schemas.openxmlformats.org/presentationml/2006/ole">
            <mc:AlternateContent xmlns:mc="http://schemas.openxmlformats.org/markup-compatibility/2006">
              <mc:Choice xmlns:v="urn:schemas-microsoft-com:vml" Requires="v">
                <p:oleObj spid="_x0000_s4111" name="Equation" r:id="rId5" imgW="1574800" imgH="393700" progId="Equation.3">
                  <p:embed/>
                </p:oleObj>
              </mc:Choice>
              <mc:Fallback>
                <p:oleObj name="Equation" r:id="rId5" imgW="15748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4267200"/>
                        <a:ext cx="3295650"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640374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0"/>
          </p:nvPr>
        </p:nvSpPr>
        <p:spPr>
          <a:noFill/>
        </p:spPr>
        <p:txBody>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r>
              <a:rPr lang="en-US">
                <a:latin typeface="Arial" panose="020B0604020202020204" pitchFamily="34" charset="0"/>
              </a:rPr>
              <a:t>EE130 Lecture 15, Slide </a:t>
            </a:r>
            <a:fld id="{1CD40201-7765-4FA1-BF15-C0FA836EB002}" type="slidenum">
              <a:rPr lang="en-US">
                <a:latin typeface="Arial" panose="020B0604020202020204" pitchFamily="34" charset="0"/>
              </a:rPr>
              <a:pPr/>
              <a:t>11</a:t>
            </a:fld>
            <a:endParaRPr lang="en-US"/>
          </a:p>
          <a:p>
            <a:endParaRPr lang="en-US"/>
          </a:p>
        </p:txBody>
      </p:sp>
      <p:sp>
        <p:nvSpPr>
          <p:cNvPr id="28675" name="Rectangle 2"/>
          <p:cNvSpPr>
            <a:spLocks noGrp="1" noChangeArrowheads="1"/>
          </p:cNvSpPr>
          <p:nvPr>
            <p:ph type="title"/>
          </p:nvPr>
        </p:nvSpPr>
        <p:spPr>
          <a:xfrm>
            <a:off x="381000" y="381000"/>
            <a:ext cx="8382000" cy="914400"/>
          </a:xfrm>
        </p:spPr>
        <p:txBody>
          <a:bodyPr/>
          <a:lstStyle/>
          <a:p>
            <a:r>
              <a:rPr lang="en-US" smtClean="0"/>
              <a:t>Carrier Concentrations at –</a:t>
            </a:r>
            <a:r>
              <a:rPr lang="en-US" i="1" smtClean="0"/>
              <a:t>x</a:t>
            </a:r>
            <a:r>
              <a:rPr lang="en-US" baseline="-25000" smtClean="0"/>
              <a:t>p</a:t>
            </a:r>
            <a:r>
              <a:rPr lang="en-US" smtClean="0"/>
              <a:t>, </a:t>
            </a:r>
            <a:r>
              <a:rPr lang="en-US" i="1" smtClean="0"/>
              <a:t>x</a:t>
            </a:r>
            <a:r>
              <a:rPr lang="en-US" baseline="-25000" smtClean="0"/>
              <a:t>n</a:t>
            </a:r>
          </a:p>
        </p:txBody>
      </p:sp>
      <p:sp>
        <p:nvSpPr>
          <p:cNvPr id="28676" name="Text Box 3"/>
          <p:cNvSpPr txBox="1">
            <a:spLocks noChangeArrowheads="1"/>
          </p:cNvSpPr>
          <p:nvPr/>
        </p:nvSpPr>
        <p:spPr bwMode="auto">
          <a:xfrm>
            <a:off x="5724525" y="1905000"/>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r>
              <a:rPr lang="en-US" sz="2400" b="1" u="sng">
                <a:latin typeface="Arial" panose="020B0604020202020204" pitchFamily="34" charset="0"/>
              </a:rPr>
              <a:t>n-side</a:t>
            </a:r>
          </a:p>
        </p:txBody>
      </p:sp>
      <p:sp>
        <p:nvSpPr>
          <p:cNvPr id="28677" name="Text Box 4"/>
          <p:cNvSpPr txBox="1">
            <a:spLocks noChangeArrowheads="1"/>
          </p:cNvSpPr>
          <p:nvPr/>
        </p:nvSpPr>
        <p:spPr bwMode="auto">
          <a:xfrm>
            <a:off x="2143125" y="1905000"/>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r>
              <a:rPr lang="en-US" sz="2400" b="1" u="sng">
                <a:latin typeface="Arial" panose="020B0604020202020204" pitchFamily="34" charset="0"/>
              </a:rPr>
              <a:t>p-side</a:t>
            </a:r>
          </a:p>
        </p:txBody>
      </p:sp>
      <p:sp>
        <p:nvSpPr>
          <p:cNvPr id="28678" name="Text Box 5"/>
          <p:cNvSpPr txBox="1">
            <a:spLocks noChangeArrowheads="1"/>
          </p:cNvSpPr>
          <p:nvPr/>
        </p:nvSpPr>
        <p:spPr bwMode="auto">
          <a:xfrm>
            <a:off x="609600" y="1371600"/>
            <a:ext cx="7881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algn="l"/>
            <a:r>
              <a:rPr lang="en-US" sz="2400">
                <a:latin typeface="Arial" panose="020B0604020202020204" pitchFamily="34" charset="0"/>
              </a:rPr>
              <a:t>Consider the </a:t>
            </a:r>
            <a:r>
              <a:rPr lang="en-US" sz="2400" b="1">
                <a:latin typeface="Arial" panose="020B0604020202020204" pitchFamily="34" charset="0"/>
              </a:rPr>
              <a:t>equilibrium</a:t>
            </a:r>
            <a:r>
              <a:rPr lang="en-US" sz="2400">
                <a:latin typeface="Arial" panose="020B0604020202020204" pitchFamily="34" charset="0"/>
              </a:rPr>
              <a:t> (</a:t>
            </a:r>
            <a:r>
              <a:rPr lang="en-US" sz="2400" i="1">
                <a:latin typeface="Arial" panose="020B0604020202020204" pitchFamily="34" charset="0"/>
              </a:rPr>
              <a:t>V</a:t>
            </a:r>
            <a:r>
              <a:rPr lang="en-US" sz="2400" baseline="-25000">
                <a:latin typeface="Arial" panose="020B0604020202020204" pitchFamily="34" charset="0"/>
              </a:rPr>
              <a:t>A</a:t>
            </a:r>
            <a:r>
              <a:rPr lang="en-US" sz="2400">
                <a:latin typeface="Arial" panose="020B0604020202020204" pitchFamily="34" charset="0"/>
              </a:rPr>
              <a:t> = 0) carrier concentrations:</a:t>
            </a:r>
          </a:p>
        </p:txBody>
      </p:sp>
      <p:graphicFrame>
        <p:nvGraphicFramePr>
          <p:cNvPr id="28679" name="Object 6"/>
          <p:cNvGraphicFramePr>
            <a:graphicFrameLocks noChangeAspect="1"/>
          </p:cNvGraphicFramePr>
          <p:nvPr/>
        </p:nvGraphicFramePr>
        <p:xfrm>
          <a:off x="1371600" y="2481263"/>
          <a:ext cx="2514600" cy="1831975"/>
        </p:xfrm>
        <a:graphic>
          <a:graphicData uri="http://schemas.openxmlformats.org/presentationml/2006/ole">
            <mc:AlternateContent xmlns:mc="http://schemas.openxmlformats.org/markup-compatibility/2006">
              <mc:Choice xmlns:v="urn:schemas-microsoft-com:vml" Requires="v">
                <p:oleObj spid="_x0000_s5146" name="Equation" r:id="rId3" imgW="977900" imgH="711200" progId="Equation.3">
                  <p:embed/>
                </p:oleObj>
              </mc:Choice>
              <mc:Fallback>
                <p:oleObj name="Equation" r:id="rId3" imgW="977900" imgH="711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481263"/>
                        <a:ext cx="2514600" cy="183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7"/>
          <p:cNvGraphicFramePr>
            <a:graphicFrameLocks noChangeAspect="1"/>
          </p:cNvGraphicFramePr>
          <p:nvPr/>
        </p:nvGraphicFramePr>
        <p:xfrm>
          <a:off x="5181600" y="2546350"/>
          <a:ext cx="2252663" cy="1766888"/>
        </p:xfrm>
        <a:graphic>
          <a:graphicData uri="http://schemas.openxmlformats.org/presentationml/2006/ole">
            <mc:AlternateContent xmlns:mc="http://schemas.openxmlformats.org/markup-compatibility/2006">
              <mc:Choice xmlns:v="urn:schemas-microsoft-com:vml" Requires="v">
                <p:oleObj spid="_x0000_s5147" name="Equation" r:id="rId5" imgW="876300" imgH="685800" progId="Equation.3">
                  <p:embed/>
                </p:oleObj>
              </mc:Choice>
              <mc:Fallback>
                <p:oleObj name="Equation" r:id="rId5" imgW="876300" imgH="685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1600" y="2546350"/>
                        <a:ext cx="2252663" cy="1766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1" name="Text Box 8"/>
          <p:cNvSpPr txBox="1">
            <a:spLocks noChangeArrowheads="1"/>
          </p:cNvSpPr>
          <p:nvPr/>
        </p:nvSpPr>
        <p:spPr bwMode="auto">
          <a:xfrm>
            <a:off x="612775" y="4495800"/>
            <a:ext cx="7953375"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algn="l"/>
            <a:r>
              <a:rPr lang="en-US" sz="2400">
                <a:latin typeface="Arial" panose="020B0604020202020204" pitchFamily="34" charset="0"/>
              </a:rPr>
              <a:t>If low-level injection conditions prevail in the quasi-neutral</a:t>
            </a:r>
          </a:p>
          <a:p>
            <a:pPr algn="l"/>
            <a:r>
              <a:rPr lang="en-US" sz="2400">
                <a:latin typeface="Arial" panose="020B0604020202020204" pitchFamily="34" charset="0"/>
              </a:rPr>
              <a:t>regions when </a:t>
            </a:r>
            <a:r>
              <a:rPr lang="en-US" sz="2400" i="1">
                <a:latin typeface="Arial" panose="020B0604020202020204" pitchFamily="34" charset="0"/>
              </a:rPr>
              <a:t>V</a:t>
            </a:r>
            <a:r>
              <a:rPr lang="en-US" sz="2400" baseline="-25000">
                <a:latin typeface="Arial" panose="020B0604020202020204" pitchFamily="34" charset="0"/>
              </a:rPr>
              <a:t>A</a:t>
            </a:r>
            <a:r>
              <a:rPr lang="en-US" sz="2400">
                <a:latin typeface="Arial" panose="020B0604020202020204" pitchFamily="34" charset="0"/>
              </a:rPr>
              <a:t> </a:t>
            </a:r>
            <a:r>
              <a:rPr lang="en-US" sz="3200" b="1">
                <a:solidFill>
                  <a:schemeClr val="tx2"/>
                </a:solidFill>
                <a:latin typeface="Arial" panose="020B0604020202020204" pitchFamily="34" charset="0"/>
                <a:sym typeface="Symbol" panose="05050102010706020507" pitchFamily="18" charset="2"/>
              </a:rPr>
              <a:t></a:t>
            </a:r>
            <a:r>
              <a:rPr lang="en-US" sz="2400">
                <a:latin typeface="Arial" panose="020B0604020202020204" pitchFamily="34" charset="0"/>
              </a:rPr>
              <a:t> 0, then</a:t>
            </a:r>
          </a:p>
        </p:txBody>
      </p:sp>
      <p:graphicFrame>
        <p:nvGraphicFramePr>
          <p:cNvPr id="28682" name="Object 9"/>
          <p:cNvGraphicFramePr>
            <a:graphicFrameLocks noChangeAspect="1"/>
          </p:cNvGraphicFramePr>
          <p:nvPr/>
        </p:nvGraphicFramePr>
        <p:xfrm>
          <a:off x="1492250" y="5410200"/>
          <a:ext cx="2317750" cy="622300"/>
        </p:xfrm>
        <a:graphic>
          <a:graphicData uri="http://schemas.openxmlformats.org/presentationml/2006/ole">
            <mc:AlternateContent xmlns:mc="http://schemas.openxmlformats.org/markup-compatibility/2006">
              <mc:Choice xmlns:v="urn:schemas-microsoft-com:vml" Requires="v">
                <p:oleObj spid="_x0000_s5148" name="Equation" r:id="rId7" imgW="901309" imgH="241195" progId="Equation.3">
                  <p:embed/>
                </p:oleObj>
              </mc:Choice>
              <mc:Fallback>
                <p:oleObj name="Equation" r:id="rId7" imgW="901309" imgH="24119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2250" y="5410200"/>
                        <a:ext cx="231775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3" name="Object 10"/>
          <p:cNvGraphicFramePr>
            <a:graphicFrameLocks noChangeAspect="1"/>
          </p:cNvGraphicFramePr>
          <p:nvPr/>
        </p:nvGraphicFramePr>
        <p:xfrm>
          <a:off x="5172075" y="5354638"/>
          <a:ext cx="1990725" cy="588962"/>
        </p:xfrm>
        <a:graphic>
          <a:graphicData uri="http://schemas.openxmlformats.org/presentationml/2006/ole">
            <mc:AlternateContent xmlns:mc="http://schemas.openxmlformats.org/markup-compatibility/2006">
              <mc:Choice xmlns:v="urn:schemas-microsoft-com:vml" Requires="v">
                <p:oleObj spid="_x0000_s5149" name="Equation" r:id="rId9" imgW="774364" imgH="228501" progId="Equation.3">
                  <p:embed/>
                </p:oleObj>
              </mc:Choice>
              <mc:Fallback>
                <p:oleObj name="Equation" r:id="rId9" imgW="774364"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72075" y="5354638"/>
                        <a:ext cx="1990725"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31678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08000" y="235743"/>
            <a:ext cx="7467600" cy="655638"/>
          </a:xfrm>
        </p:spPr>
        <p:txBody>
          <a:bodyPr/>
          <a:lstStyle/>
          <a:p>
            <a:r>
              <a:rPr lang="en-US" dirty="0" smtClean="0"/>
              <a:t>“Law of the Junction”</a:t>
            </a:r>
          </a:p>
        </p:txBody>
      </p:sp>
      <p:sp>
        <p:nvSpPr>
          <p:cNvPr id="29699" name="Text Box 3"/>
          <p:cNvSpPr txBox="1">
            <a:spLocks noChangeArrowheads="1"/>
          </p:cNvSpPr>
          <p:nvPr/>
        </p:nvSpPr>
        <p:spPr bwMode="auto">
          <a:xfrm>
            <a:off x="609600" y="1295400"/>
            <a:ext cx="8229600" cy="164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pPr algn="l"/>
            <a:r>
              <a:rPr lang="en-US" sz="2400">
                <a:latin typeface="Arial" panose="020B0604020202020204" pitchFamily="34" charset="0"/>
              </a:rPr>
              <a:t>The voltage </a:t>
            </a:r>
            <a:r>
              <a:rPr lang="en-US" sz="2400" i="1">
                <a:latin typeface="Arial" panose="020B0604020202020204" pitchFamily="34" charset="0"/>
              </a:rPr>
              <a:t>V</a:t>
            </a:r>
            <a:r>
              <a:rPr lang="en-US" sz="2400" baseline="-25000">
                <a:latin typeface="Arial" panose="020B0604020202020204" pitchFamily="34" charset="0"/>
              </a:rPr>
              <a:t>A</a:t>
            </a:r>
            <a:r>
              <a:rPr lang="en-US" sz="2400">
                <a:latin typeface="Arial" panose="020B0604020202020204" pitchFamily="34" charset="0"/>
              </a:rPr>
              <a:t> applied to a pn junction falls mostly across</a:t>
            </a:r>
          </a:p>
          <a:p>
            <a:pPr algn="l"/>
            <a:r>
              <a:rPr lang="en-US" sz="2400">
                <a:latin typeface="Arial" panose="020B0604020202020204" pitchFamily="34" charset="0"/>
              </a:rPr>
              <a:t>the depletion region (assuming that low-level injection conditions prevail in the quasi-neutral regions).</a:t>
            </a:r>
          </a:p>
          <a:p>
            <a:pPr algn="l">
              <a:spcBef>
                <a:spcPct val="25000"/>
              </a:spcBef>
            </a:pPr>
            <a:r>
              <a:rPr lang="en-US" sz="2400">
                <a:latin typeface="Arial" panose="020B0604020202020204" pitchFamily="34" charset="0"/>
              </a:rPr>
              <a:t>We can draw 2 quasi-Fermi levels in the depletion region:</a:t>
            </a:r>
          </a:p>
        </p:txBody>
      </p:sp>
      <p:graphicFrame>
        <p:nvGraphicFramePr>
          <p:cNvPr id="29700" name="Object 4"/>
          <p:cNvGraphicFramePr>
            <a:graphicFrameLocks noChangeAspect="1"/>
          </p:cNvGraphicFramePr>
          <p:nvPr/>
        </p:nvGraphicFramePr>
        <p:xfrm>
          <a:off x="5410200" y="3830638"/>
          <a:ext cx="2416175" cy="588962"/>
        </p:xfrm>
        <a:graphic>
          <a:graphicData uri="http://schemas.openxmlformats.org/presentationml/2006/ole">
            <mc:AlternateContent xmlns:mc="http://schemas.openxmlformats.org/markup-compatibility/2006">
              <mc:Choice xmlns:v="urn:schemas-microsoft-com:vml" Requires="v">
                <p:oleObj spid="_x0000_s6176" name="Equation" r:id="rId3" imgW="939800" imgH="228600" progId="Equation.3">
                  <p:embed/>
                </p:oleObj>
              </mc:Choice>
              <mc:Fallback>
                <p:oleObj name="Equation" r:id="rId3" imgW="9398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0" y="3830638"/>
                        <a:ext cx="2416175"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5"/>
          <p:cNvGraphicFramePr>
            <a:graphicFrameLocks noChangeAspect="1"/>
          </p:cNvGraphicFramePr>
          <p:nvPr/>
        </p:nvGraphicFramePr>
        <p:xfrm>
          <a:off x="5410200" y="3221038"/>
          <a:ext cx="2416175" cy="588962"/>
        </p:xfrm>
        <a:graphic>
          <a:graphicData uri="http://schemas.openxmlformats.org/presentationml/2006/ole">
            <mc:AlternateContent xmlns:mc="http://schemas.openxmlformats.org/markup-compatibility/2006">
              <mc:Choice xmlns:v="urn:schemas-microsoft-com:vml" Requires="v">
                <p:oleObj spid="_x0000_s6177" name="Equation" r:id="rId5" imgW="939800" imgH="228600" progId="Equation.3">
                  <p:embed/>
                </p:oleObj>
              </mc:Choice>
              <mc:Fallback>
                <p:oleObj name="Equation" r:id="rId5" imgW="9398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200" y="3221038"/>
                        <a:ext cx="2416175"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p:cNvGraphicFramePr>
            <a:graphicFrameLocks noChangeAspect="1"/>
          </p:cNvGraphicFramePr>
          <p:nvPr/>
        </p:nvGraphicFramePr>
        <p:xfrm>
          <a:off x="5715000" y="5791200"/>
          <a:ext cx="1973263" cy="508000"/>
        </p:xfrm>
        <a:graphic>
          <a:graphicData uri="http://schemas.openxmlformats.org/presentationml/2006/ole">
            <mc:AlternateContent xmlns:mc="http://schemas.openxmlformats.org/markup-compatibility/2006">
              <mc:Choice xmlns:v="urn:schemas-microsoft-com:vml" Requires="v">
                <p:oleObj spid="_x0000_s6178" name="Equation" r:id="rId7" imgW="889000" imgH="228600" progId="Equation.3">
                  <p:embed/>
                </p:oleObj>
              </mc:Choice>
              <mc:Fallback>
                <p:oleObj name="Equation" r:id="rId7" imgW="8890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5791200"/>
                        <a:ext cx="1973263" cy="508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7"/>
          <p:cNvGraphicFramePr>
            <a:graphicFrameLocks noChangeAspect="1"/>
          </p:cNvGraphicFramePr>
          <p:nvPr/>
        </p:nvGraphicFramePr>
        <p:xfrm>
          <a:off x="533400" y="3048000"/>
          <a:ext cx="4419600" cy="3079750"/>
        </p:xfrm>
        <a:graphic>
          <a:graphicData uri="http://schemas.openxmlformats.org/presentationml/2006/ole">
            <mc:AlternateContent xmlns:mc="http://schemas.openxmlformats.org/markup-compatibility/2006">
              <mc:Choice xmlns:v="urn:schemas-microsoft-com:vml" Requires="v">
                <p:oleObj spid="_x0000_s6179" name="Bitmap Image" r:id="rId9" imgW="2994920" imgH="2088061" progId="Paint.Picture">
                  <p:embed/>
                </p:oleObj>
              </mc:Choice>
              <mc:Fallback>
                <p:oleObj name="Bitmap Image" r:id="rId9" imgW="2994920" imgH="2088061" progId="Paint.Picture">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3400" y="3048000"/>
                        <a:ext cx="4419600" cy="307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4" name="Object 8"/>
          <p:cNvGraphicFramePr>
            <a:graphicFrameLocks noChangeAspect="1"/>
          </p:cNvGraphicFramePr>
          <p:nvPr/>
        </p:nvGraphicFramePr>
        <p:xfrm>
          <a:off x="5440363" y="4567238"/>
          <a:ext cx="3551237" cy="1071562"/>
        </p:xfrm>
        <a:graphic>
          <a:graphicData uri="http://schemas.openxmlformats.org/presentationml/2006/ole">
            <mc:AlternateContent xmlns:mc="http://schemas.openxmlformats.org/markup-compatibility/2006">
              <mc:Choice xmlns:v="urn:schemas-microsoft-com:vml" Requires="v">
                <p:oleObj spid="_x0000_s6180" name="Equation" r:id="rId11" imgW="1600200" imgH="482600" progId="Equation.3">
                  <p:embed/>
                </p:oleObj>
              </mc:Choice>
              <mc:Fallback>
                <p:oleObj name="Equation" r:id="rId11" imgW="1600200" imgH="482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40363" y="4567238"/>
                        <a:ext cx="3551237" cy="1071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550492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2"/>
          <p:cNvSpPr>
            <a:spLocks noGrp="1"/>
          </p:cNvSpPr>
          <p:nvPr>
            <p:ph type="ftr" sz="quarter" idx="10"/>
          </p:nvPr>
        </p:nvSpPr>
        <p:spPr>
          <a:noFill/>
        </p:spPr>
        <p:txBody>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r>
              <a:rPr lang="en-US">
                <a:latin typeface="Arial" panose="020B0604020202020204" pitchFamily="34" charset="0"/>
              </a:rPr>
              <a:t>EE130 Lecture 15, Slide </a:t>
            </a:r>
            <a:fld id="{10CA05F3-8A0F-457E-A89B-B617FCDB9751}" type="slidenum">
              <a:rPr lang="en-US">
                <a:latin typeface="Arial" panose="020B0604020202020204" pitchFamily="34" charset="0"/>
              </a:rPr>
              <a:pPr/>
              <a:t>13</a:t>
            </a:fld>
            <a:endParaRPr lang="en-US"/>
          </a:p>
          <a:p>
            <a:endParaRPr lang="en-US"/>
          </a:p>
        </p:txBody>
      </p:sp>
      <p:sp>
        <p:nvSpPr>
          <p:cNvPr id="30723" name="Rectangle 2"/>
          <p:cNvSpPr>
            <a:spLocks noGrp="1" noChangeArrowheads="1"/>
          </p:cNvSpPr>
          <p:nvPr>
            <p:ph type="title"/>
          </p:nvPr>
        </p:nvSpPr>
        <p:spPr>
          <a:xfrm>
            <a:off x="381000" y="381000"/>
            <a:ext cx="8305800" cy="914400"/>
          </a:xfrm>
        </p:spPr>
        <p:txBody>
          <a:bodyPr/>
          <a:lstStyle/>
          <a:p>
            <a:r>
              <a:rPr lang="en-US" smtClean="0"/>
              <a:t>Excess Carrier Concentrations at –</a:t>
            </a:r>
            <a:r>
              <a:rPr lang="en-US" i="1" smtClean="0"/>
              <a:t>x</a:t>
            </a:r>
            <a:r>
              <a:rPr lang="en-US" baseline="-25000" smtClean="0"/>
              <a:t>p</a:t>
            </a:r>
            <a:r>
              <a:rPr lang="en-US" smtClean="0"/>
              <a:t>, </a:t>
            </a:r>
            <a:r>
              <a:rPr lang="en-US" i="1" smtClean="0"/>
              <a:t>x</a:t>
            </a:r>
            <a:r>
              <a:rPr lang="en-US" baseline="-25000" smtClean="0"/>
              <a:t>n</a:t>
            </a:r>
          </a:p>
        </p:txBody>
      </p:sp>
      <p:graphicFrame>
        <p:nvGraphicFramePr>
          <p:cNvPr id="30724" name="Object 3"/>
          <p:cNvGraphicFramePr>
            <a:graphicFrameLocks noChangeAspect="1"/>
          </p:cNvGraphicFramePr>
          <p:nvPr/>
        </p:nvGraphicFramePr>
        <p:xfrm>
          <a:off x="381000" y="1905000"/>
          <a:ext cx="4038600" cy="4017963"/>
        </p:xfrm>
        <a:graphic>
          <a:graphicData uri="http://schemas.openxmlformats.org/presentationml/2006/ole">
            <mc:AlternateContent xmlns:mc="http://schemas.openxmlformats.org/markup-compatibility/2006">
              <mc:Choice xmlns:v="urn:schemas-microsoft-com:vml" Requires="v">
                <p:oleObj spid="_x0000_s7182" name="Equation" r:id="rId3" imgW="1689100" imgH="1676400" progId="Equation.3">
                  <p:embed/>
                </p:oleObj>
              </mc:Choice>
              <mc:Fallback>
                <p:oleObj name="Equation" r:id="rId3" imgW="1689100" imgH="167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905000"/>
                        <a:ext cx="4038600" cy="401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Text Box 4"/>
          <p:cNvSpPr txBox="1">
            <a:spLocks noChangeArrowheads="1"/>
          </p:cNvSpPr>
          <p:nvPr/>
        </p:nvSpPr>
        <p:spPr bwMode="auto">
          <a:xfrm>
            <a:off x="5724525" y="1295400"/>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r>
              <a:rPr lang="en-US" sz="2400" b="1" u="sng">
                <a:latin typeface="Arial" panose="020B0604020202020204" pitchFamily="34" charset="0"/>
              </a:rPr>
              <a:t>n-side</a:t>
            </a:r>
          </a:p>
        </p:txBody>
      </p:sp>
      <p:sp>
        <p:nvSpPr>
          <p:cNvPr id="30726" name="Text Box 5"/>
          <p:cNvSpPr txBox="1">
            <a:spLocks noChangeArrowheads="1"/>
          </p:cNvSpPr>
          <p:nvPr/>
        </p:nvSpPr>
        <p:spPr bwMode="auto">
          <a:xfrm>
            <a:off x="2143125" y="1295400"/>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r>
              <a:rPr lang="en-US" sz="2400" b="1" u="sng">
                <a:latin typeface="Arial" panose="020B0604020202020204" pitchFamily="34" charset="0"/>
              </a:rPr>
              <a:t>p-side</a:t>
            </a:r>
          </a:p>
        </p:txBody>
      </p:sp>
      <p:sp>
        <p:nvSpPr>
          <p:cNvPr id="30727" name="Line 6"/>
          <p:cNvSpPr>
            <a:spLocks noChangeShapeType="1"/>
          </p:cNvSpPr>
          <p:nvPr/>
        </p:nvSpPr>
        <p:spPr bwMode="auto">
          <a:xfrm>
            <a:off x="4648200" y="1371600"/>
            <a:ext cx="0" cy="480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GB"/>
          </a:p>
        </p:txBody>
      </p:sp>
      <p:graphicFrame>
        <p:nvGraphicFramePr>
          <p:cNvPr id="30728" name="Object 7"/>
          <p:cNvGraphicFramePr>
            <a:graphicFrameLocks noChangeAspect="1"/>
          </p:cNvGraphicFramePr>
          <p:nvPr/>
        </p:nvGraphicFramePr>
        <p:xfrm>
          <a:off x="4937125" y="1965325"/>
          <a:ext cx="3765550" cy="3895725"/>
        </p:xfrm>
        <a:graphic>
          <a:graphicData uri="http://schemas.openxmlformats.org/presentationml/2006/ole">
            <mc:AlternateContent xmlns:mc="http://schemas.openxmlformats.org/markup-compatibility/2006">
              <mc:Choice xmlns:v="urn:schemas-microsoft-com:vml" Requires="v">
                <p:oleObj spid="_x0000_s7183" name="Equation" r:id="rId5" imgW="1574800" imgH="1625600" progId="Equation.3">
                  <p:embed/>
                </p:oleObj>
              </mc:Choice>
              <mc:Fallback>
                <p:oleObj name="Equation" r:id="rId5" imgW="1574800" imgH="1625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7125" y="1965325"/>
                        <a:ext cx="3765550" cy="389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56636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584200" y="276502"/>
            <a:ext cx="7467600" cy="579438"/>
          </a:xfrm>
        </p:spPr>
        <p:txBody>
          <a:bodyPr/>
          <a:lstStyle/>
          <a:p>
            <a:r>
              <a:rPr lang="en-US" dirty="0" smtClean="0"/>
              <a:t>Example:  Carrier Injection</a:t>
            </a:r>
          </a:p>
        </p:txBody>
      </p:sp>
      <p:sp>
        <p:nvSpPr>
          <p:cNvPr id="31748" name="Rectangle 3"/>
          <p:cNvSpPr>
            <a:spLocks noChangeArrowheads="1"/>
          </p:cNvSpPr>
          <p:nvPr/>
        </p:nvSpPr>
        <p:spPr bwMode="auto">
          <a:xfrm>
            <a:off x="609600" y="1219200"/>
            <a:ext cx="8229600" cy="440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1066800" indent="-495300">
              <a:spcBef>
                <a:spcPct val="20000"/>
              </a:spcBef>
              <a:buChar char="–"/>
              <a:defRPr sz="2800">
                <a:solidFill>
                  <a:schemeClr val="tx1"/>
                </a:solidFill>
                <a:latin typeface="Arial" panose="020B0604020202020204" pitchFamily="34" charset="0"/>
              </a:defRPr>
            </a:lvl2pPr>
            <a:lvl3pPr marL="1676400" indent="-495300">
              <a:spcBef>
                <a:spcPct val="20000"/>
              </a:spcBef>
              <a:buChar char="•"/>
              <a:defRPr sz="2400">
                <a:solidFill>
                  <a:schemeClr val="tx1"/>
                </a:solidFill>
                <a:latin typeface="Arial" panose="020B0604020202020204" pitchFamily="34" charset="0"/>
              </a:defRPr>
            </a:lvl3pPr>
            <a:lvl4pPr marL="2286000" indent="-495300">
              <a:spcBef>
                <a:spcPct val="20000"/>
              </a:spcBef>
              <a:buChar char="–"/>
              <a:defRPr sz="2000">
                <a:solidFill>
                  <a:schemeClr val="tx1"/>
                </a:solidFill>
                <a:latin typeface="Arial" panose="020B0604020202020204" pitchFamily="34" charset="0"/>
              </a:defRPr>
            </a:lvl4pPr>
            <a:lvl5pPr marL="2895600" indent="-495300">
              <a:spcBef>
                <a:spcPct val="20000"/>
              </a:spcBef>
              <a:buChar char="»"/>
              <a:defRPr sz="2000">
                <a:solidFill>
                  <a:schemeClr val="tx1"/>
                </a:solidFill>
                <a:latin typeface="Arial" panose="020B0604020202020204" pitchFamily="34" charset="0"/>
              </a:defRPr>
            </a:lvl5pPr>
            <a:lvl6pPr marL="3352800" indent="-495300" eaLnBrk="0" fontAlgn="base" hangingPunct="0">
              <a:spcBef>
                <a:spcPct val="20000"/>
              </a:spcBef>
              <a:spcAft>
                <a:spcPct val="0"/>
              </a:spcAft>
              <a:buChar char="»"/>
              <a:defRPr sz="2000">
                <a:solidFill>
                  <a:schemeClr val="tx1"/>
                </a:solidFill>
                <a:latin typeface="Arial" panose="020B0604020202020204" pitchFamily="34" charset="0"/>
              </a:defRPr>
            </a:lvl6pPr>
            <a:lvl7pPr marL="3810000" indent="-495300" eaLnBrk="0" fontAlgn="base" hangingPunct="0">
              <a:spcBef>
                <a:spcPct val="20000"/>
              </a:spcBef>
              <a:spcAft>
                <a:spcPct val="0"/>
              </a:spcAft>
              <a:buChar char="»"/>
              <a:defRPr sz="2000">
                <a:solidFill>
                  <a:schemeClr val="tx1"/>
                </a:solidFill>
                <a:latin typeface="Arial" panose="020B0604020202020204" pitchFamily="34" charset="0"/>
              </a:defRPr>
            </a:lvl7pPr>
            <a:lvl8pPr marL="4267200" indent="-495300" eaLnBrk="0" fontAlgn="base" hangingPunct="0">
              <a:spcBef>
                <a:spcPct val="20000"/>
              </a:spcBef>
              <a:spcAft>
                <a:spcPct val="0"/>
              </a:spcAft>
              <a:buChar char="»"/>
              <a:defRPr sz="2000">
                <a:solidFill>
                  <a:schemeClr val="tx1"/>
                </a:solidFill>
                <a:latin typeface="Arial" panose="020B0604020202020204" pitchFamily="34" charset="0"/>
              </a:defRPr>
            </a:lvl8pPr>
            <a:lvl9pPr marL="4724400" indent="-4953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sz="2200" dirty="0"/>
              <a:t>A </a:t>
            </a:r>
            <a:r>
              <a:rPr lang="en-US" sz="2200" dirty="0" err="1"/>
              <a:t>pn</a:t>
            </a:r>
            <a:r>
              <a:rPr lang="en-US" sz="2200" dirty="0"/>
              <a:t> junction has N</a:t>
            </a:r>
            <a:r>
              <a:rPr lang="en-US" sz="2200" baseline="-25000" dirty="0"/>
              <a:t>A</a:t>
            </a:r>
            <a:r>
              <a:rPr lang="en-US" sz="2200" dirty="0"/>
              <a:t>=10</a:t>
            </a:r>
            <a:r>
              <a:rPr lang="en-US" sz="2200" baseline="30000" dirty="0"/>
              <a:t>18 </a:t>
            </a:r>
            <a:r>
              <a:rPr lang="en-US" sz="2200" dirty="0"/>
              <a:t>cm</a:t>
            </a:r>
            <a:r>
              <a:rPr lang="en-US" sz="2200" baseline="30000" dirty="0"/>
              <a:t>-3</a:t>
            </a:r>
            <a:r>
              <a:rPr lang="en-US" sz="2200" dirty="0"/>
              <a:t> and N</a:t>
            </a:r>
            <a:r>
              <a:rPr lang="en-US" sz="2200" baseline="-25000" dirty="0"/>
              <a:t>D</a:t>
            </a:r>
            <a:r>
              <a:rPr lang="en-US" sz="2200" dirty="0"/>
              <a:t>=10</a:t>
            </a:r>
            <a:r>
              <a:rPr lang="en-US" sz="2200" baseline="30000" dirty="0"/>
              <a:t>16 </a:t>
            </a:r>
            <a:r>
              <a:rPr lang="en-US" sz="2200" dirty="0"/>
              <a:t>cm</a:t>
            </a:r>
            <a:r>
              <a:rPr lang="en-US" sz="2200" baseline="30000" dirty="0"/>
              <a:t>-3</a:t>
            </a:r>
            <a:r>
              <a:rPr lang="en-US" sz="2200" dirty="0"/>
              <a:t>.  The applied voltage is 0.6 V.</a:t>
            </a:r>
            <a:r>
              <a:rPr lang="en-US" sz="2200" i="1" dirty="0">
                <a:latin typeface="Times New Roman" panose="02020603050405020304" pitchFamily="18" charset="0"/>
              </a:rPr>
              <a:t>  </a:t>
            </a:r>
          </a:p>
          <a:p>
            <a:pPr>
              <a:spcBef>
                <a:spcPct val="0"/>
              </a:spcBef>
              <a:buFontTx/>
              <a:buNone/>
            </a:pPr>
            <a:endParaRPr lang="en-US" sz="2200" i="1" dirty="0">
              <a:latin typeface="Times New Roman" panose="02020603050405020304" pitchFamily="18" charset="0"/>
            </a:endParaRPr>
          </a:p>
          <a:p>
            <a:pPr>
              <a:spcBef>
                <a:spcPct val="0"/>
              </a:spcBef>
              <a:buFontTx/>
              <a:buNone/>
            </a:pPr>
            <a:r>
              <a:rPr lang="en-US" sz="2200" b="1" dirty="0"/>
              <a:t>Question</a:t>
            </a:r>
            <a:r>
              <a:rPr lang="en-US" sz="2200" dirty="0"/>
              <a:t>: What are the minority carrier concentrations at the depletion-region edges?</a:t>
            </a:r>
          </a:p>
          <a:p>
            <a:pPr>
              <a:spcBef>
                <a:spcPct val="0"/>
              </a:spcBef>
              <a:buFontTx/>
              <a:buNone/>
            </a:pPr>
            <a:endParaRPr lang="en-US" sz="2200" dirty="0"/>
          </a:p>
          <a:p>
            <a:pPr>
              <a:spcBef>
                <a:spcPct val="0"/>
              </a:spcBef>
              <a:buFontTx/>
              <a:buNone/>
            </a:pPr>
            <a:r>
              <a:rPr lang="en-US" sz="2200" b="1" dirty="0"/>
              <a:t>Answer</a:t>
            </a:r>
            <a:r>
              <a:rPr lang="en-US" sz="2200" dirty="0"/>
              <a:t>:</a:t>
            </a:r>
          </a:p>
          <a:p>
            <a:pPr>
              <a:spcBef>
                <a:spcPct val="0"/>
              </a:spcBef>
              <a:buFontTx/>
              <a:buNone/>
            </a:pPr>
            <a:endParaRPr lang="en-US" sz="2200" baseline="30000" dirty="0"/>
          </a:p>
          <a:p>
            <a:pPr>
              <a:spcBef>
                <a:spcPct val="0"/>
              </a:spcBef>
              <a:buFontTx/>
              <a:buNone/>
            </a:pPr>
            <a:endParaRPr lang="en-US" sz="2200" baseline="30000" dirty="0"/>
          </a:p>
          <a:p>
            <a:pPr>
              <a:spcBef>
                <a:spcPct val="0"/>
              </a:spcBef>
              <a:buFontTx/>
              <a:buNone/>
            </a:pPr>
            <a:endParaRPr lang="en-US" sz="2200" b="1" dirty="0"/>
          </a:p>
          <a:p>
            <a:pPr>
              <a:spcBef>
                <a:spcPct val="50000"/>
              </a:spcBef>
              <a:buFontTx/>
              <a:buNone/>
            </a:pPr>
            <a:r>
              <a:rPr lang="en-US" sz="2200" b="1" dirty="0"/>
              <a:t>Question</a:t>
            </a:r>
            <a:r>
              <a:rPr lang="en-US" sz="2200" dirty="0"/>
              <a:t>: What are the excess minority carrier concentrations?</a:t>
            </a:r>
          </a:p>
          <a:p>
            <a:pPr>
              <a:spcBef>
                <a:spcPct val="0"/>
              </a:spcBef>
              <a:buFontTx/>
              <a:buNone/>
            </a:pPr>
            <a:endParaRPr lang="en-US" sz="2200" dirty="0"/>
          </a:p>
          <a:p>
            <a:pPr>
              <a:spcBef>
                <a:spcPct val="0"/>
              </a:spcBef>
              <a:buFontTx/>
              <a:buNone/>
            </a:pPr>
            <a:r>
              <a:rPr lang="en-US" sz="2200" b="1" dirty="0"/>
              <a:t>Answer</a:t>
            </a:r>
            <a:r>
              <a:rPr lang="en-US" sz="2200" dirty="0"/>
              <a:t>:	</a:t>
            </a:r>
          </a:p>
        </p:txBody>
      </p:sp>
      <p:graphicFrame>
        <p:nvGraphicFramePr>
          <p:cNvPr id="31749" name="Object 4"/>
          <p:cNvGraphicFramePr>
            <a:graphicFrameLocks noChangeAspect="1"/>
          </p:cNvGraphicFramePr>
          <p:nvPr/>
        </p:nvGraphicFramePr>
        <p:xfrm>
          <a:off x="1976438" y="3200400"/>
          <a:ext cx="5453062" cy="481013"/>
        </p:xfrm>
        <a:graphic>
          <a:graphicData uri="http://schemas.openxmlformats.org/presentationml/2006/ole">
            <mc:AlternateContent xmlns:mc="http://schemas.openxmlformats.org/markup-compatibility/2006">
              <mc:Choice xmlns:v="urn:schemas-microsoft-com:vml" Requires="v">
                <p:oleObj spid="_x0000_s8218" name="Equation" r:id="rId3" imgW="2857500" imgH="254000" progId="Equation.3">
                  <p:embed/>
                </p:oleObj>
              </mc:Choice>
              <mc:Fallback>
                <p:oleObj name="Equation" r:id="rId3" imgW="2857500" imgH="254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438" y="3200400"/>
                        <a:ext cx="5453062"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0" name="Object 5"/>
          <p:cNvGraphicFramePr>
            <a:graphicFrameLocks noChangeAspect="1"/>
          </p:cNvGraphicFramePr>
          <p:nvPr/>
        </p:nvGraphicFramePr>
        <p:xfrm>
          <a:off x="1989138" y="3733800"/>
          <a:ext cx="5249862" cy="457200"/>
        </p:xfrm>
        <a:graphic>
          <a:graphicData uri="http://schemas.openxmlformats.org/presentationml/2006/ole">
            <mc:AlternateContent xmlns:mc="http://schemas.openxmlformats.org/markup-compatibility/2006">
              <mc:Choice xmlns:v="urn:schemas-microsoft-com:vml" Requires="v">
                <p:oleObj spid="_x0000_s8219" name="Equation" r:id="rId5" imgW="2755900" imgH="241300" progId="Equation.3">
                  <p:embed/>
                </p:oleObj>
              </mc:Choice>
              <mc:Fallback>
                <p:oleObj name="Equation" r:id="rId5" imgW="27559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9138" y="3733800"/>
                        <a:ext cx="52498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1" name="Object 6"/>
          <p:cNvGraphicFramePr>
            <a:graphicFrameLocks noChangeAspect="1"/>
          </p:cNvGraphicFramePr>
          <p:nvPr/>
        </p:nvGraphicFramePr>
        <p:xfrm>
          <a:off x="2138363" y="5181600"/>
          <a:ext cx="5789612" cy="481013"/>
        </p:xfrm>
        <a:graphic>
          <a:graphicData uri="http://schemas.openxmlformats.org/presentationml/2006/ole">
            <mc:AlternateContent xmlns:mc="http://schemas.openxmlformats.org/markup-compatibility/2006">
              <mc:Choice xmlns:v="urn:schemas-microsoft-com:vml" Requires="v">
                <p:oleObj spid="_x0000_s8220" name="Equation" r:id="rId7" imgW="3035300" imgH="254000" progId="Equation.3">
                  <p:embed/>
                </p:oleObj>
              </mc:Choice>
              <mc:Fallback>
                <p:oleObj name="Equation" r:id="rId7" imgW="30353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8363" y="5181600"/>
                        <a:ext cx="5789612"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52" name="Object 7"/>
          <p:cNvGraphicFramePr>
            <a:graphicFrameLocks noChangeAspect="1"/>
          </p:cNvGraphicFramePr>
          <p:nvPr/>
        </p:nvGraphicFramePr>
        <p:xfrm>
          <a:off x="2133600" y="5675313"/>
          <a:ext cx="5791200" cy="488950"/>
        </p:xfrm>
        <a:graphic>
          <a:graphicData uri="http://schemas.openxmlformats.org/presentationml/2006/ole">
            <mc:AlternateContent xmlns:mc="http://schemas.openxmlformats.org/markup-compatibility/2006">
              <mc:Choice xmlns:v="urn:schemas-microsoft-com:vml" Requires="v">
                <p:oleObj spid="_x0000_s8221" name="Equation" r:id="rId9" imgW="2844800" imgH="241300" progId="Equation.3">
                  <p:embed/>
                </p:oleObj>
              </mc:Choice>
              <mc:Fallback>
                <p:oleObj name="Equation" r:id="rId9" imgW="2844800" imgH="2413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33600" y="5675313"/>
                        <a:ext cx="57912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8091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381000" y="304800"/>
            <a:ext cx="8305800" cy="6169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838200"/>
            <a:ext cx="9144000" cy="6019800"/>
          </a:xfrm>
        </p:spPr>
        <p:txBody>
          <a:bodyPr/>
          <a:lstStyle/>
          <a:p>
            <a:r>
              <a:rPr lang="en-US" dirty="0" smtClean="0"/>
              <a:t>On the </a:t>
            </a:r>
            <a:r>
              <a:rPr lang="en-US" i="1" dirty="0" smtClean="0"/>
              <a:t>n-side,</a:t>
            </a:r>
            <a:endParaRPr lang="en-US" dirty="0" smtClean="0"/>
          </a:p>
          <a:p>
            <a:pPr>
              <a:buNone/>
            </a:pPr>
            <a:endParaRPr lang="en-US" dirty="0" smtClean="0"/>
          </a:p>
          <a:p>
            <a:r>
              <a:rPr lang="en-US" dirty="0" smtClean="0"/>
              <a:t>On the </a:t>
            </a:r>
            <a:r>
              <a:rPr lang="en-US" i="1" dirty="0" smtClean="0"/>
              <a:t>p-side,</a:t>
            </a:r>
          </a:p>
          <a:p>
            <a:endParaRPr lang="en-US" i="1" dirty="0" smtClean="0"/>
          </a:p>
          <a:p>
            <a:r>
              <a:rPr lang="en-US" dirty="0" smtClean="0"/>
              <a:t>Hence at the barrier,</a:t>
            </a:r>
          </a:p>
          <a:p>
            <a:pPr>
              <a:buNone/>
            </a:pPr>
            <a:endParaRPr lang="en-US" dirty="0" smtClean="0"/>
          </a:p>
          <a:p>
            <a:r>
              <a:rPr lang="en-US" i="1" dirty="0" smtClean="0"/>
              <a:t>And the Built-in potential is</a:t>
            </a:r>
            <a:endParaRPr lang="en-US" dirty="0" smtClean="0"/>
          </a:p>
          <a:p>
            <a:pPr lvl="1">
              <a:buNone/>
            </a:pPr>
            <a:endParaRPr lang="en-US" dirty="0" smtClean="0"/>
          </a:p>
          <a:p>
            <a:pPr>
              <a:buFont typeface="Wingdings" pitchFamily="2" charset="2"/>
              <a:buChar char="Ø"/>
            </a:pPr>
            <a:r>
              <a:rPr lang="en-US" dirty="0" smtClean="0"/>
              <a:t>The contact potential depends on </a:t>
            </a:r>
            <a:r>
              <a:rPr lang="en-US" i="1" dirty="0" smtClean="0"/>
              <a:t>doping(N</a:t>
            </a:r>
            <a:r>
              <a:rPr lang="en-US" sz="1300" i="1" dirty="0" smtClean="0"/>
              <a:t>D</a:t>
            </a:r>
            <a:r>
              <a:rPr lang="en-US" i="1" dirty="0" smtClean="0"/>
              <a:t>, N</a:t>
            </a:r>
            <a:r>
              <a:rPr lang="en-US" sz="1300" i="1" dirty="0" smtClean="0"/>
              <a:t>A</a:t>
            </a:r>
            <a:r>
              <a:rPr lang="en-US" i="1" dirty="0" smtClean="0"/>
              <a:t>)</a:t>
            </a:r>
            <a:r>
              <a:rPr lang="en-US" dirty="0" smtClean="0"/>
              <a:t> and </a:t>
            </a:r>
            <a:r>
              <a:rPr lang="en-US" i="1" dirty="0" smtClean="0"/>
              <a:t>temperature T</a:t>
            </a:r>
          </a:p>
        </p:txBody>
      </p:sp>
      <p:pic>
        <p:nvPicPr>
          <p:cNvPr id="7" name="Picture 6" descr="n.PNG"/>
          <p:cNvPicPr>
            <a:picLocks noChangeAspect="1"/>
          </p:cNvPicPr>
          <p:nvPr/>
        </p:nvPicPr>
        <p:blipFill>
          <a:blip r:embed="rId2" cstate="print"/>
          <a:stretch>
            <a:fillRect/>
          </a:stretch>
        </p:blipFill>
        <p:spPr>
          <a:xfrm>
            <a:off x="2819400" y="838200"/>
            <a:ext cx="3276600" cy="838200"/>
          </a:xfrm>
          <a:prstGeom prst="rect">
            <a:avLst/>
          </a:prstGeom>
        </p:spPr>
      </p:pic>
      <p:pic>
        <p:nvPicPr>
          <p:cNvPr id="8" name="Picture 7" descr="n.PNG"/>
          <p:cNvPicPr>
            <a:picLocks noChangeAspect="1"/>
          </p:cNvPicPr>
          <p:nvPr/>
        </p:nvPicPr>
        <p:blipFill>
          <a:blip r:embed="rId3" cstate="print"/>
          <a:stretch>
            <a:fillRect/>
          </a:stretch>
        </p:blipFill>
        <p:spPr>
          <a:xfrm>
            <a:off x="2971800" y="1676400"/>
            <a:ext cx="3505200" cy="847790"/>
          </a:xfrm>
          <a:prstGeom prst="rect">
            <a:avLst/>
          </a:prstGeom>
        </p:spPr>
      </p:pic>
      <p:pic>
        <p:nvPicPr>
          <p:cNvPr id="9" name="Picture 8" descr="n.PNG"/>
          <p:cNvPicPr>
            <a:picLocks noChangeAspect="1"/>
          </p:cNvPicPr>
          <p:nvPr/>
        </p:nvPicPr>
        <p:blipFill>
          <a:blip r:embed="rId4" cstate="print"/>
          <a:stretch>
            <a:fillRect/>
          </a:stretch>
        </p:blipFill>
        <p:spPr>
          <a:xfrm>
            <a:off x="3505200" y="2362200"/>
            <a:ext cx="4724400" cy="914400"/>
          </a:xfrm>
          <a:prstGeom prst="rect">
            <a:avLst/>
          </a:prstGeom>
        </p:spPr>
      </p:pic>
      <p:pic>
        <p:nvPicPr>
          <p:cNvPr id="10" name="Picture 9" descr="n.PNG"/>
          <p:cNvPicPr>
            <a:picLocks noChangeAspect="1"/>
          </p:cNvPicPr>
          <p:nvPr/>
        </p:nvPicPr>
        <p:blipFill>
          <a:blip r:embed="rId5" cstate="print"/>
          <a:stretch>
            <a:fillRect/>
          </a:stretch>
        </p:blipFill>
        <p:spPr>
          <a:xfrm>
            <a:off x="4572000" y="3200400"/>
            <a:ext cx="2743200" cy="1066800"/>
          </a:xfrm>
          <a:prstGeom prst="rect">
            <a:avLst/>
          </a:prstGeom>
        </p:spPr>
      </p:pic>
      <p:sp>
        <p:nvSpPr>
          <p:cNvPr id="11" name="Title 1"/>
          <p:cNvSpPr>
            <a:spLocks noGrp="1"/>
          </p:cNvSpPr>
          <p:nvPr>
            <p:ph type="title"/>
          </p:nvPr>
        </p:nvSpPr>
        <p:spPr>
          <a:xfrm>
            <a:off x="304800" y="304800"/>
            <a:ext cx="7467600" cy="563562"/>
          </a:xfrm>
        </p:spPr>
        <p:txBody>
          <a:bodyPr/>
          <a:lstStyle/>
          <a:p>
            <a:r>
              <a:rPr lang="en-US" u="sng" dirty="0" smtClean="0"/>
              <a:t>Built-in potential</a:t>
            </a:r>
            <a:endParaRPr lang="en-US" u="sng"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
          </p:nvPr>
        </p:nvPicPr>
        <p:blipFill>
          <a:blip r:embed="rId2"/>
          <a:stretch>
            <a:fillRect/>
          </a:stretch>
        </p:blipFill>
        <p:spPr>
          <a:xfrm>
            <a:off x="457200" y="1143000"/>
            <a:ext cx="7751622" cy="2895600"/>
          </a:xfrm>
          <a:prstGeom prst="rect">
            <a:avLst/>
          </a:prstGeom>
        </p:spPr>
      </p:pic>
    </p:spTree>
    <p:extLst>
      <p:ext uri="{BB962C8B-B14F-4D97-AF65-F5344CB8AC3E}">
        <p14:creationId xmlns:p14="http://schemas.microsoft.com/office/powerpoint/2010/main" val="521748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381000" y="0"/>
            <a:ext cx="8382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457200" y="1219854"/>
            <a:ext cx="7607135" cy="2513946"/>
          </a:xfrm>
          <a:prstGeom prst="rect">
            <a:avLst/>
          </a:prstGeom>
        </p:spPr>
      </p:pic>
    </p:spTree>
    <p:extLst>
      <p:ext uri="{BB962C8B-B14F-4D97-AF65-F5344CB8AC3E}">
        <p14:creationId xmlns:p14="http://schemas.microsoft.com/office/powerpoint/2010/main" val="5277043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0"/>
          </p:nvPr>
        </p:nvSpPr>
        <p:spPr>
          <a:noFill/>
        </p:spPr>
        <p:txBody>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r>
              <a:rPr lang="en-US">
                <a:latin typeface="Arial" panose="020B0604020202020204" pitchFamily="34" charset="0"/>
              </a:rPr>
              <a:t>EE130 Lecture 15, Slide </a:t>
            </a:r>
            <a:fld id="{6478C4FC-1F57-40FE-809F-BD641396C3AB}" type="slidenum">
              <a:rPr lang="en-US">
                <a:latin typeface="Arial" panose="020B0604020202020204" pitchFamily="34" charset="0"/>
              </a:rPr>
              <a:pPr/>
              <a:t>2</a:t>
            </a:fld>
            <a:endParaRPr lang="en-US"/>
          </a:p>
          <a:p>
            <a:endParaRPr lang="en-US"/>
          </a:p>
        </p:txBody>
      </p:sp>
      <p:sp>
        <p:nvSpPr>
          <p:cNvPr id="18436" name="Rectangle 3"/>
          <p:cNvSpPr>
            <a:spLocks noGrp="1" noChangeArrowheads="1"/>
          </p:cNvSpPr>
          <p:nvPr>
            <p:ph type="subTitle" idx="4294967295"/>
          </p:nvPr>
        </p:nvSpPr>
        <p:spPr>
          <a:xfrm>
            <a:off x="762000" y="838200"/>
            <a:ext cx="7620000" cy="5334000"/>
          </a:xfrm>
        </p:spPr>
        <p:txBody>
          <a:bodyPr/>
          <a:lstStyle/>
          <a:p>
            <a:pPr marL="0" indent="0" algn="ctr">
              <a:spcBef>
                <a:spcPct val="50000"/>
              </a:spcBef>
              <a:buFontTx/>
              <a:buNone/>
            </a:pPr>
            <a:r>
              <a:rPr lang="en-US" sz="2400" u="sng" dirty="0" smtClean="0">
                <a:cs typeface="Times New Roman" panose="02020603050405020304" pitchFamily="18" charset="0"/>
              </a:rPr>
              <a:t>OUTLINE</a:t>
            </a:r>
            <a:endParaRPr lang="en-US" sz="2400" dirty="0" smtClean="0">
              <a:cs typeface="Times New Roman" panose="02020603050405020304" pitchFamily="18" charset="0"/>
            </a:endParaRPr>
          </a:p>
          <a:p>
            <a:pPr marL="1828800" lvl="4" indent="0">
              <a:spcBef>
                <a:spcPct val="25000"/>
              </a:spcBef>
              <a:buFontTx/>
              <a:buChar char="•"/>
            </a:pPr>
            <a:r>
              <a:rPr lang="en-US" sz="2400" dirty="0" smtClean="0">
                <a:cs typeface="Times New Roman" panose="02020603050405020304" pitchFamily="18" charset="0"/>
              </a:rPr>
              <a:t> </a:t>
            </a:r>
            <a:r>
              <a:rPr lang="en-US" sz="2400" dirty="0" err="1" smtClean="0">
                <a:cs typeface="Times New Roman" panose="02020603050405020304" pitchFamily="18" charset="0"/>
              </a:rPr>
              <a:t>pn</a:t>
            </a:r>
            <a:r>
              <a:rPr lang="en-US" sz="2400" dirty="0" smtClean="0">
                <a:cs typeface="Times New Roman" panose="02020603050405020304" pitchFamily="18" charset="0"/>
              </a:rPr>
              <a:t> junction </a:t>
            </a:r>
            <a:r>
              <a:rPr lang="en-US" sz="2400" i="1" dirty="0" smtClean="0">
                <a:cs typeface="Times New Roman" panose="02020603050405020304" pitchFamily="18" charset="0"/>
              </a:rPr>
              <a:t>I-V</a:t>
            </a:r>
            <a:r>
              <a:rPr lang="en-US" sz="2400" dirty="0" smtClean="0">
                <a:cs typeface="Times New Roman" panose="02020603050405020304" pitchFamily="18" charset="0"/>
              </a:rPr>
              <a:t> characteristics</a:t>
            </a:r>
          </a:p>
        </p:txBody>
      </p:sp>
      <p:sp>
        <p:nvSpPr>
          <p:cNvPr id="18437" name="Rectangle 6"/>
          <p:cNvSpPr>
            <a:spLocks noChangeArrowheads="1"/>
          </p:cNvSpPr>
          <p:nvPr/>
        </p:nvSpPr>
        <p:spPr bwMode="auto">
          <a:xfrm>
            <a:off x="609600" y="2743200"/>
            <a:ext cx="8001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FontTx/>
              <a:buNone/>
            </a:pPr>
            <a:r>
              <a:rPr lang="en-US" sz="2400" b="1" u="sng" dirty="0"/>
              <a:t>NOTE</a:t>
            </a:r>
            <a:r>
              <a:rPr lang="en-US" sz="2400" b="1" dirty="0"/>
              <a:t>:</a:t>
            </a:r>
          </a:p>
          <a:p>
            <a:r>
              <a:rPr lang="en-US" sz="2400" dirty="0"/>
              <a:t>Typically, </a:t>
            </a:r>
            <a:r>
              <a:rPr lang="en-US" sz="2400" dirty="0" err="1"/>
              <a:t>pn</a:t>
            </a:r>
            <a:r>
              <a:rPr lang="en-US" sz="2400" dirty="0"/>
              <a:t> junctions in IC devices are formed by counter-doping.  The equations derived in class (and in the textbook) can be readily applied to such diodes if</a:t>
            </a:r>
          </a:p>
          <a:p>
            <a:pPr>
              <a:spcBef>
                <a:spcPct val="50000"/>
              </a:spcBef>
              <a:buFontTx/>
              <a:buNone/>
            </a:pPr>
            <a:r>
              <a:rPr lang="en-US" sz="2400" dirty="0"/>
              <a:t>   </a:t>
            </a:r>
            <a:r>
              <a:rPr lang="en-US" sz="2400" i="1" dirty="0">
                <a:sym typeface="Wingdings" panose="05000000000000000000" pitchFamily="2" charset="2"/>
              </a:rPr>
              <a:t>N</a:t>
            </a:r>
            <a:r>
              <a:rPr lang="en-US" sz="2400" baseline="-25000" dirty="0">
                <a:sym typeface="Wingdings" panose="05000000000000000000" pitchFamily="2" charset="2"/>
              </a:rPr>
              <a:t>A</a:t>
            </a:r>
            <a:r>
              <a:rPr lang="en-US" sz="2400" dirty="0">
                <a:sym typeface="Wingdings" panose="05000000000000000000" pitchFamily="2" charset="2"/>
              </a:rPr>
              <a:t> </a:t>
            </a:r>
            <a:r>
              <a:rPr lang="en-US" sz="2400" dirty="0">
                <a:sym typeface="Symbol" panose="05050102010706020507" pitchFamily="18" charset="2"/>
              </a:rPr>
              <a:t></a:t>
            </a:r>
            <a:r>
              <a:rPr lang="en-US" sz="2400" dirty="0">
                <a:sym typeface="Wingdings" panose="05000000000000000000" pitchFamily="2" charset="2"/>
              </a:rPr>
              <a:t> net acceptor doping on p-side (</a:t>
            </a:r>
            <a:r>
              <a:rPr lang="en-US" sz="2400" i="1" dirty="0">
                <a:sym typeface="Wingdings" panose="05000000000000000000" pitchFamily="2" charset="2"/>
              </a:rPr>
              <a:t>N</a:t>
            </a:r>
            <a:r>
              <a:rPr lang="en-US" sz="2400" baseline="-25000" dirty="0">
                <a:sym typeface="Wingdings" panose="05000000000000000000" pitchFamily="2" charset="2"/>
              </a:rPr>
              <a:t>A</a:t>
            </a:r>
            <a:r>
              <a:rPr lang="en-US" sz="2400" dirty="0">
                <a:sym typeface="Wingdings" panose="05000000000000000000" pitchFamily="2" charset="2"/>
              </a:rPr>
              <a:t>-</a:t>
            </a:r>
            <a:r>
              <a:rPr lang="en-US" sz="2400" i="1" dirty="0">
                <a:sym typeface="Wingdings" panose="05000000000000000000" pitchFamily="2" charset="2"/>
              </a:rPr>
              <a:t>N</a:t>
            </a:r>
            <a:r>
              <a:rPr lang="en-US" sz="2400" baseline="-25000" dirty="0">
                <a:sym typeface="Wingdings" panose="05000000000000000000" pitchFamily="2" charset="2"/>
              </a:rPr>
              <a:t>D</a:t>
            </a:r>
            <a:r>
              <a:rPr lang="en-US" sz="2400" dirty="0">
                <a:sym typeface="Wingdings" panose="05000000000000000000" pitchFamily="2" charset="2"/>
              </a:rPr>
              <a:t>)</a:t>
            </a:r>
            <a:r>
              <a:rPr lang="en-US" sz="2400" baseline="-25000" dirty="0">
                <a:sym typeface="Wingdings" panose="05000000000000000000" pitchFamily="2" charset="2"/>
              </a:rPr>
              <a:t>p-side</a:t>
            </a:r>
          </a:p>
          <a:p>
            <a:pPr>
              <a:spcBef>
                <a:spcPct val="50000"/>
              </a:spcBef>
              <a:buFontTx/>
              <a:buNone/>
            </a:pPr>
            <a:r>
              <a:rPr lang="en-US" sz="2400" i="1" dirty="0">
                <a:sym typeface="Wingdings" panose="05000000000000000000" pitchFamily="2" charset="2"/>
              </a:rPr>
              <a:t>   N</a:t>
            </a:r>
            <a:r>
              <a:rPr lang="en-US" sz="2400" baseline="-25000" dirty="0">
                <a:sym typeface="Wingdings" panose="05000000000000000000" pitchFamily="2" charset="2"/>
              </a:rPr>
              <a:t>D</a:t>
            </a:r>
            <a:r>
              <a:rPr lang="en-US" sz="2400" dirty="0">
                <a:sym typeface="Wingdings" panose="05000000000000000000" pitchFamily="2" charset="2"/>
              </a:rPr>
              <a:t> </a:t>
            </a:r>
            <a:r>
              <a:rPr lang="en-US" sz="2400" dirty="0">
                <a:sym typeface="Symbol" panose="05050102010706020507" pitchFamily="18" charset="2"/>
              </a:rPr>
              <a:t></a:t>
            </a:r>
            <a:r>
              <a:rPr lang="en-US" sz="2400" dirty="0">
                <a:sym typeface="Wingdings" panose="05000000000000000000" pitchFamily="2" charset="2"/>
              </a:rPr>
              <a:t> net donor doping on n-side (</a:t>
            </a:r>
            <a:r>
              <a:rPr lang="en-US" sz="2400" i="1" dirty="0">
                <a:sym typeface="Wingdings" panose="05000000000000000000" pitchFamily="2" charset="2"/>
              </a:rPr>
              <a:t>N</a:t>
            </a:r>
            <a:r>
              <a:rPr lang="en-US" sz="2400" baseline="-25000" dirty="0">
                <a:sym typeface="Wingdings" panose="05000000000000000000" pitchFamily="2" charset="2"/>
              </a:rPr>
              <a:t>D</a:t>
            </a:r>
            <a:r>
              <a:rPr lang="en-US" sz="2400" dirty="0">
                <a:sym typeface="Wingdings" panose="05000000000000000000" pitchFamily="2" charset="2"/>
              </a:rPr>
              <a:t>-</a:t>
            </a:r>
            <a:r>
              <a:rPr lang="en-US" sz="2400" i="1" dirty="0">
                <a:sym typeface="Wingdings" panose="05000000000000000000" pitchFamily="2" charset="2"/>
              </a:rPr>
              <a:t>N</a:t>
            </a:r>
            <a:r>
              <a:rPr lang="en-US" sz="2400" baseline="-25000" dirty="0">
                <a:sym typeface="Wingdings" panose="05000000000000000000" pitchFamily="2" charset="2"/>
              </a:rPr>
              <a:t>A</a:t>
            </a:r>
            <a:r>
              <a:rPr lang="en-US" sz="2400" dirty="0">
                <a:sym typeface="Wingdings" panose="05000000000000000000" pitchFamily="2" charset="2"/>
              </a:rPr>
              <a:t>)</a:t>
            </a:r>
            <a:r>
              <a:rPr lang="en-US" sz="2400" baseline="-25000" dirty="0">
                <a:sym typeface="Wingdings" panose="05000000000000000000" pitchFamily="2" charset="2"/>
              </a:rPr>
              <a:t>n-side</a:t>
            </a:r>
          </a:p>
        </p:txBody>
      </p:sp>
    </p:spTree>
    <p:extLst>
      <p:ext uri="{BB962C8B-B14F-4D97-AF65-F5344CB8AC3E}">
        <p14:creationId xmlns:p14="http://schemas.microsoft.com/office/powerpoint/2010/main" val="1761053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381000" y="-16932"/>
            <a:ext cx="8763000" cy="68749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858000"/>
          </a:xfrm>
        </p:spPr>
        <p:txBody>
          <a:bodyPr>
            <a:normAutofit/>
          </a:bodyPr>
          <a:lstStyle/>
          <a:p>
            <a:r>
              <a:rPr lang="en-US" sz="1800" dirty="0" smtClean="0"/>
              <a:t>After joining p-type and n-type semiconductors, electrons near the p–n interface tend to diffuse into the p region. As electrons diffuse, they leave positively charged ions (</a:t>
            </a:r>
            <a:r>
              <a:rPr lang="en-US" sz="1800" dirty="0" smtClean="0">
                <a:hlinkClick r:id="rId2" tooltip="Donor (semiconductors)"/>
              </a:rPr>
              <a:t>donors</a:t>
            </a:r>
            <a:r>
              <a:rPr lang="en-US" sz="1800" dirty="0" smtClean="0"/>
              <a:t>) in the n region. </a:t>
            </a:r>
          </a:p>
          <a:p>
            <a:r>
              <a:rPr lang="en-US" sz="1800" dirty="0" smtClean="0"/>
              <a:t>Likewise, holes near the p–n interface begin to diffuse into the n-type region, leaving fixed ions (</a:t>
            </a:r>
            <a:r>
              <a:rPr lang="en-US" sz="1800" dirty="0" smtClean="0">
                <a:hlinkClick r:id="rId3" tooltip="Acceptor (semiconductors)"/>
              </a:rPr>
              <a:t>acceptors</a:t>
            </a:r>
            <a:r>
              <a:rPr lang="en-US" sz="1800" dirty="0" smtClean="0"/>
              <a:t>) with negative charge. </a:t>
            </a:r>
          </a:p>
          <a:p>
            <a:r>
              <a:rPr lang="en-US" sz="1800" dirty="0" smtClean="0"/>
              <a:t>The regions nearby the p–n interfaces lose their neutrality and become charged, forming the </a:t>
            </a:r>
            <a:r>
              <a:rPr lang="en-US" sz="1800" dirty="0" smtClean="0">
                <a:hlinkClick r:id="rId4" tooltip="Space charge region"/>
              </a:rPr>
              <a:t>space charge region</a:t>
            </a:r>
            <a:r>
              <a:rPr lang="en-US" sz="1800" dirty="0" smtClean="0"/>
              <a:t> or </a:t>
            </a:r>
            <a:r>
              <a:rPr lang="en-US" sz="1800" dirty="0" smtClean="0">
                <a:hlinkClick r:id="rId5" tooltip="Depletion layer"/>
              </a:rPr>
              <a:t>depletion layer</a:t>
            </a:r>
            <a:r>
              <a:rPr lang="en-US" sz="1800" dirty="0" smtClean="0"/>
              <a:t> </a:t>
            </a:r>
          </a:p>
          <a:p>
            <a:endParaRPr lang="en-US" sz="1800" dirty="0"/>
          </a:p>
        </p:txBody>
      </p:sp>
      <p:pic>
        <p:nvPicPr>
          <p:cNvPr id="4" name="Picture 3" descr="550px-Pn-junction-equilibrium.png"/>
          <p:cNvPicPr>
            <a:picLocks noChangeAspect="1"/>
          </p:cNvPicPr>
          <p:nvPr/>
        </p:nvPicPr>
        <p:blipFill>
          <a:blip r:embed="rId6" cstate="print"/>
          <a:stretch>
            <a:fillRect/>
          </a:stretch>
        </p:blipFill>
        <p:spPr>
          <a:xfrm>
            <a:off x="762000" y="2209800"/>
            <a:ext cx="7239000" cy="46482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9144000" cy="6858000"/>
          </a:xfrm>
        </p:spPr>
        <p:txBody>
          <a:bodyPr>
            <a:normAutofit/>
          </a:bodyPr>
          <a:lstStyle/>
          <a:p>
            <a:r>
              <a:rPr lang="en-US" sz="2000" dirty="0" smtClean="0"/>
              <a:t> The uncompensated ions are positive on the N side and negative on the P side. This creates an </a:t>
            </a:r>
            <a:r>
              <a:rPr lang="en-US" sz="2000" dirty="0" smtClean="0">
                <a:hlinkClick r:id="rId2" tooltip="Electric field"/>
              </a:rPr>
              <a:t>electric field</a:t>
            </a:r>
            <a:r>
              <a:rPr lang="en-US" sz="2000" dirty="0" smtClean="0"/>
              <a:t> that provides a force opposing the continued exchange of charge carriers.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000" dirty="0" smtClean="0"/>
              <a:t>The electric field opposes the diffusion of majority carriers and sweeps minority carriers across the junction</a:t>
            </a:r>
          </a:p>
          <a:p>
            <a:r>
              <a:rPr lang="en-US" sz="2000" dirty="0" smtClean="0"/>
              <a:t>Integrating the electric field across the depletion region determines what is called the built-in voltage (also called the junction voltage or barrier voltage or </a:t>
            </a:r>
            <a:r>
              <a:rPr lang="en-US" sz="2000" dirty="0" smtClean="0">
                <a:hlinkClick r:id="rId3" tooltip="Contact electrification"/>
              </a:rPr>
              <a:t>contact potential</a:t>
            </a:r>
            <a:r>
              <a:rPr lang="en-US" sz="2000" dirty="0" smtClean="0"/>
              <a:t>).</a:t>
            </a:r>
            <a:endParaRPr lang="en-US" sz="2000" dirty="0"/>
          </a:p>
        </p:txBody>
      </p:sp>
      <p:pic>
        <p:nvPicPr>
          <p:cNvPr id="4" name="Picture 3" descr="n.png"/>
          <p:cNvPicPr>
            <a:picLocks noChangeAspect="1"/>
          </p:cNvPicPr>
          <p:nvPr/>
        </p:nvPicPr>
        <p:blipFill>
          <a:blip r:embed="rId4" cstate="print"/>
          <a:stretch>
            <a:fillRect/>
          </a:stretch>
        </p:blipFill>
        <p:spPr>
          <a:xfrm>
            <a:off x="2209800" y="1143000"/>
            <a:ext cx="4191000" cy="2362200"/>
          </a:xfrm>
          <a:prstGeom prst="rect">
            <a:avLst/>
          </a:prstGeom>
        </p:spPr>
      </p:pic>
      <p:pic>
        <p:nvPicPr>
          <p:cNvPr id="5" name="Picture 4" descr="n.png"/>
          <p:cNvPicPr>
            <a:picLocks noChangeAspect="1"/>
          </p:cNvPicPr>
          <p:nvPr/>
        </p:nvPicPr>
        <p:blipFill>
          <a:blip r:embed="rId5" cstate="print"/>
          <a:stretch>
            <a:fillRect/>
          </a:stretch>
        </p:blipFill>
        <p:spPr>
          <a:xfrm>
            <a:off x="381000" y="5105400"/>
            <a:ext cx="7848600" cy="17526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0"/>
            <a:ext cx="8915400" cy="6858000"/>
          </a:xfrm>
        </p:spPr>
        <p:txBody>
          <a:bodyPr>
            <a:normAutofit/>
          </a:bodyPr>
          <a:lstStyle/>
          <a:p>
            <a:r>
              <a:rPr lang="en-US" sz="2200" dirty="0" smtClean="0"/>
              <a:t>In a "p–n" junction, without an external applied voltage, an equilibrium condition is reached in which a potential difference is formed across the junction. </a:t>
            </a:r>
          </a:p>
          <a:p>
            <a:r>
              <a:rPr lang="en-US" sz="2200" dirty="0" smtClean="0"/>
              <a:t>This potential difference is called </a:t>
            </a:r>
            <a:r>
              <a:rPr lang="en-US" sz="2200" i="1" dirty="0" smtClean="0"/>
              <a:t>built-in potential .</a:t>
            </a:r>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r>
              <a:rPr lang="en-US" sz="2200" dirty="0" smtClean="0"/>
              <a:t>Charge density</a:t>
            </a:r>
          </a:p>
          <a:p>
            <a:endParaRPr lang="en-US" sz="2200" dirty="0" smtClean="0"/>
          </a:p>
          <a:p>
            <a:endParaRPr lang="en-US" sz="2200" dirty="0" smtClean="0"/>
          </a:p>
          <a:p>
            <a:r>
              <a:rPr lang="en-US" sz="2200" dirty="0" smtClean="0"/>
              <a:t>Electric field</a:t>
            </a:r>
          </a:p>
          <a:p>
            <a:endParaRPr lang="en-US" sz="2200" dirty="0" smtClean="0"/>
          </a:p>
          <a:p>
            <a:r>
              <a:rPr lang="en-US" sz="2200" dirty="0" smtClean="0"/>
              <a:t>Electric potential</a:t>
            </a:r>
          </a:p>
        </p:txBody>
      </p:sp>
      <p:pic>
        <p:nvPicPr>
          <p:cNvPr id="4" name="Picture 3" descr="Pn-junction-equilibrium-graphs.png"/>
          <p:cNvPicPr>
            <a:picLocks noChangeAspect="1"/>
          </p:cNvPicPr>
          <p:nvPr/>
        </p:nvPicPr>
        <p:blipFill>
          <a:blip r:embed="rId2" cstate="print"/>
          <a:stretch>
            <a:fillRect/>
          </a:stretch>
        </p:blipFill>
        <p:spPr>
          <a:xfrm>
            <a:off x="2667000" y="1524000"/>
            <a:ext cx="6251303" cy="53340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PNG"/>
          <p:cNvPicPr>
            <a:picLocks noGrp="1" noChangeAspect="1"/>
          </p:cNvPicPr>
          <p:nvPr>
            <p:ph sz="quarter" idx="1"/>
          </p:nvPr>
        </p:nvPicPr>
        <p:blipFill>
          <a:blip r:embed="rId2" cstate="print"/>
          <a:stretch>
            <a:fillRect/>
          </a:stretch>
        </p:blipFill>
        <p:spPr>
          <a:xfrm>
            <a:off x="304800" y="228600"/>
            <a:ext cx="8381999" cy="6245225"/>
          </a:xfr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u="sng" dirty="0" smtClean="0"/>
              <a:t>Space charge</a:t>
            </a:r>
            <a:endParaRPr lang="en-US" u="sng" dirty="0"/>
          </a:p>
        </p:txBody>
      </p:sp>
      <p:sp>
        <p:nvSpPr>
          <p:cNvPr id="3" name="Content Placeholder 2"/>
          <p:cNvSpPr>
            <a:spLocks noGrp="1"/>
          </p:cNvSpPr>
          <p:nvPr>
            <p:ph sz="quarter" idx="1"/>
          </p:nvPr>
        </p:nvSpPr>
        <p:spPr>
          <a:xfrm>
            <a:off x="228600" y="1066800"/>
            <a:ext cx="8153400" cy="5407152"/>
          </a:xfrm>
        </p:spPr>
        <p:txBody>
          <a:bodyPr>
            <a:normAutofit/>
          </a:bodyPr>
          <a:lstStyle/>
          <a:p>
            <a:r>
              <a:rPr lang="en-US" sz="2000" dirty="0" smtClean="0"/>
              <a:t>The space charge in a semiconductor is determined by both the doping concentrations and the free-carrier concentrations, </a:t>
            </a:r>
          </a:p>
          <a:p>
            <a:pPr algn="ctr">
              <a:buNone/>
            </a:pPr>
            <a:r>
              <a:rPr lang="el-GR" sz="2000" i="1" dirty="0" smtClean="0"/>
              <a:t>ρ</a:t>
            </a:r>
            <a:r>
              <a:rPr lang="en-US" sz="2000" i="1" dirty="0" smtClean="0"/>
              <a:t> = (p- n+ N</a:t>
            </a:r>
            <a:r>
              <a:rPr lang="en-US" sz="1000" i="1" dirty="0" smtClean="0"/>
              <a:t>D </a:t>
            </a:r>
            <a:r>
              <a:rPr lang="en-US" sz="2000" i="1" dirty="0" smtClean="0"/>
              <a:t>- N</a:t>
            </a:r>
            <a:r>
              <a:rPr lang="en-US" sz="1000" i="1" dirty="0" smtClean="0"/>
              <a:t>A</a:t>
            </a:r>
            <a:r>
              <a:rPr lang="en-US" sz="2000" i="1" dirty="0" smtClean="0"/>
              <a:t>)q</a:t>
            </a:r>
          </a:p>
          <a:p>
            <a:r>
              <a:rPr lang="en-US" sz="2000" dirty="0" smtClean="0"/>
              <a:t>In the neutral region of a semiconductor, n =N</a:t>
            </a:r>
            <a:r>
              <a:rPr lang="en-US" sz="1000" dirty="0" smtClean="0"/>
              <a:t>D</a:t>
            </a:r>
            <a:r>
              <a:rPr lang="en-US" sz="2000" dirty="0" smtClean="0"/>
              <a:t> and p = N</a:t>
            </a:r>
            <a:r>
              <a:rPr lang="en-US" sz="1000" dirty="0" smtClean="0"/>
              <a:t>A</a:t>
            </a:r>
            <a:r>
              <a:rPr lang="en-US" sz="2000" dirty="0" smtClean="0"/>
              <a:t>, so that the space-charge density is zero. </a:t>
            </a:r>
          </a:p>
          <a:p>
            <a:r>
              <a:rPr lang="en-US" sz="2000" dirty="0" smtClean="0"/>
              <a:t>In the vicinity of a junction formed by different materials, </a:t>
            </a:r>
            <a:r>
              <a:rPr lang="en-US" sz="2000" dirty="0" err="1" smtClean="0"/>
              <a:t>dopant</a:t>
            </a:r>
            <a:r>
              <a:rPr lang="en-US" sz="2000" dirty="0" smtClean="0"/>
              <a:t> types, or doping concentrations, n and p could be smaller or larger than N</a:t>
            </a:r>
            <a:r>
              <a:rPr lang="en-US" sz="1000" dirty="0" smtClean="0"/>
              <a:t>D</a:t>
            </a:r>
            <a:r>
              <a:rPr lang="en-US" sz="2000" dirty="0" smtClean="0"/>
              <a:t> and N</a:t>
            </a:r>
            <a:r>
              <a:rPr lang="en-US" sz="1000" dirty="0" smtClean="0"/>
              <a:t>A</a:t>
            </a:r>
            <a:r>
              <a:rPr lang="en-US" sz="2000" dirty="0" smtClean="0"/>
              <a:t>, respectively. In the depletion approximation, n and p are assumed zero so that the space charge is equal to the majority-carrier doping level.</a:t>
            </a:r>
            <a:endParaRPr lang="en-US" sz="20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0"/>
            <a:ext cx="8610600" cy="6858000"/>
          </a:xfrm>
        </p:spPr>
        <p:txBody>
          <a:bodyPr>
            <a:normAutofit/>
          </a:bodyPr>
          <a:lstStyle/>
          <a:p>
            <a:r>
              <a:rPr lang="en-US" sz="2000" dirty="0" smtClean="0"/>
              <a:t>We proceed to calculate the field and potential distribution inside the depletion region.</a:t>
            </a:r>
          </a:p>
          <a:p>
            <a:r>
              <a:rPr lang="en-US" sz="2000" dirty="0" smtClean="0"/>
              <a:t>The depletion approximation is used which assumes that the depleted charge has a box profile. Since in thermal equilibrium the electric field in the neutral regions (far from the junction at either side) of the semiconductor must be zero, the total negative charge per unit area in the p-side must be precisely equal to the total positive charge per unit area in the n-side: </a:t>
            </a:r>
          </a:p>
          <a:p>
            <a:pPr>
              <a:buNone/>
            </a:pPr>
            <a:r>
              <a:rPr lang="en-US" sz="2000" i="1" dirty="0" smtClean="0"/>
              <a:t>          N</a:t>
            </a:r>
            <a:r>
              <a:rPr lang="en-US" sz="1000" i="1" dirty="0" smtClean="0"/>
              <a:t>A</a:t>
            </a:r>
            <a:r>
              <a:rPr lang="en-US" i="1" dirty="0" smtClean="0"/>
              <a:t> </a:t>
            </a:r>
            <a:r>
              <a:rPr lang="en-US" sz="2000" i="1" dirty="0" err="1" smtClean="0"/>
              <a:t>W</a:t>
            </a:r>
            <a:r>
              <a:rPr lang="en-US" sz="1000" i="1" dirty="0" err="1" smtClean="0"/>
              <a:t>Dp</a:t>
            </a:r>
            <a:r>
              <a:rPr lang="en-US" i="1" dirty="0" smtClean="0"/>
              <a:t> =</a:t>
            </a:r>
            <a:r>
              <a:rPr lang="en-US" sz="2000" i="1" dirty="0" smtClean="0"/>
              <a:t> N</a:t>
            </a:r>
            <a:r>
              <a:rPr lang="en-US" sz="1000" i="1" dirty="0" smtClean="0"/>
              <a:t>D</a:t>
            </a:r>
            <a:r>
              <a:rPr lang="en-US" sz="2000" i="1" dirty="0" smtClean="0"/>
              <a:t> </a:t>
            </a:r>
            <a:r>
              <a:rPr lang="en-US" sz="2000" i="1" dirty="0" err="1" smtClean="0"/>
              <a:t>W</a:t>
            </a:r>
            <a:r>
              <a:rPr lang="en-US" sz="1000" i="1" dirty="0" err="1" smtClean="0"/>
              <a:t>Dn</a:t>
            </a:r>
            <a:endParaRPr lang="en-US" sz="1000" i="1" dirty="0" smtClean="0"/>
          </a:p>
          <a:p>
            <a:pPr>
              <a:buNone/>
            </a:pPr>
            <a:endParaRPr lang="en-US" sz="2000" i="1" dirty="0"/>
          </a:p>
        </p:txBody>
      </p:sp>
      <p:pic>
        <p:nvPicPr>
          <p:cNvPr id="4" name="Picture 3" descr="n.png"/>
          <p:cNvPicPr>
            <a:picLocks noChangeAspect="1"/>
          </p:cNvPicPr>
          <p:nvPr/>
        </p:nvPicPr>
        <p:blipFill>
          <a:blip r:embed="rId2" cstate="print"/>
          <a:stretch>
            <a:fillRect/>
          </a:stretch>
        </p:blipFill>
        <p:spPr>
          <a:xfrm>
            <a:off x="2743200" y="3200400"/>
            <a:ext cx="3962400" cy="29718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sz="quarter" idx="1"/>
          </p:nvPr>
        </p:nvPicPr>
        <p:blipFill>
          <a:blip r:embed="rId2" cstate="print"/>
          <a:srcRect/>
          <a:stretch>
            <a:fillRect/>
          </a:stretch>
        </p:blipFill>
        <p:spPr bwMode="auto">
          <a:xfrm>
            <a:off x="0" y="-1"/>
            <a:ext cx="8763000" cy="68028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png"/>
          <p:cNvPicPr>
            <a:picLocks noChangeAspect="1"/>
          </p:cNvPicPr>
          <p:nvPr/>
        </p:nvPicPr>
        <p:blipFill>
          <a:blip r:embed="rId2" cstate="print"/>
          <a:stretch>
            <a:fillRect/>
          </a:stretch>
        </p:blipFill>
        <p:spPr>
          <a:xfrm>
            <a:off x="0" y="533400"/>
            <a:ext cx="8305800" cy="6324600"/>
          </a:xfrm>
          <a:prstGeom prst="rect">
            <a:avLst/>
          </a:prstGeom>
        </p:spPr>
      </p:pic>
      <p:sp>
        <p:nvSpPr>
          <p:cNvPr id="6" name="Title 1"/>
          <p:cNvSpPr>
            <a:spLocks noGrp="1"/>
          </p:cNvSpPr>
          <p:nvPr>
            <p:ph type="title"/>
          </p:nvPr>
        </p:nvSpPr>
        <p:spPr>
          <a:xfrm>
            <a:off x="457200" y="0"/>
            <a:ext cx="7467600" cy="533400"/>
          </a:xfrm>
        </p:spPr>
        <p:txBody>
          <a:bodyPr>
            <a:normAutofit/>
          </a:bodyPr>
          <a:lstStyle/>
          <a:p>
            <a:r>
              <a:rPr lang="en-US" sz="2400" u="sng" dirty="0" smtClean="0"/>
              <a:t>ELECTRIC FIELD</a:t>
            </a:r>
            <a:endParaRPr lang="en-US" sz="2400" u="sng"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334962"/>
          </a:xfrm>
        </p:spPr>
        <p:txBody>
          <a:bodyPr>
            <a:normAutofit fontScale="90000"/>
          </a:bodyPr>
          <a:lstStyle/>
          <a:p>
            <a:r>
              <a:rPr lang="en-US" u="sng" dirty="0" smtClean="0"/>
              <a:t>Potential </a:t>
            </a:r>
            <a:endParaRPr lang="en-US" u="sng"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228600" y="609600"/>
            <a:ext cx="7848600" cy="5864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467600" cy="579438"/>
          </a:xfrm>
        </p:spPr>
        <p:txBody>
          <a:bodyPr/>
          <a:lstStyle/>
          <a:p>
            <a:r>
              <a:rPr lang="en-US" u="sng" dirty="0" smtClean="0"/>
              <a:t>introduction</a:t>
            </a:r>
            <a:endParaRPr lang="en-US" u="sng" dirty="0"/>
          </a:p>
        </p:txBody>
      </p:sp>
      <p:sp>
        <p:nvSpPr>
          <p:cNvPr id="3" name="Content Placeholder 2"/>
          <p:cNvSpPr>
            <a:spLocks noGrp="1"/>
          </p:cNvSpPr>
          <p:nvPr>
            <p:ph sz="quarter" idx="1"/>
          </p:nvPr>
        </p:nvSpPr>
        <p:spPr>
          <a:xfrm>
            <a:off x="457200" y="990600"/>
            <a:ext cx="8305800" cy="5483352"/>
          </a:xfrm>
        </p:spPr>
        <p:txBody>
          <a:bodyPr>
            <a:normAutofit/>
          </a:bodyPr>
          <a:lstStyle/>
          <a:p>
            <a:r>
              <a:rPr lang="en-US" sz="2200" dirty="0" smtClean="0"/>
              <a:t>P-N junctions are of great importance in understanding semiconductor devices</a:t>
            </a:r>
          </a:p>
          <a:p>
            <a:r>
              <a:rPr lang="en-US" sz="2200" dirty="0" smtClean="0"/>
              <a:t>A </a:t>
            </a:r>
            <a:r>
              <a:rPr lang="en-US" sz="2200" i="1" dirty="0" smtClean="0"/>
              <a:t>p-n junction </a:t>
            </a:r>
            <a:r>
              <a:rPr lang="en-US" sz="2200" dirty="0" smtClean="0"/>
              <a:t>is a two terminal device</a:t>
            </a:r>
          </a:p>
          <a:p>
            <a:endParaRPr lang="en-US" sz="2200" dirty="0" smtClean="0"/>
          </a:p>
          <a:p>
            <a:endParaRPr lang="en-US" sz="2200" dirty="0" smtClean="0"/>
          </a:p>
          <a:p>
            <a:endParaRPr lang="en-US" sz="2200" dirty="0" smtClean="0"/>
          </a:p>
          <a:p>
            <a:endParaRPr lang="en-US" sz="2200" dirty="0" smtClean="0"/>
          </a:p>
          <a:p>
            <a:endParaRPr lang="en-US" sz="2200" dirty="0" smtClean="0"/>
          </a:p>
          <a:p>
            <a:endParaRPr lang="en-US" sz="2200" dirty="0" smtClean="0"/>
          </a:p>
          <a:p>
            <a:r>
              <a:rPr lang="en-US" sz="2200" dirty="0" smtClean="0"/>
              <a:t>A </a:t>
            </a:r>
            <a:r>
              <a:rPr lang="en-US" sz="2200" b="1" dirty="0" smtClean="0"/>
              <a:t>p–n junction</a:t>
            </a:r>
            <a:r>
              <a:rPr lang="en-US" sz="2200" dirty="0" smtClean="0"/>
              <a:t> is formed at the boundary between a </a:t>
            </a:r>
            <a:r>
              <a:rPr lang="en-US" sz="2200" dirty="0" smtClean="0">
                <a:hlinkClick r:id="rId2" tooltip="P-type semiconductor"/>
              </a:rPr>
              <a:t>p-type</a:t>
            </a:r>
            <a:r>
              <a:rPr lang="en-US" sz="2200" dirty="0" smtClean="0"/>
              <a:t> and </a:t>
            </a:r>
            <a:r>
              <a:rPr lang="en-US" sz="2200" dirty="0" smtClean="0">
                <a:hlinkClick r:id="rId3" tooltip="N-type semiconductor"/>
              </a:rPr>
              <a:t>n-type</a:t>
            </a:r>
            <a:r>
              <a:rPr lang="en-US" sz="2200" dirty="0" smtClean="0"/>
              <a:t> </a:t>
            </a:r>
            <a:r>
              <a:rPr lang="en-US" sz="2200" dirty="0" smtClean="0">
                <a:hlinkClick r:id="rId4" tooltip="Semiconductors"/>
              </a:rPr>
              <a:t>semiconductor</a:t>
            </a:r>
            <a:r>
              <a:rPr lang="en-US" sz="2200" dirty="0" smtClean="0"/>
              <a:t> created in a single crystal of semiconductor by </a:t>
            </a:r>
            <a:r>
              <a:rPr lang="en-US" sz="2200" dirty="0" smtClean="0">
                <a:hlinkClick r:id="rId5" tooltip="Doping (semiconductor)"/>
              </a:rPr>
              <a:t>doping</a:t>
            </a:r>
            <a:r>
              <a:rPr lang="en-US" sz="2200" dirty="0" smtClean="0"/>
              <a:t>, for example by </a:t>
            </a:r>
            <a:r>
              <a:rPr lang="en-US" sz="2200" dirty="0" smtClean="0">
                <a:hlinkClick r:id="rId6" tooltip="Ion implantation"/>
              </a:rPr>
              <a:t>ion implantation</a:t>
            </a:r>
            <a:r>
              <a:rPr lang="en-US" sz="2200" dirty="0" smtClean="0"/>
              <a:t>, </a:t>
            </a:r>
            <a:r>
              <a:rPr lang="en-US" sz="2200" dirty="0" smtClean="0">
                <a:hlinkClick r:id="rId7" tooltip="Diffusion"/>
              </a:rPr>
              <a:t>diffusion</a:t>
            </a:r>
            <a:r>
              <a:rPr lang="en-US" sz="2200" dirty="0" smtClean="0"/>
              <a:t> of </a:t>
            </a:r>
            <a:r>
              <a:rPr lang="en-US" sz="2200" dirty="0" err="1" smtClean="0">
                <a:hlinkClick r:id="rId8" tooltip="Dopant"/>
              </a:rPr>
              <a:t>dopants</a:t>
            </a:r>
            <a:r>
              <a:rPr lang="en-US" sz="2200" dirty="0" smtClean="0"/>
              <a:t>, or by </a:t>
            </a:r>
            <a:r>
              <a:rPr lang="en-US" sz="2200" dirty="0" err="1" smtClean="0">
                <a:hlinkClick r:id="rId9" tooltip="Epitaxy"/>
              </a:rPr>
              <a:t>epitaxy</a:t>
            </a:r>
            <a:r>
              <a:rPr lang="en-US" sz="2200" dirty="0" smtClean="0"/>
              <a:t> </a:t>
            </a:r>
            <a:endParaRPr lang="en-US" sz="2200" i="1" dirty="0"/>
          </a:p>
        </p:txBody>
      </p:sp>
      <p:pic>
        <p:nvPicPr>
          <p:cNvPr id="5" name="Picture 4" descr="PN_diode_with_electrical_symbol.svg.png"/>
          <p:cNvPicPr>
            <a:picLocks noChangeAspect="1"/>
          </p:cNvPicPr>
          <p:nvPr/>
        </p:nvPicPr>
        <p:blipFill>
          <a:blip r:embed="rId10" cstate="print"/>
          <a:stretch>
            <a:fillRect/>
          </a:stretch>
        </p:blipFill>
        <p:spPr>
          <a:xfrm>
            <a:off x="304800" y="2286000"/>
            <a:ext cx="5181600" cy="1828800"/>
          </a:xfrm>
          <a:prstGeom prst="rect">
            <a:avLst/>
          </a:prstGeom>
        </p:spPr>
      </p:pic>
      <p:pic>
        <p:nvPicPr>
          <p:cNvPr id="6" name="Picture 5" descr="b.PNG"/>
          <p:cNvPicPr>
            <a:picLocks noChangeAspect="1"/>
          </p:cNvPicPr>
          <p:nvPr/>
        </p:nvPicPr>
        <p:blipFill>
          <a:blip r:embed="rId11" cstate="print"/>
          <a:stretch>
            <a:fillRect/>
          </a:stretch>
        </p:blipFill>
        <p:spPr>
          <a:xfrm>
            <a:off x="5486400" y="2590800"/>
            <a:ext cx="3219900" cy="1676634"/>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467600" cy="381000"/>
          </a:xfrm>
        </p:spPr>
        <p:txBody>
          <a:bodyPr>
            <a:normAutofit fontScale="90000"/>
          </a:bodyPr>
          <a:lstStyle/>
          <a:p>
            <a:r>
              <a:rPr lang="en-US" sz="2000" u="sng" dirty="0" smtClean="0"/>
              <a:t>DEPLETION WIDTH</a:t>
            </a:r>
            <a:endParaRPr lang="en-US" sz="2000" u="sng" dirty="0"/>
          </a:p>
        </p:txBody>
      </p:sp>
      <p:sp>
        <p:nvSpPr>
          <p:cNvPr id="3" name="Content Placeholder 2"/>
          <p:cNvSpPr>
            <a:spLocks noGrp="1"/>
          </p:cNvSpPr>
          <p:nvPr>
            <p:ph sz="quarter" idx="1"/>
          </p:nvPr>
        </p:nvSpPr>
        <p:spPr>
          <a:xfrm>
            <a:off x="0" y="838200"/>
            <a:ext cx="9144000" cy="6019800"/>
          </a:xfrm>
        </p:spPr>
        <p:txBody>
          <a:bodyPr/>
          <a:lstStyle/>
          <a:p>
            <a:pPr>
              <a:buNone/>
            </a:pPr>
            <a:endParaRPr lang="en-US" dirty="0" smtClean="0"/>
          </a:p>
          <a:p>
            <a:endParaRPr lang="en-US" dirty="0" smtClean="0"/>
          </a:p>
          <a:p>
            <a:endParaRPr lang="en-US" dirty="0" smtClean="0"/>
          </a:p>
          <a:p>
            <a:endParaRPr lang="en-US" dirty="0" smtClean="0"/>
          </a:p>
          <a:p>
            <a:pPr>
              <a:buNone/>
            </a:pPr>
            <a:r>
              <a:rPr lang="en-US" dirty="0" smtClean="0"/>
              <a:t>                                                                            </a:t>
            </a:r>
            <a:endParaRPr lang="en-US" i="1" dirty="0" smtClean="0"/>
          </a:p>
          <a:p>
            <a:pPr>
              <a:buNone/>
            </a:pPr>
            <a:endParaRPr lang="en-US" i="1" dirty="0" smtClean="0"/>
          </a:p>
          <a:p>
            <a:pPr>
              <a:buNone/>
            </a:pPr>
            <a:endParaRPr lang="en-US" i="1" dirty="0" smtClean="0"/>
          </a:p>
          <a:p>
            <a:pPr>
              <a:buNone/>
            </a:pPr>
            <a:r>
              <a:rPr lang="en-US" i="1" dirty="0" smtClean="0"/>
              <a:t>                                                                                              </a:t>
            </a:r>
            <a:r>
              <a:rPr lang="en-US" sz="2000" i="1" dirty="0" err="1" smtClean="0"/>
              <a:t>i</a:t>
            </a:r>
            <a:endParaRPr lang="en-US" i="1" dirty="0" smtClean="0"/>
          </a:p>
          <a:p>
            <a:pPr>
              <a:buNone/>
            </a:pPr>
            <a:endParaRPr lang="en-US" i="1" dirty="0"/>
          </a:p>
        </p:txBody>
      </p:sp>
      <p:pic>
        <p:nvPicPr>
          <p:cNvPr id="5" name="Picture 4" descr="n.png"/>
          <p:cNvPicPr>
            <a:picLocks noChangeAspect="1"/>
          </p:cNvPicPr>
          <p:nvPr/>
        </p:nvPicPr>
        <p:blipFill>
          <a:blip r:embed="rId2" cstate="print"/>
          <a:stretch>
            <a:fillRect/>
          </a:stretch>
        </p:blipFill>
        <p:spPr>
          <a:xfrm>
            <a:off x="0" y="381000"/>
            <a:ext cx="6210636" cy="3095791"/>
          </a:xfrm>
          <a:prstGeom prst="rect">
            <a:avLst/>
          </a:prstGeom>
        </p:spPr>
      </p:pic>
      <p:pic>
        <p:nvPicPr>
          <p:cNvPr id="4" name="Picture 3"/>
          <p:cNvPicPr>
            <a:picLocks noChangeAspect="1"/>
          </p:cNvPicPr>
          <p:nvPr/>
        </p:nvPicPr>
        <p:blipFill>
          <a:blip r:embed="rId3"/>
          <a:stretch>
            <a:fillRect/>
          </a:stretch>
        </p:blipFill>
        <p:spPr>
          <a:xfrm>
            <a:off x="0" y="4051404"/>
            <a:ext cx="8153400" cy="2800350"/>
          </a:xfrm>
          <a:prstGeom prst="rect">
            <a:avLst/>
          </a:prstGeom>
        </p:spPr>
      </p:pic>
      <p:pic>
        <p:nvPicPr>
          <p:cNvPr id="6" name="Picture 5"/>
          <p:cNvPicPr>
            <a:picLocks noChangeAspect="1"/>
          </p:cNvPicPr>
          <p:nvPr/>
        </p:nvPicPr>
        <p:blipFill>
          <a:blip r:embed="rId4"/>
          <a:stretch>
            <a:fillRect/>
          </a:stretch>
        </p:blipFill>
        <p:spPr>
          <a:xfrm>
            <a:off x="3733800" y="3430723"/>
            <a:ext cx="2314575" cy="666750"/>
          </a:xfrm>
          <a:prstGeom prst="rect">
            <a:avLst/>
          </a:prstGeom>
        </p:spPr>
      </p:pic>
      <p:sp>
        <p:nvSpPr>
          <p:cNvPr id="8" name="TextBox 7"/>
          <p:cNvSpPr txBox="1"/>
          <p:nvPr/>
        </p:nvSpPr>
        <p:spPr>
          <a:xfrm>
            <a:off x="1628775" y="3424477"/>
            <a:ext cx="2105025" cy="400110"/>
          </a:xfrm>
          <a:prstGeom prst="rect">
            <a:avLst/>
          </a:prstGeom>
          <a:noFill/>
        </p:spPr>
        <p:txBody>
          <a:bodyPr wrap="square" rtlCol="0">
            <a:spAutoFit/>
          </a:bodyPr>
          <a:lstStyle/>
          <a:p>
            <a:r>
              <a:rPr lang="en-GB" sz="2000" dirty="0" err="1" smtClean="0"/>
              <a:t>W</a:t>
            </a:r>
            <a:r>
              <a:rPr lang="en-GB" sz="2400" baseline="-25000" dirty="0" err="1" smtClean="0"/>
              <a:t>Dp</a:t>
            </a:r>
            <a:r>
              <a:rPr lang="en-GB" sz="2000" dirty="0" smtClean="0"/>
              <a:t>  + </a:t>
            </a:r>
            <a:r>
              <a:rPr lang="en-GB" sz="2000" dirty="0" err="1" smtClean="0"/>
              <a:t>W</a:t>
            </a:r>
            <a:r>
              <a:rPr lang="en-GB" sz="2400" baseline="-25000" dirty="0" err="1" smtClean="0"/>
              <a:t>Dn</a:t>
            </a:r>
            <a:r>
              <a:rPr lang="en-GB" sz="2000" dirty="0" smtClean="0"/>
              <a:t> =</a:t>
            </a:r>
            <a:endParaRPr lang="en-GB"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4294967295"/>
          </p:nvPr>
        </p:nvSpPr>
        <p:spPr>
          <a:xfrm>
            <a:off x="2133600" y="6477000"/>
            <a:ext cx="4572000" cy="381000"/>
          </a:xfrm>
          <a:prstGeom prst="rect">
            <a:avLst/>
          </a:prstGeom>
          <a:noFill/>
        </p:spPr>
        <p:txBody>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r>
              <a:rPr lang="en-US">
                <a:latin typeface="Arial" panose="020B0604020202020204" pitchFamily="34" charset="0"/>
              </a:rPr>
              <a:t>EE130 Lecture 15, Slide </a:t>
            </a:r>
            <a:fld id="{8B1ADC96-BB7B-4F11-AE83-727ADE90DD33}" type="slidenum">
              <a:rPr lang="en-US">
                <a:latin typeface="Arial" panose="020B0604020202020204" pitchFamily="34" charset="0"/>
              </a:rPr>
              <a:pPr/>
              <a:t>31</a:t>
            </a:fld>
            <a:endParaRPr lang="en-US"/>
          </a:p>
          <a:p>
            <a:endParaRPr lang="en-US"/>
          </a:p>
        </p:txBody>
      </p:sp>
      <p:sp>
        <p:nvSpPr>
          <p:cNvPr id="22531" name="Rectangle 2"/>
          <p:cNvSpPr>
            <a:spLocks noGrp="1" noChangeArrowheads="1"/>
          </p:cNvSpPr>
          <p:nvPr>
            <p:ph type="title"/>
          </p:nvPr>
        </p:nvSpPr>
        <p:spPr>
          <a:xfrm>
            <a:off x="457200" y="92075"/>
            <a:ext cx="7467600" cy="715963"/>
          </a:xfrm>
        </p:spPr>
        <p:txBody>
          <a:bodyPr/>
          <a:lstStyle/>
          <a:p>
            <a:r>
              <a:rPr lang="en-US" dirty="0" err="1" smtClean="0"/>
              <a:t>pn</a:t>
            </a:r>
            <a:r>
              <a:rPr lang="en-US" dirty="0" smtClean="0"/>
              <a:t> Junction Electrostatics, </a:t>
            </a:r>
            <a:r>
              <a:rPr lang="en-US" i="1" dirty="0" smtClean="0"/>
              <a:t>V</a:t>
            </a:r>
            <a:r>
              <a:rPr lang="en-US" baseline="-25000" dirty="0" smtClean="0"/>
              <a:t>A</a:t>
            </a:r>
            <a:r>
              <a:rPr lang="en-US" dirty="0" smtClean="0"/>
              <a:t> </a:t>
            </a:r>
            <a:r>
              <a:rPr lang="en-US" dirty="0" smtClean="0">
                <a:sym typeface="Symbol" panose="05050102010706020507" pitchFamily="18" charset="2"/>
              </a:rPr>
              <a:t></a:t>
            </a:r>
            <a:r>
              <a:rPr lang="en-US" dirty="0" smtClean="0"/>
              <a:t> 0</a:t>
            </a:r>
          </a:p>
        </p:txBody>
      </p:sp>
      <p:sp>
        <p:nvSpPr>
          <p:cNvPr id="22532" name="Rectangle 3"/>
          <p:cNvSpPr>
            <a:spLocks noGrp="1" noChangeArrowheads="1"/>
          </p:cNvSpPr>
          <p:nvPr>
            <p:ph type="body" idx="1"/>
          </p:nvPr>
        </p:nvSpPr>
        <p:spPr>
          <a:xfrm>
            <a:off x="685800" y="1219200"/>
            <a:ext cx="7696200" cy="4876800"/>
          </a:xfrm>
        </p:spPr>
        <p:txBody>
          <a:bodyPr/>
          <a:lstStyle/>
          <a:p>
            <a:r>
              <a:rPr lang="en-US" sz="2800" smtClean="0"/>
              <a:t>Built-in potential </a:t>
            </a:r>
            <a:r>
              <a:rPr lang="en-US" sz="2800" i="1" smtClean="0"/>
              <a:t>V</a:t>
            </a:r>
            <a:r>
              <a:rPr lang="en-US" sz="2800" baseline="-25000" smtClean="0"/>
              <a:t>bi </a:t>
            </a:r>
            <a:r>
              <a:rPr lang="en-US" sz="2800" smtClean="0"/>
              <a:t>(non-degenerate doping):</a:t>
            </a:r>
          </a:p>
          <a:p>
            <a:endParaRPr lang="en-US" smtClean="0"/>
          </a:p>
          <a:p>
            <a:endParaRPr lang="en-US" smtClean="0"/>
          </a:p>
          <a:p>
            <a:pPr>
              <a:spcBef>
                <a:spcPct val="100000"/>
              </a:spcBef>
            </a:pPr>
            <a:r>
              <a:rPr lang="en-US" sz="2800" smtClean="0"/>
              <a:t>Depletion width </a:t>
            </a:r>
            <a:r>
              <a:rPr lang="en-US" sz="2800" i="1" smtClean="0"/>
              <a:t>W </a:t>
            </a:r>
            <a:r>
              <a:rPr lang="en-US" sz="2800" smtClean="0"/>
              <a:t>:</a:t>
            </a:r>
          </a:p>
          <a:p>
            <a:endParaRPr lang="en-US" smtClean="0"/>
          </a:p>
        </p:txBody>
      </p:sp>
      <p:graphicFrame>
        <p:nvGraphicFramePr>
          <p:cNvPr id="22533" name="Object 4"/>
          <p:cNvGraphicFramePr>
            <a:graphicFrameLocks noChangeAspect="1"/>
          </p:cNvGraphicFramePr>
          <p:nvPr/>
        </p:nvGraphicFramePr>
        <p:xfrm>
          <a:off x="1676400" y="1828800"/>
          <a:ext cx="6096000" cy="1046163"/>
        </p:xfrm>
        <a:graphic>
          <a:graphicData uri="http://schemas.openxmlformats.org/presentationml/2006/ole">
            <mc:AlternateContent xmlns:mc="http://schemas.openxmlformats.org/markup-compatibility/2006">
              <mc:Choice xmlns:v="urn:schemas-microsoft-com:vml" Requires="v">
                <p:oleObj spid="_x0000_s1058" name="Equation" r:id="rId3" imgW="2959100" imgH="508000" progId="Equation.3">
                  <p:embed/>
                </p:oleObj>
              </mc:Choice>
              <mc:Fallback>
                <p:oleObj name="Equation" r:id="rId3" imgW="2959100" imgH="508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1828800"/>
                        <a:ext cx="6096000"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4" name="Object 5"/>
          <p:cNvGraphicFramePr>
            <a:graphicFrameLocks noChangeAspect="1"/>
          </p:cNvGraphicFramePr>
          <p:nvPr/>
        </p:nvGraphicFramePr>
        <p:xfrm>
          <a:off x="1673225" y="3886200"/>
          <a:ext cx="5340350" cy="1082675"/>
        </p:xfrm>
        <a:graphic>
          <a:graphicData uri="http://schemas.openxmlformats.org/presentationml/2006/ole">
            <mc:AlternateContent xmlns:mc="http://schemas.openxmlformats.org/markup-compatibility/2006">
              <mc:Choice xmlns:v="urn:schemas-microsoft-com:vml" Requires="v">
                <p:oleObj spid="_x0000_s1059" name="Equation" r:id="rId5" imgW="2565400" imgH="520700" progId="Equation.3">
                  <p:embed/>
                </p:oleObj>
              </mc:Choice>
              <mc:Fallback>
                <p:oleObj name="Equation" r:id="rId5" imgW="2565400" imgH="520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3225" y="3886200"/>
                        <a:ext cx="5340350"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6"/>
          <p:cNvGraphicFramePr>
            <a:graphicFrameLocks noChangeAspect="1"/>
          </p:cNvGraphicFramePr>
          <p:nvPr/>
        </p:nvGraphicFramePr>
        <p:xfrm>
          <a:off x="1752600" y="5181600"/>
          <a:ext cx="2220913" cy="898525"/>
        </p:xfrm>
        <a:graphic>
          <a:graphicData uri="http://schemas.openxmlformats.org/presentationml/2006/ole">
            <mc:AlternateContent xmlns:mc="http://schemas.openxmlformats.org/markup-compatibility/2006">
              <mc:Choice xmlns:v="urn:schemas-microsoft-com:vml" Requires="v">
                <p:oleObj spid="_x0000_s1060" name="Equation" r:id="rId7" imgW="1066800" imgH="431800" progId="Equation.3">
                  <p:embed/>
                </p:oleObj>
              </mc:Choice>
              <mc:Fallback>
                <p:oleObj name="Equation" r:id="rId7" imgW="10668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5181600"/>
                        <a:ext cx="2220913"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6" name="Object 7"/>
          <p:cNvGraphicFramePr>
            <a:graphicFrameLocks noChangeAspect="1"/>
          </p:cNvGraphicFramePr>
          <p:nvPr/>
        </p:nvGraphicFramePr>
        <p:xfrm>
          <a:off x="4876800" y="5181600"/>
          <a:ext cx="2195513" cy="898525"/>
        </p:xfrm>
        <a:graphic>
          <a:graphicData uri="http://schemas.openxmlformats.org/presentationml/2006/ole">
            <mc:AlternateContent xmlns:mc="http://schemas.openxmlformats.org/markup-compatibility/2006">
              <mc:Choice xmlns:v="urn:schemas-microsoft-com:vml" Requires="v">
                <p:oleObj spid="_x0000_s1061" name="Equation" r:id="rId9" imgW="1054100" imgH="431800" progId="Equation.3">
                  <p:embed/>
                </p:oleObj>
              </mc:Choice>
              <mc:Fallback>
                <p:oleObj name="Equation" r:id="rId9" imgW="10541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6800" y="5181600"/>
                        <a:ext cx="2195513"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947892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381001" y="381000"/>
            <a:ext cx="83058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cstate="print"/>
          <a:srcRect/>
          <a:stretch>
            <a:fillRect/>
          </a:stretch>
        </p:blipFill>
        <p:spPr bwMode="auto">
          <a:xfrm>
            <a:off x="1066800" y="0"/>
            <a:ext cx="70866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lstStyle/>
          <a:p>
            <a:r>
              <a:rPr lang="en-US" u="sng" dirty="0" smtClean="0"/>
              <a:t>Equilibrium process</a:t>
            </a:r>
            <a:endParaRPr lang="en-US" u="sng" dirty="0"/>
          </a:p>
        </p:txBody>
      </p:sp>
      <p:sp>
        <p:nvSpPr>
          <p:cNvPr id="3" name="Content Placeholder 2"/>
          <p:cNvSpPr>
            <a:spLocks noGrp="1"/>
          </p:cNvSpPr>
          <p:nvPr>
            <p:ph sz="quarter" idx="1"/>
          </p:nvPr>
        </p:nvSpPr>
        <p:spPr>
          <a:xfrm>
            <a:off x="0" y="838200"/>
            <a:ext cx="9144000" cy="6019800"/>
          </a:xfrm>
        </p:spPr>
        <p:txBody>
          <a:bodyPr>
            <a:normAutofit/>
          </a:bodyPr>
          <a:lstStyle/>
          <a:p>
            <a:r>
              <a:rPr lang="en-US" sz="2200" dirty="0" smtClean="0"/>
              <a:t>Before the junction is formed, we have separate regions of </a:t>
            </a:r>
            <a:r>
              <a:rPr lang="en-US" sz="2200" i="1" dirty="0" smtClean="0"/>
              <a:t>p-type </a:t>
            </a:r>
            <a:r>
              <a:rPr lang="en-US" sz="2200" dirty="0" smtClean="0"/>
              <a:t>and </a:t>
            </a:r>
            <a:r>
              <a:rPr lang="en-US" sz="2200" i="1" dirty="0" smtClean="0"/>
              <a:t>n-type </a:t>
            </a:r>
            <a:r>
              <a:rPr lang="en-US" sz="2200" dirty="0" smtClean="0"/>
              <a:t>material</a:t>
            </a:r>
          </a:p>
          <a:p>
            <a:endParaRPr lang="en-US" sz="2200" dirty="0" smtClean="0"/>
          </a:p>
          <a:p>
            <a:endParaRPr lang="en-US" sz="2200" dirty="0" smtClean="0"/>
          </a:p>
          <a:p>
            <a:endParaRPr lang="en-US" sz="2200" dirty="0" smtClean="0"/>
          </a:p>
          <a:p>
            <a:pPr>
              <a:buNone/>
            </a:pPr>
            <a:r>
              <a:rPr lang="en-US" sz="2200" dirty="0" smtClean="0"/>
              <a:t>                </a:t>
            </a:r>
          </a:p>
          <a:p>
            <a:pPr>
              <a:buNone/>
            </a:pPr>
            <a:r>
              <a:rPr lang="en-US" sz="2200" b="1" dirty="0" smtClean="0"/>
              <a:t>                            </a:t>
            </a:r>
            <a:r>
              <a:rPr lang="en-US" sz="2200" b="1" i="1" dirty="0" smtClean="0"/>
              <a:t>p-type                           n-type</a:t>
            </a:r>
          </a:p>
          <a:p>
            <a:r>
              <a:rPr lang="en-US" sz="2200" dirty="0" smtClean="0"/>
              <a:t>Upon joining the two regions, we expect diffusion of carriers until equilibrium. At equilibrium, the </a:t>
            </a:r>
            <a:r>
              <a:rPr lang="en-US" sz="2200" i="1" dirty="0" smtClean="0"/>
              <a:t>Fermi energy level </a:t>
            </a:r>
            <a:r>
              <a:rPr lang="en-US" sz="2200" dirty="0" smtClean="0"/>
              <a:t>must be the same throughout the system</a:t>
            </a:r>
          </a:p>
          <a:p>
            <a:endParaRPr lang="en-US" sz="2200" dirty="0" smtClean="0"/>
          </a:p>
          <a:p>
            <a:endParaRPr lang="en-US" sz="2200" dirty="0" smtClean="0"/>
          </a:p>
          <a:p>
            <a:endParaRPr lang="en-US" sz="2200" dirty="0" smtClean="0"/>
          </a:p>
          <a:p>
            <a:endParaRPr lang="en-US" sz="2200" dirty="0" smtClean="0"/>
          </a:p>
          <a:p>
            <a:pPr algn="ctr">
              <a:buNone/>
            </a:pPr>
            <a:r>
              <a:rPr lang="en-US" sz="2200" b="1" dirty="0" smtClean="0"/>
              <a:t>P-N junction</a:t>
            </a:r>
          </a:p>
          <a:p>
            <a:endParaRPr lang="en-US" sz="2200" dirty="0"/>
          </a:p>
        </p:txBody>
      </p:sp>
      <p:pic>
        <p:nvPicPr>
          <p:cNvPr id="5" name="Picture 4" descr="n.PNG"/>
          <p:cNvPicPr>
            <a:picLocks noChangeAspect="1"/>
          </p:cNvPicPr>
          <p:nvPr/>
        </p:nvPicPr>
        <p:blipFill>
          <a:blip r:embed="rId2" cstate="print"/>
          <a:stretch>
            <a:fillRect/>
          </a:stretch>
        </p:blipFill>
        <p:spPr>
          <a:xfrm>
            <a:off x="1219200" y="1600200"/>
            <a:ext cx="5638800" cy="1524000"/>
          </a:xfrm>
          <a:prstGeom prst="rect">
            <a:avLst/>
          </a:prstGeom>
        </p:spPr>
      </p:pic>
      <p:pic>
        <p:nvPicPr>
          <p:cNvPr id="6" name="Picture 5" descr="n.PNG"/>
          <p:cNvPicPr>
            <a:picLocks noChangeAspect="1"/>
          </p:cNvPicPr>
          <p:nvPr/>
        </p:nvPicPr>
        <p:blipFill>
          <a:blip r:embed="rId3" cstate="print"/>
          <a:stretch>
            <a:fillRect/>
          </a:stretch>
        </p:blipFill>
        <p:spPr>
          <a:xfrm>
            <a:off x="2209800" y="4648200"/>
            <a:ext cx="4495800" cy="18288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2"/>
          <p:cNvSpPr>
            <a:spLocks noGrp="1"/>
          </p:cNvSpPr>
          <p:nvPr>
            <p:ph type="ftr" sz="quarter" idx="10"/>
          </p:nvPr>
        </p:nvSpPr>
        <p:spPr>
          <a:noFill/>
        </p:spPr>
        <p:txBody>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r>
              <a:rPr lang="en-US">
                <a:latin typeface="Arial" panose="020B0604020202020204" pitchFamily="34" charset="0"/>
              </a:rPr>
              <a:t>EE130 Lecture 15, Slide </a:t>
            </a:r>
            <a:fld id="{4EF4B5BB-D1DB-46C2-93FC-FE6F05EF63CD}" type="slidenum">
              <a:rPr lang="en-US">
                <a:latin typeface="Arial" panose="020B0604020202020204" pitchFamily="34" charset="0"/>
              </a:rPr>
              <a:pPr/>
              <a:t>5</a:t>
            </a:fld>
            <a:endParaRPr lang="en-US"/>
          </a:p>
          <a:p>
            <a:endParaRPr lang="en-US"/>
          </a:p>
        </p:txBody>
      </p:sp>
      <p:sp>
        <p:nvSpPr>
          <p:cNvPr id="21507" name="Rectangle 2"/>
          <p:cNvSpPr>
            <a:spLocks noGrp="1" noChangeArrowheads="1"/>
          </p:cNvSpPr>
          <p:nvPr>
            <p:ph type="title"/>
          </p:nvPr>
        </p:nvSpPr>
        <p:spPr>
          <a:xfrm>
            <a:off x="304800" y="-1"/>
            <a:ext cx="7467600" cy="839535"/>
          </a:xfrm>
        </p:spPr>
        <p:txBody>
          <a:bodyPr/>
          <a:lstStyle/>
          <a:p>
            <a:r>
              <a:rPr lang="en-US" dirty="0" smtClean="0"/>
              <a:t>Effect of Bias on Electrostatics</a:t>
            </a:r>
          </a:p>
        </p:txBody>
      </p:sp>
      <p:pic>
        <p:nvPicPr>
          <p:cNvPr id="21508" name="Picture 3" descr="biasingvar1"/>
          <p:cNvPicPr>
            <a:picLocks noChangeAspect="1" noChangeArrowheads="1"/>
          </p:cNvPicPr>
          <p:nvPr/>
        </p:nvPicPr>
        <p:blipFill>
          <a:blip r:embed="rId2">
            <a:extLst>
              <a:ext uri="{28A0092B-C50C-407E-A947-70E740481C1C}">
                <a14:useLocalDpi xmlns:a14="http://schemas.microsoft.com/office/drawing/2010/main" val="0"/>
              </a:ext>
            </a:extLst>
          </a:blip>
          <a:srcRect b="3439"/>
          <a:stretch>
            <a:fillRect/>
          </a:stretch>
        </p:blipFill>
        <p:spPr bwMode="auto">
          <a:xfrm>
            <a:off x="533400" y="1143000"/>
            <a:ext cx="3413125"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4" descr="biasingvar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53648" y="1386417"/>
            <a:ext cx="3849688" cy="545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02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lvl1pPr algn="ctr">
              <a:defRPr>
                <a:solidFill>
                  <a:schemeClr val="tx1"/>
                </a:solidFill>
                <a:latin typeface="Times New Roman" panose="02020603050405020304" pitchFamily="18" charset="0"/>
              </a:defRPr>
            </a:lvl1pPr>
            <a:lvl2pPr marL="742950" indent="-285750" algn="ctr">
              <a:defRPr>
                <a:solidFill>
                  <a:schemeClr val="tx1"/>
                </a:solidFill>
                <a:latin typeface="Times New Roman" panose="02020603050405020304" pitchFamily="18" charset="0"/>
              </a:defRPr>
            </a:lvl2pPr>
            <a:lvl3pPr marL="1143000" indent="-228600" algn="ctr">
              <a:defRPr>
                <a:solidFill>
                  <a:schemeClr val="tx1"/>
                </a:solidFill>
                <a:latin typeface="Times New Roman" panose="02020603050405020304" pitchFamily="18" charset="0"/>
              </a:defRPr>
            </a:lvl3pPr>
            <a:lvl4pPr marL="1600200" indent="-228600" algn="ctr">
              <a:defRPr>
                <a:solidFill>
                  <a:schemeClr val="tx1"/>
                </a:solidFill>
                <a:latin typeface="Times New Roman" panose="02020603050405020304" pitchFamily="18" charset="0"/>
              </a:defRPr>
            </a:lvl4pPr>
            <a:lvl5pPr marL="2057400" indent="-228600" algn="ctr">
              <a:defRPr>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a:solidFill>
                  <a:schemeClr val="tx1"/>
                </a:solidFill>
                <a:latin typeface="Times New Roman" panose="02020603050405020304" pitchFamily="18" charset="0"/>
              </a:defRPr>
            </a:lvl9pPr>
          </a:lstStyle>
          <a:p>
            <a:r>
              <a:rPr lang="en-US">
                <a:latin typeface="Arial" panose="020B0604020202020204" pitchFamily="34" charset="0"/>
              </a:rPr>
              <a:t>EE130 Lecture 15, Slide </a:t>
            </a:r>
            <a:fld id="{1D87BFFA-10ED-4DFD-8509-A56B7629CF37}" type="slidenum">
              <a:rPr lang="en-US">
                <a:latin typeface="Arial" panose="020B0604020202020204" pitchFamily="34" charset="0"/>
              </a:rPr>
              <a:pPr/>
              <a:t>6</a:t>
            </a:fld>
            <a:endParaRPr lang="en-US"/>
          </a:p>
          <a:p>
            <a:endParaRPr lang="en-US"/>
          </a:p>
        </p:txBody>
      </p:sp>
      <p:sp>
        <p:nvSpPr>
          <p:cNvPr id="23555" name="Rectangle 2"/>
          <p:cNvSpPr>
            <a:spLocks noGrp="1" noChangeArrowheads="1"/>
          </p:cNvSpPr>
          <p:nvPr>
            <p:ph type="title"/>
          </p:nvPr>
        </p:nvSpPr>
        <p:spPr>
          <a:xfrm>
            <a:off x="533400" y="164180"/>
            <a:ext cx="7467600" cy="579438"/>
          </a:xfrm>
        </p:spPr>
        <p:txBody>
          <a:bodyPr/>
          <a:lstStyle/>
          <a:p>
            <a:r>
              <a:rPr lang="en-US" dirty="0" smtClean="0"/>
              <a:t>Current Flow - Qualitative</a:t>
            </a:r>
          </a:p>
        </p:txBody>
      </p:sp>
      <p:pic>
        <p:nvPicPr>
          <p:cNvPr id="23556" name="Picture 3" descr="forward"/>
          <p:cNvPicPr>
            <a:picLocks noChangeAspect="1" noChangeArrowheads="1"/>
          </p:cNvPicPr>
          <p:nvPr/>
        </p:nvPicPr>
        <p:blipFill>
          <a:blip r:embed="rId2">
            <a:extLst>
              <a:ext uri="{28A0092B-C50C-407E-A947-70E740481C1C}">
                <a14:useLocalDpi xmlns:a14="http://schemas.microsoft.com/office/drawing/2010/main" val="0"/>
              </a:ext>
            </a:extLst>
          </a:blip>
          <a:srcRect l="11934"/>
          <a:stretch>
            <a:fillRect/>
          </a:stretch>
        </p:blipFill>
        <p:spPr bwMode="auto">
          <a:xfrm>
            <a:off x="762000" y="1219200"/>
            <a:ext cx="38544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4" descr="reverse"/>
          <p:cNvPicPr>
            <a:picLocks noChangeAspect="1" noChangeArrowheads="1"/>
          </p:cNvPicPr>
          <p:nvPr/>
        </p:nvPicPr>
        <p:blipFill>
          <a:blip r:embed="rId3">
            <a:extLst>
              <a:ext uri="{28A0092B-C50C-407E-A947-70E740481C1C}">
                <a14:useLocalDpi xmlns:a14="http://schemas.microsoft.com/office/drawing/2010/main" val="0"/>
              </a:ext>
            </a:extLst>
          </a:blip>
          <a:srcRect l="6586" r="15181"/>
          <a:stretch>
            <a:fillRect/>
          </a:stretch>
        </p:blipFill>
        <p:spPr bwMode="auto">
          <a:xfrm>
            <a:off x="5105400" y="1219200"/>
            <a:ext cx="33178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6507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457200" y="258762"/>
            <a:ext cx="7467600" cy="655638"/>
          </a:xfrm>
        </p:spPr>
        <p:txBody>
          <a:bodyPr/>
          <a:lstStyle/>
          <a:p>
            <a:r>
              <a:rPr lang="en-US" dirty="0" smtClean="0"/>
              <a:t>Current Flow in a </a:t>
            </a:r>
            <a:r>
              <a:rPr lang="en-US" dirty="0" err="1" smtClean="0"/>
              <a:t>pn</a:t>
            </a:r>
            <a:r>
              <a:rPr lang="en-US" dirty="0" smtClean="0"/>
              <a:t> Junction Diode</a:t>
            </a:r>
          </a:p>
        </p:txBody>
      </p:sp>
      <p:sp>
        <p:nvSpPr>
          <p:cNvPr id="24580" name="Rectangle 3"/>
          <p:cNvSpPr>
            <a:spLocks noGrp="1" noChangeArrowheads="1"/>
          </p:cNvSpPr>
          <p:nvPr>
            <p:ph type="body" idx="1"/>
          </p:nvPr>
        </p:nvSpPr>
        <p:spPr>
          <a:xfrm>
            <a:off x="685800" y="1219200"/>
            <a:ext cx="7772400" cy="5334000"/>
          </a:xfrm>
        </p:spPr>
        <p:txBody>
          <a:bodyPr/>
          <a:lstStyle/>
          <a:p>
            <a:r>
              <a:rPr lang="en-US" sz="2800" smtClean="0"/>
              <a:t>When a forward bias (</a:t>
            </a:r>
            <a:r>
              <a:rPr lang="en-US" sz="2800" i="1" smtClean="0"/>
              <a:t>V</a:t>
            </a:r>
            <a:r>
              <a:rPr lang="en-US" sz="2800" baseline="-25000" smtClean="0"/>
              <a:t>A</a:t>
            </a:r>
            <a:r>
              <a:rPr lang="en-US" sz="2800" smtClean="0"/>
              <a:t>&gt;0) is applied, the potential barrier to diffusion across the junction is reduced</a:t>
            </a:r>
          </a:p>
          <a:p>
            <a:pPr lvl="1"/>
            <a:r>
              <a:rPr lang="en-US" sz="2400" smtClean="0"/>
              <a:t>Minority carriers are “injected” into the quasi-neutral regions =&gt; </a:t>
            </a:r>
            <a:r>
              <a:rPr lang="en-US" sz="2400" smtClean="0">
                <a:latin typeface="Symbol" panose="05050102010706020507" pitchFamily="18" charset="2"/>
              </a:rPr>
              <a:t>D</a:t>
            </a:r>
            <a:r>
              <a:rPr lang="en-US" sz="2400" i="1" smtClean="0"/>
              <a:t>n</a:t>
            </a:r>
            <a:r>
              <a:rPr lang="en-US" sz="2400" baseline="-25000" smtClean="0"/>
              <a:t>p</a:t>
            </a:r>
            <a:r>
              <a:rPr lang="en-US" sz="2400" smtClean="0"/>
              <a:t> &gt; 0, </a:t>
            </a:r>
            <a:r>
              <a:rPr lang="en-US" sz="2400" smtClean="0">
                <a:latin typeface="Symbol" panose="05050102010706020507" pitchFamily="18" charset="2"/>
              </a:rPr>
              <a:t>D</a:t>
            </a:r>
            <a:r>
              <a:rPr lang="en-US" sz="2400" i="1" smtClean="0"/>
              <a:t>p</a:t>
            </a:r>
            <a:r>
              <a:rPr lang="en-US" sz="2400" baseline="-25000" smtClean="0"/>
              <a:t>n</a:t>
            </a:r>
            <a:r>
              <a:rPr lang="en-US" sz="2400" smtClean="0"/>
              <a:t> &gt; 0 </a:t>
            </a:r>
          </a:p>
          <a:p>
            <a:pPr>
              <a:spcBef>
                <a:spcPct val="75000"/>
              </a:spcBef>
            </a:pPr>
            <a:r>
              <a:rPr lang="en-US" sz="2800" smtClean="0"/>
              <a:t>Minority carriers diffuse in the quasi-neutral regions, recombining with majority carriers</a:t>
            </a:r>
          </a:p>
          <a:p>
            <a:endParaRPr lang="en-US" sz="2800" smtClean="0"/>
          </a:p>
        </p:txBody>
      </p:sp>
    </p:spTree>
    <p:extLst>
      <p:ext uri="{BB962C8B-B14F-4D97-AF65-F5344CB8AC3E}">
        <p14:creationId xmlns:p14="http://schemas.microsoft.com/office/powerpoint/2010/main" val="23301340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body" idx="1"/>
          </p:nvPr>
        </p:nvSpPr>
        <p:spPr>
          <a:xfrm>
            <a:off x="685800" y="1219200"/>
            <a:ext cx="7772400" cy="5334000"/>
          </a:xfrm>
        </p:spPr>
        <p:txBody>
          <a:bodyPr/>
          <a:lstStyle/>
          <a:p>
            <a:r>
              <a:rPr lang="en-US" sz="2800" smtClean="0"/>
              <a:t>Current density </a:t>
            </a:r>
            <a:r>
              <a:rPr lang="en-US" sz="2800" i="1" smtClean="0"/>
              <a:t>J</a:t>
            </a:r>
            <a:r>
              <a:rPr lang="en-US" sz="2800" smtClean="0"/>
              <a:t> = </a:t>
            </a:r>
            <a:r>
              <a:rPr lang="en-US" sz="2800" i="1" smtClean="0"/>
              <a:t>J</a:t>
            </a:r>
            <a:r>
              <a:rPr lang="en-US" sz="2800" baseline="-25000" smtClean="0"/>
              <a:t>n</a:t>
            </a:r>
            <a:r>
              <a:rPr lang="en-US" sz="2800" smtClean="0"/>
              <a:t>(</a:t>
            </a:r>
            <a:r>
              <a:rPr lang="en-US" sz="2800" i="1" smtClean="0"/>
              <a:t>x</a:t>
            </a:r>
            <a:r>
              <a:rPr lang="en-US" sz="2800" smtClean="0"/>
              <a:t>) + </a:t>
            </a:r>
            <a:r>
              <a:rPr lang="en-US" sz="2800" i="1" smtClean="0"/>
              <a:t>J</a:t>
            </a:r>
            <a:r>
              <a:rPr lang="en-US" sz="2800" baseline="-25000" smtClean="0"/>
              <a:t>p</a:t>
            </a:r>
            <a:r>
              <a:rPr lang="en-US" sz="2800" smtClean="0"/>
              <a:t>(</a:t>
            </a:r>
            <a:r>
              <a:rPr lang="en-US" sz="2800" i="1" smtClean="0"/>
              <a:t>x</a:t>
            </a:r>
            <a:r>
              <a:rPr lang="en-US" sz="2800" smtClean="0"/>
              <a:t>)</a:t>
            </a:r>
          </a:p>
          <a:p>
            <a:endParaRPr lang="en-US" sz="2800" smtClean="0"/>
          </a:p>
          <a:p>
            <a:endParaRPr lang="en-US" sz="2800" smtClean="0"/>
          </a:p>
          <a:p>
            <a:endParaRPr lang="en-US" sz="2800" smtClean="0"/>
          </a:p>
          <a:p>
            <a:endParaRPr lang="en-US" sz="2800" smtClean="0"/>
          </a:p>
          <a:p>
            <a:r>
              <a:rPr lang="en-US" sz="2800" smtClean="0"/>
              <a:t>J is constant throughout the diode, but </a:t>
            </a:r>
            <a:r>
              <a:rPr lang="en-US" sz="2800" i="1" smtClean="0"/>
              <a:t>J</a:t>
            </a:r>
            <a:r>
              <a:rPr lang="en-US" sz="2800" baseline="-25000" smtClean="0"/>
              <a:t>n</a:t>
            </a:r>
            <a:r>
              <a:rPr lang="en-US" sz="2800" smtClean="0"/>
              <a:t>(</a:t>
            </a:r>
            <a:r>
              <a:rPr lang="en-US" sz="2800" i="1" smtClean="0"/>
              <a:t>x</a:t>
            </a:r>
            <a:r>
              <a:rPr lang="en-US" sz="2800" smtClean="0"/>
              <a:t>) and </a:t>
            </a:r>
            <a:r>
              <a:rPr lang="en-US" sz="2800" i="1" smtClean="0"/>
              <a:t>J</a:t>
            </a:r>
            <a:r>
              <a:rPr lang="en-US" sz="2800" baseline="-25000" smtClean="0"/>
              <a:t>p</a:t>
            </a:r>
            <a:r>
              <a:rPr lang="en-US" sz="2800" smtClean="0"/>
              <a:t>(</a:t>
            </a:r>
            <a:r>
              <a:rPr lang="en-US" sz="2800" i="1" smtClean="0"/>
              <a:t>x</a:t>
            </a:r>
            <a:r>
              <a:rPr lang="en-US" sz="2800" smtClean="0"/>
              <a:t>) vary with position</a:t>
            </a:r>
          </a:p>
        </p:txBody>
      </p:sp>
      <p:graphicFrame>
        <p:nvGraphicFramePr>
          <p:cNvPr id="25604" name="Object 3"/>
          <p:cNvGraphicFramePr>
            <a:graphicFrameLocks noChangeAspect="1"/>
          </p:cNvGraphicFramePr>
          <p:nvPr/>
        </p:nvGraphicFramePr>
        <p:xfrm>
          <a:off x="1600200" y="1828800"/>
          <a:ext cx="6162675" cy="823913"/>
        </p:xfrm>
        <a:graphic>
          <a:graphicData uri="http://schemas.openxmlformats.org/presentationml/2006/ole">
            <mc:AlternateContent xmlns:mc="http://schemas.openxmlformats.org/markup-compatibility/2006">
              <mc:Choice xmlns:v="urn:schemas-microsoft-com:vml" Requires="v">
                <p:oleObj spid="_x0000_s2062" name="Equation" r:id="rId3" imgW="2946400" imgH="393700" progId="Equation.3">
                  <p:embed/>
                </p:oleObj>
              </mc:Choice>
              <mc:Fallback>
                <p:oleObj name="Equation" r:id="rId3" imgW="29464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828800"/>
                        <a:ext cx="6162675"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05" name="Object 4"/>
          <p:cNvGraphicFramePr>
            <a:graphicFrameLocks noChangeAspect="1"/>
          </p:cNvGraphicFramePr>
          <p:nvPr/>
        </p:nvGraphicFramePr>
        <p:xfrm>
          <a:off x="1524000" y="2743200"/>
          <a:ext cx="6348413" cy="823913"/>
        </p:xfrm>
        <a:graphic>
          <a:graphicData uri="http://schemas.openxmlformats.org/presentationml/2006/ole">
            <mc:AlternateContent xmlns:mc="http://schemas.openxmlformats.org/markup-compatibility/2006">
              <mc:Choice xmlns:v="urn:schemas-microsoft-com:vml" Requires="v">
                <p:oleObj spid="_x0000_s2063" name="Equation" r:id="rId5" imgW="3035300" imgH="393700" progId="Equation.3">
                  <p:embed/>
                </p:oleObj>
              </mc:Choice>
              <mc:Fallback>
                <p:oleObj name="Equation" r:id="rId5" imgW="30353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743200"/>
                        <a:ext cx="6348413"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38779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685800" y="258763"/>
            <a:ext cx="7467600" cy="731838"/>
          </a:xfrm>
        </p:spPr>
        <p:txBody>
          <a:bodyPr/>
          <a:lstStyle/>
          <a:p>
            <a:r>
              <a:rPr lang="en-US" dirty="0" smtClean="0"/>
              <a:t>Ideal Diode Analysis: Assumptions</a:t>
            </a:r>
          </a:p>
        </p:txBody>
      </p:sp>
      <p:sp>
        <p:nvSpPr>
          <p:cNvPr id="26628" name="Rectangle 3"/>
          <p:cNvSpPr>
            <a:spLocks noGrp="1" noChangeArrowheads="1"/>
          </p:cNvSpPr>
          <p:nvPr>
            <p:ph type="body" idx="1"/>
          </p:nvPr>
        </p:nvSpPr>
        <p:spPr>
          <a:xfrm>
            <a:off x="533400" y="1219200"/>
            <a:ext cx="8229600" cy="5334000"/>
          </a:xfrm>
        </p:spPr>
        <p:txBody>
          <a:bodyPr>
            <a:normAutofit lnSpcReduction="10000"/>
          </a:bodyPr>
          <a:lstStyle/>
          <a:p>
            <a:r>
              <a:rPr lang="en-US" sz="2800" smtClean="0"/>
              <a:t>Non-degenerately doped step junction</a:t>
            </a:r>
          </a:p>
          <a:p>
            <a:pPr>
              <a:spcBef>
                <a:spcPct val="50000"/>
              </a:spcBef>
            </a:pPr>
            <a:r>
              <a:rPr lang="en-US" sz="2800" smtClean="0"/>
              <a:t>Steady-state conditions</a:t>
            </a:r>
          </a:p>
          <a:p>
            <a:pPr>
              <a:spcBef>
                <a:spcPct val="50000"/>
              </a:spcBef>
            </a:pPr>
            <a:r>
              <a:rPr lang="en-US" sz="2800" smtClean="0"/>
              <a:t>Low-level injection conditions prevail in the quasi-neutral regions</a:t>
            </a:r>
          </a:p>
          <a:p>
            <a:pPr>
              <a:spcBef>
                <a:spcPct val="50000"/>
              </a:spcBef>
            </a:pPr>
            <a:r>
              <a:rPr lang="en-US" sz="2800" smtClean="0"/>
              <a:t>Recombination-generation is negligible in the depletion region</a:t>
            </a:r>
          </a:p>
          <a:p>
            <a:endParaRPr lang="en-US" sz="2800" smtClean="0"/>
          </a:p>
          <a:p>
            <a:endParaRPr lang="en-US" sz="2800" smtClean="0"/>
          </a:p>
          <a:p>
            <a:pPr algn="ctr">
              <a:spcBef>
                <a:spcPct val="50000"/>
              </a:spcBef>
              <a:buFont typeface="Symbol" panose="05050102010706020507" pitchFamily="18" charset="2"/>
              <a:buNone/>
            </a:pPr>
            <a:r>
              <a:rPr lang="en-US" sz="2800" i="1" smtClean="0"/>
              <a:t>i.e. J</a:t>
            </a:r>
            <a:r>
              <a:rPr lang="en-US" sz="2800" baseline="-25000" smtClean="0"/>
              <a:t>n</a:t>
            </a:r>
            <a:r>
              <a:rPr lang="en-US" sz="2800" smtClean="0"/>
              <a:t> &amp; </a:t>
            </a:r>
            <a:r>
              <a:rPr lang="en-US" sz="2800" i="1" smtClean="0"/>
              <a:t>J</a:t>
            </a:r>
            <a:r>
              <a:rPr lang="en-US" sz="2800" baseline="-25000" smtClean="0"/>
              <a:t>p</a:t>
            </a:r>
            <a:r>
              <a:rPr lang="en-US" sz="2800" smtClean="0"/>
              <a:t> are constant inside the depletion region</a:t>
            </a:r>
          </a:p>
        </p:txBody>
      </p:sp>
      <p:graphicFrame>
        <p:nvGraphicFramePr>
          <p:cNvPr id="26629" name="Object 4"/>
          <p:cNvGraphicFramePr>
            <a:graphicFrameLocks noChangeAspect="1"/>
          </p:cNvGraphicFramePr>
          <p:nvPr/>
        </p:nvGraphicFramePr>
        <p:xfrm>
          <a:off x="2590800" y="4495800"/>
          <a:ext cx="3886200" cy="1046163"/>
        </p:xfrm>
        <a:graphic>
          <a:graphicData uri="http://schemas.openxmlformats.org/presentationml/2006/ole">
            <mc:AlternateContent xmlns:mc="http://schemas.openxmlformats.org/markup-compatibility/2006">
              <mc:Choice xmlns:v="urn:schemas-microsoft-com:vml" Requires="v">
                <p:oleObj spid="_x0000_s3080" name="Equation" r:id="rId3" imgW="1511300" imgH="406400" progId="Equation.3">
                  <p:embed/>
                </p:oleObj>
              </mc:Choice>
              <mc:Fallback>
                <p:oleObj name="Equation" r:id="rId3" imgW="15113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4495800"/>
                        <a:ext cx="3886200" cy="1046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72560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772</TotalTime>
  <Words>884</Words>
  <Application>Microsoft Office PowerPoint</Application>
  <PresentationFormat>On-screen Show (4:3)</PresentationFormat>
  <Paragraphs>152</Paragraphs>
  <Slides>33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2" baseType="lpstr">
      <vt:lpstr>Arial</vt:lpstr>
      <vt:lpstr>Century Schoolbook</vt:lpstr>
      <vt:lpstr>Symbol</vt:lpstr>
      <vt:lpstr>Times New Roman</vt:lpstr>
      <vt:lpstr>Wingdings</vt:lpstr>
      <vt:lpstr>Wingdings 2</vt:lpstr>
      <vt:lpstr>Oriel</vt:lpstr>
      <vt:lpstr>Equation</vt:lpstr>
      <vt:lpstr>Bitmap Image</vt:lpstr>
      <vt:lpstr>CENG 207 SOLID STATE DEVICES  INSTRUCTOR: NANA(DR.) KWASI DIAWUO </vt:lpstr>
      <vt:lpstr>PowerPoint Presentation</vt:lpstr>
      <vt:lpstr>introduction</vt:lpstr>
      <vt:lpstr>Equilibrium process</vt:lpstr>
      <vt:lpstr>Effect of Bias on Electrostatics</vt:lpstr>
      <vt:lpstr>Current Flow - Qualitative</vt:lpstr>
      <vt:lpstr>Current Flow in a pn Junction Diode</vt:lpstr>
      <vt:lpstr>PowerPoint Presentation</vt:lpstr>
      <vt:lpstr>Ideal Diode Analysis: Assumptions</vt:lpstr>
      <vt:lpstr>Ideal Diode Analysis: Approach</vt:lpstr>
      <vt:lpstr>Carrier Concentrations at –xp, xn</vt:lpstr>
      <vt:lpstr>“Law of the Junction”</vt:lpstr>
      <vt:lpstr>Excess Carrier Concentrations at –xp, xn</vt:lpstr>
      <vt:lpstr>Example:  Carrier Injection</vt:lpstr>
      <vt:lpstr>PowerPoint Presentation</vt:lpstr>
      <vt:lpstr>Built-in potential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Space charge</vt:lpstr>
      <vt:lpstr>PowerPoint Presentation</vt:lpstr>
      <vt:lpstr>PowerPoint Presentation</vt:lpstr>
      <vt:lpstr>ELECTRIC FIELD</vt:lpstr>
      <vt:lpstr>Potential </vt:lpstr>
      <vt:lpstr>DEPLETION WIDTH</vt:lpstr>
      <vt:lpstr>pn Junction Electrostatics, VA  0</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271 SEMICONDUCTOR DEVICES  INSTRUCTOR: NANA(DR.) KWASI DIAWUO</dc:title>
  <dc:creator>shrewd</dc:creator>
  <cp:lastModifiedBy>JOWUSU</cp:lastModifiedBy>
  <cp:revision>69</cp:revision>
  <dcterms:created xsi:type="dcterms:W3CDTF">2012-09-26T06:10:32Z</dcterms:created>
  <dcterms:modified xsi:type="dcterms:W3CDTF">2014-10-02T10:08:47Z</dcterms:modified>
</cp:coreProperties>
</file>