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7" r:id="rId2"/>
    <p:sldId id="258" r:id="rId3"/>
    <p:sldId id="268" r:id="rId4"/>
    <p:sldId id="264" r:id="rId5"/>
    <p:sldId id="266" r:id="rId6"/>
    <p:sldId id="267" r:id="rId7"/>
    <p:sldId id="274" r:id="rId8"/>
    <p:sldId id="275" r:id="rId9"/>
    <p:sldId id="276" r:id="rId10"/>
    <p:sldId id="270" r:id="rId11"/>
    <p:sldId id="271" r:id="rId12"/>
    <p:sldId id="272" r:id="rId13"/>
    <p:sldId id="273" r:id="rId14"/>
    <p:sldId id="260" r:id="rId15"/>
    <p:sldId id="263" r:id="rId16"/>
    <p:sldId id="262" r:id="rId17"/>
    <p:sldId id="265" r:id="rId18"/>
    <p:sldId id="26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AAA734-248E-4178-BE85-1AD84622676A}" type="datetimeFigureOut">
              <a:rPr lang="en-US" smtClean="0"/>
              <a:pPr/>
              <a:t>9/16/2014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FA3C15-1E12-4656-9966-353E2B425E4B}" type="slidenum">
              <a:rPr lang="en-US" smtClean="0"/>
              <a:pPr/>
              <a:t>‹#›</a:t>
            </a:fld>
            <a:endParaRPr lang="en-US"/>
          </a:p>
        </p:txBody>
      </p:sp>
    </p:spTree>
    <p:extLst>
      <p:ext uri="{BB962C8B-B14F-4D97-AF65-F5344CB8AC3E}">
        <p14:creationId xmlns:p14="http://schemas.microsoft.com/office/powerpoint/2010/main" val="2054834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CFA3C15-1E12-4656-9966-353E2B425E4B}" type="slidenum">
              <a:rPr lang="en-US" smtClean="0"/>
              <a:pPr/>
              <a:t>4</a:t>
            </a:fld>
            <a:endParaRPr lang="en-US"/>
          </a:p>
        </p:txBody>
      </p:sp>
    </p:spTree>
    <p:extLst>
      <p:ext uri="{BB962C8B-B14F-4D97-AF65-F5344CB8AC3E}">
        <p14:creationId xmlns:p14="http://schemas.microsoft.com/office/powerpoint/2010/main" val="3609615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CFA3C15-1E12-4656-9966-353E2B425E4B}" type="slidenum">
              <a:rPr lang="en-US" smtClean="0"/>
              <a:pPr/>
              <a:t>10</a:t>
            </a:fld>
            <a:endParaRPr lang="en-US"/>
          </a:p>
        </p:txBody>
      </p:sp>
    </p:spTree>
    <p:extLst>
      <p:ext uri="{BB962C8B-B14F-4D97-AF65-F5344CB8AC3E}">
        <p14:creationId xmlns:p14="http://schemas.microsoft.com/office/powerpoint/2010/main" val="2701152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CFA3C15-1E12-4656-9966-353E2B425E4B}" type="slidenum">
              <a:rPr lang="en-US" smtClean="0"/>
              <a:pPr/>
              <a:t>11</a:t>
            </a:fld>
            <a:endParaRPr lang="en-US"/>
          </a:p>
        </p:txBody>
      </p:sp>
    </p:spTree>
    <p:extLst>
      <p:ext uri="{BB962C8B-B14F-4D97-AF65-F5344CB8AC3E}">
        <p14:creationId xmlns:p14="http://schemas.microsoft.com/office/powerpoint/2010/main" val="762471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CFA3C15-1E12-4656-9966-353E2B425E4B}" type="slidenum">
              <a:rPr lang="en-US" smtClean="0"/>
              <a:pPr/>
              <a:t>12</a:t>
            </a:fld>
            <a:endParaRPr lang="en-US"/>
          </a:p>
        </p:txBody>
      </p:sp>
    </p:spTree>
    <p:extLst>
      <p:ext uri="{BB962C8B-B14F-4D97-AF65-F5344CB8AC3E}">
        <p14:creationId xmlns:p14="http://schemas.microsoft.com/office/powerpoint/2010/main" val="2465944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A3861AEE-107E-45FB-B0E2-4CC39785E491}" type="datetimeFigureOut">
              <a:rPr lang="en-US" smtClean="0"/>
              <a:pPr/>
              <a:t>9/16/2014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1925D25-2957-4462-B95E-EC14CCFC676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861AEE-107E-45FB-B0E2-4CC39785E491}" type="datetimeFigureOut">
              <a:rPr lang="en-US" smtClean="0"/>
              <a:pPr/>
              <a:t>9/16/2014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925D25-2957-4462-B95E-EC14CCFC676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861AEE-107E-45FB-B0E2-4CC39785E491}" type="datetimeFigureOut">
              <a:rPr lang="en-US" smtClean="0"/>
              <a:pPr/>
              <a:t>9/16/2014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925D25-2957-4462-B95E-EC14CCFC676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A3861AEE-107E-45FB-B0E2-4CC39785E491}" type="datetimeFigureOut">
              <a:rPr lang="en-US" smtClean="0"/>
              <a:pPr/>
              <a:t>9/16/2014</a:t>
            </a:fld>
            <a:endParaRPr lang="en-US"/>
          </a:p>
        </p:txBody>
      </p:sp>
      <p:sp>
        <p:nvSpPr>
          <p:cNvPr id="9" name="Slide Number Placeholder 8"/>
          <p:cNvSpPr>
            <a:spLocks noGrp="1"/>
          </p:cNvSpPr>
          <p:nvPr>
            <p:ph type="sldNum" sz="quarter" idx="15"/>
          </p:nvPr>
        </p:nvSpPr>
        <p:spPr/>
        <p:txBody>
          <a:bodyPr rtlCol="0"/>
          <a:lstStyle/>
          <a:p>
            <a:fld id="{31925D25-2957-4462-B95E-EC14CCFC6760}"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A3861AEE-107E-45FB-B0E2-4CC39785E491}" type="datetimeFigureOut">
              <a:rPr lang="en-US" smtClean="0"/>
              <a:pPr/>
              <a:t>9/16/2014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1925D25-2957-4462-B95E-EC14CCFC676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3861AEE-107E-45FB-B0E2-4CC39785E491}" type="datetimeFigureOut">
              <a:rPr lang="en-US" smtClean="0"/>
              <a:pPr/>
              <a:t>9/16/2014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925D25-2957-4462-B95E-EC14CCFC6760}"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3861AEE-107E-45FB-B0E2-4CC39785E491}" type="datetimeFigureOut">
              <a:rPr lang="en-US" smtClean="0"/>
              <a:pPr/>
              <a:t>9/16/2014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925D25-2957-4462-B95E-EC14CCFC6760}"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A3861AEE-107E-45FB-B0E2-4CC39785E491}" type="datetimeFigureOut">
              <a:rPr lang="en-US" smtClean="0"/>
              <a:pPr/>
              <a:t>9/16/2014</a:t>
            </a:fld>
            <a:endParaRPr lang="en-US"/>
          </a:p>
        </p:txBody>
      </p:sp>
      <p:sp>
        <p:nvSpPr>
          <p:cNvPr id="7" name="Slide Number Placeholder 6"/>
          <p:cNvSpPr>
            <a:spLocks noGrp="1"/>
          </p:cNvSpPr>
          <p:nvPr>
            <p:ph type="sldNum" sz="quarter" idx="11"/>
          </p:nvPr>
        </p:nvSpPr>
        <p:spPr/>
        <p:txBody>
          <a:bodyPr rtlCol="0"/>
          <a:lstStyle/>
          <a:p>
            <a:fld id="{31925D25-2957-4462-B95E-EC14CCFC6760}"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861AEE-107E-45FB-B0E2-4CC39785E491}" type="datetimeFigureOut">
              <a:rPr lang="en-US" smtClean="0"/>
              <a:pPr/>
              <a:t>9/16/2014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925D25-2957-4462-B95E-EC14CCFC676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A3861AEE-107E-45FB-B0E2-4CC39785E491}" type="datetimeFigureOut">
              <a:rPr lang="en-US" smtClean="0"/>
              <a:pPr/>
              <a:t>9/16/2014</a:t>
            </a:fld>
            <a:endParaRPr lang="en-US"/>
          </a:p>
        </p:txBody>
      </p:sp>
      <p:sp>
        <p:nvSpPr>
          <p:cNvPr id="22" name="Slide Number Placeholder 21"/>
          <p:cNvSpPr>
            <a:spLocks noGrp="1"/>
          </p:cNvSpPr>
          <p:nvPr>
            <p:ph type="sldNum" sz="quarter" idx="15"/>
          </p:nvPr>
        </p:nvSpPr>
        <p:spPr/>
        <p:txBody>
          <a:bodyPr rtlCol="0"/>
          <a:lstStyle/>
          <a:p>
            <a:fld id="{31925D25-2957-4462-B95E-EC14CCFC6760}"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3861AEE-107E-45FB-B0E2-4CC39785E491}" type="datetimeFigureOut">
              <a:rPr lang="en-US" smtClean="0"/>
              <a:pPr/>
              <a:t>9/16/2014</a:t>
            </a:fld>
            <a:endParaRPr lang="en-US"/>
          </a:p>
        </p:txBody>
      </p:sp>
      <p:sp>
        <p:nvSpPr>
          <p:cNvPr id="18" name="Slide Number Placeholder 17"/>
          <p:cNvSpPr>
            <a:spLocks noGrp="1"/>
          </p:cNvSpPr>
          <p:nvPr>
            <p:ph type="sldNum" sz="quarter" idx="11"/>
          </p:nvPr>
        </p:nvSpPr>
        <p:spPr/>
        <p:txBody>
          <a:bodyPr rtlCol="0"/>
          <a:lstStyle/>
          <a:p>
            <a:fld id="{31925D25-2957-4462-B95E-EC14CCFC6760}"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3861AEE-107E-45FB-B0E2-4CC39785E491}" type="datetimeFigureOut">
              <a:rPr lang="en-US" smtClean="0"/>
              <a:pPr/>
              <a:t>9/16/2014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1925D25-2957-4462-B95E-EC14CCFC676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1676400"/>
            <a:ext cx="7467600" cy="1219200"/>
          </a:xfrm>
        </p:spPr>
        <p:txBody>
          <a:bodyPr>
            <a:normAutofit/>
          </a:bodyPr>
          <a:lstStyle/>
          <a:p>
            <a:pPr algn="ctr"/>
            <a:r>
              <a:rPr lang="en-US" sz="2400" dirty="0"/>
              <a:t>CENG 207 SOLID </a:t>
            </a:r>
            <a:r>
              <a:rPr lang="en-US" sz="2400"/>
              <a:t>STATE </a:t>
            </a:r>
            <a:r>
              <a:rPr lang="en-US" sz="2400" smtClean="0"/>
              <a:t>DEVICES</a:t>
            </a:r>
            <a:br>
              <a:rPr lang="en-US" sz="2400" smtClean="0"/>
            </a:br>
            <a:r>
              <a:rPr lang="en-US" sz="2400" dirty="0"/>
              <a:t/>
            </a:r>
            <a:br>
              <a:rPr lang="en-US" sz="2400" dirty="0"/>
            </a:br>
            <a:r>
              <a:rPr lang="en-US" sz="2400" dirty="0"/>
              <a:t>INSTRUCTOR: </a:t>
            </a:r>
            <a:r>
              <a:rPr lang="en-US" sz="2400" b="0" dirty="0"/>
              <a:t>NANA(DR.) </a:t>
            </a:r>
            <a:r>
              <a:rPr lang="en-US" sz="2400" b="0" dirty="0" err="1"/>
              <a:t>KWASI</a:t>
            </a:r>
            <a:r>
              <a:rPr lang="en-US" sz="2400" b="0" dirty="0"/>
              <a:t> </a:t>
            </a:r>
            <a:r>
              <a:rPr lang="en-US" sz="2400" b="0" dirty="0" err="1"/>
              <a:t>DIAWUO</a:t>
            </a:r>
            <a:r>
              <a:rPr lang="en-US" sz="2400" b="0" dirty="0"/>
              <a:t> </a:t>
            </a:r>
            <a:endParaRPr lang="en-US" sz="2400" b="0" dirty="0"/>
          </a:p>
        </p:txBody>
      </p:sp>
      <p:sp>
        <p:nvSpPr>
          <p:cNvPr id="3" name="Subtitle 2"/>
          <p:cNvSpPr>
            <a:spLocks noGrp="1"/>
          </p:cNvSpPr>
          <p:nvPr>
            <p:ph type="subTitle" idx="1"/>
          </p:nvPr>
        </p:nvSpPr>
        <p:spPr>
          <a:xfrm>
            <a:off x="2209800" y="4038600"/>
            <a:ext cx="6629400" cy="1371600"/>
          </a:xfrm>
        </p:spPr>
        <p:txBody>
          <a:bodyPr/>
          <a:lstStyle/>
          <a:p>
            <a:r>
              <a:rPr lang="en-US" dirty="0" smtClean="0"/>
              <a:t>LECTURE 6:  METAL- SEMICONDUCTOR JUNCTION</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467600" cy="533400"/>
          </a:xfrm>
        </p:spPr>
        <p:txBody>
          <a:bodyPr>
            <a:normAutofit fontScale="90000"/>
          </a:bodyPr>
          <a:lstStyle/>
          <a:p>
            <a:r>
              <a:rPr lang="en-US" u="sng" dirty="0" smtClean="0"/>
              <a:t>SCHOTTKY DIODE (reverse bias)</a:t>
            </a:r>
            <a:endParaRPr lang="en-US" u="sng" dirty="0"/>
          </a:p>
        </p:txBody>
      </p:sp>
      <p:sp>
        <p:nvSpPr>
          <p:cNvPr id="3" name="Content Placeholder 2"/>
          <p:cNvSpPr>
            <a:spLocks noGrp="1"/>
          </p:cNvSpPr>
          <p:nvPr>
            <p:ph sz="quarter" idx="1"/>
          </p:nvPr>
        </p:nvSpPr>
        <p:spPr>
          <a:xfrm>
            <a:off x="152400" y="533400"/>
            <a:ext cx="8839200" cy="6096000"/>
          </a:xfrm>
        </p:spPr>
        <p:txBody>
          <a:bodyPr>
            <a:noAutofit/>
          </a:bodyPr>
          <a:lstStyle/>
          <a:p>
            <a:r>
              <a:rPr lang="en-US" sz="2000" dirty="0" smtClean="0"/>
              <a:t>To reverse bias a </a:t>
            </a:r>
            <a:r>
              <a:rPr lang="en-US" sz="2000" dirty="0" err="1" smtClean="0"/>
              <a:t>schottky</a:t>
            </a:r>
            <a:r>
              <a:rPr lang="en-US" sz="2000" dirty="0" smtClean="0"/>
              <a:t> diode, connect the negative terminal of a battery to the metal(-</a:t>
            </a:r>
            <a:r>
              <a:rPr lang="en-US" sz="2000" dirty="0" err="1" smtClean="0"/>
              <a:t>ve</a:t>
            </a:r>
            <a:r>
              <a:rPr lang="en-US" sz="2000" dirty="0" smtClean="0"/>
              <a:t>)</a:t>
            </a:r>
          </a:p>
          <a:p>
            <a:r>
              <a:rPr lang="en-US" sz="2000" dirty="0" smtClean="0"/>
              <a:t>The metal is charged even more negatively than without bias</a:t>
            </a:r>
          </a:p>
          <a:p>
            <a:r>
              <a:rPr lang="en-US" sz="2000" dirty="0" smtClean="0"/>
              <a:t>Depletion width widens</a:t>
            </a:r>
          </a:p>
          <a:p>
            <a:r>
              <a:rPr lang="en-US" sz="2000" dirty="0" smtClean="0"/>
              <a:t>Contact potential increases: reverse voltage increases the barrier, from </a:t>
            </a:r>
            <a:r>
              <a:rPr lang="en-US" sz="2000" i="1" dirty="0" smtClean="0"/>
              <a:t>Vo</a:t>
            </a:r>
            <a:r>
              <a:rPr lang="en-US" sz="2000" dirty="0" smtClean="0"/>
              <a:t> to </a:t>
            </a:r>
            <a:r>
              <a:rPr lang="en-US" sz="2000" i="1" dirty="0" smtClean="0"/>
              <a:t>Vo + V,</a:t>
            </a:r>
            <a:r>
              <a:rPr lang="en-US" sz="2000" dirty="0" smtClean="0"/>
              <a:t> for hole flow and the </a:t>
            </a:r>
            <a:r>
              <a:rPr lang="en-US" sz="2000" b="1" dirty="0" smtClean="0"/>
              <a:t>current becomes negligible</a:t>
            </a:r>
            <a:r>
              <a:rPr lang="en-US" sz="2000" dirty="0" smtClean="0"/>
              <a:t>. </a:t>
            </a:r>
          </a:p>
          <a:p>
            <a:pPr>
              <a:buNone/>
            </a:pPr>
            <a:endParaRPr lang="en-US" sz="2000" dirty="0"/>
          </a:p>
        </p:txBody>
      </p:sp>
      <p:pic>
        <p:nvPicPr>
          <p:cNvPr id="5" name="Picture 4" descr="n.PNG"/>
          <p:cNvPicPr>
            <a:picLocks noChangeAspect="1"/>
          </p:cNvPicPr>
          <p:nvPr/>
        </p:nvPicPr>
        <p:blipFill>
          <a:blip r:embed="rId3" cstate="print"/>
          <a:stretch>
            <a:fillRect/>
          </a:stretch>
        </p:blipFill>
        <p:spPr>
          <a:xfrm>
            <a:off x="5715000" y="2743200"/>
            <a:ext cx="2372056" cy="971686"/>
          </a:xfrm>
          <a:prstGeom prst="rect">
            <a:avLst/>
          </a:prstGeom>
        </p:spPr>
      </p:pic>
      <p:pic>
        <p:nvPicPr>
          <p:cNvPr id="8" name="Picture 7" descr="n.PNG"/>
          <p:cNvPicPr>
            <a:picLocks noChangeAspect="1"/>
          </p:cNvPicPr>
          <p:nvPr/>
        </p:nvPicPr>
        <p:blipFill>
          <a:blip r:embed="rId4" cstate="print"/>
          <a:stretch>
            <a:fillRect/>
          </a:stretch>
        </p:blipFill>
        <p:spPr>
          <a:xfrm>
            <a:off x="533400" y="2667000"/>
            <a:ext cx="3581400" cy="4191000"/>
          </a:xfrm>
          <a:prstGeom prst="rect">
            <a:avLst/>
          </a:prstGeom>
        </p:spPr>
      </p:pic>
      <p:pic>
        <p:nvPicPr>
          <p:cNvPr id="9" name="Picture 8" descr="n.PNG"/>
          <p:cNvPicPr>
            <a:picLocks noChangeAspect="1"/>
          </p:cNvPicPr>
          <p:nvPr/>
        </p:nvPicPr>
        <p:blipFill>
          <a:blip r:embed="rId5" cstate="print"/>
          <a:stretch>
            <a:fillRect/>
          </a:stretch>
        </p:blipFill>
        <p:spPr>
          <a:xfrm>
            <a:off x="5181600" y="4191000"/>
            <a:ext cx="2667000" cy="23622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467600" cy="533400"/>
          </a:xfrm>
        </p:spPr>
        <p:txBody>
          <a:bodyPr>
            <a:normAutofit fontScale="90000"/>
          </a:bodyPr>
          <a:lstStyle/>
          <a:p>
            <a:r>
              <a:rPr lang="en-US" u="sng" dirty="0" smtClean="0"/>
              <a:t>SCHOTTKY DIODE (forward bias)</a:t>
            </a:r>
            <a:endParaRPr lang="en-US" u="sng" dirty="0"/>
          </a:p>
        </p:txBody>
      </p:sp>
      <p:sp>
        <p:nvSpPr>
          <p:cNvPr id="3" name="Content Placeholder 2"/>
          <p:cNvSpPr>
            <a:spLocks noGrp="1"/>
          </p:cNvSpPr>
          <p:nvPr>
            <p:ph sz="quarter" idx="1"/>
          </p:nvPr>
        </p:nvSpPr>
        <p:spPr>
          <a:xfrm>
            <a:off x="152400" y="533400"/>
            <a:ext cx="8839200" cy="6096000"/>
          </a:xfrm>
        </p:spPr>
        <p:txBody>
          <a:bodyPr>
            <a:noAutofit/>
          </a:bodyPr>
          <a:lstStyle/>
          <a:p>
            <a:r>
              <a:rPr lang="en-US" sz="2000" dirty="0" smtClean="0"/>
              <a:t>To forward bias a </a:t>
            </a:r>
            <a:r>
              <a:rPr lang="en-US" sz="2000" dirty="0" err="1" smtClean="0"/>
              <a:t>schottky</a:t>
            </a:r>
            <a:r>
              <a:rPr lang="en-US" sz="2000" dirty="0" smtClean="0"/>
              <a:t> diode, connect the positive terminal of a battery </a:t>
            </a:r>
            <a:r>
              <a:rPr lang="en-US" sz="2000" i="1" dirty="0" smtClean="0"/>
              <a:t>V</a:t>
            </a:r>
            <a:r>
              <a:rPr lang="en-US" sz="2000" dirty="0" smtClean="0"/>
              <a:t> to the metal(-</a:t>
            </a:r>
            <a:r>
              <a:rPr lang="en-US" sz="2000" dirty="0" err="1" smtClean="0"/>
              <a:t>ve</a:t>
            </a:r>
            <a:r>
              <a:rPr lang="en-US" sz="2000" dirty="0" smtClean="0"/>
              <a:t>)</a:t>
            </a:r>
          </a:p>
          <a:p>
            <a:r>
              <a:rPr lang="en-US" sz="2000" dirty="0" smtClean="0"/>
              <a:t>Depletion width narrows</a:t>
            </a:r>
          </a:p>
          <a:p>
            <a:r>
              <a:rPr lang="en-US" sz="2000" dirty="0" smtClean="0"/>
              <a:t>Contact potential decreases: </a:t>
            </a:r>
            <a:r>
              <a:rPr lang="en-US" sz="2000" b="1" dirty="0" smtClean="0"/>
              <a:t>forward current increases</a:t>
            </a:r>
            <a:r>
              <a:rPr lang="en-US" sz="2000" dirty="0" smtClean="0"/>
              <a:t> as the battery lowers the potential barrier from </a:t>
            </a:r>
            <a:r>
              <a:rPr lang="en-US" sz="2000" i="1" dirty="0" smtClean="0"/>
              <a:t>Vo</a:t>
            </a:r>
            <a:r>
              <a:rPr lang="en-US" sz="2000" dirty="0" smtClean="0"/>
              <a:t> to </a:t>
            </a:r>
            <a:r>
              <a:rPr lang="en-US" sz="2000" i="1" dirty="0" smtClean="0"/>
              <a:t>Vo-V</a:t>
            </a:r>
            <a:endParaRPr lang="en-US" sz="2000" dirty="0" smtClean="0"/>
          </a:p>
          <a:p>
            <a:pPr>
              <a:buNone/>
            </a:pPr>
            <a:endParaRPr lang="en-US" sz="2000" dirty="0"/>
          </a:p>
        </p:txBody>
      </p:sp>
      <p:pic>
        <p:nvPicPr>
          <p:cNvPr id="5" name="Picture 4" descr="n.PNG"/>
          <p:cNvPicPr>
            <a:picLocks noChangeAspect="1"/>
          </p:cNvPicPr>
          <p:nvPr/>
        </p:nvPicPr>
        <p:blipFill>
          <a:blip r:embed="rId3" cstate="print"/>
          <a:stretch>
            <a:fillRect/>
          </a:stretch>
        </p:blipFill>
        <p:spPr>
          <a:xfrm>
            <a:off x="5715000" y="2743200"/>
            <a:ext cx="2372056" cy="971686"/>
          </a:xfrm>
          <a:prstGeom prst="rect">
            <a:avLst/>
          </a:prstGeom>
        </p:spPr>
      </p:pic>
      <p:pic>
        <p:nvPicPr>
          <p:cNvPr id="9" name="Picture 8" descr="n.PNG"/>
          <p:cNvPicPr>
            <a:picLocks noChangeAspect="1"/>
          </p:cNvPicPr>
          <p:nvPr/>
        </p:nvPicPr>
        <p:blipFill>
          <a:blip r:embed="rId4" cstate="print"/>
          <a:stretch>
            <a:fillRect/>
          </a:stretch>
        </p:blipFill>
        <p:spPr>
          <a:xfrm>
            <a:off x="5181600" y="4191000"/>
            <a:ext cx="2667000" cy="2362200"/>
          </a:xfrm>
          <a:prstGeom prst="rect">
            <a:avLst/>
          </a:prstGeom>
        </p:spPr>
      </p:pic>
      <p:pic>
        <p:nvPicPr>
          <p:cNvPr id="7" name="Picture 6" descr="n.PNG"/>
          <p:cNvPicPr>
            <a:picLocks noChangeAspect="1"/>
          </p:cNvPicPr>
          <p:nvPr/>
        </p:nvPicPr>
        <p:blipFill>
          <a:blip r:embed="rId5" cstate="print"/>
          <a:stretch>
            <a:fillRect/>
          </a:stretch>
        </p:blipFill>
        <p:spPr>
          <a:xfrm>
            <a:off x="762000" y="2514600"/>
            <a:ext cx="3810000" cy="40386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467600" cy="533400"/>
          </a:xfrm>
        </p:spPr>
        <p:txBody>
          <a:bodyPr>
            <a:normAutofit fontScale="90000"/>
          </a:bodyPr>
          <a:lstStyle/>
          <a:p>
            <a:r>
              <a:rPr lang="en-US" u="sng" dirty="0" smtClean="0"/>
              <a:t>SCHOTTKY DIODE </a:t>
            </a:r>
            <a:endParaRPr lang="en-US" u="sng" dirty="0"/>
          </a:p>
        </p:txBody>
      </p:sp>
      <p:sp>
        <p:nvSpPr>
          <p:cNvPr id="3" name="Content Placeholder 2"/>
          <p:cNvSpPr>
            <a:spLocks noGrp="1"/>
          </p:cNvSpPr>
          <p:nvPr>
            <p:ph sz="quarter" idx="1"/>
          </p:nvPr>
        </p:nvSpPr>
        <p:spPr>
          <a:xfrm>
            <a:off x="152400" y="533400"/>
            <a:ext cx="8839200" cy="6096000"/>
          </a:xfrm>
        </p:spPr>
        <p:txBody>
          <a:bodyPr>
            <a:noAutofit/>
          </a:bodyPr>
          <a:lstStyle/>
          <a:p>
            <a:r>
              <a:rPr lang="en-US" sz="2000" dirty="0" smtClean="0"/>
              <a:t>In both forward and reverse biasing, electron-flow from the metal to semiconductor is retarded by the barrier </a:t>
            </a:r>
            <a:r>
              <a:rPr lang="el-GR" sz="2000" i="1" dirty="0" smtClean="0"/>
              <a:t>Φ</a:t>
            </a:r>
            <a:r>
              <a:rPr lang="en-US" sz="2000" i="1" dirty="0" smtClean="0"/>
              <a:t>m-</a:t>
            </a:r>
            <a:r>
              <a:rPr lang="el-GR" sz="2000" i="1" dirty="0" smtClean="0"/>
              <a:t>χ</a:t>
            </a:r>
            <a:r>
              <a:rPr lang="en-US" sz="2000" i="1" dirty="0" smtClean="0"/>
              <a:t>.</a:t>
            </a:r>
            <a:r>
              <a:rPr lang="en-US" sz="2000" dirty="0" smtClean="0"/>
              <a:t> The resulting equation is similar in form to that of the p-n junction which is called the </a:t>
            </a:r>
            <a:r>
              <a:rPr lang="en-US" sz="2000" i="1" dirty="0" smtClean="0"/>
              <a:t>diode equation</a:t>
            </a:r>
            <a:endParaRPr lang="en-US" sz="2000" dirty="0" smtClean="0"/>
          </a:p>
          <a:p>
            <a:endParaRPr lang="en-US" sz="2000" dirty="0" smtClean="0"/>
          </a:p>
          <a:p>
            <a:endParaRPr lang="en-US" sz="2000" dirty="0" smtClean="0"/>
          </a:p>
          <a:p>
            <a:endParaRPr lang="en-US" sz="2000" dirty="0"/>
          </a:p>
        </p:txBody>
      </p:sp>
      <p:pic>
        <p:nvPicPr>
          <p:cNvPr id="8" name="Picture 7" descr="n.PNG"/>
          <p:cNvPicPr>
            <a:picLocks noChangeAspect="1"/>
          </p:cNvPicPr>
          <p:nvPr/>
        </p:nvPicPr>
        <p:blipFill>
          <a:blip r:embed="rId3" cstate="print"/>
          <a:stretch>
            <a:fillRect/>
          </a:stretch>
        </p:blipFill>
        <p:spPr>
          <a:xfrm>
            <a:off x="3276600" y="1600200"/>
            <a:ext cx="2590800" cy="533400"/>
          </a:xfrm>
          <a:prstGeom prst="rect">
            <a:avLst/>
          </a:prstGeom>
        </p:spPr>
      </p:pic>
      <p:pic>
        <p:nvPicPr>
          <p:cNvPr id="10" name="Picture 9" descr="n.PNG"/>
          <p:cNvPicPr>
            <a:picLocks noChangeAspect="1"/>
          </p:cNvPicPr>
          <p:nvPr/>
        </p:nvPicPr>
        <p:blipFill>
          <a:blip r:embed="rId4" cstate="print"/>
          <a:stretch>
            <a:fillRect/>
          </a:stretch>
        </p:blipFill>
        <p:spPr>
          <a:xfrm>
            <a:off x="0" y="2133600"/>
            <a:ext cx="9144000" cy="40386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228600"/>
            <a:ext cx="9144000" cy="6477000"/>
          </a:xfrm>
        </p:spPr>
        <p:txBody>
          <a:bodyPr>
            <a:normAutofit/>
          </a:bodyPr>
          <a:lstStyle/>
          <a:p>
            <a:r>
              <a:rPr lang="en-US" sz="2000" dirty="0" smtClean="0"/>
              <a:t>As Fig . c suggests </a:t>
            </a:r>
          </a:p>
          <a:p>
            <a:endParaRPr lang="en-US" sz="2000" dirty="0" smtClean="0"/>
          </a:p>
          <a:p>
            <a:endParaRPr lang="en-US" sz="2000" dirty="0" smtClean="0"/>
          </a:p>
          <a:p>
            <a:pPr>
              <a:buNone/>
            </a:pPr>
            <a:r>
              <a:rPr lang="en-US" sz="2000" i="1" dirty="0" smtClean="0"/>
              <a:t>          Io = Js</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u="sng" dirty="0" smtClean="0"/>
          </a:p>
          <a:p>
            <a:pPr>
              <a:buNone/>
            </a:pPr>
            <a:endParaRPr lang="en-US" sz="2000" u="sng" dirty="0" smtClean="0"/>
          </a:p>
          <a:p>
            <a:endParaRPr lang="en-US" sz="2000" u="sng" dirty="0" smtClean="0"/>
          </a:p>
          <a:p>
            <a:r>
              <a:rPr lang="en-US" sz="2000" u="sng" dirty="0" smtClean="0"/>
              <a:t>Reverse saturation current </a:t>
            </a:r>
            <a:r>
              <a:rPr lang="en-US" sz="2000" i="1" u="sng" dirty="0" smtClean="0"/>
              <a:t>Io</a:t>
            </a:r>
            <a:r>
              <a:rPr lang="en-US" sz="2000" i="1" dirty="0" smtClean="0"/>
              <a:t>: </a:t>
            </a:r>
            <a:r>
              <a:rPr lang="en-US" sz="2000" dirty="0" smtClean="0"/>
              <a:t>One important feature we can predict intuitively, however, is that the saturation current </a:t>
            </a:r>
            <a:r>
              <a:rPr lang="en-US" sz="2000" i="1" dirty="0" smtClean="0"/>
              <a:t>Io</a:t>
            </a:r>
            <a:r>
              <a:rPr lang="en-US" sz="2000" dirty="0" smtClean="0"/>
              <a:t> should depend upon the size of the barrier  </a:t>
            </a:r>
            <a:r>
              <a:rPr lang="el-GR" sz="2000" i="1" dirty="0" smtClean="0"/>
              <a:t>Φ</a:t>
            </a:r>
            <a:r>
              <a:rPr lang="en-US" sz="2000" i="1" dirty="0" smtClean="0"/>
              <a:t>B =</a:t>
            </a:r>
            <a:r>
              <a:rPr lang="el-GR" sz="2000" i="1" dirty="0" smtClean="0"/>
              <a:t>Φ</a:t>
            </a:r>
            <a:r>
              <a:rPr lang="en-US" sz="2000" i="1" dirty="0" smtClean="0"/>
              <a:t>m-</a:t>
            </a:r>
            <a:r>
              <a:rPr lang="el-GR" sz="2000" i="1" dirty="0" smtClean="0"/>
              <a:t>χ</a:t>
            </a:r>
            <a:r>
              <a:rPr lang="en-US" sz="2000" dirty="0" smtClean="0"/>
              <a:t> for electron injection from the metal into the semiconductor. This barrier is unaffected by the bias voltage. </a:t>
            </a:r>
            <a:endParaRPr lang="en-US" sz="2000" dirty="0"/>
          </a:p>
        </p:txBody>
      </p:sp>
      <p:pic>
        <p:nvPicPr>
          <p:cNvPr id="4" name="Picture 3" descr="n.PNG"/>
          <p:cNvPicPr>
            <a:picLocks noChangeAspect="1"/>
          </p:cNvPicPr>
          <p:nvPr/>
        </p:nvPicPr>
        <p:blipFill>
          <a:blip r:embed="rId2" cstate="print"/>
          <a:stretch>
            <a:fillRect/>
          </a:stretch>
        </p:blipFill>
        <p:spPr>
          <a:xfrm>
            <a:off x="3200400" y="228600"/>
            <a:ext cx="2590800" cy="533400"/>
          </a:xfrm>
          <a:prstGeom prst="rect">
            <a:avLst/>
          </a:prstGeom>
        </p:spPr>
      </p:pic>
      <p:pic>
        <p:nvPicPr>
          <p:cNvPr id="5" name="Picture 4" descr="n.PNG"/>
          <p:cNvPicPr>
            <a:picLocks noChangeAspect="1"/>
          </p:cNvPicPr>
          <p:nvPr/>
        </p:nvPicPr>
        <p:blipFill>
          <a:blip r:embed="rId3" cstate="print"/>
          <a:stretch>
            <a:fillRect/>
          </a:stretch>
        </p:blipFill>
        <p:spPr>
          <a:xfrm>
            <a:off x="2133600" y="1905000"/>
            <a:ext cx="3810000" cy="2590800"/>
          </a:xfrm>
          <a:prstGeom prst="rect">
            <a:avLst/>
          </a:prstGeom>
        </p:spPr>
      </p:pic>
      <p:pic>
        <p:nvPicPr>
          <p:cNvPr id="6" name="Picture 5" descr="n.PNG"/>
          <p:cNvPicPr>
            <a:picLocks noChangeAspect="1"/>
          </p:cNvPicPr>
          <p:nvPr/>
        </p:nvPicPr>
        <p:blipFill>
          <a:blip r:embed="rId4" cstate="print"/>
          <a:stretch>
            <a:fillRect/>
          </a:stretch>
        </p:blipFill>
        <p:spPr>
          <a:xfrm>
            <a:off x="2286000" y="990600"/>
            <a:ext cx="3962400" cy="914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7467600" cy="457200"/>
          </a:xfrm>
        </p:spPr>
        <p:txBody>
          <a:bodyPr>
            <a:normAutofit fontScale="90000"/>
          </a:bodyPr>
          <a:lstStyle/>
          <a:p>
            <a:r>
              <a:rPr lang="en-US" u="sng" dirty="0" smtClean="0"/>
              <a:t>OHMIC CONTACTS</a:t>
            </a:r>
            <a:endParaRPr lang="en-US" u="sng" dirty="0"/>
          </a:p>
        </p:txBody>
      </p:sp>
      <p:sp>
        <p:nvSpPr>
          <p:cNvPr id="3" name="Content Placeholder 2"/>
          <p:cNvSpPr>
            <a:spLocks noGrp="1"/>
          </p:cNvSpPr>
          <p:nvPr>
            <p:ph sz="quarter" idx="1"/>
          </p:nvPr>
        </p:nvSpPr>
        <p:spPr>
          <a:xfrm>
            <a:off x="228600" y="457200"/>
            <a:ext cx="8915400" cy="6400800"/>
          </a:xfrm>
        </p:spPr>
        <p:txBody>
          <a:bodyPr>
            <a:normAutofit/>
          </a:bodyPr>
          <a:lstStyle/>
          <a:p>
            <a:r>
              <a:rPr lang="en-US" sz="1800" dirty="0" smtClean="0"/>
              <a:t>In many cases, we wish to have an </a:t>
            </a:r>
            <a:r>
              <a:rPr lang="en-US" sz="1800" dirty="0" err="1" smtClean="0"/>
              <a:t>Ohmic</a:t>
            </a:r>
            <a:r>
              <a:rPr lang="en-US" sz="1800" dirty="0" smtClean="0"/>
              <a:t> metal-semiconductor contact, having a linear I-V characteristic in both biasing directions. </a:t>
            </a:r>
          </a:p>
          <a:p>
            <a:endParaRPr lang="en-US" sz="1800" dirty="0" smtClean="0"/>
          </a:p>
          <a:p>
            <a:endParaRPr lang="en-US" sz="1800" dirty="0" smtClean="0"/>
          </a:p>
          <a:p>
            <a:endParaRPr lang="en-US" sz="1800" dirty="0" smtClean="0"/>
          </a:p>
          <a:p>
            <a:endParaRPr lang="en-US" sz="1800" dirty="0" smtClean="0"/>
          </a:p>
          <a:p>
            <a:endParaRPr lang="en-US" sz="1800" dirty="0" smtClean="0"/>
          </a:p>
          <a:p>
            <a:pPr>
              <a:buNone/>
            </a:pPr>
            <a:endParaRPr lang="en-US" sz="1800" dirty="0" smtClean="0"/>
          </a:p>
          <a:p>
            <a:r>
              <a:rPr lang="en-US" sz="1800" dirty="0" smtClean="0"/>
              <a:t>For example, the surface of a typical integrated circuit is a maze of p and n regions, which must be contacted and interconnected. It is important that such contacts be </a:t>
            </a:r>
            <a:r>
              <a:rPr lang="en-US" sz="1800" dirty="0" err="1" smtClean="0"/>
              <a:t>ohmic</a:t>
            </a:r>
            <a:r>
              <a:rPr lang="en-US" sz="1800" dirty="0" smtClean="0"/>
              <a:t> with minimal resistance and no tendency to rectify signals. </a:t>
            </a:r>
          </a:p>
          <a:p>
            <a:endParaRPr lang="en-US" sz="1800" dirty="0" smtClean="0"/>
          </a:p>
          <a:p>
            <a:endParaRPr lang="en-US" sz="1800" dirty="0" smtClean="0"/>
          </a:p>
          <a:p>
            <a:pPr>
              <a:buNone/>
            </a:pPr>
            <a:endParaRPr lang="en-US" sz="1800" dirty="0" smtClean="0"/>
          </a:p>
          <a:p>
            <a:pPr>
              <a:buNone/>
            </a:pPr>
            <a:endParaRPr lang="en-US" sz="1800" dirty="0" smtClean="0"/>
          </a:p>
          <a:p>
            <a:pPr>
              <a:buNone/>
            </a:pPr>
            <a:endParaRPr lang="en-US" sz="1800" dirty="0" smtClean="0"/>
          </a:p>
          <a:p>
            <a:r>
              <a:rPr lang="en-US" sz="1800" dirty="0" smtClean="0"/>
              <a:t>Ideal metal-semiconductor contacts are </a:t>
            </a:r>
            <a:r>
              <a:rPr lang="en-US" sz="1800" b="1" i="1" dirty="0" err="1" smtClean="0"/>
              <a:t>ohmic</a:t>
            </a:r>
            <a:r>
              <a:rPr lang="en-US" sz="1800" dirty="0" smtClean="0"/>
              <a:t> when the charge induced in the semiconductor in aligning the Fermi levels is provided by majority carriers </a:t>
            </a:r>
          </a:p>
        </p:txBody>
      </p:sp>
      <p:pic>
        <p:nvPicPr>
          <p:cNvPr id="4" name="Picture 3" descr="n.PNG"/>
          <p:cNvPicPr>
            <a:picLocks noChangeAspect="1"/>
          </p:cNvPicPr>
          <p:nvPr/>
        </p:nvPicPr>
        <p:blipFill>
          <a:blip r:embed="rId2" cstate="print"/>
          <a:stretch>
            <a:fillRect/>
          </a:stretch>
        </p:blipFill>
        <p:spPr>
          <a:xfrm>
            <a:off x="1524000" y="1066800"/>
            <a:ext cx="6154009" cy="2057400"/>
          </a:xfrm>
          <a:prstGeom prst="rect">
            <a:avLst/>
          </a:prstGeom>
        </p:spPr>
      </p:pic>
      <p:pic>
        <p:nvPicPr>
          <p:cNvPr id="5" name="Picture 4" descr="n.PNG"/>
          <p:cNvPicPr>
            <a:picLocks noChangeAspect="1"/>
          </p:cNvPicPr>
          <p:nvPr/>
        </p:nvPicPr>
        <p:blipFill>
          <a:blip r:embed="rId3" cstate="print"/>
          <a:stretch>
            <a:fillRect/>
          </a:stretch>
        </p:blipFill>
        <p:spPr>
          <a:xfrm>
            <a:off x="1537063" y="4038600"/>
            <a:ext cx="5105400" cy="18288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u="sng" dirty="0" smtClean="0"/>
              <a:t>OHMIC CONTACTS</a:t>
            </a:r>
            <a:endParaRPr lang="en-US" dirty="0"/>
          </a:p>
        </p:txBody>
      </p:sp>
      <p:sp>
        <p:nvSpPr>
          <p:cNvPr id="3" name="Content Placeholder 2"/>
          <p:cNvSpPr>
            <a:spLocks noGrp="1"/>
          </p:cNvSpPr>
          <p:nvPr>
            <p:ph sz="quarter" idx="1"/>
          </p:nvPr>
        </p:nvSpPr>
        <p:spPr>
          <a:xfrm>
            <a:off x="228600" y="838200"/>
            <a:ext cx="8610600" cy="6019800"/>
          </a:xfrm>
        </p:spPr>
        <p:txBody>
          <a:bodyPr>
            <a:normAutofit/>
          </a:bodyPr>
          <a:lstStyle/>
          <a:p>
            <a:r>
              <a:rPr lang="en-US" sz="2000" dirty="0" smtClean="0"/>
              <a:t>Unlike the rectifying contacts discussed previously, no depletion region occurs in the semiconductor in these cases since the electrostatic potential difference required to align the Fermi levels at equilibrium calls for accumulation of majority carriers in the semiconductor. </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To achieve a contact which conducts easily in both directions, we dope the semiconductor very heavily</a:t>
            </a:r>
          </a:p>
          <a:p>
            <a:pPr lvl="1">
              <a:buFont typeface="Wingdings" pitchFamily="2" charset="2"/>
              <a:buChar char="Ø"/>
            </a:pPr>
            <a:r>
              <a:rPr lang="en-US" sz="2000" i="1" dirty="0" smtClean="0"/>
              <a:t>W</a:t>
            </a:r>
            <a:r>
              <a:rPr lang="en-US" sz="2000" dirty="0" smtClean="0"/>
              <a:t> is so narrow that carriers can tunnel directly through the barrier</a:t>
            </a:r>
          </a:p>
          <a:p>
            <a:endParaRPr lang="en-US" sz="2000" dirty="0" smtClean="0"/>
          </a:p>
          <a:p>
            <a:endParaRPr lang="en-US" sz="2000" dirty="0"/>
          </a:p>
        </p:txBody>
      </p:sp>
      <p:pic>
        <p:nvPicPr>
          <p:cNvPr id="4" name="Picture 3" descr="n.PNG"/>
          <p:cNvPicPr>
            <a:picLocks noChangeAspect="1"/>
          </p:cNvPicPr>
          <p:nvPr/>
        </p:nvPicPr>
        <p:blipFill>
          <a:blip r:embed="rId2" cstate="print"/>
          <a:stretch>
            <a:fillRect/>
          </a:stretch>
        </p:blipFill>
        <p:spPr>
          <a:xfrm>
            <a:off x="838200" y="2667000"/>
            <a:ext cx="2590800" cy="1409844"/>
          </a:xfrm>
          <a:prstGeom prst="rect">
            <a:avLst/>
          </a:prstGeom>
        </p:spPr>
      </p:pic>
      <p:pic>
        <p:nvPicPr>
          <p:cNvPr id="5" name="Picture 4" descr="n.PNG"/>
          <p:cNvPicPr>
            <a:picLocks noChangeAspect="1"/>
          </p:cNvPicPr>
          <p:nvPr/>
        </p:nvPicPr>
        <p:blipFill>
          <a:blip r:embed="rId3" cstate="print"/>
          <a:stretch>
            <a:fillRect/>
          </a:stretch>
        </p:blipFill>
        <p:spPr>
          <a:xfrm>
            <a:off x="4800600" y="2590800"/>
            <a:ext cx="2971800" cy="14478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563562"/>
          </a:xfrm>
        </p:spPr>
        <p:txBody>
          <a:bodyPr/>
          <a:lstStyle/>
          <a:p>
            <a:r>
              <a:rPr lang="en-US" u="sng" dirty="0" smtClean="0"/>
              <a:t>OHMIC CONTACTS</a:t>
            </a:r>
            <a:endParaRPr lang="en-US" dirty="0"/>
          </a:p>
        </p:txBody>
      </p:sp>
      <p:sp>
        <p:nvSpPr>
          <p:cNvPr id="3" name="Content Placeholder 2"/>
          <p:cNvSpPr>
            <a:spLocks noGrp="1"/>
          </p:cNvSpPr>
          <p:nvPr>
            <p:ph sz="quarter" idx="1"/>
          </p:nvPr>
        </p:nvSpPr>
        <p:spPr>
          <a:xfrm>
            <a:off x="228600" y="533400"/>
            <a:ext cx="8534400" cy="6324600"/>
          </a:xfrm>
        </p:spPr>
        <p:txBody>
          <a:bodyPr>
            <a:normAutofit/>
          </a:bodyPr>
          <a:lstStyle/>
          <a:p>
            <a:r>
              <a:rPr lang="en-US" sz="2000" dirty="0" smtClean="0"/>
              <a:t>In </a:t>
            </a:r>
            <a:r>
              <a:rPr lang="en-US" sz="2000" i="1" dirty="0" smtClean="0"/>
              <a:t>Metal-N-type </a:t>
            </a:r>
            <a:r>
              <a:rPr lang="en-US" sz="2000" dirty="0" smtClean="0"/>
              <a:t>case, the </a:t>
            </a:r>
            <a:r>
              <a:rPr lang="en-US" sz="2000" dirty="0" err="1" smtClean="0"/>
              <a:t>Φm</a:t>
            </a:r>
            <a:r>
              <a:rPr lang="en-US" sz="2000" dirty="0" smtClean="0"/>
              <a:t> &lt; Φs (n-type), the Fermi levels are aligned at equilibrium by transferring electrons from the metal to the semiconductor. </a:t>
            </a:r>
          </a:p>
          <a:p>
            <a:r>
              <a:rPr lang="en-US" sz="2000" dirty="0" smtClean="0"/>
              <a:t>In this case the barrier to electron flow between the metal and the semiconductor is small and easily overcome by a small voltage. </a:t>
            </a:r>
          </a:p>
          <a:p>
            <a:endParaRPr lang="en-US" sz="2000" dirty="0"/>
          </a:p>
        </p:txBody>
      </p:sp>
      <p:pic>
        <p:nvPicPr>
          <p:cNvPr id="4" name="Picture 3" descr="n.PNG"/>
          <p:cNvPicPr>
            <a:picLocks noChangeAspect="1"/>
          </p:cNvPicPr>
          <p:nvPr/>
        </p:nvPicPr>
        <p:blipFill>
          <a:blip r:embed="rId2" cstate="print"/>
          <a:stretch>
            <a:fillRect/>
          </a:stretch>
        </p:blipFill>
        <p:spPr>
          <a:xfrm>
            <a:off x="990600" y="2286000"/>
            <a:ext cx="6781800" cy="4382027"/>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563562"/>
          </a:xfrm>
        </p:spPr>
        <p:txBody>
          <a:bodyPr/>
          <a:lstStyle/>
          <a:p>
            <a:r>
              <a:rPr lang="en-US" u="sng" dirty="0" smtClean="0"/>
              <a:t>OHMIC CONTACTS</a:t>
            </a:r>
            <a:endParaRPr lang="en-US" dirty="0"/>
          </a:p>
        </p:txBody>
      </p:sp>
      <p:sp>
        <p:nvSpPr>
          <p:cNvPr id="3" name="Content Placeholder 2"/>
          <p:cNvSpPr>
            <a:spLocks noGrp="1"/>
          </p:cNvSpPr>
          <p:nvPr>
            <p:ph sz="quarter" idx="1"/>
          </p:nvPr>
        </p:nvSpPr>
        <p:spPr>
          <a:xfrm>
            <a:off x="228600" y="533400"/>
            <a:ext cx="8534400" cy="6324600"/>
          </a:xfrm>
        </p:spPr>
        <p:txBody>
          <a:bodyPr>
            <a:normAutofit/>
          </a:bodyPr>
          <a:lstStyle/>
          <a:p>
            <a:r>
              <a:rPr lang="en-US" sz="2000" dirty="0" smtClean="0"/>
              <a:t>In </a:t>
            </a:r>
            <a:r>
              <a:rPr lang="en-US" sz="2000" i="1" dirty="0" smtClean="0"/>
              <a:t>Metal-P-type </a:t>
            </a:r>
            <a:r>
              <a:rPr lang="en-US" sz="2000" dirty="0" smtClean="0"/>
              <a:t>case, the </a:t>
            </a:r>
            <a:r>
              <a:rPr lang="en-US" sz="2000" dirty="0" err="1" smtClean="0"/>
              <a:t>Φm</a:t>
            </a:r>
            <a:r>
              <a:rPr lang="en-US" sz="2000" dirty="0" smtClean="0"/>
              <a:t> &gt;Φs (p-type) results in easy hole flow across the junction </a:t>
            </a:r>
          </a:p>
          <a:p>
            <a:pPr>
              <a:buNone/>
            </a:pPr>
            <a:endParaRPr lang="en-US" sz="2000" dirty="0"/>
          </a:p>
        </p:txBody>
      </p:sp>
      <p:pic>
        <p:nvPicPr>
          <p:cNvPr id="5" name="Picture 4" descr="n.PNG"/>
          <p:cNvPicPr>
            <a:picLocks noChangeAspect="1"/>
          </p:cNvPicPr>
          <p:nvPr/>
        </p:nvPicPr>
        <p:blipFill>
          <a:blip r:embed="rId2" cstate="print"/>
          <a:stretch>
            <a:fillRect/>
          </a:stretch>
        </p:blipFill>
        <p:spPr>
          <a:xfrm>
            <a:off x="381000" y="1219200"/>
            <a:ext cx="8077200" cy="56388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PNG"/>
          <p:cNvPicPr>
            <a:picLocks noChangeAspect="1"/>
          </p:cNvPicPr>
          <p:nvPr/>
        </p:nvPicPr>
        <p:blipFill>
          <a:blip r:embed="rId2" cstate="print"/>
          <a:stretch>
            <a:fillRect/>
          </a:stretch>
        </p:blipFill>
        <p:spPr>
          <a:xfrm>
            <a:off x="685800" y="0"/>
            <a:ext cx="7848600" cy="430076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639762"/>
          </a:xfrm>
        </p:spPr>
        <p:txBody>
          <a:bodyPr/>
          <a:lstStyle/>
          <a:p>
            <a:r>
              <a:rPr lang="en-US" u="sng" dirty="0" smtClean="0"/>
              <a:t>INTRODUCTION</a:t>
            </a:r>
            <a:endParaRPr lang="en-US" u="sng" dirty="0"/>
          </a:p>
        </p:txBody>
      </p:sp>
      <p:sp>
        <p:nvSpPr>
          <p:cNvPr id="3" name="Content Placeholder 2"/>
          <p:cNvSpPr>
            <a:spLocks noGrp="1"/>
          </p:cNvSpPr>
          <p:nvPr>
            <p:ph sz="quarter" idx="1"/>
          </p:nvPr>
        </p:nvSpPr>
        <p:spPr>
          <a:xfrm>
            <a:off x="0" y="609600"/>
            <a:ext cx="8686800" cy="6019800"/>
          </a:xfrm>
        </p:spPr>
        <p:txBody>
          <a:bodyPr>
            <a:normAutofit/>
          </a:bodyPr>
          <a:lstStyle/>
          <a:p>
            <a:r>
              <a:rPr lang="en-US" sz="2000" dirty="0" smtClean="0"/>
              <a:t>Many of the useful properties of a p-n junction can be achieved by simply forming an appropriate metal-semiconductor contact.</a:t>
            </a:r>
          </a:p>
          <a:p>
            <a:pPr marL="822960" lvl="1" indent="-457200">
              <a:buFont typeface="+mj-lt"/>
              <a:buAutoNum type="arabicPeriod"/>
            </a:pPr>
            <a:r>
              <a:rPr lang="en-US" sz="1700" dirty="0" smtClean="0"/>
              <a:t>Metal-semiconductor junctions are particularly useful when </a:t>
            </a:r>
            <a:r>
              <a:rPr lang="en-US" sz="1700" i="1" dirty="0" smtClean="0"/>
              <a:t>high-speed rectification</a:t>
            </a:r>
            <a:r>
              <a:rPr lang="en-US" sz="1700" dirty="0" smtClean="0"/>
              <a:t> is required. </a:t>
            </a:r>
          </a:p>
          <a:p>
            <a:pPr marL="822960" lvl="1" indent="-457200">
              <a:buFont typeface="+mj-lt"/>
              <a:buAutoNum type="arabicPeriod"/>
            </a:pPr>
            <a:r>
              <a:rPr lang="en-US" sz="1700" dirty="0" smtClean="0"/>
              <a:t>On the other hand, we also must be able to form non-rectifying (</a:t>
            </a:r>
            <a:r>
              <a:rPr lang="en-US" sz="1700" i="1" dirty="0" err="1" smtClean="0"/>
              <a:t>ohmic</a:t>
            </a:r>
            <a:r>
              <a:rPr lang="en-US" sz="1700" dirty="0" smtClean="0"/>
              <a:t>) contacts to semiconductors.</a:t>
            </a:r>
          </a:p>
          <a:p>
            <a:r>
              <a:rPr lang="en-US" sz="2000" dirty="0" smtClean="0"/>
              <a:t> Therefore, there are 2 types of Metal-Semiconductor contacts:</a:t>
            </a:r>
          </a:p>
          <a:p>
            <a:pPr lvl="1"/>
            <a:r>
              <a:rPr lang="en-US" sz="2000" b="1" dirty="0" err="1" smtClean="0"/>
              <a:t>Schottky</a:t>
            </a:r>
            <a:r>
              <a:rPr lang="en-US" sz="2000" b="1" dirty="0" smtClean="0"/>
              <a:t> diode</a:t>
            </a:r>
            <a:r>
              <a:rPr lang="en-US" sz="2000" dirty="0" smtClean="0"/>
              <a:t> (rectifying contacts): Current easily flow in the forward direction and little current in the reverse direction</a:t>
            </a:r>
          </a:p>
          <a:p>
            <a:pPr lvl="1"/>
            <a:r>
              <a:rPr lang="en-US" sz="2000" b="1" dirty="0" err="1" smtClean="0"/>
              <a:t>Ohmic</a:t>
            </a:r>
            <a:r>
              <a:rPr lang="en-US" sz="2000" b="1" dirty="0" smtClean="0"/>
              <a:t> contact</a:t>
            </a:r>
            <a:r>
              <a:rPr lang="en-US" sz="2000" dirty="0" smtClean="0"/>
              <a:t> (</a:t>
            </a:r>
            <a:r>
              <a:rPr lang="en-US" sz="2000" dirty="0" err="1" smtClean="0"/>
              <a:t>ohmic</a:t>
            </a:r>
            <a:r>
              <a:rPr lang="en-US" sz="2000" dirty="0" smtClean="0"/>
              <a:t> contacts): Current flows easily in both directions</a:t>
            </a:r>
          </a:p>
          <a:p>
            <a:endParaRPr lang="en-US" sz="2000" dirty="0"/>
          </a:p>
        </p:txBody>
      </p:sp>
      <p:pic>
        <p:nvPicPr>
          <p:cNvPr id="4" name="Picture 3" descr="n.PNG"/>
          <p:cNvPicPr>
            <a:picLocks noChangeAspect="1"/>
          </p:cNvPicPr>
          <p:nvPr/>
        </p:nvPicPr>
        <p:blipFill>
          <a:blip r:embed="rId2" cstate="print"/>
          <a:stretch>
            <a:fillRect/>
          </a:stretch>
        </p:blipFill>
        <p:spPr>
          <a:xfrm>
            <a:off x="1371600" y="4114800"/>
            <a:ext cx="6154009" cy="232442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0"/>
            <a:ext cx="9144000" cy="6858000"/>
          </a:xfrm>
        </p:spPr>
        <p:txBody>
          <a:bodyPr>
            <a:normAutofit/>
          </a:bodyPr>
          <a:lstStyle/>
          <a:p>
            <a:endParaRPr lang="en-US" sz="2000" i="1" dirty="0" smtClean="0"/>
          </a:p>
          <a:p>
            <a:endParaRPr lang="en-US" sz="2000" i="1" dirty="0" smtClean="0"/>
          </a:p>
          <a:p>
            <a:endParaRPr lang="en-US" sz="2000" i="1" dirty="0" smtClean="0"/>
          </a:p>
          <a:p>
            <a:endParaRPr lang="en-US" sz="2000" i="1" dirty="0" smtClean="0"/>
          </a:p>
          <a:p>
            <a:endParaRPr lang="en-US" sz="2000" i="1" dirty="0" smtClean="0"/>
          </a:p>
          <a:p>
            <a:endParaRPr lang="en-US" sz="2000" i="1" dirty="0" smtClean="0"/>
          </a:p>
          <a:p>
            <a:endParaRPr lang="en-US" sz="2000" i="1" dirty="0" smtClean="0"/>
          </a:p>
          <a:p>
            <a:endParaRPr lang="en-US" sz="2000" i="1" dirty="0" smtClean="0"/>
          </a:p>
          <a:p>
            <a:endParaRPr lang="en-US" sz="2000" i="1" dirty="0" smtClean="0"/>
          </a:p>
          <a:p>
            <a:endParaRPr lang="en-US" sz="2000" i="1" dirty="0" smtClean="0"/>
          </a:p>
          <a:p>
            <a:endParaRPr lang="en-US" sz="2000" i="1" dirty="0" smtClean="0"/>
          </a:p>
          <a:p>
            <a:endParaRPr lang="en-US" sz="2000" i="1" dirty="0" smtClean="0"/>
          </a:p>
          <a:p>
            <a:endParaRPr lang="en-US" sz="2000" i="1" dirty="0" smtClean="0"/>
          </a:p>
          <a:p>
            <a:endParaRPr lang="en-US" sz="2000" i="1" dirty="0" smtClean="0"/>
          </a:p>
          <a:p>
            <a:r>
              <a:rPr lang="en-US" sz="2000" b="1" i="1" dirty="0" smtClean="0"/>
              <a:t>Work function(</a:t>
            </a:r>
            <a:r>
              <a:rPr lang="el-GR" sz="2000" b="1" i="1" dirty="0" smtClean="0"/>
              <a:t>Φ</a:t>
            </a:r>
            <a:r>
              <a:rPr lang="en-US" sz="2000" b="1" i="1" dirty="0" smtClean="0"/>
              <a:t>)</a:t>
            </a:r>
            <a:r>
              <a:rPr lang="en-US" sz="2000" i="1" dirty="0" smtClean="0"/>
              <a:t>:</a:t>
            </a:r>
            <a:r>
              <a:rPr lang="en-US" sz="2000" dirty="0" smtClean="0"/>
              <a:t> Is the energy required to move an electron from the Fermi level to the vacuum outside the metal/semiconductor</a:t>
            </a:r>
          </a:p>
          <a:p>
            <a:r>
              <a:rPr lang="en-US" sz="2000" b="1" i="1" dirty="0" smtClean="0"/>
              <a:t>Electron affinity(χ)</a:t>
            </a:r>
            <a:r>
              <a:rPr lang="en-US" sz="2000" i="1" dirty="0" smtClean="0"/>
              <a:t>: </a:t>
            </a:r>
            <a:r>
              <a:rPr lang="en-US" sz="2000" dirty="0" smtClean="0"/>
              <a:t>amount of energy needed to remove electron from </a:t>
            </a:r>
            <a:r>
              <a:rPr lang="en-US" sz="2000" i="1" dirty="0" err="1" smtClean="0"/>
              <a:t>Ec</a:t>
            </a:r>
            <a:r>
              <a:rPr lang="en-US" sz="2000" i="1" dirty="0" smtClean="0"/>
              <a:t> </a:t>
            </a:r>
            <a:r>
              <a:rPr lang="en-US" sz="2000" dirty="0" smtClean="0"/>
              <a:t>to vacuum energy level</a:t>
            </a:r>
            <a:endParaRPr lang="en-US" sz="2000" i="1" dirty="0"/>
          </a:p>
        </p:txBody>
      </p:sp>
      <p:pic>
        <p:nvPicPr>
          <p:cNvPr id="4" name="Picture 2"/>
          <p:cNvPicPr>
            <a:picLocks noChangeAspect="1" noChangeArrowheads="1"/>
          </p:cNvPicPr>
          <p:nvPr/>
        </p:nvPicPr>
        <p:blipFill>
          <a:blip r:embed="rId2" cstate="print"/>
          <a:srcRect/>
          <a:stretch>
            <a:fillRect/>
          </a:stretch>
        </p:blipFill>
        <p:spPr bwMode="auto">
          <a:xfrm>
            <a:off x="0" y="0"/>
            <a:ext cx="8991600" cy="51816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467600" cy="533400"/>
          </a:xfrm>
        </p:spPr>
        <p:txBody>
          <a:bodyPr>
            <a:normAutofit fontScale="90000"/>
          </a:bodyPr>
          <a:lstStyle/>
          <a:p>
            <a:r>
              <a:rPr lang="en-US" u="sng" dirty="0" smtClean="0"/>
              <a:t>SCHOTTKY DIODE</a:t>
            </a:r>
            <a:endParaRPr lang="en-US" u="sng" dirty="0"/>
          </a:p>
        </p:txBody>
      </p:sp>
      <p:sp>
        <p:nvSpPr>
          <p:cNvPr id="3" name="Content Placeholder 2"/>
          <p:cNvSpPr>
            <a:spLocks noGrp="1"/>
          </p:cNvSpPr>
          <p:nvPr>
            <p:ph sz="quarter" idx="1"/>
          </p:nvPr>
        </p:nvSpPr>
        <p:spPr>
          <a:xfrm>
            <a:off x="152400" y="685800"/>
            <a:ext cx="8839200" cy="5943600"/>
          </a:xfrm>
        </p:spPr>
        <p:txBody>
          <a:bodyPr>
            <a:noAutofit/>
          </a:bodyPr>
          <a:lstStyle/>
          <a:p>
            <a:r>
              <a:rPr lang="en-US" sz="2000" dirty="0" smtClean="0"/>
              <a:t>When a metal with work function q</a:t>
            </a:r>
            <a:r>
              <a:rPr lang="el-GR" sz="2000" dirty="0" smtClean="0"/>
              <a:t>Φ</a:t>
            </a:r>
            <a:r>
              <a:rPr lang="en-US" sz="2000" dirty="0" smtClean="0"/>
              <a:t>m is brought in contact with a semiconductor having a work function q</a:t>
            </a:r>
            <a:r>
              <a:rPr lang="el-GR" sz="2000" dirty="0" smtClean="0"/>
              <a:t>Φ</a:t>
            </a:r>
            <a:r>
              <a:rPr lang="en-US" sz="2000" dirty="0" smtClean="0"/>
              <a:t>s, charge transfer occurs until the Fermi levels align at equilibrium</a:t>
            </a:r>
          </a:p>
          <a:p>
            <a:r>
              <a:rPr lang="en-US" sz="2000" dirty="0" smtClean="0"/>
              <a:t>For example, when </a:t>
            </a:r>
            <a:r>
              <a:rPr lang="en-US" sz="2000" dirty="0" err="1" smtClean="0"/>
              <a:t>Φm</a:t>
            </a:r>
            <a:r>
              <a:rPr lang="en-US" sz="2000" dirty="0" smtClean="0"/>
              <a:t> &gt; </a:t>
            </a:r>
            <a:r>
              <a:rPr lang="el-GR" sz="2000" dirty="0" smtClean="0"/>
              <a:t>Φ</a:t>
            </a:r>
            <a:r>
              <a:rPr lang="en-US" sz="2000" dirty="0" smtClean="0"/>
              <a:t>s the semiconductor Fermi level is initially higher than that of the metal before contact is made. To align the two Fermi levels, the electrostatic potential of the semiconductor must be raised (i.e., the electron energies must be lowered) relative to that of the metal.</a:t>
            </a:r>
          </a:p>
          <a:p>
            <a:r>
              <a:rPr lang="en-US" sz="2000" dirty="0" smtClean="0"/>
              <a:t> In the n-type semiconductor, a depletion region </a:t>
            </a:r>
            <a:r>
              <a:rPr lang="en-US" sz="2000" b="1" i="1" dirty="0" smtClean="0"/>
              <a:t>W</a:t>
            </a:r>
            <a:r>
              <a:rPr lang="en-US" sz="2000" dirty="0" smtClean="0"/>
              <a:t> is formed near the junction. The positive charge due to uncompensated donor ions within </a:t>
            </a:r>
            <a:r>
              <a:rPr lang="en-US" sz="2000" b="1" i="1" dirty="0" smtClean="0"/>
              <a:t>W</a:t>
            </a:r>
            <a:r>
              <a:rPr lang="en-US" sz="2000" dirty="0" smtClean="0"/>
              <a:t> matches the negative charge on the metal. The electric field and the bending of the bands within </a:t>
            </a:r>
            <a:r>
              <a:rPr lang="en-US" sz="2000" b="1" i="1" dirty="0" smtClean="0"/>
              <a:t>W</a:t>
            </a:r>
            <a:r>
              <a:rPr lang="en-US" sz="2000" dirty="0" smtClean="0"/>
              <a:t> are similar to effects already discussed for p-n junctions.</a:t>
            </a:r>
          </a:p>
          <a:p>
            <a:r>
              <a:rPr lang="en-US" sz="2000" dirty="0" smtClean="0"/>
              <a:t> For example, the </a:t>
            </a:r>
            <a:r>
              <a:rPr lang="en-US" sz="2000" i="1" dirty="0" smtClean="0"/>
              <a:t>potential barrier</a:t>
            </a:r>
            <a:r>
              <a:rPr lang="en-US" sz="2000" dirty="0" smtClean="0"/>
              <a:t> and </a:t>
            </a:r>
            <a:r>
              <a:rPr lang="en-US" sz="2000" i="1" dirty="0" smtClean="0"/>
              <a:t>depletion width </a:t>
            </a:r>
            <a:r>
              <a:rPr lang="en-US" sz="2000" b="1" i="1" dirty="0" smtClean="0"/>
              <a:t>W</a:t>
            </a:r>
            <a:r>
              <a:rPr lang="en-US" sz="2000" i="1" dirty="0" smtClean="0"/>
              <a:t> </a:t>
            </a:r>
            <a:r>
              <a:rPr lang="en-US" sz="2000" dirty="0" smtClean="0"/>
              <a:t>in the semiconductor can be calculated as</a:t>
            </a:r>
          </a:p>
          <a:p>
            <a:endParaRPr lang="en-US" sz="2000" dirty="0"/>
          </a:p>
        </p:txBody>
      </p:sp>
      <p:pic>
        <p:nvPicPr>
          <p:cNvPr id="7" name="Picture 6" descr="n.png"/>
          <p:cNvPicPr>
            <a:picLocks noChangeAspect="1"/>
          </p:cNvPicPr>
          <p:nvPr/>
        </p:nvPicPr>
        <p:blipFill>
          <a:blip r:embed="rId3" cstate="print"/>
          <a:stretch>
            <a:fillRect/>
          </a:stretch>
        </p:blipFill>
        <p:spPr>
          <a:xfrm>
            <a:off x="2057400" y="5562600"/>
            <a:ext cx="5068008" cy="103837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cstate="print"/>
          <a:srcRect/>
          <a:stretch>
            <a:fillRect/>
          </a:stretch>
        </p:blipFill>
        <p:spPr bwMode="auto">
          <a:xfrm>
            <a:off x="0" y="304800"/>
            <a:ext cx="8839199" cy="62484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sz="quarter" idx="1"/>
          </p:nvPr>
        </p:nvPicPr>
        <p:blipFill>
          <a:blip r:embed="rId2" cstate="print"/>
          <a:srcRect/>
          <a:stretch>
            <a:fillRect/>
          </a:stretch>
        </p:blipFill>
        <p:spPr bwMode="auto">
          <a:xfrm>
            <a:off x="0" y="381000"/>
            <a:ext cx="9144000" cy="61722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cstate="print"/>
          <a:srcRect/>
          <a:stretch>
            <a:fillRect/>
          </a:stretch>
        </p:blipFill>
        <p:spPr bwMode="auto">
          <a:xfrm>
            <a:off x="381000" y="0"/>
            <a:ext cx="8305800" cy="64738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sz="quarter" idx="1"/>
          </p:nvPr>
        </p:nvPicPr>
        <p:blipFill>
          <a:blip r:embed="rId2" cstate="print"/>
          <a:srcRect/>
          <a:stretch>
            <a:fillRect/>
          </a:stretch>
        </p:blipFill>
        <p:spPr bwMode="auto">
          <a:xfrm>
            <a:off x="381001" y="0"/>
            <a:ext cx="8305800" cy="647382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sz="quarter" idx="1"/>
          </p:nvPr>
        </p:nvPicPr>
        <p:blipFill>
          <a:blip r:embed="rId2" cstate="print"/>
          <a:srcRect/>
          <a:stretch>
            <a:fillRect/>
          </a:stretch>
        </p:blipFill>
        <p:spPr bwMode="auto">
          <a:xfrm>
            <a:off x="381000" y="228600"/>
            <a:ext cx="8305800" cy="6245225"/>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441</TotalTime>
  <Words>771</Words>
  <Application>Microsoft Office PowerPoint</Application>
  <PresentationFormat>On-screen Show (4:3)</PresentationFormat>
  <Paragraphs>89</Paragraphs>
  <Slides>18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Century Schoolbook</vt:lpstr>
      <vt:lpstr>Wingdings</vt:lpstr>
      <vt:lpstr>Wingdings 2</vt:lpstr>
      <vt:lpstr>Oriel</vt:lpstr>
      <vt:lpstr>CENG 207 SOLID STATE DEVICES  INSTRUCTOR: NANA(DR.) KWASI DIAWUO </vt:lpstr>
      <vt:lpstr>INTRODUCTION</vt:lpstr>
      <vt:lpstr>PowerPoint Presentation</vt:lpstr>
      <vt:lpstr>SCHOTTKY DIODE</vt:lpstr>
      <vt:lpstr>PowerPoint Presentation</vt:lpstr>
      <vt:lpstr>PowerPoint Presentation</vt:lpstr>
      <vt:lpstr>PowerPoint Presentation</vt:lpstr>
      <vt:lpstr>PowerPoint Presentation</vt:lpstr>
      <vt:lpstr>PowerPoint Presentation</vt:lpstr>
      <vt:lpstr>SCHOTTKY DIODE (reverse bias)</vt:lpstr>
      <vt:lpstr>SCHOTTKY DIODE (forward bias)</vt:lpstr>
      <vt:lpstr>SCHOTTKY DIODE </vt:lpstr>
      <vt:lpstr>PowerPoint Presentation</vt:lpstr>
      <vt:lpstr>OHMIC CONTACTS</vt:lpstr>
      <vt:lpstr>OHMIC CONTACTS</vt:lpstr>
      <vt:lpstr>OHMIC CONTACTS</vt:lpstr>
      <vt:lpstr>OHMIC CONTACTS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 271 SEMICONDUCTOR DEVICES  INSTRUCTOR: NANA(DR.) KWASI DIAWUO</dc:title>
  <dc:creator>shrewd</dc:creator>
  <cp:lastModifiedBy>JOWUSU</cp:lastModifiedBy>
  <cp:revision>50</cp:revision>
  <dcterms:created xsi:type="dcterms:W3CDTF">2012-10-02T17:35:55Z</dcterms:created>
  <dcterms:modified xsi:type="dcterms:W3CDTF">2014-09-16T16:30:16Z</dcterms:modified>
</cp:coreProperties>
</file>