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70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3" r:id="rId25"/>
    <p:sldId id="26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80DE-646D-4288-B220-78DAE33F4EB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74CD-AD68-4FBE-9716-0B676B509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3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C74CD-AD68-4FBE-9716-0B676B50995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3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5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4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8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F236-98B2-451D-95E6-0BEB15CC6AE5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2FE1-88DE-45FA-9876-EE89986B5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74&amp;v=dQDZNHwuuOY" TargetMode="External"/><Relationship Id="rId2" Type="http://schemas.openxmlformats.org/officeDocument/2006/relationships/hyperlink" Target="http://www.wikihow.com/Use-the-Hungarian-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ndersonmengnote.blogspot.tw/2014/01/matching-problem-10-steps-to-show-you.html" TargetMode="External"/><Relationship Id="rId2" Type="http://schemas.openxmlformats.org/officeDocument/2006/relationships/hyperlink" Target="http://zh.wikipedia.org/wiki/%E5%8C%88%E7%89%99%E5%88%A9%E7%AE%97%E6%B3%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2071" y="1214438"/>
            <a:ext cx="9407858" cy="2387600"/>
          </a:xfrm>
        </p:spPr>
        <p:txBody>
          <a:bodyPr/>
          <a:lstStyle/>
          <a:p>
            <a:r>
              <a:rPr lang="en-US" altLang="zh-TW" dirty="0" smtClean="0"/>
              <a:t>Shape context-</a:t>
            </a:r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0505_</a:t>
            </a:r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26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98" y="1921520"/>
            <a:ext cx="8329613" cy="4067149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60723"/>
              </p:ext>
            </p:extLst>
          </p:nvPr>
        </p:nvGraphicFramePr>
        <p:xfrm>
          <a:off x="327545" y="1801951"/>
          <a:ext cx="2674962" cy="335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4" imgW="1958975" imgH="2582863" progId="MSDraw">
                  <p:embed/>
                </p:oleObj>
              </mc:Choice>
              <mc:Fallback>
                <p:oleObj r:id="rId4" imgW="1958975" imgH="2582863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5" y="1801951"/>
                        <a:ext cx="2674962" cy="3351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002507" y="1690688"/>
            <a:ext cx="9080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 smtClean="0">
                <a:effectLst/>
                <a:ea typeface="華康中楷體"/>
                <a:cs typeface="Times New Roman" panose="02020603050405020304" pitchFamily="18" charset="0"/>
              </a:rPr>
              <a:t>粗線的四條邊形成一個對集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M = {(x1, y1), (x2, y6), (x3, y2), (x4, y4)}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3671248" y="5677469"/>
            <a:ext cx="9169" cy="709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 flipH="1">
            <a:off x="3616763" y="6315501"/>
            <a:ext cx="127307" cy="143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5829869" y="5679532"/>
            <a:ext cx="9169" cy="709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 flipH="1">
            <a:off x="5775384" y="6317564"/>
            <a:ext cx="127307" cy="143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59546" y="6332560"/>
            <a:ext cx="5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x</a:t>
            </a:r>
            <a:r>
              <a:rPr lang="en-US" altLang="zh-TW" sz="1400" b="1" dirty="0" smtClean="0"/>
              <a:t>3</a:t>
            </a:r>
            <a:endParaRPr lang="zh-TW" altLang="en-US" sz="1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14003" y="6332560"/>
            <a:ext cx="5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x</a:t>
            </a:r>
            <a:r>
              <a:rPr lang="en-US" altLang="zh-TW" sz="1400" b="1" dirty="0"/>
              <a:t>4</a:t>
            </a:r>
            <a:endParaRPr lang="zh-TW" altLang="en-US" sz="1400" b="1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675" y="1690688"/>
            <a:ext cx="2648503" cy="3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72" y="1405293"/>
            <a:ext cx="5445271" cy="51920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2" y="1690688"/>
            <a:ext cx="2648503" cy="3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多元解</a:t>
            </a:r>
            <a:r>
              <a:rPr lang="zh-TW" altLang="en-US" dirty="0"/>
              <a:t>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164"/>
            <a:ext cx="6288771" cy="3070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11" y="2081716"/>
            <a:ext cx="64960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何時停止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〔貝爾齊定理〕任一圖中的對集</a:t>
            </a:r>
            <a:r>
              <a:rPr lang="en-US" altLang="zh-TW" dirty="0"/>
              <a:t>M</a:t>
            </a:r>
            <a:r>
              <a:rPr lang="zh-TW" altLang="zh-TW" dirty="0"/>
              <a:t>是最大對集的充要條件是不</a:t>
            </a:r>
            <a:r>
              <a:rPr lang="zh-TW" altLang="zh-TW" dirty="0" smtClean="0"/>
              <a:t>存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在</a:t>
            </a:r>
            <a:r>
              <a:rPr lang="en-US" altLang="zh-TW" dirty="0"/>
              <a:t>M-</a:t>
            </a:r>
            <a:r>
              <a:rPr lang="zh-TW" altLang="zh-TW" dirty="0"/>
              <a:t>可擴張路徑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5345" y="3650465"/>
            <a:ext cx="108481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乙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當</a:t>
            </a:r>
            <a:r>
              <a:rPr lang="en-US" altLang="zh-TW" sz="2400" dirty="0" err="1" smtClean="0"/>
              <a:t>i</a:t>
            </a:r>
            <a:r>
              <a:rPr lang="zh-TW" altLang="zh-TW" sz="2400" dirty="0" smtClean="0"/>
              <a:t>是偶數時：列出和第</a:t>
            </a:r>
            <a:r>
              <a:rPr lang="en-US" altLang="zh-TW" sz="2400" dirty="0" err="1" smtClean="0"/>
              <a:t>i</a:t>
            </a:r>
            <a:r>
              <a:rPr lang="zh-TW" altLang="zh-TW" sz="2400" dirty="0" smtClean="0"/>
              <a:t>層頂點相鄰但不曾被列出過的頂點當</a:t>
            </a:r>
            <a:endParaRPr lang="en-US" altLang="zh-TW" sz="2400" dirty="0" smtClean="0"/>
          </a:p>
          <a:p>
            <a:r>
              <a:rPr lang="zh-TW" altLang="en-US" sz="2400" dirty="0" smtClean="0"/>
              <a:t>           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</a:t>
            </a:r>
            <a:r>
              <a:rPr lang="zh-TW" altLang="zh-TW" sz="2400" dirty="0" smtClean="0"/>
              <a:t>第</a:t>
            </a:r>
            <a:r>
              <a:rPr lang="en-US" altLang="zh-TW" sz="2400" dirty="0" smtClean="0"/>
              <a:t>i+1</a:t>
            </a:r>
            <a:r>
              <a:rPr lang="zh-TW" altLang="zh-TW" sz="2400" dirty="0" smtClean="0"/>
              <a:t>層；如果這一層沒有頂點，表示不存在</a:t>
            </a:r>
            <a:r>
              <a:rPr lang="en-US" altLang="zh-TW" sz="2400" dirty="0" smtClean="0"/>
              <a:t>M</a:t>
            </a:r>
            <a:r>
              <a:rPr lang="zh-TW" altLang="zh-TW" sz="2400" dirty="0" smtClean="0"/>
              <a:t>可擴張路徑，</a:t>
            </a:r>
            <a:endParaRPr lang="en-US" altLang="zh-TW" sz="2400" dirty="0" smtClean="0"/>
          </a:p>
          <a:p>
            <a:r>
              <a:rPr lang="zh-TW" altLang="en-US" sz="2400" dirty="0" smtClean="0"/>
              <a:t>           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</a:t>
            </a:r>
            <a:r>
              <a:rPr lang="zh-TW" altLang="zh-TW" sz="2400" dirty="0" smtClean="0"/>
              <a:t>這時</a:t>
            </a:r>
            <a:r>
              <a:rPr lang="en-US" altLang="zh-TW" sz="2400" dirty="0" smtClean="0"/>
              <a:t>M</a:t>
            </a:r>
            <a:r>
              <a:rPr lang="zh-TW" altLang="zh-TW" sz="2400" dirty="0" smtClean="0"/>
              <a:t>已經是最大對集。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10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hlinkClick r:id="rId2"/>
              </a:rPr>
              <a:t>How to Use the Hungarian </a:t>
            </a:r>
            <a:r>
              <a:rPr lang="en-US" altLang="zh-TW" b="1" dirty="0" smtClean="0">
                <a:hlinkClick r:id="rId2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89" y="1485476"/>
            <a:ext cx="9041822" cy="53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2" y="254289"/>
            <a:ext cx="10855036" cy="64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1" y="1147761"/>
            <a:ext cx="9304194" cy="55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4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1148400"/>
            <a:ext cx="9338310" cy="5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4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1148400"/>
            <a:ext cx="9349169" cy="5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4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1148400"/>
            <a:ext cx="9273159" cy="5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匈牙利籍的</a:t>
            </a:r>
            <a:r>
              <a:rPr lang="zh-TW" altLang="zh-TW" u="sng" dirty="0"/>
              <a:t>柯尼哥</a:t>
            </a:r>
            <a:r>
              <a:rPr lang="zh-TW" altLang="zh-TW" dirty="0"/>
              <a:t>和</a:t>
            </a:r>
            <a:r>
              <a:rPr lang="zh-TW" altLang="zh-TW" u="sng" dirty="0"/>
              <a:t>亞哥法利</a:t>
            </a:r>
            <a:r>
              <a:rPr lang="zh-TW" altLang="zh-TW" dirty="0"/>
              <a:t>在</a:t>
            </a:r>
            <a:r>
              <a:rPr lang="en-US" altLang="zh-TW" dirty="0"/>
              <a:t>1930</a:t>
            </a:r>
            <a:r>
              <a:rPr lang="zh-TW" altLang="zh-TW" dirty="0"/>
              <a:t>年代發展出求相異代表系</a:t>
            </a:r>
            <a:r>
              <a:rPr lang="zh-TW" altLang="zh-TW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zh-TW" altLang="zh-TW" dirty="0" smtClean="0"/>
              <a:t>有效</a:t>
            </a:r>
            <a:r>
              <a:rPr lang="zh-TW" altLang="zh-TW" dirty="0"/>
              <a:t>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38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4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Step3</a:t>
            </a:r>
            <a:r>
              <a:rPr lang="zh-TW" altLang="en-US" dirty="0" smtClean="0"/>
              <a:t>→</a:t>
            </a: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1148400"/>
            <a:ext cx="9360027" cy="5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shape context- matching cost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The matching cost is comprised of two terms: one for</a:t>
            </a:r>
            <a:r>
              <a:rPr lang="zh-TW" altLang="en-US" sz="3600" dirty="0" smtClean="0"/>
              <a:t> </a:t>
            </a:r>
            <a:endParaRPr lang="en-US" altLang="zh-TW" sz="3600" dirty="0" smtClean="0"/>
          </a:p>
          <a:p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   shape context  and the other for local appearance.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75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shape context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- shape context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" y="2323465"/>
            <a:ext cx="10564581" cy="3355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4369" y="5679123"/>
            <a:ext cx="11455042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 The shape context term       is given by      the distance between the 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two histograms.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50" y="5770057"/>
            <a:ext cx="381000" cy="447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12" y="5770056"/>
            <a:ext cx="447675" cy="44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4369" y="5231448"/>
            <a:ext cx="5193031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shape context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- local appearance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8425"/>
            <a:ext cx="1050776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719763"/>
            <a:ext cx="11948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The combined matching cost is computed via a weighted sum: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57" y="6276975"/>
            <a:ext cx="4895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shape context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what is the input 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1" y="2610802"/>
            <a:ext cx="11469897" cy="2738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96440" y="4815840"/>
            <a:ext cx="1001268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參考</a:t>
            </a:r>
            <a:r>
              <a:rPr lang="zh-TW" altLang="zh-TW" b="1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張鎮華著「</a:t>
            </a:r>
            <a:r>
              <a:rPr lang="zh-TW" altLang="zh-TW" b="1" dirty="0" smtClean="0"/>
              <a:t>相</a:t>
            </a:r>
            <a:r>
              <a:rPr lang="zh-TW" altLang="zh-TW" b="1" dirty="0"/>
              <a:t>異代表系</a:t>
            </a:r>
            <a:r>
              <a:rPr lang="zh-TW" altLang="zh-TW" b="1" dirty="0" smtClean="0"/>
              <a:t>面面觀</a:t>
            </a:r>
            <a:r>
              <a:rPr lang="zh-TW" altLang="zh-TW" dirty="0" smtClean="0"/>
              <a:t>」，</a:t>
            </a:r>
            <a:r>
              <a:rPr lang="zh-TW" altLang="zh-TW" dirty="0" smtClean="0"/>
              <a:t>國立臺灣大學數學</a:t>
            </a:r>
            <a:r>
              <a:rPr lang="zh-TW" altLang="zh-TW" dirty="0"/>
              <a:t>系</a:t>
            </a:r>
            <a:r>
              <a:rPr lang="en-US" altLang="zh-TW" dirty="0"/>
              <a:t>  </a:t>
            </a:r>
            <a:r>
              <a:rPr lang="zh-TW" altLang="zh-TW" dirty="0" smtClean="0"/>
              <a:t>張鎮華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>
                <a:hlinkClick r:id="rId2"/>
              </a:rPr>
              <a:t>維</a:t>
            </a:r>
            <a:r>
              <a:rPr lang="zh-TW" altLang="en-US" dirty="0" smtClean="0">
                <a:hlinkClick r:id="rId2"/>
              </a:rPr>
              <a:t>基百科</a:t>
            </a:r>
            <a:r>
              <a:rPr lang="en-US" altLang="zh-TW" dirty="0" smtClean="0">
                <a:hlinkClick r:id="rId2"/>
              </a:rPr>
              <a:t>-</a:t>
            </a:r>
            <a:r>
              <a:rPr lang="zh-TW" altLang="zh-TW" dirty="0">
                <a:hlinkClick r:id="rId2"/>
              </a:rPr>
              <a:t>匈牙利</a:t>
            </a:r>
            <a:r>
              <a:rPr lang="zh-TW" altLang="zh-TW" dirty="0" smtClean="0">
                <a:hlinkClick r:id="rId2"/>
              </a:rPr>
              <a:t>演算法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http://andersonmengnote.blogspot.tw/2014/01/matching-problem-10-steps-to-show-you.html</a:t>
            </a:r>
            <a:endParaRPr lang="en-US" altLang="zh-TW" dirty="0" smtClean="0"/>
          </a:p>
          <a:p>
            <a:endParaRPr lang="zh-TW" altLang="zh-TW" dirty="0"/>
          </a:p>
          <a:p>
            <a:endParaRPr lang="zh-TW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10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zh-TW" dirty="0" smtClean="0"/>
              <a:t>相異代表系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相異代表系</a:t>
            </a:r>
            <a:r>
              <a:rPr lang="en-US" altLang="zh-TW" dirty="0"/>
              <a:t>(System of Distinct Representatives, </a:t>
            </a:r>
            <a:r>
              <a:rPr lang="zh-TW" altLang="zh-TW" dirty="0"/>
              <a:t>縮寫為</a:t>
            </a:r>
            <a:r>
              <a:rPr lang="en-US" altLang="zh-TW" dirty="0"/>
              <a:t>SDR)</a:t>
            </a:r>
            <a:r>
              <a:rPr lang="zh-TW" altLang="zh-TW" dirty="0"/>
              <a:t>是</a:t>
            </a:r>
            <a:r>
              <a:rPr lang="en-US" altLang="zh-TW" dirty="0" smtClean="0"/>
              <a:t>1930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zh-TW" dirty="0" smtClean="0"/>
              <a:t>年代</a:t>
            </a:r>
            <a:r>
              <a:rPr lang="zh-TW" altLang="zh-TW" dirty="0"/>
              <a:t>的</a:t>
            </a:r>
            <a:r>
              <a:rPr lang="zh-TW" altLang="zh-TW" dirty="0" smtClean="0"/>
              <a:t>問題，</a:t>
            </a:r>
            <a:r>
              <a:rPr lang="zh-TW" altLang="zh-TW" dirty="0"/>
              <a:t>我們可以將它視為委員會推派代表的問題，也</a:t>
            </a:r>
            <a:r>
              <a:rPr lang="zh-TW" altLang="zh-TW" dirty="0" smtClean="0"/>
              <a:t>可以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zh-TW" dirty="0" smtClean="0"/>
              <a:t>看成</a:t>
            </a:r>
            <a:r>
              <a:rPr lang="zh-TW" altLang="zh-TW" dirty="0"/>
              <a:t>配對問題或婚姻問題，甚至叫做橫截理論</a:t>
            </a:r>
            <a:r>
              <a:rPr lang="en-US" altLang="zh-TW" dirty="0"/>
              <a:t>(Transversal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Theory) 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 smtClean="0"/>
              <a:t>相異代表系就相當於二分圖裏求最大對集</a:t>
            </a:r>
            <a:r>
              <a:rPr lang="en-US" altLang="zh-TW" dirty="0" smtClean="0"/>
              <a:t>(matching)</a:t>
            </a:r>
            <a:r>
              <a:rPr lang="zh-TW" altLang="zh-TW" dirty="0" smtClean="0"/>
              <a:t>的問題。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zh-TW" altLang="zh-TW" dirty="0" smtClean="0"/>
              <a:t>相異代表系</a:t>
            </a:r>
            <a:r>
              <a:rPr lang="en-US" altLang="zh-TW" dirty="0" smtClean="0"/>
              <a:t>-</a:t>
            </a:r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34325"/>
              </p:ext>
            </p:extLst>
          </p:nvPr>
        </p:nvGraphicFramePr>
        <p:xfrm>
          <a:off x="1119115" y="1690688"/>
          <a:ext cx="2399171" cy="64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方程式" r:id="rId3" imgW="914003" imgH="215806" progId="Equation.3">
                  <p:embed/>
                </p:oleObj>
              </mc:Choice>
              <mc:Fallback>
                <p:oleObj name="方程式" r:id="rId3" imgW="91400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5" y="1690688"/>
                        <a:ext cx="2399171" cy="641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92071" y="2511187"/>
            <a:ext cx="32399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54591"/>
              </p:ext>
            </p:extLst>
          </p:nvPr>
        </p:nvGraphicFramePr>
        <p:xfrm>
          <a:off x="1119114" y="2332132"/>
          <a:ext cx="1981273" cy="6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方程式" r:id="rId5" imgW="799753" imgH="215806" progId="Equation.3">
                  <p:embed/>
                </p:oleObj>
              </mc:Choice>
              <mc:Fallback>
                <p:oleObj name="方程式" r:id="rId5" imgW="79975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4" y="2332132"/>
                        <a:ext cx="1981273" cy="605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9114" y="3116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13407"/>
              </p:ext>
            </p:extLst>
          </p:nvPr>
        </p:nvGraphicFramePr>
        <p:xfrm>
          <a:off x="1119114" y="2937521"/>
          <a:ext cx="2012069" cy="62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方程式" r:id="rId7" imgW="761669" imgH="228501" progId="Equation.3">
                  <p:embed/>
                </p:oleObj>
              </mc:Choice>
              <mc:Fallback>
                <p:oleObj name="方程式" r:id="rId7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4" y="2937521"/>
                        <a:ext cx="2012069" cy="624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1529"/>
              </p:ext>
            </p:extLst>
          </p:nvPr>
        </p:nvGraphicFramePr>
        <p:xfrm>
          <a:off x="1119114" y="3510047"/>
          <a:ext cx="1981273" cy="61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方程式" r:id="rId9" imgW="761669" imgH="215806" progId="Equation.3">
                  <p:embed/>
                </p:oleObj>
              </mc:Choice>
              <mc:Fallback>
                <p:oleObj name="方程式" r:id="rId9" imgW="76166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4" y="3510047"/>
                        <a:ext cx="1981273" cy="615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392071" y="4743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119114" y="4843318"/>
            <a:ext cx="22643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29096"/>
              </p:ext>
            </p:extLst>
          </p:nvPr>
        </p:nvGraphicFramePr>
        <p:xfrm>
          <a:off x="1119113" y="4843319"/>
          <a:ext cx="2730335" cy="60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方程式" r:id="rId11" imgW="1066800" imgH="228600" progId="Equation.3">
                  <p:embed/>
                </p:oleObj>
              </mc:Choice>
              <mc:Fallback>
                <p:oleObj name="方程式" r:id="rId11" imgW="1066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3" y="4843319"/>
                        <a:ext cx="2730335" cy="605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849448" y="4889037"/>
            <a:ext cx="7837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effectLst/>
                <a:latin typeface="Times New Roman" panose="02020603050405020304" pitchFamily="18" charset="0"/>
                <a:ea typeface="華康中楷體"/>
                <a:cs typeface="Times New Roman" panose="02020603050405020304" pitchFamily="18" charset="0"/>
              </a:rPr>
              <a:t>恰好有兩個相異代表系</a:t>
            </a:r>
            <a:r>
              <a:rPr lang="zh-TW" altLang="en-US" sz="2800" dirty="0" smtClean="0">
                <a:effectLst/>
                <a:latin typeface="Times New Roman" panose="02020603050405020304" pitchFamily="18" charset="0"/>
                <a:ea typeface="華康中楷體"/>
                <a:cs typeface="Times New Roman" panose="02020603050405020304" pitchFamily="18" charset="0"/>
              </a:rPr>
              <a:t>：</a:t>
            </a:r>
            <a:r>
              <a:rPr lang="en-US" altLang="zh-TW" sz="2800" b="1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(3, 4, 5, 6)</a:t>
            </a:r>
            <a:r>
              <a:rPr lang="zh-TW" altLang="en-US" sz="2800" b="1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、</a:t>
            </a:r>
            <a:r>
              <a:rPr lang="en-US" altLang="zh-TW" sz="2800" b="1" dirty="0"/>
              <a:t>(3, 4, 6, 5)</a:t>
            </a:r>
            <a:endParaRPr lang="zh-TW" altLang="en-US" sz="2800" b="1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7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匈牙利籍的</a:t>
            </a:r>
            <a:r>
              <a:rPr lang="zh-TW" altLang="zh-TW" u="sng" dirty="0"/>
              <a:t>柯尼哥</a:t>
            </a:r>
            <a:r>
              <a:rPr lang="zh-TW" altLang="zh-TW" dirty="0"/>
              <a:t>和</a:t>
            </a:r>
            <a:r>
              <a:rPr lang="zh-TW" altLang="zh-TW" u="sng" dirty="0"/>
              <a:t>亞哥法利</a:t>
            </a:r>
            <a:r>
              <a:rPr lang="zh-TW" altLang="zh-TW" dirty="0"/>
              <a:t>在</a:t>
            </a:r>
            <a:r>
              <a:rPr lang="en-US" altLang="zh-TW" dirty="0"/>
              <a:t>1930</a:t>
            </a:r>
            <a:r>
              <a:rPr lang="zh-TW" altLang="zh-TW" dirty="0"/>
              <a:t>年代發展出求相異代表系</a:t>
            </a:r>
            <a:r>
              <a:rPr lang="zh-TW" altLang="zh-TW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zh-TW" altLang="zh-TW" dirty="0" smtClean="0"/>
              <a:t>有效</a:t>
            </a:r>
            <a:r>
              <a:rPr lang="zh-TW" altLang="zh-TW" dirty="0"/>
              <a:t>算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</a:t>
            </a:r>
            <a:r>
              <a:rPr lang="zh-TW" altLang="zh-TW" dirty="0"/>
              <a:t>匈牙利算法</a:t>
            </a:r>
            <a:r>
              <a:rPr lang="en-US" altLang="zh-TW" dirty="0"/>
              <a:t>(Hungarian algorithm</a:t>
            </a:r>
            <a:r>
              <a:rPr lang="en-US" altLang="zh-TW" dirty="0" smtClean="0"/>
              <a:t>)</a:t>
            </a:r>
            <a:r>
              <a:rPr lang="zh-TW" altLang="zh-TW" dirty="0" smtClean="0"/>
              <a:t>是</a:t>
            </a:r>
            <a:r>
              <a:rPr lang="zh-TW" altLang="zh-TW" dirty="0"/>
              <a:t>解決二分圖最大對</a:t>
            </a:r>
            <a:r>
              <a:rPr lang="zh-TW" altLang="zh-TW" dirty="0" smtClean="0"/>
              <a:t>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zh-TW" dirty="0" smtClean="0"/>
              <a:t>問題</a:t>
            </a:r>
            <a:r>
              <a:rPr lang="zh-TW" altLang="zh-TW" dirty="0"/>
              <a:t>的有效方法。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18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zh-TW" dirty="0"/>
              <a:t>二分圖</a:t>
            </a:r>
            <a:r>
              <a:rPr lang="en-US" altLang="zh-TW" dirty="0"/>
              <a:t>(bipartite graph)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2448" y="2292823"/>
            <a:ext cx="20089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689429"/>
              </p:ext>
            </p:extLst>
          </p:nvPr>
        </p:nvGraphicFramePr>
        <p:xfrm>
          <a:off x="1070921" y="1807048"/>
          <a:ext cx="4405873" cy="425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714500" imgH="1655763" progId="MSDraw">
                  <p:embed/>
                </p:oleObj>
              </mc:Choice>
              <mc:Fallback>
                <p:oleObj r:id="rId3" imgW="1714500" imgH="1655763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21" y="1807048"/>
                        <a:ext cx="4405873" cy="4250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29388" y="1807048"/>
            <a:ext cx="2162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此圖有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個點</a:t>
            </a:r>
            <a:endParaRPr lang="en-US" altLang="zh-TW" sz="2800" dirty="0" smtClean="0"/>
          </a:p>
          <a:p>
            <a:r>
              <a:rPr lang="zh-TW" altLang="en-US" sz="2800" dirty="0" smtClean="0"/>
              <a:t>             </a:t>
            </a:r>
            <a:r>
              <a:rPr lang="en-US" altLang="zh-TW" sz="2800" dirty="0" smtClean="0"/>
              <a:t>9</a:t>
            </a:r>
            <a:r>
              <a:rPr lang="zh-TW" altLang="en-US" sz="2800" dirty="0" smtClean="0"/>
              <a:t>條邊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909204" y="1850957"/>
            <a:ext cx="3187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A1, A2, A3, A4, 3, 4, 5, 6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8909204" y="2338542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(A1, 3), (A1, 4), .....,  (A4, 6)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8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337909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匈牙利算法的主要精神就是從二分圖</a:t>
            </a:r>
            <a:r>
              <a:rPr lang="en-US" altLang="zh-TW" dirty="0"/>
              <a:t>G = (X, Y, E)</a:t>
            </a:r>
            <a:r>
              <a:rPr lang="zh-TW" altLang="zh-TW" dirty="0"/>
              <a:t>的任一對集</a:t>
            </a:r>
            <a:r>
              <a:rPr lang="en-US" altLang="zh-TW" dirty="0"/>
              <a:t>M(</a:t>
            </a:r>
            <a:r>
              <a:rPr lang="zh-TW" altLang="zh-TW" dirty="0"/>
              <a:t>例如空集合</a:t>
            </a:r>
            <a:r>
              <a:rPr lang="en-US" altLang="zh-TW" dirty="0"/>
              <a:t>)</a:t>
            </a:r>
            <a:r>
              <a:rPr lang="zh-TW" altLang="zh-TW" dirty="0"/>
              <a:t>開始，逐層有系統的尋找</a:t>
            </a:r>
            <a:r>
              <a:rPr lang="en-US" altLang="zh-TW" dirty="0">
                <a:solidFill>
                  <a:srgbClr val="FF0000"/>
                </a:solidFill>
              </a:rPr>
              <a:t>M-</a:t>
            </a:r>
            <a:r>
              <a:rPr lang="zh-TW" altLang="zh-TW" dirty="0">
                <a:solidFill>
                  <a:srgbClr val="FF0000"/>
                </a:solidFill>
              </a:rPr>
              <a:t>可擴張路徑</a:t>
            </a:r>
            <a:r>
              <a:rPr lang="zh-TW" altLang="zh-TW" dirty="0"/>
              <a:t>，若找到就可以得到一個更大的對集，再繼續一直到不存在</a:t>
            </a:r>
            <a:r>
              <a:rPr lang="en-US" altLang="zh-TW" dirty="0"/>
              <a:t>M-</a:t>
            </a:r>
            <a:r>
              <a:rPr lang="zh-TW" altLang="zh-TW" dirty="0"/>
              <a:t>可擴張路徑為止。其方法如下述：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zh-TW" dirty="0"/>
              <a:t>甲</a:t>
            </a:r>
            <a:r>
              <a:rPr lang="en-US" altLang="zh-TW" dirty="0"/>
              <a:t>)	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0</a:t>
            </a:r>
            <a:r>
              <a:rPr lang="zh-TW" altLang="zh-TW" dirty="0"/>
              <a:t>；列出</a:t>
            </a:r>
            <a:r>
              <a:rPr lang="en-US" altLang="zh-TW" dirty="0"/>
              <a:t>X</a:t>
            </a:r>
            <a:r>
              <a:rPr lang="zh-TW" altLang="zh-TW" dirty="0"/>
              <a:t>中所有</a:t>
            </a:r>
            <a:r>
              <a:rPr lang="en-US" altLang="zh-TW" dirty="0"/>
              <a:t>M-</a:t>
            </a:r>
            <a:r>
              <a:rPr lang="zh-TW" altLang="zh-TW" dirty="0"/>
              <a:t>暴露頂點當第</a:t>
            </a:r>
            <a:r>
              <a:rPr lang="en-US" altLang="zh-TW" dirty="0" err="1"/>
              <a:t>i</a:t>
            </a:r>
            <a:r>
              <a:rPr lang="zh-TW" altLang="zh-TW" dirty="0"/>
              <a:t>層。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zh-TW" dirty="0"/>
              <a:t>乙</a:t>
            </a:r>
            <a:r>
              <a:rPr lang="en-US" altLang="zh-TW" dirty="0"/>
              <a:t>)	</a:t>
            </a:r>
            <a:r>
              <a:rPr lang="zh-TW" altLang="zh-TW" dirty="0"/>
              <a:t>當</a:t>
            </a:r>
            <a:r>
              <a:rPr lang="en-US" altLang="zh-TW" dirty="0" err="1"/>
              <a:t>i</a:t>
            </a:r>
            <a:r>
              <a:rPr lang="zh-TW" altLang="zh-TW" dirty="0"/>
              <a:t>是偶數時：列出和第</a:t>
            </a:r>
            <a:r>
              <a:rPr lang="en-US" altLang="zh-TW" dirty="0" err="1"/>
              <a:t>i</a:t>
            </a:r>
            <a:r>
              <a:rPr lang="zh-TW" altLang="zh-TW" dirty="0"/>
              <a:t>層頂點相鄰但不曾被列出過的頂點</a:t>
            </a:r>
            <a:r>
              <a:rPr lang="zh-TW" altLang="zh-TW" dirty="0" smtClean="0"/>
              <a:t>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zh-TW" altLang="zh-TW" dirty="0" smtClean="0"/>
              <a:t>第</a:t>
            </a:r>
            <a:r>
              <a:rPr lang="en-US" altLang="zh-TW" dirty="0"/>
              <a:t>i+1</a:t>
            </a:r>
            <a:r>
              <a:rPr lang="zh-TW" altLang="zh-TW" dirty="0"/>
              <a:t>層；如果這一層沒有頂點，表示不存在</a:t>
            </a:r>
            <a:r>
              <a:rPr lang="en-US" altLang="zh-TW" dirty="0"/>
              <a:t>M</a:t>
            </a:r>
            <a:r>
              <a:rPr lang="zh-TW" altLang="zh-TW" dirty="0"/>
              <a:t>可擴張路徑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zh-TW" altLang="zh-TW" dirty="0" smtClean="0"/>
              <a:t>這</a:t>
            </a:r>
            <a:r>
              <a:rPr lang="zh-TW" altLang="zh-TW" dirty="0"/>
              <a:t>時</a:t>
            </a:r>
            <a:r>
              <a:rPr lang="en-US" altLang="zh-TW" dirty="0"/>
              <a:t>M</a:t>
            </a:r>
            <a:r>
              <a:rPr lang="zh-TW" altLang="zh-TW" dirty="0"/>
              <a:t>已經是最大對集。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zh-TW" dirty="0"/>
              <a:t>丙</a:t>
            </a:r>
            <a:r>
              <a:rPr lang="en-US" altLang="zh-TW" dirty="0"/>
              <a:t>)	</a:t>
            </a:r>
            <a:r>
              <a:rPr lang="zh-TW" altLang="zh-TW" dirty="0"/>
              <a:t>當</a:t>
            </a:r>
            <a:r>
              <a:rPr lang="en-US" altLang="zh-TW" dirty="0" err="1"/>
              <a:t>i</a:t>
            </a:r>
            <a:r>
              <a:rPr lang="zh-TW" altLang="zh-TW" dirty="0"/>
              <a:t>是奇數時：若第</a:t>
            </a:r>
            <a:r>
              <a:rPr lang="en-US" altLang="zh-TW" dirty="0" err="1"/>
              <a:t>i</a:t>
            </a:r>
            <a:r>
              <a:rPr lang="zh-TW" altLang="zh-TW" dirty="0"/>
              <a:t>層有一個</a:t>
            </a:r>
            <a:r>
              <a:rPr lang="en-US" altLang="zh-TW" dirty="0"/>
              <a:t>M-</a:t>
            </a:r>
            <a:r>
              <a:rPr lang="zh-TW" altLang="zh-TW" dirty="0"/>
              <a:t>暴露頂點，表示找到一條</a:t>
            </a:r>
            <a:r>
              <a:rPr lang="en-US" altLang="zh-TW" dirty="0"/>
              <a:t>M</a:t>
            </a:r>
            <a:r>
              <a:rPr lang="zh-TW" altLang="zh-TW" dirty="0" smtClean="0"/>
              <a:t>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zh-TW" altLang="zh-TW" dirty="0" smtClean="0"/>
              <a:t>擴張</a:t>
            </a:r>
            <a:r>
              <a:rPr lang="zh-TW" altLang="zh-TW" dirty="0"/>
              <a:t>路徑；否則將第</a:t>
            </a:r>
            <a:r>
              <a:rPr lang="en-US" altLang="zh-TW" dirty="0" err="1"/>
              <a:t>i</a:t>
            </a:r>
            <a:r>
              <a:rPr lang="zh-TW" altLang="zh-TW" dirty="0"/>
              <a:t>層每一頂點所聯接的一條</a:t>
            </a:r>
            <a:r>
              <a:rPr lang="en-US" altLang="zh-TW" dirty="0"/>
              <a:t>M</a:t>
            </a:r>
            <a:r>
              <a:rPr lang="zh-TW" altLang="zh-TW" dirty="0"/>
              <a:t>邊找出來，</a:t>
            </a:r>
            <a:r>
              <a:rPr lang="zh-TW" altLang="zh-TW" dirty="0" smtClean="0"/>
              <a:t>另一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zh-TW" altLang="zh-TW" dirty="0" smtClean="0"/>
              <a:t>端點</a:t>
            </a:r>
            <a:r>
              <a:rPr lang="zh-TW" altLang="zh-TW" dirty="0"/>
              <a:t>當做第</a:t>
            </a:r>
            <a:r>
              <a:rPr lang="en-US" altLang="zh-TW" dirty="0"/>
              <a:t>i+1</a:t>
            </a:r>
            <a:r>
              <a:rPr lang="zh-TW" altLang="zh-TW" dirty="0"/>
              <a:t>層的頂點。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zh-TW" dirty="0"/>
              <a:t>丁</a:t>
            </a:r>
            <a:r>
              <a:rPr lang="en-US" altLang="zh-TW" dirty="0"/>
              <a:t>)	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i+1 </a:t>
            </a:r>
            <a:r>
              <a:rPr lang="zh-TW" altLang="zh-TW" dirty="0"/>
              <a:t>並回到</a:t>
            </a:r>
            <a:r>
              <a:rPr lang="en-US" altLang="zh-TW" dirty="0"/>
              <a:t>(</a:t>
            </a:r>
            <a:r>
              <a:rPr lang="zh-TW" altLang="zh-TW" dirty="0"/>
              <a:t>乙</a:t>
            </a:r>
            <a:r>
              <a:rPr lang="en-US" altLang="zh-TW" dirty="0"/>
              <a:t>)</a:t>
            </a:r>
            <a:r>
              <a:rPr lang="zh-TW" altLang="zh-TW" dirty="0"/>
              <a:t>重做。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6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M-</a:t>
            </a:r>
            <a:r>
              <a:rPr lang="zh-TW" altLang="zh-TW" dirty="0" smtClean="0"/>
              <a:t>可擴張路徑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</a:t>
            </a:r>
            <a:r>
              <a:rPr lang="en-US" altLang="zh-TW" dirty="0"/>
              <a:t>-</a:t>
            </a:r>
            <a:r>
              <a:rPr lang="zh-TW" altLang="zh-TW" dirty="0"/>
              <a:t>可擴張</a:t>
            </a:r>
            <a:r>
              <a:rPr lang="zh-TW" altLang="zh-TW" dirty="0" smtClean="0"/>
              <a:t>路徑</a:t>
            </a:r>
            <a:r>
              <a:rPr lang="zh-TW" altLang="en-US" dirty="0" smtClean="0"/>
              <a:t>全名叫</a:t>
            </a:r>
            <a:r>
              <a:rPr lang="en-US" altLang="zh-TW" dirty="0" smtClean="0"/>
              <a:t>(</a:t>
            </a:r>
            <a:r>
              <a:rPr lang="en-US" altLang="zh-TW" dirty="0"/>
              <a:t>M-augmenting path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x5, x6, y3, y5</a:t>
            </a:r>
            <a:r>
              <a:rPr lang="zh-TW" altLang="zh-TW" dirty="0"/>
              <a:t>都是</a:t>
            </a:r>
            <a:r>
              <a:rPr lang="en-US" altLang="zh-TW" dirty="0"/>
              <a:t>M-</a:t>
            </a:r>
            <a:r>
              <a:rPr lang="zh-TW" altLang="zh-TW" dirty="0" smtClean="0"/>
              <a:t>暴露點</a:t>
            </a:r>
            <a:r>
              <a:rPr lang="en-US" altLang="zh-TW" dirty="0"/>
              <a:t>(M-exposed vertices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(x5, y1, x1, y3)</a:t>
            </a:r>
            <a:r>
              <a:rPr lang="zh-TW" altLang="zh-TW" dirty="0"/>
              <a:t>是一條</a:t>
            </a:r>
            <a:r>
              <a:rPr lang="en-US" altLang="zh-TW" dirty="0"/>
              <a:t>M-</a:t>
            </a:r>
            <a:r>
              <a:rPr lang="zh-TW" altLang="zh-TW" dirty="0"/>
              <a:t>可擴張</a:t>
            </a:r>
            <a:r>
              <a:rPr lang="zh-TW" altLang="zh-TW" dirty="0" smtClean="0"/>
              <a:t>路線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亦或是</a:t>
            </a:r>
            <a:r>
              <a:rPr lang="en-US" altLang="zh-TW" dirty="0"/>
              <a:t>(x6, y1, x1, y4, x4, y5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07021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342268"/>
              </p:ext>
            </p:extLst>
          </p:nvPr>
        </p:nvGraphicFramePr>
        <p:xfrm>
          <a:off x="8584442" y="1690688"/>
          <a:ext cx="3166280" cy="396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1958975" imgH="2582863" progId="MSDraw">
                  <p:embed/>
                </p:oleObj>
              </mc:Choice>
              <mc:Fallback>
                <p:oleObj r:id="rId3" imgW="1958975" imgH="2582863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4442" y="1690688"/>
                        <a:ext cx="3166280" cy="396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匈牙利</a:t>
            </a:r>
            <a:r>
              <a:rPr lang="zh-TW" altLang="en-US" dirty="0" smtClean="0"/>
              <a:t>演</a:t>
            </a:r>
            <a:r>
              <a:rPr lang="zh-TW" altLang="zh-TW" dirty="0" smtClean="0"/>
              <a:t>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71" y="1849852"/>
            <a:ext cx="9366842" cy="4573603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60723"/>
              </p:ext>
            </p:extLst>
          </p:nvPr>
        </p:nvGraphicFramePr>
        <p:xfrm>
          <a:off x="327545" y="1801951"/>
          <a:ext cx="2674962" cy="335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1958975" imgH="2582863" progId="MSDraw">
                  <p:embed/>
                </p:oleObj>
              </mc:Choice>
              <mc:Fallback>
                <p:oleObj r:id="rId4" imgW="1958975" imgH="2582863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5" y="1801951"/>
                        <a:ext cx="2674962" cy="3351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002507" y="1690688"/>
            <a:ext cx="9080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 smtClean="0">
                <a:effectLst/>
                <a:ea typeface="華康中楷體"/>
                <a:cs typeface="Times New Roman" panose="02020603050405020304" pitchFamily="18" charset="0"/>
              </a:rPr>
              <a:t>粗線的四條邊形成一個對集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ea typeface="細明體" panose="02020509000000000000" pitchFamily="49" charset="-120"/>
              </a:rPr>
              <a:t>M = {(x1, y1), (x2, y6), (x3, y2), (x4, y4)}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10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673</Words>
  <Application>Microsoft Office PowerPoint</Application>
  <PresentationFormat>寬螢幕</PresentationFormat>
  <Paragraphs>82</Paragraphs>
  <Slides>25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細明體</vt:lpstr>
      <vt:lpstr>華康中楷體</vt:lpstr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Microsoft 方程式編輯器 3.0</vt:lpstr>
      <vt:lpstr>MSDraw</vt:lpstr>
      <vt:lpstr>Shape context-匈牙利演算法</vt:lpstr>
      <vt:lpstr>匈牙利演算法</vt:lpstr>
      <vt:lpstr>匈牙利演算法-相異代表系</vt:lpstr>
      <vt:lpstr>何謂相異代表系-舉例</vt:lpstr>
      <vt:lpstr>匈牙利演算法</vt:lpstr>
      <vt:lpstr>匈牙利演算法-二分圖(bipartite graph)</vt:lpstr>
      <vt:lpstr>匈牙利演算法-執行步驟</vt:lpstr>
      <vt:lpstr>何謂M-可擴張路徑</vt:lpstr>
      <vt:lpstr>匈牙利演算法-圖解</vt:lpstr>
      <vt:lpstr>匈牙利演算法-圖解</vt:lpstr>
      <vt:lpstr>匈牙利演算法-圖解</vt:lpstr>
      <vt:lpstr>匈牙利演算法-多元解法</vt:lpstr>
      <vt:lpstr>匈牙利演算法-何時停止</vt:lpstr>
      <vt:lpstr>How to Use the Hungarian Algorithm</vt:lpstr>
      <vt:lpstr>PowerPoint 簡報</vt:lpstr>
      <vt:lpstr>PowerPoint 簡報</vt:lpstr>
      <vt:lpstr>Step1</vt:lpstr>
      <vt:lpstr>Step1</vt:lpstr>
      <vt:lpstr>Step2</vt:lpstr>
      <vt:lpstr>Step3→Step2</vt:lpstr>
      <vt:lpstr>shape context- matching cost </vt:lpstr>
      <vt:lpstr>shape context - shape context</vt:lpstr>
      <vt:lpstr>shape context - local appearance</vt:lpstr>
      <vt:lpstr>shape context – what is the input ?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context-匈牙利演算法</dc:title>
  <dc:creator>Windows 使用者</dc:creator>
  <cp:lastModifiedBy>Windows 使用者</cp:lastModifiedBy>
  <cp:revision>26</cp:revision>
  <dcterms:created xsi:type="dcterms:W3CDTF">2015-05-04T13:53:08Z</dcterms:created>
  <dcterms:modified xsi:type="dcterms:W3CDTF">2015-05-04T19:24:54Z</dcterms:modified>
</cp:coreProperties>
</file>