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9" r:id="rId2"/>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ortrait Red" id="{07AF04D6-7D23-9B4E-A901-BE96C134FBB7}">
          <p14:sldIdLst/>
        </p14:section>
        <p14:section name="Portrait Gray" id="{9FBBE980-2168-3641-B8C2-4C453E367C30}">
          <p14:sldIdLst>
            <p14:sldId id="259"/>
          </p14:sldIdLst>
        </p14:section>
        <p14:section name="Extra logos" id="{098948DA-4BF8-5944-AF94-2B739F423B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585A"/>
    <a:srgbClr val="F5F5F5"/>
    <a:srgbClr val="CD3E3D"/>
    <a:srgbClr val="0E0E0E"/>
    <a:srgbClr val="CD3D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728" autoAdjust="0"/>
    <p:restoredTop sz="94682"/>
  </p:normalViewPr>
  <p:slideViewPr>
    <p:cSldViewPr snapToGrid="0" snapToObjects="1">
      <p:cViewPr>
        <p:scale>
          <a:sx n="33" d="100"/>
          <a:sy n="33" d="100"/>
        </p:scale>
        <p:origin x="874"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ke Shi" userId="4844065b39b531b6" providerId="LiveId" clId="{EF35DB63-A2C3-45B2-8811-56AC2EDB9AA1}"/>
    <pc:docChg chg="undo custSel modSld">
      <pc:chgData name="Luke Shi" userId="4844065b39b531b6" providerId="LiveId" clId="{EF35DB63-A2C3-45B2-8811-56AC2EDB9AA1}" dt="2020-04-16T05:27:31.263" v="583" actId="20577"/>
      <pc:docMkLst>
        <pc:docMk/>
      </pc:docMkLst>
      <pc:sldChg chg="modSp mod">
        <pc:chgData name="Luke Shi" userId="4844065b39b531b6" providerId="LiveId" clId="{EF35DB63-A2C3-45B2-8811-56AC2EDB9AA1}" dt="2020-04-16T05:27:31.263" v="583" actId="20577"/>
        <pc:sldMkLst>
          <pc:docMk/>
          <pc:sldMk cId="734678266" sldId="259"/>
        </pc:sldMkLst>
        <pc:spChg chg="mod">
          <ac:chgData name="Luke Shi" userId="4844065b39b531b6" providerId="LiveId" clId="{EF35DB63-A2C3-45B2-8811-56AC2EDB9AA1}" dt="2020-04-16T05:16:31.446" v="265" actId="20577"/>
          <ac:spMkLst>
            <pc:docMk/>
            <pc:sldMk cId="734678266" sldId="259"/>
            <ac:spMk id="2" creationId="{D99F2450-2A10-47DC-A40D-254A574C7613}"/>
          </ac:spMkLst>
        </pc:spChg>
        <pc:spChg chg="mod">
          <ac:chgData name="Luke Shi" userId="4844065b39b531b6" providerId="LiveId" clId="{EF35DB63-A2C3-45B2-8811-56AC2EDB9AA1}" dt="2020-04-16T05:27:31.263" v="583" actId="20577"/>
          <ac:spMkLst>
            <pc:docMk/>
            <pc:sldMk cId="734678266" sldId="259"/>
            <ac:spMk id="15" creationId="{135990E3-693F-734D-A104-00791C89F692}"/>
          </ac:spMkLst>
        </pc:spChg>
        <pc:spChg chg="mod">
          <ac:chgData name="Luke Shi" userId="4844065b39b531b6" providerId="LiveId" clId="{EF35DB63-A2C3-45B2-8811-56AC2EDB9AA1}" dt="2020-04-16T05:08:12.795" v="172" actId="20577"/>
          <ac:spMkLst>
            <pc:docMk/>
            <pc:sldMk cId="734678266" sldId="259"/>
            <ac:spMk id="18" creationId="{A603A307-7286-43A9-ABC2-B23CF31999E5}"/>
          </ac:spMkLst>
        </pc:spChg>
        <pc:spChg chg="mod">
          <ac:chgData name="Luke Shi" userId="4844065b39b531b6" providerId="LiveId" clId="{EF35DB63-A2C3-45B2-8811-56AC2EDB9AA1}" dt="2020-04-16T05:09:39.657" v="181" actId="20577"/>
          <ac:spMkLst>
            <pc:docMk/>
            <pc:sldMk cId="734678266" sldId="259"/>
            <ac:spMk id="19" creationId="{39E6F9C0-EB9D-48AF-9EDF-52B5ABF4710C}"/>
          </ac:spMkLst>
        </pc:spChg>
        <pc:spChg chg="mod">
          <ac:chgData name="Luke Shi" userId="4844065b39b531b6" providerId="LiveId" clId="{EF35DB63-A2C3-45B2-8811-56AC2EDB9AA1}" dt="2020-04-16T05:16:58.213" v="267" actId="20577"/>
          <ac:spMkLst>
            <pc:docMk/>
            <pc:sldMk cId="734678266" sldId="259"/>
            <ac:spMk id="22" creationId="{8F87BBD1-AB15-4A49-ADEB-C822A582ED96}"/>
          </ac:spMkLst>
        </pc:spChg>
        <pc:spChg chg="mod">
          <ac:chgData name="Luke Shi" userId="4844065b39b531b6" providerId="LiveId" clId="{EF35DB63-A2C3-45B2-8811-56AC2EDB9AA1}" dt="2020-04-16T05:05:26.174" v="121" actId="20577"/>
          <ac:spMkLst>
            <pc:docMk/>
            <pc:sldMk cId="734678266" sldId="259"/>
            <ac:spMk id="28" creationId="{AE6EFC82-AA32-40C6-A33B-A4EAE0A22AFE}"/>
          </ac:spMkLst>
        </pc:spChg>
        <pc:spChg chg="mod">
          <ac:chgData name="Luke Shi" userId="4844065b39b531b6" providerId="LiveId" clId="{EF35DB63-A2C3-45B2-8811-56AC2EDB9AA1}" dt="2020-04-16T05:08:37.747" v="173" actId="20577"/>
          <ac:spMkLst>
            <pc:docMk/>
            <pc:sldMk cId="734678266" sldId="259"/>
            <ac:spMk id="34" creationId="{0216373F-7C7E-4386-9855-35113C470456}"/>
          </ac:spMkLst>
        </pc:spChg>
        <pc:spChg chg="mod">
          <ac:chgData name="Luke Shi" userId="4844065b39b531b6" providerId="LiveId" clId="{EF35DB63-A2C3-45B2-8811-56AC2EDB9AA1}" dt="2020-04-16T05:25:28.259" v="555" actId="20577"/>
          <ac:spMkLst>
            <pc:docMk/>
            <pc:sldMk cId="734678266" sldId="259"/>
            <ac:spMk id="72" creationId="{1566E046-4660-F442-82D6-83AFB8B57955}"/>
          </ac:spMkLst>
        </pc:spChg>
        <pc:spChg chg="mod">
          <ac:chgData name="Luke Shi" userId="4844065b39b531b6" providerId="LiveId" clId="{EF35DB63-A2C3-45B2-8811-56AC2EDB9AA1}" dt="2020-04-16T04:56:58.827" v="7" actId="20577"/>
          <ac:spMkLst>
            <pc:docMk/>
            <pc:sldMk cId="734678266" sldId="259"/>
            <ac:spMk id="79" creationId="{1444A5DD-174B-9647-9E07-758C024DC952}"/>
          </ac:spMkLst>
        </pc:spChg>
        <pc:picChg chg="mod">
          <ac:chgData name="Luke Shi" userId="4844065b39b531b6" providerId="LiveId" clId="{EF35DB63-A2C3-45B2-8811-56AC2EDB9AA1}" dt="2020-04-16T05:18:44.228" v="344" actId="1076"/>
          <ac:picMkLst>
            <pc:docMk/>
            <pc:sldMk cId="734678266" sldId="259"/>
            <ac:picMk id="3" creationId="{757C7FB2-878E-40B8-8371-6B00DB66C3F8}"/>
          </ac:picMkLst>
        </pc:picChg>
      </pc:sldChg>
    </pc:docChg>
  </pc:docChgLst>
  <pc:docChgLst>
    <pc:chgData name="Lynn Shi" userId="4844065b39b531b6" providerId="LiveId" clId="{E9AC3F68-A1D8-4224-817D-AFFA315620F6}"/>
    <pc:docChg chg="custSel modSld">
      <pc:chgData name="Lynn Shi" userId="4844065b39b531b6" providerId="LiveId" clId="{E9AC3F68-A1D8-4224-817D-AFFA315620F6}" dt="2021-08-28T00:24:40.852" v="5" actId="5793"/>
      <pc:docMkLst>
        <pc:docMk/>
      </pc:docMkLst>
      <pc:sldChg chg="modSp mod">
        <pc:chgData name="Lynn Shi" userId="4844065b39b531b6" providerId="LiveId" clId="{E9AC3F68-A1D8-4224-817D-AFFA315620F6}" dt="2021-08-28T00:24:40.852" v="5" actId="5793"/>
        <pc:sldMkLst>
          <pc:docMk/>
          <pc:sldMk cId="734678266" sldId="259"/>
        </pc:sldMkLst>
        <pc:spChg chg="mod">
          <ac:chgData name="Lynn Shi" userId="4844065b39b531b6" providerId="LiveId" clId="{E9AC3F68-A1D8-4224-817D-AFFA315620F6}" dt="2021-08-28T00:24:40.852" v="5" actId="5793"/>
          <ac:spMkLst>
            <pc:docMk/>
            <pc:sldMk cId="734678266" sldId="259"/>
            <ac:spMk id="30" creationId="{E40B8F84-0A70-724E-B100-D26BCF51FAD4}"/>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1800" dirty="0">
                <a:latin typeface="Times New Roman" panose="02020603050405020304" pitchFamily="18" charset="0"/>
                <a:cs typeface="Times New Roman" panose="02020603050405020304" pitchFamily="18" charset="0"/>
              </a:rPr>
              <a:t>Accuracy</a:t>
            </a:r>
            <a:r>
              <a:rPr lang="en-US" altLang="zh-CN" sz="1800" baseline="0" dirty="0">
                <a:latin typeface="Times New Roman" panose="02020603050405020304" pitchFamily="18" charset="0"/>
                <a:cs typeface="Times New Roman" panose="02020603050405020304" pitchFamily="18" charset="0"/>
              </a:rPr>
              <a:t> of Different Model for Different Number of Classes</a:t>
            </a:r>
            <a:endParaRPr lang="zh-CN" altLang="en-US" sz="1800"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KNN</c:v>
                </c:pt>
              </c:strCache>
            </c:strRef>
          </c:tx>
          <c:spPr>
            <a:solidFill>
              <a:schemeClr val="accent1"/>
            </a:solidFill>
            <a:ln>
              <a:noFill/>
            </a:ln>
            <a:effectLst/>
          </c:spPr>
          <c:invertIfNegative val="0"/>
          <c:cat>
            <c:strRef>
              <c:f>Sheet1!$A$2:$A$5</c:f>
              <c:strCache>
                <c:ptCount val="4"/>
                <c:pt idx="0">
                  <c:v>3  classes</c:v>
                </c:pt>
                <c:pt idx="1">
                  <c:v>10  classes</c:v>
                </c:pt>
                <c:pt idx="2">
                  <c:v>50  classes</c:v>
                </c:pt>
                <c:pt idx="3">
                  <c:v>100  classes</c:v>
                </c:pt>
              </c:strCache>
            </c:strRef>
          </c:cat>
          <c:val>
            <c:numRef>
              <c:f>Sheet1!$B$2:$B$5</c:f>
              <c:numCache>
                <c:formatCode>General</c:formatCode>
                <c:ptCount val="4"/>
                <c:pt idx="0">
                  <c:v>0.66</c:v>
                </c:pt>
                <c:pt idx="1">
                  <c:v>0.6</c:v>
                </c:pt>
                <c:pt idx="2">
                  <c:v>0.55000000000000004</c:v>
                </c:pt>
                <c:pt idx="3">
                  <c:v>0.52</c:v>
                </c:pt>
              </c:numCache>
            </c:numRef>
          </c:val>
          <c:extLst>
            <c:ext xmlns:c16="http://schemas.microsoft.com/office/drawing/2014/chart" uri="{C3380CC4-5D6E-409C-BE32-E72D297353CC}">
              <c16:uniqueId val="{00000000-F8BF-41A0-B1C3-B09394CA337C}"/>
            </c:ext>
          </c:extLst>
        </c:ser>
        <c:ser>
          <c:idx val="1"/>
          <c:order val="1"/>
          <c:tx>
            <c:strRef>
              <c:f>Sheet1!$C$1</c:f>
              <c:strCache>
                <c:ptCount val="1"/>
                <c:pt idx="0">
                  <c:v>SVM(RBF)</c:v>
                </c:pt>
              </c:strCache>
            </c:strRef>
          </c:tx>
          <c:spPr>
            <a:solidFill>
              <a:schemeClr val="accent2"/>
            </a:solidFill>
            <a:ln>
              <a:noFill/>
            </a:ln>
            <a:effectLst/>
          </c:spPr>
          <c:invertIfNegative val="0"/>
          <c:cat>
            <c:strRef>
              <c:f>Sheet1!$A$2:$A$5</c:f>
              <c:strCache>
                <c:ptCount val="4"/>
                <c:pt idx="0">
                  <c:v>3  classes</c:v>
                </c:pt>
                <c:pt idx="1">
                  <c:v>10  classes</c:v>
                </c:pt>
                <c:pt idx="2">
                  <c:v>50  classes</c:v>
                </c:pt>
                <c:pt idx="3">
                  <c:v>100  classes</c:v>
                </c:pt>
              </c:strCache>
            </c:strRef>
          </c:cat>
          <c:val>
            <c:numRef>
              <c:f>Sheet1!$C$2:$C$5</c:f>
              <c:numCache>
                <c:formatCode>General</c:formatCode>
                <c:ptCount val="4"/>
                <c:pt idx="0">
                  <c:v>0.88290000000000002</c:v>
                </c:pt>
                <c:pt idx="1">
                  <c:v>0.83169999999999999</c:v>
                </c:pt>
                <c:pt idx="2">
                  <c:v>0.63270000000000004</c:v>
                </c:pt>
                <c:pt idx="3">
                  <c:v>0.5736</c:v>
                </c:pt>
              </c:numCache>
            </c:numRef>
          </c:val>
          <c:extLst>
            <c:ext xmlns:c16="http://schemas.microsoft.com/office/drawing/2014/chart" uri="{C3380CC4-5D6E-409C-BE32-E72D297353CC}">
              <c16:uniqueId val="{00000001-F8BF-41A0-B1C3-B09394CA337C}"/>
            </c:ext>
          </c:extLst>
        </c:ser>
        <c:ser>
          <c:idx val="2"/>
          <c:order val="2"/>
          <c:tx>
            <c:strRef>
              <c:f>Sheet1!$D$1</c:f>
              <c:strCache>
                <c:ptCount val="1"/>
                <c:pt idx="0">
                  <c:v>CNN</c:v>
                </c:pt>
              </c:strCache>
            </c:strRef>
          </c:tx>
          <c:spPr>
            <a:solidFill>
              <a:schemeClr val="accent3"/>
            </a:solidFill>
            <a:ln>
              <a:noFill/>
            </a:ln>
            <a:effectLst/>
          </c:spPr>
          <c:invertIfNegative val="0"/>
          <c:cat>
            <c:strRef>
              <c:f>Sheet1!$A$2:$A$5</c:f>
              <c:strCache>
                <c:ptCount val="4"/>
                <c:pt idx="0">
                  <c:v>3  classes</c:v>
                </c:pt>
                <c:pt idx="1">
                  <c:v>10  classes</c:v>
                </c:pt>
                <c:pt idx="2">
                  <c:v>50  classes</c:v>
                </c:pt>
                <c:pt idx="3">
                  <c:v>100  classes</c:v>
                </c:pt>
              </c:strCache>
            </c:strRef>
          </c:cat>
          <c:val>
            <c:numRef>
              <c:f>Sheet1!$D$2:$D$5</c:f>
              <c:numCache>
                <c:formatCode>General</c:formatCode>
                <c:ptCount val="4"/>
                <c:pt idx="0">
                  <c:v>0.93430000000000002</c:v>
                </c:pt>
                <c:pt idx="1">
                  <c:v>0.92390000000000005</c:v>
                </c:pt>
                <c:pt idx="2">
                  <c:v>0.81379999999999997</c:v>
                </c:pt>
                <c:pt idx="3">
                  <c:v>0.72019999999999995</c:v>
                </c:pt>
              </c:numCache>
            </c:numRef>
          </c:val>
          <c:extLst>
            <c:ext xmlns:c16="http://schemas.microsoft.com/office/drawing/2014/chart" uri="{C3380CC4-5D6E-409C-BE32-E72D297353CC}">
              <c16:uniqueId val="{00000002-F8BF-41A0-B1C3-B09394CA337C}"/>
            </c:ext>
          </c:extLst>
        </c:ser>
        <c:dLbls>
          <c:showLegendKey val="0"/>
          <c:showVal val="0"/>
          <c:showCatName val="0"/>
          <c:showSerName val="0"/>
          <c:showPercent val="0"/>
          <c:showBubbleSize val="0"/>
        </c:dLbls>
        <c:gapWidth val="219"/>
        <c:overlap val="-27"/>
        <c:axId val="1718260143"/>
        <c:axId val="1718566047"/>
      </c:barChart>
      <c:catAx>
        <c:axId val="17182601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18566047"/>
        <c:crosses val="autoZero"/>
        <c:auto val="1"/>
        <c:lblAlgn val="ctr"/>
        <c:lblOffset val="100"/>
        <c:noMultiLvlLbl val="0"/>
      </c:catAx>
      <c:valAx>
        <c:axId val="1718566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182601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9DB940-58C8-4ABA-95DB-595FDC57907A}" type="datetimeFigureOut">
              <a:rPr lang="en-US" smtClean="0"/>
              <a:t>8/27/2021</a:t>
            </a:fld>
            <a:endParaRPr lang="en-US"/>
          </a:p>
        </p:txBody>
      </p:sp>
      <p:sp>
        <p:nvSpPr>
          <p:cNvPr id="4" name="幻灯片图像占位符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8724BC-6583-425F-8E5F-F4652B0AFF7D}" type="slidenum">
              <a:rPr lang="en-US" smtClean="0"/>
              <a:t>‹#›</a:t>
            </a:fld>
            <a:endParaRPr lang="en-US"/>
          </a:p>
        </p:txBody>
      </p:sp>
    </p:spTree>
    <p:extLst>
      <p:ext uri="{BB962C8B-B14F-4D97-AF65-F5344CB8AC3E}">
        <p14:creationId xmlns:p14="http://schemas.microsoft.com/office/powerpoint/2010/main" val="77964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4"/>
            <a:ext cx="27980640" cy="15280640"/>
          </a:xfrm>
        </p:spPr>
        <p:txBody>
          <a:bodyPr anchor="b"/>
          <a:lstStyle>
            <a:lvl1pPr algn="ctr">
              <a:defRPr sz="21602"/>
            </a:lvl1pPr>
          </a:lstStyle>
          <a:p>
            <a:r>
              <a:rPr lang="en-US"/>
              <a:t>Click to edit Master title style</a:t>
            </a:r>
            <a:endParaRPr lang="en-US" dirty="0"/>
          </a:p>
        </p:txBody>
      </p:sp>
      <p:sp>
        <p:nvSpPr>
          <p:cNvPr id="3" name="Subtitle 2"/>
          <p:cNvSpPr>
            <a:spLocks noGrp="1"/>
          </p:cNvSpPr>
          <p:nvPr>
            <p:ph type="subTitle" idx="1"/>
          </p:nvPr>
        </p:nvSpPr>
        <p:spPr>
          <a:xfrm>
            <a:off x="4114800" y="23053045"/>
            <a:ext cx="24688800" cy="10596878"/>
          </a:xfrm>
        </p:spPr>
        <p:txBody>
          <a:bodyPr/>
          <a:lstStyle>
            <a:lvl1pPr marL="0" indent="0" algn="ctr">
              <a:buNone/>
              <a:defRPr sz="8642"/>
            </a:lvl1pPr>
            <a:lvl2pPr marL="1646078" indent="0" algn="ctr">
              <a:buNone/>
              <a:defRPr sz="7200"/>
            </a:lvl2pPr>
            <a:lvl3pPr marL="3292154" indent="0" algn="ctr">
              <a:buNone/>
              <a:defRPr sz="6480"/>
            </a:lvl3pPr>
            <a:lvl4pPr marL="4938230" indent="0" algn="ctr">
              <a:buNone/>
              <a:defRPr sz="5760"/>
            </a:lvl4pPr>
            <a:lvl5pPr marL="6584308" indent="0" algn="ctr">
              <a:buNone/>
              <a:defRPr sz="5760"/>
            </a:lvl5pPr>
            <a:lvl6pPr marL="8230384" indent="0" algn="ctr">
              <a:buNone/>
              <a:defRPr sz="5760"/>
            </a:lvl6pPr>
            <a:lvl7pPr marL="9876462" indent="0" algn="ctr">
              <a:buNone/>
              <a:defRPr sz="5760"/>
            </a:lvl7pPr>
            <a:lvl8pPr marL="11522538" indent="0" algn="ctr">
              <a:buNone/>
              <a:defRPr sz="5760"/>
            </a:lvl8pPr>
            <a:lvl9pPr marL="13168614"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7A18D1-F980-2F4A-A11E-5AF8EAC2BE91}"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4035935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A18D1-F980-2F4A-A11E-5AF8EAC2BE91}"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3742564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2"/>
            <a:ext cx="7098030" cy="371957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2"/>
            <a:ext cx="20882610" cy="371957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A18D1-F980-2F4A-A11E-5AF8EAC2BE91}"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478080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A18D1-F980-2F4A-A11E-5AF8EAC2BE91}"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1416212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5"/>
            <a:ext cx="28392120" cy="18257518"/>
          </a:xfrm>
        </p:spPr>
        <p:txBody>
          <a:bodyPr anchor="b"/>
          <a:lstStyle>
            <a:lvl1pPr>
              <a:defRPr sz="21602"/>
            </a:lvl1pPr>
          </a:lstStyle>
          <a:p>
            <a:r>
              <a:rPr lang="en-US"/>
              <a:t>Click to edit Master title style</a:t>
            </a:r>
            <a:endParaRPr lang="en-US" dirty="0"/>
          </a:p>
        </p:txBody>
      </p:sp>
      <p:sp>
        <p:nvSpPr>
          <p:cNvPr id="3" name="Text Placeholder 2"/>
          <p:cNvSpPr>
            <a:spLocks noGrp="1"/>
          </p:cNvSpPr>
          <p:nvPr>
            <p:ph type="body" idx="1"/>
          </p:nvPr>
        </p:nvSpPr>
        <p:spPr>
          <a:xfrm>
            <a:off x="2245997" y="29372575"/>
            <a:ext cx="28392120" cy="9601198"/>
          </a:xfrm>
        </p:spPr>
        <p:txBody>
          <a:bodyPr/>
          <a:lstStyle>
            <a:lvl1pPr marL="0" indent="0">
              <a:buNone/>
              <a:defRPr sz="8642">
                <a:solidFill>
                  <a:schemeClr val="tx1"/>
                </a:solidFill>
              </a:defRPr>
            </a:lvl1pPr>
            <a:lvl2pPr marL="1646078" indent="0">
              <a:buNone/>
              <a:defRPr sz="7200">
                <a:solidFill>
                  <a:schemeClr val="tx1">
                    <a:tint val="75000"/>
                  </a:schemeClr>
                </a:solidFill>
              </a:defRPr>
            </a:lvl2pPr>
            <a:lvl3pPr marL="3292154" indent="0">
              <a:buNone/>
              <a:defRPr sz="6480">
                <a:solidFill>
                  <a:schemeClr val="tx1">
                    <a:tint val="75000"/>
                  </a:schemeClr>
                </a:solidFill>
              </a:defRPr>
            </a:lvl3pPr>
            <a:lvl4pPr marL="4938230" indent="0">
              <a:buNone/>
              <a:defRPr sz="5760">
                <a:solidFill>
                  <a:schemeClr val="tx1">
                    <a:tint val="75000"/>
                  </a:schemeClr>
                </a:solidFill>
              </a:defRPr>
            </a:lvl4pPr>
            <a:lvl5pPr marL="6584308" indent="0">
              <a:buNone/>
              <a:defRPr sz="5760">
                <a:solidFill>
                  <a:schemeClr val="tx1">
                    <a:tint val="75000"/>
                  </a:schemeClr>
                </a:solidFill>
              </a:defRPr>
            </a:lvl5pPr>
            <a:lvl6pPr marL="8230384" indent="0">
              <a:buNone/>
              <a:defRPr sz="5760">
                <a:solidFill>
                  <a:schemeClr val="tx1">
                    <a:tint val="75000"/>
                  </a:schemeClr>
                </a:solidFill>
              </a:defRPr>
            </a:lvl6pPr>
            <a:lvl7pPr marL="9876462" indent="0">
              <a:buNone/>
              <a:defRPr sz="5760">
                <a:solidFill>
                  <a:schemeClr val="tx1">
                    <a:tint val="75000"/>
                  </a:schemeClr>
                </a:solidFill>
              </a:defRPr>
            </a:lvl7pPr>
            <a:lvl8pPr marL="11522538" indent="0">
              <a:buNone/>
              <a:defRPr sz="5760">
                <a:solidFill>
                  <a:schemeClr val="tx1">
                    <a:tint val="75000"/>
                  </a:schemeClr>
                </a:solidFill>
              </a:defRPr>
            </a:lvl8pPr>
            <a:lvl9pPr marL="13168614"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7A18D1-F980-2F4A-A11E-5AF8EAC2BE91}"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3200676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2"/>
            <a:ext cx="13990320" cy="278485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2"/>
            <a:ext cx="13990320" cy="278485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7A18D1-F980-2F4A-A11E-5AF8EAC2BE91}" type="datetimeFigureOut">
              <a:rPr lang="en-US" smtClean="0"/>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3155169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2"/>
            <a:ext cx="28392120" cy="848360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5"/>
            <a:ext cx="13926024" cy="5273038"/>
          </a:xfrm>
        </p:spPr>
        <p:txBody>
          <a:bodyPr anchor="b"/>
          <a:lstStyle>
            <a:lvl1pPr marL="0" indent="0">
              <a:buNone/>
              <a:defRPr sz="8642" b="1"/>
            </a:lvl1pPr>
            <a:lvl2pPr marL="1646078" indent="0">
              <a:buNone/>
              <a:defRPr sz="7200" b="1"/>
            </a:lvl2pPr>
            <a:lvl3pPr marL="3292154" indent="0">
              <a:buNone/>
              <a:defRPr sz="6480" b="1"/>
            </a:lvl3pPr>
            <a:lvl4pPr marL="4938230" indent="0">
              <a:buNone/>
              <a:defRPr sz="5760" b="1"/>
            </a:lvl4pPr>
            <a:lvl5pPr marL="6584308" indent="0">
              <a:buNone/>
              <a:defRPr sz="5760" b="1"/>
            </a:lvl5pPr>
            <a:lvl6pPr marL="8230384" indent="0">
              <a:buNone/>
              <a:defRPr sz="5760" b="1"/>
            </a:lvl6pPr>
            <a:lvl7pPr marL="9876462" indent="0">
              <a:buNone/>
              <a:defRPr sz="5760" b="1"/>
            </a:lvl7pPr>
            <a:lvl8pPr marL="11522538" indent="0">
              <a:buNone/>
              <a:defRPr sz="5760" b="1"/>
            </a:lvl8pPr>
            <a:lvl9pPr marL="13168614"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6032480"/>
            <a:ext cx="13926024" cy="235813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3" y="10759445"/>
            <a:ext cx="13994608" cy="5273038"/>
          </a:xfrm>
        </p:spPr>
        <p:txBody>
          <a:bodyPr anchor="b"/>
          <a:lstStyle>
            <a:lvl1pPr marL="0" indent="0">
              <a:buNone/>
              <a:defRPr sz="8642" b="1"/>
            </a:lvl1pPr>
            <a:lvl2pPr marL="1646078" indent="0">
              <a:buNone/>
              <a:defRPr sz="7200" b="1"/>
            </a:lvl2pPr>
            <a:lvl3pPr marL="3292154" indent="0">
              <a:buNone/>
              <a:defRPr sz="6480" b="1"/>
            </a:lvl3pPr>
            <a:lvl4pPr marL="4938230" indent="0">
              <a:buNone/>
              <a:defRPr sz="5760" b="1"/>
            </a:lvl4pPr>
            <a:lvl5pPr marL="6584308" indent="0">
              <a:buNone/>
              <a:defRPr sz="5760" b="1"/>
            </a:lvl5pPr>
            <a:lvl6pPr marL="8230384" indent="0">
              <a:buNone/>
              <a:defRPr sz="5760" b="1"/>
            </a:lvl6pPr>
            <a:lvl7pPr marL="9876462" indent="0">
              <a:buNone/>
              <a:defRPr sz="5760" b="1"/>
            </a:lvl7pPr>
            <a:lvl8pPr marL="11522538" indent="0">
              <a:buNone/>
              <a:defRPr sz="5760" b="1"/>
            </a:lvl8pPr>
            <a:lvl9pPr marL="13168614"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3" y="16032480"/>
            <a:ext cx="13994608" cy="235813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7A18D1-F980-2F4A-A11E-5AF8EAC2BE91}" type="datetimeFigureOut">
              <a:rPr lang="en-US" smtClean="0"/>
              <a:t>8/27/2021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2755188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7A18D1-F980-2F4A-A11E-5AF8EAC2BE91}" type="datetimeFigureOut">
              <a:rPr lang="en-US" smtClean="0"/>
              <a:t>8/27/2021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3493409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7A18D1-F980-2F4A-A11E-5AF8EAC2BE91}" type="datetimeFigureOut">
              <a:rPr lang="en-US" smtClean="0"/>
              <a:t>8/27/2021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129547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30" y="2926080"/>
            <a:ext cx="10617041" cy="10241280"/>
          </a:xfrm>
        </p:spPr>
        <p:txBody>
          <a:bodyPr anchor="b"/>
          <a:lstStyle>
            <a:lvl1pPr>
              <a:defRPr sz="11522"/>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2"/>
            </a:lvl1pPr>
            <a:lvl2pPr>
              <a:defRPr sz="10082"/>
            </a:lvl2pPr>
            <a:lvl3pPr>
              <a:defRPr sz="8642"/>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30" y="13167362"/>
            <a:ext cx="10617041" cy="24394164"/>
          </a:xfrm>
        </p:spPr>
        <p:txBody>
          <a:bodyPr/>
          <a:lstStyle>
            <a:lvl1pPr marL="0" indent="0">
              <a:buNone/>
              <a:defRPr sz="5760"/>
            </a:lvl1pPr>
            <a:lvl2pPr marL="1646078" indent="0">
              <a:buNone/>
              <a:defRPr sz="5040"/>
            </a:lvl2pPr>
            <a:lvl3pPr marL="3292154" indent="0">
              <a:buNone/>
              <a:defRPr sz="4320"/>
            </a:lvl3pPr>
            <a:lvl4pPr marL="4938230" indent="0">
              <a:buNone/>
              <a:defRPr sz="3600"/>
            </a:lvl4pPr>
            <a:lvl5pPr marL="6584308" indent="0">
              <a:buNone/>
              <a:defRPr sz="3600"/>
            </a:lvl5pPr>
            <a:lvl6pPr marL="8230384" indent="0">
              <a:buNone/>
              <a:defRPr sz="3600"/>
            </a:lvl6pPr>
            <a:lvl7pPr marL="9876462" indent="0">
              <a:buNone/>
              <a:defRPr sz="3600"/>
            </a:lvl7pPr>
            <a:lvl8pPr marL="11522538" indent="0">
              <a:buNone/>
              <a:defRPr sz="3600"/>
            </a:lvl8pPr>
            <a:lvl9pPr marL="13168614"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CE7A18D1-F980-2F4A-A11E-5AF8EAC2BE91}" type="datetimeFigureOut">
              <a:rPr lang="en-US" smtClean="0"/>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640114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30" y="2926080"/>
            <a:ext cx="10617041" cy="10241280"/>
          </a:xfrm>
        </p:spPr>
        <p:txBody>
          <a:bodyPr anchor="b"/>
          <a:lstStyle>
            <a:lvl1pPr>
              <a:defRPr sz="11522"/>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2"/>
            </a:lvl1pPr>
            <a:lvl2pPr marL="1646078" indent="0">
              <a:buNone/>
              <a:defRPr sz="10082"/>
            </a:lvl2pPr>
            <a:lvl3pPr marL="3292154" indent="0">
              <a:buNone/>
              <a:defRPr sz="8642"/>
            </a:lvl3pPr>
            <a:lvl4pPr marL="4938230" indent="0">
              <a:buNone/>
              <a:defRPr sz="7200"/>
            </a:lvl4pPr>
            <a:lvl5pPr marL="6584308" indent="0">
              <a:buNone/>
              <a:defRPr sz="7200"/>
            </a:lvl5pPr>
            <a:lvl6pPr marL="8230384" indent="0">
              <a:buNone/>
              <a:defRPr sz="7200"/>
            </a:lvl6pPr>
            <a:lvl7pPr marL="9876462" indent="0">
              <a:buNone/>
              <a:defRPr sz="7200"/>
            </a:lvl7pPr>
            <a:lvl8pPr marL="11522538" indent="0">
              <a:buNone/>
              <a:defRPr sz="7200"/>
            </a:lvl8pPr>
            <a:lvl9pPr marL="13168614"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30" y="13167362"/>
            <a:ext cx="10617041" cy="24394164"/>
          </a:xfrm>
        </p:spPr>
        <p:txBody>
          <a:bodyPr/>
          <a:lstStyle>
            <a:lvl1pPr marL="0" indent="0">
              <a:buNone/>
              <a:defRPr sz="5760"/>
            </a:lvl1pPr>
            <a:lvl2pPr marL="1646078" indent="0">
              <a:buNone/>
              <a:defRPr sz="5040"/>
            </a:lvl2pPr>
            <a:lvl3pPr marL="3292154" indent="0">
              <a:buNone/>
              <a:defRPr sz="4320"/>
            </a:lvl3pPr>
            <a:lvl4pPr marL="4938230" indent="0">
              <a:buNone/>
              <a:defRPr sz="3600"/>
            </a:lvl4pPr>
            <a:lvl5pPr marL="6584308" indent="0">
              <a:buNone/>
              <a:defRPr sz="3600"/>
            </a:lvl5pPr>
            <a:lvl6pPr marL="8230384" indent="0">
              <a:buNone/>
              <a:defRPr sz="3600"/>
            </a:lvl6pPr>
            <a:lvl7pPr marL="9876462" indent="0">
              <a:buNone/>
              <a:defRPr sz="3600"/>
            </a:lvl7pPr>
            <a:lvl8pPr marL="11522538" indent="0">
              <a:buNone/>
              <a:defRPr sz="3600"/>
            </a:lvl8pPr>
            <a:lvl9pPr marL="13168614"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CE7A18D1-F980-2F4A-A11E-5AF8EAC2BE91}" type="datetimeFigureOut">
              <a:rPr lang="en-US" smtClean="0"/>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F754A-D6C6-1645-B493-2F75586EFBB3}" type="slidenum">
              <a:rPr lang="en-US" smtClean="0"/>
              <a:t>‹#›</a:t>
            </a:fld>
            <a:endParaRPr lang="en-US"/>
          </a:p>
        </p:txBody>
      </p:sp>
    </p:spTree>
    <p:extLst>
      <p:ext uri="{BB962C8B-B14F-4D97-AF65-F5344CB8AC3E}">
        <p14:creationId xmlns:p14="http://schemas.microsoft.com/office/powerpoint/2010/main" val="4121894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2"/>
            <a:ext cx="28392120" cy="84836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2"/>
            <a:ext cx="28392120" cy="278485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CE7A18D1-F980-2F4A-A11E-5AF8EAC2BE91}" type="datetimeFigureOut">
              <a:rPr lang="en-US" smtClean="0"/>
              <a:t>8/27/2021</a:t>
            </a:fld>
            <a:endParaRPr lang="en-US"/>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550F754A-D6C6-1645-B493-2F75586EFBB3}" type="slidenum">
              <a:rPr lang="en-US" smtClean="0"/>
              <a:t>‹#›</a:t>
            </a:fld>
            <a:endParaRPr lang="en-US"/>
          </a:p>
        </p:txBody>
      </p:sp>
    </p:spTree>
    <p:extLst>
      <p:ext uri="{BB962C8B-B14F-4D97-AF65-F5344CB8AC3E}">
        <p14:creationId xmlns:p14="http://schemas.microsoft.com/office/powerpoint/2010/main" val="8419631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292154" rtl="0" eaLnBrk="1" latinLnBrk="0" hangingPunct="1">
        <a:lnSpc>
          <a:spcPct val="90000"/>
        </a:lnSpc>
        <a:spcBef>
          <a:spcPct val="0"/>
        </a:spcBef>
        <a:buNone/>
        <a:defRPr sz="15842" kern="1200">
          <a:solidFill>
            <a:schemeClr val="tx1"/>
          </a:solidFill>
          <a:latin typeface="+mj-lt"/>
          <a:ea typeface="+mj-ea"/>
          <a:cs typeface="+mj-cs"/>
        </a:defRPr>
      </a:lvl1pPr>
    </p:titleStyle>
    <p:bodyStyle>
      <a:lvl1pPr marL="823040" indent="-823040" algn="l" defTabSz="3292154" rtl="0" eaLnBrk="1" latinLnBrk="0" hangingPunct="1">
        <a:lnSpc>
          <a:spcPct val="90000"/>
        </a:lnSpc>
        <a:spcBef>
          <a:spcPts val="3600"/>
        </a:spcBef>
        <a:buFont typeface="Arial" panose="020B0604020202020204" pitchFamily="34" charset="0"/>
        <a:buChar char="•"/>
        <a:defRPr sz="10082" kern="1200">
          <a:solidFill>
            <a:schemeClr val="tx1"/>
          </a:solidFill>
          <a:latin typeface="+mn-lt"/>
          <a:ea typeface="+mn-ea"/>
          <a:cs typeface="+mn-cs"/>
        </a:defRPr>
      </a:lvl1pPr>
      <a:lvl2pPr marL="2469116" indent="-823040" algn="l" defTabSz="3292154" rtl="0" eaLnBrk="1" latinLnBrk="0" hangingPunct="1">
        <a:lnSpc>
          <a:spcPct val="90000"/>
        </a:lnSpc>
        <a:spcBef>
          <a:spcPts val="1800"/>
        </a:spcBef>
        <a:buFont typeface="Arial" panose="020B0604020202020204" pitchFamily="34" charset="0"/>
        <a:buChar char="•"/>
        <a:defRPr sz="8642" kern="1200">
          <a:solidFill>
            <a:schemeClr val="tx1"/>
          </a:solidFill>
          <a:latin typeface="+mn-lt"/>
          <a:ea typeface="+mn-ea"/>
          <a:cs typeface="+mn-cs"/>
        </a:defRPr>
      </a:lvl2pPr>
      <a:lvl3pPr marL="4115192" indent="-823040" algn="l" defTabSz="3292154"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1270" indent="-823040" algn="l" defTabSz="3292154"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7346" indent="-823040" algn="l" defTabSz="3292154"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3422" indent="-823040" algn="l" defTabSz="3292154"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9500" indent="-823040" algn="l" defTabSz="3292154"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5576" indent="-823040" algn="l" defTabSz="3292154"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1654" indent="-823040" algn="l" defTabSz="3292154"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2154" rtl="0" eaLnBrk="1" latinLnBrk="0" hangingPunct="1">
        <a:defRPr sz="6480" kern="1200">
          <a:solidFill>
            <a:schemeClr val="tx1"/>
          </a:solidFill>
          <a:latin typeface="+mn-lt"/>
          <a:ea typeface="+mn-ea"/>
          <a:cs typeface="+mn-cs"/>
        </a:defRPr>
      </a:lvl1pPr>
      <a:lvl2pPr marL="1646078" algn="l" defTabSz="3292154" rtl="0" eaLnBrk="1" latinLnBrk="0" hangingPunct="1">
        <a:defRPr sz="6480" kern="1200">
          <a:solidFill>
            <a:schemeClr val="tx1"/>
          </a:solidFill>
          <a:latin typeface="+mn-lt"/>
          <a:ea typeface="+mn-ea"/>
          <a:cs typeface="+mn-cs"/>
        </a:defRPr>
      </a:lvl2pPr>
      <a:lvl3pPr marL="3292154" algn="l" defTabSz="3292154" rtl="0" eaLnBrk="1" latinLnBrk="0" hangingPunct="1">
        <a:defRPr sz="6480" kern="1200">
          <a:solidFill>
            <a:schemeClr val="tx1"/>
          </a:solidFill>
          <a:latin typeface="+mn-lt"/>
          <a:ea typeface="+mn-ea"/>
          <a:cs typeface="+mn-cs"/>
        </a:defRPr>
      </a:lvl3pPr>
      <a:lvl4pPr marL="4938230" algn="l" defTabSz="3292154" rtl="0" eaLnBrk="1" latinLnBrk="0" hangingPunct="1">
        <a:defRPr sz="6480" kern="1200">
          <a:solidFill>
            <a:schemeClr val="tx1"/>
          </a:solidFill>
          <a:latin typeface="+mn-lt"/>
          <a:ea typeface="+mn-ea"/>
          <a:cs typeface="+mn-cs"/>
        </a:defRPr>
      </a:lvl4pPr>
      <a:lvl5pPr marL="6584308" algn="l" defTabSz="3292154" rtl="0" eaLnBrk="1" latinLnBrk="0" hangingPunct="1">
        <a:defRPr sz="6480" kern="1200">
          <a:solidFill>
            <a:schemeClr val="tx1"/>
          </a:solidFill>
          <a:latin typeface="+mn-lt"/>
          <a:ea typeface="+mn-ea"/>
          <a:cs typeface="+mn-cs"/>
        </a:defRPr>
      </a:lvl5pPr>
      <a:lvl6pPr marL="8230384" algn="l" defTabSz="3292154" rtl="0" eaLnBrk="1" latinLnBrk="0" hangingPunct="1">
        <a:defRPr sz="6480" kern="1200">
          <a:solidFill>
            <a:schemeClr val="tx1"/>
          </a:solidFill>
          <a:latin typeface="+mn-lt"/>
          <a:ea typeface="+mn-ea"/>
          <a:cs typeface="+mn-cs"/>
        </a:defRPr>
      </a:lvl6pPr>
      <a:lvl7pPr marL="9876462" algn="l" defTabSz="3292154" rtl="0" eaLnBrk="1" latinLnBrk="0" hangingPunct="1">
        <a:defRPr sz="6480" kern="1200">
          <a:solidFill>
            <a:schemeClr val="tx1"/>
          </a:solidFill>
          <a:latin typeface="+mn-lt"/>
          <a:ea typeface="+mn-ea"/>
          <a:cs typeface="+mn-cs"/>
        </a:defRPr>
      </a:lvl7pPr>
      <a:lvl8pPr marL="11522538" algn="l" defTabSz="3292154" rtl="0" eaLnBrk="1" latinLnBrk="0" hangingPunct="1">
        <a:defRPr sz="6480" kern="1200">
          <a:solidFill>
            <a:schemeClr val="tx1"/>
          </a:solidFill>
          <a:latin typeface="+mn-lt"/>
          <a:ea typeface="+mn-ea"/>
          <a:cs typeface="+mn-cs"/>
        </a:defRPr>
      </a:lvl8pPr>
      <a:lvl9pPr marL="13168614" algn="l" defTabSz="3292154"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A499EAD-2C04-F74F-A3E9-70647D0780F2}"/>
              </a:ext>
            </a:extLst>
          </p:cNvPr>
          <p:cNvSpPr/>
          <p:nvPr/>
        </p:nvSpPr>
        <p:spPr>
          <a:xfrm>
            <a:off x="0" y="2"/>
            <a:ext cx="32918400" cy="2743200"/>
          </a:xfrm>
          <a:prstGeom prst="rect">
            <a:avLst/>
          </a:prstGeom>
          <a:solidFill>
            <a:srgbClr val="5458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Title 1">
            <a:extLst>
              <a:ext uri="{FF2B5EF4-FFF2-40B4-BE49-F238E27FC236}">
                <a16:creationId xmlns:a16="http://schemas.microsoft.com/office/drawing/2014/main" id="{276666A9-22BE-F54B-9B8E-6210A8FB98C3}"/>
              </a:ext>
            </a:extLst>
          </p:cNvPr>
          <p:cNvSpPr>
            <a:spLocks noGrp="1"/>
          </p:cNvSpPr>
          <p:nvPr>
            <p:ph type="ctrTitle"/>
          </p:nvPr>
        </p:nvSpPr>
        <p:spPr>
          <a:xfrm>
            <a:off x="0" y="6828"/>
            <a:ext cx="32918400" cy="1371600"/>
          </a:xfrm>
        </p:spPr>
        <p:txBody>
          <a:bodyPr>
            <a:noAutofit/>
          </a:bodyPr>
          <a:lstStyle/>
          <a:p>
            <a:r>
              <a:rPr lang="en-US" sz="6002" dirty="0">
                <a:solidFill>
                  <a:schemeClr val="bg1"/>
                </a:solidFill>
                <a:latin typeface="Impact" panose="020B0806030902050204" pitchFamily="34" charset="0"/>
                <a:cs typeface="Times New Roman" pitchFamily="18" charset="0"/>
              </a:rPr>
              <a:t>A Research on Sketching Recognition with Machine Learning Technologies</a:t>
            </a:r>
          </a:p>
        </p:txBody>
      </p:sp>
      <p:grpSp>
        <p:nvGrpSpPr>
          <p:cNvPr id="16" name="Group 15">
            <a:extLst>
              <a:ext uri="{FF2B5EF4-FFF2-40B4-BE49-F238E27FC236}">
                <a16:creationId xmlns:a16="http://schemas.microsoft.com/office/drawing/2014/main" id="{155C3412-F34D-C646-AB61-76465B1F8BEC}"/>
              </a:ext>
            </a:extLst>
          </p:cNvPr>
          <p:cNvGrpSpPr/>
          <p:nvPr/>
        </p:nvGrpSpPr>
        <p:grpSpPr>
          <a:xfrm>
            <a:off x="457200" y="3062939"/>
            <a:ext cx="15544800" cy="9714374"/>
            <a:chOff x="457200" y="3062938"/>
            <a:chExt cx="15544800" cy="9714372"/>
          </a:xfrm>
        </p:grpSpPr>
        <p:sp>
          <p:nvSpPr>
            <p:cNvPr id="15" name="TextBox 14">
              <a:extLst>
                <a:ext uri="{FF2B5EF4-FFF2-40B4-BE49-F238E27FC236}">
                  <a16:creationId xmlns:a16="http://schemas.microsoft.com/office/drawing/2014/main" id="{135990E3-693F-734D-A104-00791C89F692}"/>
                </a:ext>
              </a:extLst>
            </p:cNvPr>
            <p:cNvSpPr txBox="1"/>
            <p:nvPr/>
          </p:nvSpPr>
          <p:spPr>
            <a:xfrm>
              <a:off x="457200" y="3821014"/>
              <a:ext cx="15544800" cy="8956296"/>
            </a:xfrm>
            <a:prstGeom prst="rect">
              <a:avLst/>
            </a:prstGeom>
            <a:noFill/>
            <a:ln>
              <a:noFill/>
            </a:ln>
          </p:spPr>
          <p:txBody>
            <a:bodyPr wrap="square" rtlCol="0">
              <a:spAutoFit/>
            </a:bodyPr>
            <a:lstStyle/>
            <a:p>
              <a:r>
                <a:rPr lang="en-US" sz="4800" dirty="0">
                  <a:latin typeface="Times" pitchFamily="2" charset="0"/>
                </a:rPr>
                <a:t>Pattern recognition has become an important topic in machine learning. A specific topic in pattern recognition is sketch recognition, or in other word, recognition of hand writing. Recognition of hand drawing may help us to better understand the concepts from the particular implementation of machine learning and artificial intelligence.</a:t>
              </a:r>
            </a:p>
            <a:p>
              <a:endParaRPr lang="en-US" sz="4800" dirty="0">
                <a:latin typeface="Times" pitchFamily="2" charset="0"/>
              </a:endParaRPr>
            </a:p>
            <a:p>
              <a:endParaRPr lang="en-US" sz="4800" dirty="0">
                <a:latin typeface="Times" pitchFamily="2" charset="0"/>
              </a:endParaRPr>
            </a:p>
            <a:p>
              <a:endParaRPr lang="en-US" sz="4800" dirty="0">
                <a:latin typeface="Times" pitchFamily="2" charset="0"/>
              </a:endParaRPr>
            </a:p>
            <a:p>
              <a:endParaRPr lang="en-US" sz="4800" dirty="0">
                <a:latin typeface="Times" pitchFamily="2" charset="0"/>
              </a:endParaRPr>
            </a:p>
            <a:p>
              <a:r>
                <a:rPr lang="en-US" sz="4800" dirty="0">
                  <a:latin typeface="Times" pitchFamily="2" charset="0"/>
                </a:rPr>
                <a:t>                      </a:t>
              </a:r>
              <a:r>
                <a:rPr lang="en-US" sz="2400" dirty="0">
                  <a:latin typeface="Times" pitchFamily="2" charset="0"/>
                </a:rPr>
                <a:t>Figure 1: Sample drawings collected from the Quick-draw date-set</a:t>
              </a:r>
              <a:endParaRPr lang="en-US" sz="4800" dirty="0">
                <a:latin typeface="Times" pitchFamily="2" charset="0"/>
              </a:endParaRPr>
            </a:p>
            <a:p>
              <a:endParaRPr lang="en-US" sz="4800" dirty="0">
                <a:latin typeface="Times" pitchFamily="2" charset="0"/>
              </a:endParaRPr>
            </a:p>
          </p:txBody>
        </p:sp>
        <p:sp>
          <p:nvSpPr>
            <p:cNvPr id="70" name="TextBox 69">
              <a:extLst>
                <a:ext uri="{FF2B5EF4-FFF2-40B4-BE49-F238E27FC236}">
                  <a16:creationId xmlns:a16="http://schemas.microsoft.com/office/drawing/2014/main" id="{BB31505D-9B5B-DD48-8FB5-8CBA4D69DDD4}"/>
                </a:ext>
              </a:extLst>
            </p:cNvPr>
            <p:cNvSpPr txBox="1"/>
            <p:nvPr/>
          </p:nvSpPr>
          <p:spPr>
            <a:xfrm>
              <a:off x="457200" y="3062938"/>
              <a:ext cx="15544800" cy="707886"/>
            </a:xfrm>
            <a:prstGeom prst="rect">
              <a:avLst/>
            </a:prstGeom>
            <a:noFill/>
            <a:ln>
              <a:noFill/>
            </a:ln>
          </p:spPr>
          <p:txBody>
            <a:bodyPr wrap="square" rtlCol="0">
              <a:spAutoFit/>
            </a:bodyPr>
            <a:lstStyle/>
            <a:p>
              <a:pPr algn="ctr"/>
              <a:r>
                <a:rPr lang="en-US" sz="4000" b="1" dirty="0">
                  <a:solidFill>
                    <a:srgbClr val="CD3E3D"/>
                  </a:solidFill>
                  <a:latin typeface="Trebuchet MS" panose="020B0703020202090204" pitchFamily="34" charset="0"/>
                </a:rPr>
                <a:t>Problem</a:t>
              </a:r>
            </a:p>
          </p:txBody>
        </p:sp>
      </p:grpSp>
      <p:grpSp>
        <p:nvGrpSpPr>
          <p:cNvPr id="71" name="Group 70">
            <a:extLst>
              <a:ext uri="{FF2B5EF4-FFF2-40B4-BE49-F238E27FC236}">
                <a16:creationId xmlns:a16="http://schemas.microsoft.com/office/drawing/2014/main" id="{CAD1D1F5-13E2-A84B-9168-E17A3DA8AEE6}"/>
              </a:ext>
            </a:extLst>
          </p:cNvPr>
          <p:cNvGrpSpPr/>
          <p:nvPr/>
        </p:nvGrpSpPr>
        <p:grpSpPr>
          <a:xfrm>
            <a:off x="16916400" y="3062938"/>
            <a:ext cx="15544800" cy="5282392"/>
            <a:chOff x="457200" y="3062938"/>
            <a:chExt cx="15544800" cy="5282392"/>
          </a:xfrm>
        </p:grpSpPr>
        <p:sp>
          <p:nvSpPr>
            <p:cNvPr id="72" name="TextBox 71">
              <a:extLst>
                <a:ext uri="{FF2B5EF4-FFF2-40B4-BE49-F238E27FC236}">
                  <a16:creationId xmlns:a16="http://schemas.microsoft.com/office/drawing/2014/main" id="{1566E046-4660-F442-82D6-83AFB8B57955}"/>
                </a:ext>
              </a:extLst>
            </p:cNvPr>
            <p:cNvSpPr txBox="1"/>
            <p:nvPr/>
          </p:nvSpPr>
          <p:spPr>
            <a:xfrm>
              <a:off x="457200" y="3821015"/>
              <a:ext cx="15544800" cy="4524315"/>
            </a:xfrm>
            <a:prstGeom prst="rect">
              <a:avLst/>
            </a:prstGeom>
            <a:noFill/>
            <a:ln>
              <a:noFill/>
            </a:ln>
          </p:spPr>
          <p:txBody>
            <a:bodyPr wrap="square" rtlCol="0">
              <a:spAutoFit/>
            </a:bodyPr>
            <a:lstStyle/>
            <a:p>
              <a:r>
                <a:rPr lang="en-US" sz="4800" dirty="0">
                  <a:latin typeface="Times" pitchFamily="2" charset="0"/>
                </a:rPr>
                <a:t>We set up experiments with the Quick-draw data-set, then compare results to validate some previous works conducted by our colleagues in the field, as well as to explore the possibility to further improve efficiency.</a:t>
              </a:r>
            </a:p>
            <a:p>
              <a:r>
                <a:rPr lang="en-US" sz="4800" dirty="0">
                  <a:latin typeface="Times" pitchFamily="2" charset="0"/>
                </a:rPr>
                <a:t>By conducting experiments and comparisons, we are able to find out the optimized model for sketch recognition.</a:t>
              </a:r>
            </a:p>
          </p:txBody>
        </p:sp>
        <p:sp>
          <p:nvSpPr>
            <p:cNvPr id="73" name="TextBox 72">
              <a:extLst>
                <a:ext uri="{FF2B5EF4-FFF2-40B4-BE49-F238E27FC236}">
                  <a16:creationId xmlns:a16="http://schemas.microsoft.com/office/drawing/2014/main" id="{98AD7986-BC25-654F-BC94-EB47887647A7}"/>
                </a:ext>
              </a:extLst>
            </p:cNvPr>
            <p:cNvSpPr txBox="1"/>
            <p:nvPr/>
          </p:nvSpPr>
          <p:spPr>
            <a:xfrm>
              <a:off x="457200" y="3062938"/>
              <a:ext cx="15544800" cy="707886"/>
            </a:xfrm>
            <a:prstGeom prst="rect">
              <a:avLst/>
            </a:prstGeom>
            <a:noFill/>
            <a:ln>
              <a:noFill/>
            </a:ln>
          </p:spPr>
          <p:txBody>
            <a:bodyPr wrap="square" rtlCol="0">
              <a:spAutoFit/>
            </a:bodyPr>
            <a:lstStyle/>
            <a:p>
              <a:pPr algn="ctr"/>
              <a:r>
                <a:rPr lang="en-US" sz="4000" b="1" dirty="0">
                  <a:solidFill>
                    <a:srgbClr val="CD3E3D"/>
                  </a:solidFill>
                  <a:latin typeface="Trebuchet MS" panose="020B0703020202090204" pitchFamily="34" charset="0"/>
                </a:rPr>
                <a:t>Contribution</a:t>
              </a:r>
            </a:p>
          </p:txBody>
        </p:sp>
      </p:grpSp>
      <p:sp>
        <p:nvSpPr>
          <p:cNvPr id="74" name="Rectangle 73">
            <a:extLst>
              <a:ext uri="{FF2B5EF4-FFF2-40B4-BE49-F238E27FC236}">
                <a16:creationId xmlns:a16="http://schemas.microsoft.com/office/drawing/2014/main" id="{806AF528-C9BE-0C42-86C8-1863BEA8EF97}"/>
              </a:ext>
            </a:extLst>
          </p:cNvPr>
          <p:cNvSpPr/>
          <p:nvPr/>
        </p:nvSpPr>
        <p:spPr>
          <a:xfrm>
            <a:off x="0" y="41141174"/>
            <a:ext cx="32918400" cy="2743200"/>
          </a:xfrm>
          <a:prstGeom prst="rect">
            <a:avLst/>
          </a:prstGeom>
          <a:solidFill>
            <a:srgbClr val="5458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TextBox 76">
            <a:extLst>
              <a:ext uri="{FF2B5EF4-FFF2-40B4-BE49-F238E27FC236}">
                <a16:creationId xmlns:a16="http://schemas.microsoft.com/office/drawing/2014/main" id="{A1912F93-0DEE-594F-AD06-0250C8E3EC6E}"/>
              </a:ext>
            </a:extLst>
          </p:cNvPr>
          <p:cNvSpPr txBox="1"/>
          <p:nvPr/>
        </p:nvSpPr>
        <p:spPr>
          <a:xfrm>
            <a:off x="457201" y="11921474"/>
            <a:ext cx="32004002" cy="707886"/>
          </a:xfrm>
          <a:prstGeom prst="rect">
            <a:avLst/>
          </a:prstGeom>
          <a:noFill/>
          <a:ln>
            <a:noFill/>
          </a:ln>
        </p:spPr>
        <p:txBody>
          <a:bodyPr wrap="square" rtlCol="0">
            <a:spAutoFit/>
          </a:bodyPr>
          <a:lstStyle/>
          <a:p>
            <a:pPr algn="ctr"/>
            <a:r>
              <a:rPr lang="en-US" sz="4000" b="1" dirty="0">
                <a:solidFill>
                  <a:srgbClr val="CD3E3D"/>
                </a:solidFill>
                <a:latin typeface="Trebuchet MS" panose="020B0703020202090204" pitchFamily="34" charset="0"/>
              </a:rPr>
              <a:t>Methodology</a:t>
            </a:r>
          </a:p>
        </p:txBody>
      </p:sp>
      <p:grpSp>
        <p:nvGrpSpPr>
          <p:cNvPr id="78" name="Group 77">
            <a:extLst>
              <a:ext uri="{FF2B5EF4-FFF2-40B4-BE49-F238E27FC236}">
                <a16:creationId xmlns:a16="http://schemas.microsoft.com/office/drawing/2014/main" id="{BDE549DE-3216-3F45-BCF5-D66DED0DAC16}"/>
              </a:ext>
            </a:extLst>
          </p:cNvPr>
          <p:cNvGrpSpPr/>
          <p:nvPr/>
        </p:nvGrpSpPr>
        <p:grpSpPr>
          <a:xfrm>
            <a:off x="609601" y="22422361"/>
            <a:ext cx="32004000" cy="4335593"/>
            <a:chOff x="457201" y="1817469"/>
            <a:chExt cx="15544800" cy="2118068"/>
          </a:xfrm>
        </p:grpSpPr>
        <p:sp>
          <p:nvSpPr>
            <p:cNvPr id="79" name="TextBox 78">
              <a:extLst>
                <a:ext uri="{FF2B5EF4-FFF2-40B4-BE49-F238E27FC236}">
                  <a16:creationId xmlns:a16="http://schemas.microsoft.com/office/drawing/2014/main" id="{1444A5DD-174B-9647-9E07-758C024DC952}"/>
                </a:ext>
              </a:extLst>
            </p:cNvPr>
            <p:cNvSpPr txBox="1"/>
            <p:nvPr/>
          </p:nvSpPr>
          <p:spPr>
            <a:xfrm>
              <a:off x="457201" y="2446992"/>
              <a:ext cx="15544800" cy="1488545"/>
            </a:xfrm>
            <a:prstGeom prst="rect">
              <a:avLst/>
            </a:prstGeom>
            <a:noFill/>
            <a:ln>
              <a:noFill/>
            </a:ln>
          </p:spPr>
          <p:txBody>
            <a:bodyPr wrap="square" rtlCol="0">
              <a:spAutoFit/>
            </a:bodyPr>
            <a:lstStyle/>
            <a:p>
              <a:r>
                <a:rPr lang="en-US" sz="4800" dirty="0">
                  <a:latin typeface="Times" pitchFamily="2" charset="0"/>
                </a:rPr>
                <a:t>We applied the CNN (Convolutional Neural Network) and SVM (Support Vector Machine) models to train our data-sets, as well as applied data-set tests to check the correctness of pattern recognition by comparing statistics. We also compared the efficiency of aforementioned models. </a:t>
              </a:r>
            </a:p>
            <a:p>
              <a:endParaRPr lang="ja-JP" altLang="en-US" sz="4800" dirty="0">
                <a:latin typeface="Times" pitchFamily="2" charset="0"/>
              </a:endParaRPr>
            </a:p>
          </p:txBody>
        </p:sp>
        <p:sp>
          <p:nvSpPr>
            <p:cNvPr id="80" name="TextBox 79">
              <a:extLst>
                <a:ext uri="{FF2B5EF4-FFF2-40B4-BE49-F238E27FC236}">
                  <a16:creationId xmlns:a16="http://schemas.microsoft.com/office/drawing/2014/main" id="{F53196D2-491E-7E45-9416-CEE5F55910DC}"/>
                </a:ext>
              </a:extLst>
            </p:cNvPr>
            <p:cNvSpPr txBox="1"/>
            <p:nvPr/>
          </p:nvSpPr>
          <p:spPr>
            <a:xfrm>
              <a:off x="457201" y="1817469"/>
              <a:ext cx="15544800" cy="707886"/>
            </a:xfrm>
            <a:prstGeom prst="rect">
              <a:avLst/>
            </a:prstGeom>
            <a:noFill/>
            <a:ln>
              <a:noFill/>
            </a:ln>
          </p:spPr>
          <p:txBody>
            <a:bodyPr wrap="square" rtlCol="0">
              <a:spAutoFit/>
            </a:bodyPr>
            <a:lstStyle/>
            <a:p>
              <a:pPr algn="ctr"/>
              <a:r>
                <a:rPr lang="en-US" sz="4000" b="1" dirty="0">
                  <a:solidFill>
                    <a:srgbClr val="CD3E3D"/>
                  </a:solidFill>
                  <a:latin typeface="Trebuchet MS" panose="020B0703020202090204" pitchFamily="34" charset="0"/>
                </a:rPr>
                <a:t>Experiments and results</a:t>
              </a:r>
            </a:p>
          </p:txBody>
        </p:sp>
      </p:grpSp>
      <p:grpSp>
        <p:nvGrpSpPr>
          <p:cNvPr id="88" name="Group 87">
            <a:extLst>
              <a:ext uri="{FF2B5EF4-FFF2-40B4-BE49-F238E27FC236}">
                <a16:creationId xmlns:a16="http://schemas.microsoft.com/office/drawing/2014/main" id="{6649AA67-E7F5-E34C-946B-050D6BADC106}"/>
              </a:ext>
            </a:extLst>
          </p:cNvPr>
          <p:cNvGrpSpPr/>
          <p:nvPr/>
        </p:nvGrpSpPr>
        <p:grpSpPr>
          <a:xfrm>
            <a:off x="395786" y="37334988"/>
            <a:ext cx="32126828" cy="2479787"/>
            <a:chOff x="397540" y="4109950"/>
            <a:chExt cx="15604460" cy="2479787"/>
          </a:xfrm>
        </p:grpSpPr>
        <p:sp>
          <p:nvSpPr>
            <p:cNvPr id="89" name="TextBox 88">
              <a:extLst>
                <a:ext uri="{FF2B5EF4-FFF2-40B4-BE49-F238E27FC236}">
                  <a16:creationId xmlns:a16="http://schemas.microsoft.com/office/drawing/2014/main" id="{9853A99F-CDF8-A045-B6A6-F6EC0E87FE05}"/>
                </a:ext>
              </a:extLst>
            </p:cNvPr>
            <p:cNvSpPr txBox="1"/>
            <p:nvPr/>
          </p:nvSpPr>
          <p:spPr>
            <a:xfrm>
              <a:off x="457200" y="5020077"/>
              <a:ext cx="15544800" cy="1569660"/>
            </a:xfrm>
            <a:prstGeom prst="rect">
              <a:avLst/>
            </a:prstGeom>
            <a:noFill/>
            <a:ln>
              <a:noFill/>
            </a:ln>
          </p:spPr>
          <p:txBody>
            <a:bodyPr wrap="square" rtlCol="0">
              <a:spAutoFit/>
            </a:bodyPr>
            <a:lstStyle/>
            <a:p>
              <a:r>
                <a:rPr lang="en-US" sz="3200" dirty="0">
                  <a:latin typeface="Times New Roman" panose="02020603050405020304" pitchFamily="18" charset="0"/>
                  <a:cs typeface="Times New Roman" panose="02020603050405020304" pitchFamily="18" charset="0"/>
                </a:rPr>
                <a:t>[1] Yu, Q., Yang, Y., Song, Y., Xiang, T., &amp; </a:t>
              </a:r>
              <a:r>
                <a:rPr lang="en-US" sz="3200" dirty="0" err="1">
                  <a:latin typeface="Times New Roman" panose="02020603050405020304" pitchFamily="18" charset="0"/>
                  <a:cs typeface="Times New Roman" panose="02020603050405020304" pitchFamily="18" charset="0"/>
                </a:rPr>
                <a:t>Hospedales</a:t>
              </a:r>
              <a:r>
                <a:rPr lang="en-US" sz="3200" dirty="0">
                  <a:latin typeface="Times New Roman" panose="02020603050405020304" pitchFamily="18" charset="0"/>
                  <a:cs typeface="Times New Roman" panose="02020603050405020304" pitchFamily="18" charset="0"/>
                </a:rPr>
                <a:t>, T.M. (2015). Sketch-a-Net that Beats Humans. BMVC</a:t>
              </a:r>
            </a:p>
            <a:p>
              <a:r>
                <a:rPr lang="en-US" sz="3200" dirty="0">
                  <a:latin typeface="Times New Roman" panose="02020603050405020304" pitchFamily="18" charset="0"/>
                  <a:cs typeface="Times New Roman" panose="02020603050405020304" pitchFamily="18" charset="0"/>
                </a:rPr>
                <a:t>[2] Andersson, M., Maja, A., &amp; </a:t>
              </a:r>
              <a:r>
                <a:rPr lang="en-US" sz="3200" dirty="0" err="1">
                  <a:latin typeface="Times New Roman" panose="02020603050405020304" pitchFamily="18" charset="0"/>
                  <a:cs typeface="Times New Roman" panose="02020603050405020304" pitchFamily="18" charset="0"/>
                </a:rPr>
                <a:t>Hedar</a:t>
              </a:r>
              <a:r>
                <a:rPr lang="en-US" sz="3200" dirty="0">
                  <a:latin typeface="Times New Roman" panose="02020603050405020304" pitchFamily="18" charset="0"/>
                  <a:cs typeface="Times New Roman" panose="02020603050405020304" pitchFamily="18" charset="0"/>
                </a:rPr>
                <a:t>, S. (2018). Sketch Classification with Neural Networks : A Comparative Study of CNN and RNN on the Quick, Draw! data set.</a:t>
              </a:r>
            </a:p>
            <a:p>
              <a:r>
                <a:rPr lang="en-US" sz="3200" dirty="0">
                  <a:latin typeface="Times New Roman" panose="02020603050405020304" pitchFamily="18" charset="0"/>
                  <a:cs typeface="Times New Roman" panose="02020603050405020304" pitchFamily="18" charset="0"/>
                </a:rPr>
                <a:t>[3] Bishop, Christopher M. (2006). Pattern Recognition and Machine Learning (Information Science and Statistics). Springer</a:t>
              </a:r>
              <a:endParaRPr lang="en-US" sz="4400" dirty="0">
                <a:latin typeface="Times New Roman" panose="02020603050405020304" pitchFamily="18" charset="0"/>
                <a:cs typeface="Times New Roman" panose="02020603050405020304" pitchFamily="18" charset="0"/>
              </a:endParaRPr>
            </a:p>
          </p:txBody>
        </p:sp>
        <p:sp>
          <p:nvSpPr>
            <p:cNvPr id="90" name="TextBox 89">
              <a:extLst>
                <a:ext uri="{FF2B5EF4-FFF2-40B4-BE49-F238E27FC236}">
                  <a16:creationId xmlns:a16="http://schemas.microsoft.com/office/drawing/2014/main" id="{99E29A00-0A61-5444-B7AE-5865CE5541DE}"/>
                </a:ext>
              </a:extLst>
            </p:cNvPr>
            <p:cNvSpPr txBox="1"/>
            <p:nvPr/>
          </p:nvSpPr>
          <p:spPr>
            <a:xfrm>
              <a:off x="397540" y="4109950"/>
              <a:ext cx="15544800" cy="707886"/>
            </a:xfrm>
            <a:prstGeom prst="rect">
              <a:avLst/>
            </a:prstGeom>
            <a:noFill/>
            <a:ln>
              <a:noFill/>
            </a:ln>
          </p:spPr>
          <p:txBody>
            <a:bodyPr wrap="square" rtlCol="0">
              <a:spAutoFit/>
            </a:bodyPr>
            <a:lstStyle/>
            <a:p>
              <a:pPr algn="ctr"/>
              <a:r>
                <a:rPr lang="en-US" sz="4000" b="1" dirty="0">
                  <a:solidFill>
                    <a:srgbClr val="CD3E3D"/>
                  </a:solidFill>
                  <a:latin typeface="Trebuchet MS" panose="020B0703020202090204" pitchFamily="34" charset="0"/>
                </a:rPr>
                <a:t>Reference</a:t>
              </a:r>
            </a:p>
          </p:txBody>
        </p:sp>
      </p:grpSp>
      <p:pic>
        <p:nvPicPr>
          <p:cNvPr id="29" name="Picture 28" descr="A picture containing drawing, food&#10;&#10;Description automatically generated">
            <a:extLst>
              <a:ext uri="{FF2B5EF4-FFF2-40B4-BE49-F238E27FC236}">
                <a16:creationId xmlns:a16="http://schemas.microsoft.com/office/drawing/2014/main" id="{D4FA3C4E-32D3-D94D-AE19-DAE7991CBDBA}"/>
              </a:ext>
            </a:extLst>
          </p:cNvPr>
          <p:cNvPicPr>
            <a:picLocks noChangeAspect="1"/>
          </p:cNvPicPr>
          <p:nvPr/>
        </p:nvPicPr>
        <p:blipFill rotWithShape="1">
          <a:blip r:embed="rId2"/>
          <a:srcRect l="15676"/>
          <a:stretch/>
        </p:blipFill>
        <p:spPr>
          <a:xfrm>
            <a:off x="0" y="329256"/>
            <a:ext cx="3657600" cy="1828800"/>
          </a:xfrm>
          <a:prstGeom prst="rect">
            <a:avLst/>
          </a:prstGeom>
        </p:spPr>
      </p:pic>
      <p:sp>
        <p:nvSpPr>
          <p:cNvPr id="30" name="Title 1">
            <a:extLst>
              <a:ext uri="{FF2B5EF4-FFF2-40B4-BE49-F238E27FC236}">
                <a16:creationId xmlns:a16="http://schemas.microsoft.com/office/drawing/2014/main" id="{E40B8F84-0A70-724E-B100-D26BCF51FAD4}"/>
              </a:ext>
            </a:extLst>
          </p:cNvPr>
          <p:cNvSpPr txBox="1">
            <a:spLocks/>
          </p:cNvSpPr>
          <p:nvPr/>
        </p:nvSpPr>
        <p:spPr>
          <a:xfrm>
            <a:off x="0" y="1489255"/>
            <a:ext cx="32918400" cy="693926"/>
          </a:xfrm>
          <a:prstGeom prst="rect">
            <a:avLst/>
          </a:prstGeom>
        </p:spPr>
        <p:txBody>
          <a:bodyPr vert="horz" lIns="423198" tIns="211600" rIns="423198" bIns="211600" rtlCol="0" anchor="ctr">
            <a:noAutofit/>
          </a:bodyPr>
          <a:lstStyle/>
          <a:p>
            <a:pPr algn="ctr">
              <a:spcBef>
                <a:spcPct val="0"/>
              </a:spcBef>
              <a:defRPr/>
            </a:pPr>
            <a:r>
              <a:rPr lang="en-US" sz="4000" b="1" dirty="0">
                <a:solidFill>
                  <a:schemeClr val="bg1"/>
                </a:solidFill>
                <a:latin typeface="Trebuchet MS" panose="020B0703020202090204" pitchFamily="34" charset="0"/>
                <a:ea typeface="+mj-ea"/>
                <a:cs typeface="Times New Roman" pitchFamily="18" charset="0"/>
              </a:rPr>
              <a:t>…</a:t>
            </a:r>
          </a:p>
        </p:txBody>
      </p:sp>
      <p:pic>
        <p:nvPicPr>
          <p:cNvPr id="3" name="Picture 2">
            <a:extLst>
              <a:ext uri="{FF2B5EF4-FFF2-40B4-BE49-F238E27FC236}">
                <a16:creationId xmlns:a16="http://schemas.microsoft.com/office/drawing/2014/main" id="{757C7FB2-878E-40B8-8371-6B00DB66C3F8}"/>
              </a:ext>
            </a:extLst>
          </p:cNvPr>
          <p:cNvPicPr>
            <a:picLocks noChangeAspect="1"/>
          </p:cNvPicPr>
          <p:nvPr/>
        </p:nvPicPr>
        <p:blipFill>
          <a:blip r:embed="rId3"/>
          <a:stretch>
            <a:fillRect/>
          </a:stretch>
        </p:blipFill>
        <p:spPr>
          <a:xfrm>
            <a:off x="5136105" y="8701064"/>
            <a:ext cx="4767747" cy="2400224"/>
          </a:xfrm>
          <a:prstGeom prst="rect">
            <a:avLst/>
          </a:prstGeom>
        </p:spPr>
      </p:pic>
      <p:sp>
        <p:nvSpPr>
          <p:cNvPr id="22" name="TextBox 21">
            <a:extLst>
              <a:ext uri="{FF2B5EF4-FFF2-40B4-BE49-F238E27FC236}">
                <a16:creationId xmlns:a16="http://schemas.microsoft.com/office/drawing/2014/main" id="{8F87BBD1-AB15-4A49-ADEB-C822A582ED96}"/>
              </a:ext>
            </a:extLst>
          </p:cNvPr>
          <p:cNvSpPr txBox="1"/>
          <p:nvPr/>
        </p:nvSpPr>
        <p:spPr>
          <a:xfrm>
            <a:off x="6874174" y="12827503"/>
            <a:ext cx="13587475" cy="8217634"/>
          </a:xfrm>
          <a:prstGeom prst="rect">
            <a:avLst/>
          </a:prstGeom>
          <a:solidFill>
            <a:srgbClr val="F5F5F5"/>
          </a:solidFill>
          <a:ln>
            <a:noFill/>
          </a:ln>
        </p:spPr>
        <p:txBody>
          <a:bodyPr wrap="square" rtlCol="0">
            <a:spAutoFit/>
          </a:bodyPr>
          <a:lstStyle/>
          <a:p>
            <a:r>
              <a:rPr lang="en-CA" sz="4800" dirty="0">
                <a:latin typeface="Times" pitchFamily="2" charset="0"/>
              </a:rPr>
              <a:t>SVM</a:t>
            </a:r>
            <a:r>
              <a:rPr lang="zh-CN" altLang="en-US" sz="4800" dirty="0">
                <a:latin typeface="Times" pitchFamily="2" charset="0"/>
              </a:rPr>
              <a:t> </a:t>
            </a:r>
            <a:r>
              <a:rPr lang="en-CA" altLang="zh-CN" sz="4800" dirty="0">
                <a:latin typeface="Times" pitchFamily="2" charset="0"/>
              </a:rPr>
              <a:t>(Support Vector Machine)</a:t>
            </a:r>
            <a:endParaRPr lang="en-CA" sz="4800" dirty="0">
              <a:latin typeface="Times" pitchFamily="2" charset="0"/>
            </a:endParaRPr>
          </a:p>
          <a:p>
            <a:endParaRPr lang="en-CA" sz="4800" dirty="0">
              <a:latin typeface="Times" pitchFamily="2" charset="0"/>
            </a:endParaRPr>
          </a:p>
          <a:p>
            <a:endParaRPr lang="en-CA" sz="4800" dirty="0">
              <a:latin typeface="Times" pitchFamily="2" charset="0"/>
            </a:endParaRPr>
          </a:p>
          <a:p>
            <a:endParaRPr lang="en-CA" sz="4800" dirty="0">
              <a:latin typeface="Times" pitchFamily="2" charset="0"/>
            </a:endParaRPr>
          </a:p>
          <a:p>
            <a:endParaRPr lang="en-CA" sz="4800" dirty="0">
              <a:latin typeface="Times" pitchFamily="2" charset="0"/>
            </a:endParaRPr>
          </a:p>
          <a:p>
            <a:endParaRPr lang="en-CA" sz="4800" dirty="0">
              <a:latin typeface="Times" pitchFamily="2" charset="0"/>
            </a:endParaRPr>
          </a:p>
          <a:p>
            <a:endParaRPr lang="en-CA" sz="4800" dirty="0">
              <a:latin typeface="Times" pitchFamily="2" charset="0"/>
            </a:endParaRPr>
          </a:p>
          <a:p>
            <a:endParaRPr lang="en-CA" sz="4800" dirty="0">
              <a:latin typeface="Times" pitchFamily="2" charset="0"/>
            </a:endParaRPr>
          </a:p>
          <a:p>
            <a:endParaRPr lang="en-CA" sz="4800" dirty="0">
              <a:latin typeface="Times" pitchFamily="2" charset="0"/>
            </a:endParaRPr>
          </a:p>
          <a:p>
            <a:endParaRPr lang="en-US" sz="4800" dirty="0">
              <a:latin typeface="Times" pitchFamily="2" charset="0"/>
            </a:endParaRPr>
          </a:p>
          <a:p>
            <a:r>
              <a:rPr lang="en-US" sz="4800" dirty="0">
                <a:latin typeface="Times" pitchFamily="2" charset="0"/>
              </a:rPr>
              <a:t>			</a:t>
            </a:r>
            <a:r>
              <a:rPr lang="en-US" sz="2400" dirty="0">
                <a:latin typeface="Times" pitchFamily="2" charset="0"/>
              </a:rPr>
              <a:t>An example of a hyperplane and its support vectors</a:t>
            </a:r>
          </a:p>
        </p:txBody>
      </p:sp>
      <p:sp>
        <p:nvSpPr>
          <p:cNvPr id="23" name="TextBox 22">
            <a:extLst>
              <a:ext uri="{FF2B5EF4-FFF2-40B4-BE49-F238E27FC236}">
                <a16:creationId xmlns:a16="http://schemas.microsoft.com/office/drawing/2014/main" id="{62262486-A6C2-415A-BE2D-48B4626F3563}"/>
              </a:ext>
            </a:extLst>
          </p:cNvPr>
          <p:cNvSpPr txBox="1"/>
          <p:nvPr/>
        </p:nvSpPr>
        <p:spPr>
          <a:xfrm>
            <a:off x="20950991" y="12822493"/>
            <a:ext cx="10633909" cy="8340745"/>
          </a:xfrm>
          <a:prstGeom prst="rect">
            <a:avLst/>
          </a:prstGeom>
          <a:solidFill>
            <a:srgbClr val="F5F5F5"/>
          </a:solidFill>
          <a:ln>
            <a:noFill/>
          </a:ln>
        </p:spPr>
        <p:txBody>
          <a:bodyPr wrap="square" rtlCol="0">
            <a:spAutoFit/>
          </a:bodyPr>
          <a:lstStyle/>
          <a:p>
            <a:r>
              <a:rPr lang="en-CA" altLang="zh-CN" sz="4800" dirty="0">
                <a:latin typeface="Times" pitchFamily="2" charset="0"/>
              </a:rPr>
              <a:t>CNN(Convolutional Neural Network)</a:t>
            </a:r>
          </a:p>
          <a:p>
            <a:endParaRPr lang="en-CA" altLang="zh-CN" sz="4800" dirty="0">
              <a:latin typeface="Times" pitchFamily="2" charset="0"/>
            </a:endParaRPr>
          </a:p>
          <a:p>
            <a:endParaRPr lang="en-CA" altLang="zh-CN" sz="4800" dirty="0">
              <a:latin typeface="Times" pitchFamily="2" charset="0"/>
            </a:endParaRPr>
          </a:p>
          <a:p>
            <a:endParaRPr lang="en-CA" altLang="zh-CN" sz="4800" dirty="0">
              <a:latin typeface="Times" pitchFamily="2" charset="0"/>
            </a:endParaRPr>
          </a:p>
          <a:p>
            <a:endParaRPr lang="en-CA" sz="4800" dirty="0">
              <a:latin typeface="Times" pitchFamily="2" charset="0"/>
            </a:endParaRPr>
          </a:p>
          <a:p>
            <a:endParaRPr lang="en-CA" sz="4800" dirty="0">
              <a:latin typeface="Times" pitchFamily="2" charset="0"/>
            </a:endParaRPr>
          </a:p>
          <a:p>
            <a:endParaRPr lang="en-CA" sz="4800" dirty="0">
              <a:latin typeface="Times" pitchFamily="2" charset="0"/>
            </a:endParaRPr>
          </a:p>
          <a:p>
            <a:r>
              <a:rPr lang="en-CA" sz="4000" dirty="0">
                <a:latin typeface="Times" pitchFamily="2" charset="0"/>
              </a:rPr>
              <a:t>We extract features with the convolution layers, then determine the categories of the selected images with the dense layers</a:t>
            </a:r>
            <a:r>
              <a:rPr lang="en-US" sz="4000" dirty="0">
                <a:latin typeface="Times" pitchFamily="2" charset="0"/>
              </a:rPr>
              <a:t>.</a:t>
            </a:r>
          </a:p>
          <a:p>
            <a:endParaRPr lang="en-US" sz="4000" dirty="0">
              <a:latin typeface="Times" pitchFamily="2" charset="0"/>
            </a:endParaRPr>
          </a:p>
          <a:p>
            <a:endParaRPr lang="en-CA" sz="4000" dirty="0">
              <a:latin typeface="Times" pitchFamily="2" charset="0"/>
            </a:endParaRPr>
          </a:p>
        </p:txBody>
      </p:sp>
      <p:sp>
        <p:nvSpPr>
          <p:cNvPr id="24" name="TextBox 23">
            <a:extLst>
              <a:ext uri="{FF2B5EF4-FFF2-40B4-BE49-F238E27FC236}">
                <a16:creationId xmlns:a16="http://schemas.microsoft.com/office/drawing/2014/main" id="{317862C3-A1A8-417B-9203-A37019E702E2}"/>
              </a:ext>
            </a:extLst>
          </p:cNvPr>
          <p:cNvSpPr txBox="1"/>
          <p:nvPr/>
        </p:nvSpPr>
        <p:spPr>
          <a:xfrm>
            <a:off x="609601" y="12831949"/>
            <a:ext cx="5839325" cy="8217634"/>
          </a:xfrm>
          <a:prstGeom prst="rect">
            <a:avLst/>
          </a:prstGeom>
          <a:solidFill>
            <a:srgbClr val="F5F5F5"/>
          </a:solidFill>
          <a:ln>
            <a:noFill/>
          </a:ln>
        </p:spPr>
        <p:txBody>
          <a:bodyPr wrap="square" rtlCol="0">
            <a:spAutoFit/>
          </a:bodyPr>
          <a:lstStyle/>
          <a:p>
            <a:r>
              <a:rPr lang="en-CA" sz="4800" dirty="0">
                <a:latin typeface="Times" pitchFamily="2" charset="0"/>
              </a:rPr>
              <a:t>K-nearest neighbours</a:t>
            </a:r>
          </a:p>
          <a:p>
            <a:endParaRPr lang="en-CA" sz="4800" dirty="0">
              <a:latin typeface="Times" pitchFamily="2" charset="0"/>
            </a:endParaRPr>
          </a:p>
          <a:p>
            <a:r>
              <a:rPr lang="en-US" sz="3600" dirty="0">
                <a:latin typeface="Times" pitchFamily="2" charset="0"/>
              </a:rPr>
              <a:t>K-Nearest Neighbor learning is, given a training sample, to find the nearest K training samples(“neighbors”) based on some measurements on distances, then predict the outcomes based on the information provided by the “neighbors”. </a:t>
            </a:r>
            <a:endParaRPr lang="en-CA" sz="4800" dirty="0">
              <a:latin typeface="Times" pitchFamily="2" charset="0"/>
            </a:endParaRPr>
          </a:p>
          <a:p>
            <a:endParaRPr lang="en-CA" sz="3600" dirty="0">
              <a:latin typeface="Times" pitchFamily="2" charset="0"/>
            </a:endParaRPr>
          </a:p>
          <a:p>
            <a:endParaRPr lang="en-CA" sz="3600" dirty="0">
              <a:latin typeface="Times" pitchFamily="2" charset="0"/>
            </a:endParaRPr>
          </a:p>
          <a:p>
            <a:endParaRPr lang="en-CA" sz="3600" dirty="0">
              <a:latin typeface="Times" pitchFamily="2" charset="0"/>
            </a:endParaRPr>
          </a:p>
        </p:txBody>
      </p:sp>
      <p:pic>
        <p:nvPicPr>
          <p:cNvPr id="4" name="Picture 3">
            <a:extLst>
              <a:ext uri="{FF2B5EF4-FFF2-40B4-BE49-F238E27FC236}">
                <a16:creationId xmlns:a16="http://schemas.microsoft.com/office/drawing/2014/main" id="{B37206CA-3BAA-4E3D-BC87-B907E2EE9DB9}"/>
              </a:ext>
            </a:extLst>
          </p:cNvPr>
          <p:cNvPicPr>
            <a:picLocks noChangeAspect="1"/>
          </p:cNvPicPr>
          <p:nvPr/>
        </p:nvPicPr>
        <p:blipFill>
          <a:blip r:embed="rId4"/>
          <a:stretch>
            <a:fillRect/>
          </a:stretch>
        </p:blipFill>
        <p:spPr>
          <a:xfrm>
            <a:off x="21364766" y="14203426"/>
            <a:ext cx="8068801" cy="2695951"/>
          </a:xfrm>
          <a:prstGeom prst="rect">
            <a:avLst/>
          </a:prstGeom>
        </p:spPr>
      </p:pic>
      <p:pic>
        <p:nvPicPr>
          <p:cNvPr id="6" name="Picture 5">
            <a:extLst>
              <a:ext uri="{FF2B5EF4-FFF2-40B4-BE49-F238E27FC236}">
                <a16:creationId xmlns:a16="http://schemas.microsoft.com/office/drawing/2014/main" id="{87B9EC62-3546-4803-9B81-69916B40F07E}"/>
              </a:ext>
            </a:extLst>
          </p:cNvPr>
          <p:cNvPicPr>
            <a:picLocks noChangeAspect="1"/>
          </p:cNvPicPr>
          <p:nvPr/>
        </p:nvPicPr>
        <p:blipFill>
          <a:blip r:embed="rId5"/>
          <a:stretch>
            <a:fillRect/>
          </a:stretch>
        </p:blipFill>
        <p:spPr>
          <a:xfrm>
            <a:off x="7045184" y="13822643"/>
            <a:ext cx="8206345" cy="6127403"/>
          </a:xfrm>
          <a:prstGeom prst="rect">
            <a:avLst/>
          </a:prstGeom>
        </p:spPr>
      </p:pic>
      <p:sp>
        <p:nvSpPr>
          <p:cNvPr id="9" name="TextBox 8">
            <a:extLst>
              <a:ext uri="{FF2B5EF4-FFF2-40B4-BE49-F238E27FC236}">
                <a16:creationId xmlns:a16="http://schemas.microsoft.com/office/drawing/2014/main" id="{34B25571-F3F5-4880-9B44-1C27F59850A5}"/>
              </a:ext>
            </a:extLst>
          </p:cNvPr>
          <p:cNvSpPr txBox="1"/>
          <p:nvPr/>
        </p:nvSpPr>
        <p:spPr>
          <a:xfrm>
            <a:off x="15624512" y="13977879"/>
            <a:ext cx="4720389" cy="5632311"/>
          </a:xfrm>
          <a:prstGeom prst="rect">
            <a:avLst/>
          </a:prstGeom>
          <a:noFill/>
        </p:spPr>
        <p:txBody>
          <a:bodyPr wrap="square" rtlCol="0">
            <a:spAutoFit/>
          </a:bodyPr>
          <a:lstStyle/>
          <a:p>
            <a:r>
              <a:rPr lang="en-US" sz="3600" dirty="0">
                <a:latin typeface="Times" panose="02020603050405020304" pitchFamily="18" charset="0"/>
                <a:cs typeface="Times" panose="02020603050405020304" pitchFamily="18" charset="0"/>
              </a:rPr>
              <a:t>SVM records all hyperplanes that were used to recognize in between any two different categories in the training data-sets, and outputs the category with highest probability based on all 1-vs-1 comparisons.</a:t>
            </a:r>
            <a:endParaRPr lang="en-CA" sz="3600" dirty="0">
              <a:latin typeface="Times" panose="02020603050405020304" pitchFamily="18" charset="0"/>
              <a:cs typeface="Times" panose="02020603050405020304" pitchFamily="18" charset="0"/>
            </a:endParaRPr>
          </a:p>
        </p:txBody>
      </p:sp>
      <p:sp>
        <p:nvSpPr>
          <p:cNvPr id="2" name="文本框 1">
            <a:extLst>
              <a:ext uri="{FF2B5EF4-FFF2-40B4-BE49-F238E27FC236}">
                <a16:creationId xmlns:a16="http://schemas.microsoft.com/office/drawing/2014/main" id="{D99F2450-2A10-47DC-A40D-254A574C7613}"/>
              </a:ext>
            </a:extLst>
          </p:cNvPr>
          <p:cNvSpPr txBox="1"/>
          <p:nvPr/>
        </p:nvSpPr>
        <p:spPr>
          <a:xfrm>
            <a:off x="609600" y="31765084"/>
            <a:ext cx="9053010" cy="3539430"/>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The accuracy of SVM model is largely depending on the number of classes. Accompany by the increasing number of categories, different classes with almost the same distinguishing features, such as a hockey stick or a banana, are more likely to appear.</a:t>
            </a:r>
          </a:p>
          <a:p>
            <a:r>
              <a:rPr lang="en-US" sz="2800" dirty="0">
                <a:latin typeface="Times New Roman" panose="02020603050405020304" pitchFamily="18" charset="0"/>
                <a:cs typeface="Times New Roman" panose="02020603050405020304" pitchFamily="18" charset="0"/>
              </a:rPr>
              <a:t>After some attempts on enlarging the training dataset, the best results on performance of RBF kernel reach 91.5% and 89.0% for 3 and 10 different symbols respectively.</a:t>
            </a:r>
          </a:p>
        </p:txBody>
      </p:sp>
      <p:graphicFrame>
        <p:nvGraphicFramePr>
          <p:cNvPr id="11" name="表格 11">
            <a:extLst>
              <a:ext uri="{FF2B5EF4-FFF2-40B4-BE49-F238E27FC236}">
                <a16:creationId xmlns:a16="http://schemas.microsoft.com/office/drawing/2014/main" id="{E6B3B686-F363-4717-9CCA-BC80F63E98DF}"/>
              </a:ext>
            </a:extLst>
          </p:cNvPr>
          <p:cNvGraphicFramePr>
            <a:graphicFrameLocks noGrp="1"/>
          </p:cNvGraphicFramePr>
          <p:nvPr>
            <p:extLst>
              <p:ext uri="{D42A27DB-BD31-4B8C-83A1-F6EECF244321}">
                <p14:modId xmlns:p14="http://schemas.microsoft.com/office/powerpoint/2010/main" val="2803377809"/>
              </p:ext>
            </p:extLst>
          </p:nvPr>
        </p:nvGraphicFramePr>
        <p:xfrm>
          <a:off x="609600" y="27232653"/>
          <a:ext cx="9053010" cy="4302420"/>
        </p:xfrm>
        <a:graphic>
          <a:graphicData uri="http://schemas.openxmlformats.org/drawingml/2006/table">
            <a:tbl>
              <a:tblPr firstRow="1" bandRow="1">
                <a:tableStyleId>{2D5ABB26-0587-4C30-8999-92F81FD0307C}</a:tableStyleId>
              </a:tblPr>
              <a:tblGrid>
                <a:gridCol w="1005890">
                  <a:extLst>
                    <a:ext uri="{9D8B030D-6E8A-4147-A177-3AD203B41FA5}">
                      <a16:colId xmlns:a16="http://schemas.microsoft.com/office/drawing/2014/main" val="969088603"/>
                    </a:ext>
                  </a:extLst>
                </a:gridCol>
                <a:gridCol w="1005890">
                  <a:extLst>
                    <a:ext uri="{9D8B030D-6E8A-4147-A177-3AD203B41FA5}">
                      <a16:colId xmlns:a16="http://schemas.microsoft.com/office/drawing/2014/main" val="4151999150"/>
                    </a:ext>
                  </a:extLst>
                </a:gridCol>
                <a:gridCol w="1005890">
                  <a:extLst>
                    <a:ext uri="{9D8B030D-6E8A-4147-A177-3AD203B41FA5}">
                      <a16:colId xmlns:a16="http://schemas.microsoft.com/office/drawing/2014/main" val="3716023369"/>
                    </a:ext>
                  </a:extLst>
                </a:gridCol>
                <a:gridCol w="1005890">
                  <a:extLst>
                    <a:ext uri="{9D8B030D-6E8A-4147-A177-3AD203B41FA5}">
                      <a16:colId xmlns:a16="http://schemas.microsoft.com/office/drawing/2014/main" val="1897823282"/>
                    </a:ext>
                  </a:extLst>
                </a:gridCol>
                <a:gridCol w="1005890">
                  <a:extLst>
                    <a:ext uri="{9D8B030D-6E8A-4147-A177-3AD203B41FA5}">
                      <a16:colId xmlns:a16="http://schemas.microsoft.com/office/drawing/2014/main" val="1615062528"/>
                    </a:ext>
                  </a:extLst>
                </a:gridCol>
                <a:gridCol w="1005890">
                  <a:extLst>
                    <a:ext uri="{9D8B030D-6E8A-4147-A177-3AD203B41FA5}">
                      <a16:colId xmlns:a16="http://schemas.microsoft.com/office/drawing/2014/main" val="1433283469"/>
                    </a:ext>
                  </a:extLst>
                </a:gridCol>
                <a:gridCol w="1005890">
                  <a:extLst>
                    <a:ext uri="{9D8B030D-6E8A-4147-A177-3AD203B41FA5}">
                      <a16:colId xmlns:a16="http://schemas.microsoft.com/office/drawing/2014/main" val="506825695"/>
                    </a:ext>
                  </a:extLst>
                </a:gridCol>
                <a:gridCol w="1005890">
                  <a:extLst>
                    <a:ext uri="{9D8B030D-6E8A-4147-A177-3AD203B41FA5}">
                      <a16:colId xmlns:a16="http://schemas.microsoft.com/office/drawing/2014/main" val="616409321"/>
                    </a:ext>
                  </a:extLst>
                </a:gridCol>
                <a:gridCol w="1005890">
                  <a:extLst>
                    <a:ext uri="{9D8B030D-6E8A-4147-A177-3AD203B41FA5}">
                      <a16:colId xmlns:a16="http://schemas.microsoft.com/office/drawing/2014/main" val="1691690716"/>
                    </a:ext>
                  </a:extLst>
                </a:gridCol>
              </a:tblGrid>
              <a:tr h="1160725">
                <a:tc>
                  <a:txBody>
                    <a:bodyPr/>
                    <a:lstStyle/>
                    <a:p>
                      <a:pPr algn="ctr"/>
                      <a:endParaRPr lang="en-US" sz="4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2800" dirty="0"/>
                        <a:t>3 classes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2800" dirty="0"/>
                        <a:t>10 classes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2800" dirty="0"/>
                        <a:t>50 classes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2800" dirty="0"/>
                        <a:t>100 classes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3672929"/>
                  </a:ext>
                </a:extLst>
              </a:tr>
              <a:tr h="882151">
                <a:tc>
                  <a:txBody>
                    <a:bodyPr/>
                    <a:lstStyle/>
                    <a:p>
                      <a:pPr algn="ctr"/>
                      <a:r>
                        <a:rPr lang="en-US" sz="2000" dirty="0"/>
                        <a:t>Kernel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t>Accuracy</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t>Training </a:t>
                      </a:r>
                    </a:p>
                    <a:p>
                      <a:pPr algn="ctr"/>
                      <a:r>
                        <a:rPr lang="en-US" altLang="zh-CN" sz="1600" dirty="0"/>
                        <a:t>Time(s)</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t>Accuracy</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t>Training </a:t>
                      </a:r>
                    </a:p>
                    <a:p>
                      <a:pPr algn="ctr"/>
                      <a:r>
                        <a:rPr lang="en-US" altLang="zh-CN" sz="1600" dirty="0"/>
                        <a:t>Time(s)</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t>Accuracy</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t>Training </a:t>
                      </a:r>
                    </a:p>
                    <a:p>
                      <a:pPr algn="ctr"/>
                      <a:r>
                        <a:rPr lang="en-US" altLang="zh-CN" sz="1600" dirty="0"/>
                        <a:t>Time(s)</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t>Accuracy</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t>Training </a:t>
                      </a:r>
                    </a:p>
                    <a:p>
                      <a:pPr algn="ctr"/>
                      <a:r>
                        <a:rPr lang="en-US" altLang="zh-CN" sz="1600" dirty="0"/>
                        <a:t>Time(s)</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7831045"/>
                  </a:ext>
                </a:extLst>
              </a:tr>
              <a:tr h="564886">
                <a:tc>
                  <a:txBody>
                    <a:bodyPr/>
                    <a:lstStyle/>
                    <a:p>
                      <a:pPr algn="ctr"/>
                      <a:r>
                        <a:rPr lang="en-US" sz="1800" dirty="0"/>
                        <a:t>Linear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75.75%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45.2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65.81%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336.9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42.79%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6463.8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1669235"/>
                  </a:ext>
                </a:extLst>
              </a:tr>
              <a:tr h="564886">
                <a:tc>
                  <a:txBody>
                    <a:bodyPr/>
                    <a:lstStyle/>
                    <a:p>
                      <a:pPr algn="ctr"/>
                      <a:r>
                        <a:rPr lang="en-US" sz="1800" dirty="0"/>
                        <a:t>Poly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88.58%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15.1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84.53%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182.2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66.5%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3907.5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59.80%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13205.0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1863742"/>
                  </a:ext>
                </a:extLst>
              </a:tr>
              <a:tr h="564886">
                <a:tc>
                  <a:txBody>
                    <a:bodyPr/>
                    <a:lstStyle/>
                    <a:p>
                      <a:pPr algn="ctr"/>
                      <a:r>
                        <a:rPr lang="en-US" sz="1800" dirty="0"/>
                        <a:t>RBF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88.29%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14.1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83.17%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150.2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63.27%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3164.0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57.36%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10769.9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1571005"/>
                  </a:ext>
                </a:extLst>
              </a:tr>
              <a:tr h="564886">
                <a:tc>
                  <a:txBody>
                    <a:bodyPr/>
                    <a:lstStyle/>
                    <a:p>
                      <a:pPr algn="ctr"/>
                      <a:r>
                        <a:rPr lang="en-US" sz="1800" dirty="0"/>
                        <a:t>Sigmoid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65.19%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37.8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50.39%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453.7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29.94%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8007.9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4426181"/>
                  </a:ext>
                </a:extLst>
              </a:tr>
            </a:tbl>
          </a:graphicData>
        </a:graphic>
      </p:graphicFrame>
      <p:sp>
        <p:nvSpPr>
          <p:cNvPr id="34" name="文本框 33">
            <a:extLst>
              <a:ext uri="{FF2B5EF4-FFF2-40B4-BE49-F238E27FC236}">
                <a16:creationId xmlns:a16="http://schemas.microsoft.com/office/drawing/2014/main" id="{0216373F-7C7E-4386-9855-35113C470456}"/>
              </a:ext>
            </a:extLst>
          </p:cNvPr>
          <p:cNvSpPr txBox="1"/>
          <p:nvPr/>
        </p:nvSpPr>
        <p:spPr>
          <a:xfrm>
            <a:off x="762000" y="26675497"/>
            <a:ext cx="5463653"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SVM with different kernels:</a:t>
            </a:r>
          </a:p>
        </p:txBody>
      </p:sp>
      <p:pic>
        <p:nvPicPr>
          <p:cNvPr id="14" name="图片 13">
            <a:extLst>
              <a:ext uri="{FF2B5EF4-FFF2-40B4-BE49-F238E27FC236}">
                <a16:creationId xmlns:a16="http://schemas.microsoft.com/office/drawing/2014/main" id="{686E74C9-11E6-4124-867F-230650653D0A}"/>
              </a:ext>
            </a:extLst>
          </p:cNvPr>
          <p:cNvPicPr>
            <a:picLocks noChangeAspect="1"/>
          </p:cNvPicPr>
          <p:nvPr/>
        </p:nvPicPr>
        <p:blipFill>
          <a:blip r:embed="rId6"/>
          <a:stretch>
            <a:fillRect/>
          </a:stretch>
        </p:blipFill>
        <p:spPr>
          <a:xfrm>
            <a:off x="21364766" y="14156984"/>
            <a:ext cx="9405085" cy="2729360"/>
          </a:xfrm>
          <a:prstGeom prst="rect">
            <a:avLst/>
          </a:prstGeom>
        </p:spPr>
      </p:pic>
      <p:sp>
        <p:nvSpPr>
          <p:cNvPr id="17" name="文本框 16">
            <a:extLst>
              <a:ext uri="{FF2B5EF4-FFF2-40B4-BE49-F238E27FC236}">
                <a16:creationId xmlns:a16="http://schemas.microsoft.com/office/drawing/2014/main" id="{83E5BD40-169C-44BB-9B39-FEAFDCB3737A}"/>
              </a:ext>
            </a:extLst>
          </p:cNvPr>
          <p:cNvSpPr txBox="1"/>
          <p:nvPr/>
        </p:nvSpPr>
        <p:spPr>
          <a:xfrm>
            <a:off x="23695948" y="16980863"/>
            <a:ext cx="514399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structure of CNN we are using</a:t>
            </a:r>
          </a:p>
        </p:txBody>
      </p:sp>
      <p:sp>
        <p:nvSpPr>
          <p:cNvPr id="18" name="文本框 17">
            <a:extLst>
              <a:ext uri="{FF2B5EF4-FFF2-40B4-BE49-F238E27FC236}">
                <a16:creationId xmlns:a16="http://schemas.microsoft.com/office/drawing/2014/main" id="{A603A307-7286-43A9-ABC2-B23CF31999E5}"/>
              </a:ext>
            </a:extLst>
          </p:cNvPr>
          <p:cNvSpPr txBox="1"/>
          <p:nvPr/>
        </p:nvSpPr>
        <p:spPr>
          <a:xfrm>
            <a:off x="10738398" y="26757954"/>
            <a:ext cx="9772227"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Results obtained from comparing KNN(baseline), SVM and CNN:</a:t>
            </a:r>
          </a:p>
        </p:txBody>
      </p:sp>
      <p:sp>
        <p:nvSpPr>
          <p:cNvPr id="19" name="文本框 18">
            <a:extLst>
              <a:ext uri="{FF2B5EF4-FFF2-40B4-BE49-F238E27FC236}">
                <a16:creationId xmlns:a16="http://schemas.microsoft.com/office/drawing/2014/main" id="{39E6F9C0-EB9D-48AF-9EDF-52B5ABF4710C}"/>
              </a:ext>
            </a:extLst>
          </p:cNvPr>
          <p:cNvSpPr txBox="1"/>
          <p:nvPr/>
        </p:nvSpPr>
        <p:spPr>
          <a:xfrm>
            <a:off x="20950991" y="26768587"/>
            <a:ext cx="10028130"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A sample of a normalized confusion matrix for CNN with 50 classes:</a:t>
            </a:r>
            <a:endParaRPr lang="en-US" dirty="0">
              <a:latin typeface="Times New Roman" panose="02020603050405020304" pitchFamily="18" charset="0"/>
              <a:cs typeface="Times New Roman" panose="02020603050405020304" pitchFamily="18" charset="0"/>
            </a:endParaRPr>
          </a:p>
        </p:txBody>
      </p:sp>
      <p:pic>
        <p:nvPicPr>
          <p:cNvPr id="21" name="图片 20">
            <a:extLst>
              <a:ext uri="{FF2B5EF4-FFF2-40B4-BE49-F238E27FC236}">
                <a16:creationId xmlns:a16="http://schemas.microsoft.com/office/drawing/2014/main" id="{195849EC-8E37-4C66-B243-FEFF43D6134C}"/>
              </a:ext>
            </a:extLst>
          </p:cNvPr>
          <p:cNvPicPr>
            <a:picLocks noChangeAspect="1"/>
          </p:cNvPicPr>
          <p:nvPr/>
        </p:nvPicPr>
        <p:blipFill>
          <a:blip r:embed="rId7"/>
          <a:stretch>
            <a:fillRect/>
          </a:stretch>
        </p:blipFill>
        <p:spPr>
          <a:xfrm>
            <a:off x="20461650" y="27232653"/>
            <a:ext cx="10308202" cy="8726362"/>
          </a:xfrm>
          <a:prstGeom prst="rect">
            <a:avLst/>
          </a:prstGeom>
        </p:spPr>
      </p:pic>
      <p:graphicFrame>
        <p:nvGraphicFramePr>
          <p:cNvPr id="27" name="图表 26">
            <a:extLst>
              <a:ext uri="{FF2B5EF4-FFF2-40B4-BE49-F238E27FC236}">
                <a16:creationId xmlns:a16="http://schemas.microsoft.com/office/drawing/2014/main" id="{EF39CD0F-C5F3-4E1F-B13A-7F0AEE13B14F}"/>
              </a:ext>
            </a:extLst>
          </p:cNvPr>
          <p:cNvGraphicFramePr/>
          <p:nvPr>
            <p:extLst>
              <p:ext uri="{D42A27DB-BD31-4B8C-83A1-F6EECF244321}">
                <p14:modId xmlns:p14="http://schemas.microsoft.com/office/powerpoint/2010/main" val="1847912542"/>
              </p:ext>
            </p:extLst>
          </p:nvPr>
        </p:nvGraphicFramePr>
        <p:xfrm>
          <a:off x="10673486" y="27482757"/>
          <a:ext cx="9671415" cy="6181617"/>
        </p:xfrm>
        <a:graphic>
          <a:graphicData uri="http://schemas.openxmlformats.org/drawingml/2006/chart">
            <c:chart xmlns:c="http://schemas.openxmlformats.org/drawingml/2006/chart" xmlns:r="http://schemas.openxmlformats.org/officeDocument/2006/relationships" r:id="rId8"/>
          </a:graphicData>
        </a:graphic>
      </p:graphicFrame>
      <p:sp>
        <p:nvSpPr>
          <p:cNvPr id="28" name="文本框 27">
            <a:extLst>
              <a:ext uri="{FF2B5EF4-FFF2-40B4-BE49-F238E27FC236}">
                <a16:creationId xmlns:a16="http://schemas.microsoft.com/office/drawing/2014/main" id="{AE6EFC82-AA32-40C6-A33B-A4EAE0A22AFE}"/>
              </a:ext>
            </a:extLst>
          </p:cNvPr>
          <p:cNvSpPr txBox="1"/>
          <p:nvPr/>
        </p:nvSpPr>
        <p:spPr>
          <a:xfrm>
            <a:off x="10673486" y="33559845"/>
            <a:ext cx="9671415" cy="1938992"/>
          </a:xfrm>
          <a:prstGeom prst="rect">
            <a:avLst/>
          </a:prstGeom>
          <a:noFill/>
        </p:spPr>
        <p:txBody>
          <a:bodyPr wrap="square" rtlCol="0">
            <a:spAutoFit/>
          </a:bodyPr>
          <a:lstStyle/>
          <a:p>
            <a:pPr algn="just"/>
            <a:r>
              <a:rPr lang="en-US" altLang="zh-CN" sz="2400" dirty="0">
                <a:latin typeface="Times New Roman" panose="02020603050405020304" pitchFamily="18" charset="0"/>
                <a:cs typeface="Times New Roman" panose="02020603050405020304" pitchFamily="18" charset="0"/>
              </a:rPr>
              <a:t>From our results, both SVM and CNN models perform better than the KNN model which is our baseline. In the 100 classes trail, we used a smaller training set to train the CNN, which caused an accuracy lower than expected. However, The advantage of CNN is significant when dealing with large numbers of different doodles.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46782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980</TotalTime>
  <Words>682</Words>
  <Application>Microsoft Office PowerPoint</Application>
  <PresentationFormat>Custom</PresentationFormat>
  <Paragraphs>104</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Impact</vt:lpstr>
      <vt:lpstr>Times</vt:lpstr>
      <vt:lpstr>Times New Roman</vt:lpstr>
      <vt:lpstr>Trebuchet MS</vt:lpstr>
      <vt:lpstr>Office Theme</vt:lpstr>
      <vt:lpstr>A Research on Sketching Recognition with Machine Learning Technologies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Weakly Supervised Action Recognition</dc:title>
  <dc:creator>Greg Mori</dc:creator>
  <cp:lastModifiedBy>Lynn Shi</cp:lastModifiedBy>
  <cp:revision>37</cp:revision>
  <dcterms:created xsi:type="dcterms:W3CDTF">2018-11-28T01:52:15Z</dcterms:created>
  <dcterms:modified xsi:type="dcterms:W3CDTF">2021-08-28T00:24:56Z</dcterms:modified>
</cp:coreProperties>
</file>