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D40-3D1D-44AF-93CE-D8DD3EF1A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FC2713-D6A4-4768-A4DB-F15EB1336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F7035-92E2-49CF-A229-34D08B6C2F6E}"/>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5" name="Footer Placeholder 4">
            <a:extLst>
              <a:ext uri="{FF2B5EF4-FFF2-40B4-BE49-F238E27FC236}">
                <a16:creationId xmlns:a16="http://schemas.microsoft.com/office/drawing/2014/main" id="{557B60D7-6BB2-47EC-B150-949F239EC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0D3FE-9817-4851-BB77-AF48C9A90517}"/>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259792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5FC4-AFEE-410B-8132-1FF03C0393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435710-B42B-4FD3-8B7E-29019B9A1C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F3595-073E-4F49-AD17-FC3A81D5850F}"/>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5" name="Footer Placeholder 4">
            <a:extLst>
              <a:ext uri="{FF2B5EF4-FFF2-40B4-BE49-F238E27FC236}">
                <a16:creationId xmlns:a16="http://schemas.microsoft.com/office/drawing/2014/main" id="{68E74338-925F-4546-AEBD-0E92E0A44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66D90-933F-493B-9337-2AEE6985ECCB}"/>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336913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9618F-4246-4B30-AC6C-0171CEC14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09FA79-9E97-4477-A6DA-5ADD6DBB5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6675D-5A32-4994-90F1-C85EA86C023B}"/>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5" name="Footer Placeholder 4">
            <a:extLst>
              <a:ext uri="{FF2B5EF4-FFF2-40B4-BE49-F238E27FC236}">
                <a16:creationId xmlns:a16="http://schemas.microsoft.com/office/drawing/2014/main" id="{5020FDEC-8AE9-4906-9E1F-797821BA3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844E9-0569-4B76-83F6-7FFCAD1D0380}"/>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254646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BD2A-6305-4932-8188-4383B409CB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97F6AB-1510-4904-AFD9-1F501FD4A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6561B-C8C6-4324-9309-9D5C0880264C}"/>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5" name="Footer Placeholder 4">
            <a:extLst>
              <a:ext uri="{FF2B5EF4-FFF2-40B4-BE49-F238E27FC236}">
                <a16:creationId xmlns:a16="http://schemas.microsoft.com/office/drawing/2014/main" id="{98EFF8D3-90CA-41A7-9492-FFDB5505F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DD2C7-3A29-4563-BDFD-49C347928EF7}"/>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96362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E3AD-934A-4814-89CB-031219E08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F13B2-630B-4784-A566-617AC9620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B361D-EC80-4BB9-AD88-1F4E2C78FD0B}"/>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5" name="Footer Placeholder 4">
            <a:extLst>
              <a:ext uri="{FF2B5EF4-FFF2-40B4-BE49-F238E27FC236}">
                <a16:creationId xmlns:a16="http://schemas.microsoft.com/office/drawing/2014/main" id="{0E9BE239-C729-492F-B64E-3E9F58D71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BDCBF-9E90-45EE-B94E-EFE84E2E0725}"/>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161555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0F93-0866-4B53-86AE-8FA49FAB32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7FC0A1-5179-4D19-A2F1-935CFE824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B1883C-D959-45F0-989E-AF96C53C1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A6E9EF-F17E-47CF-9C3F-4FFE337D53A1}"/>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6" name="Footer Placeholder 5">
            <a:extLst>
              <a:ext uri="{FF2B5EF4-FFF2-40B4-BE49-F238E27FC236}">
                <a16:creationId xmlns:a16="http://schemas.microsoft.com/office/drawing/2014/main" id="{1D226BCD-93B0-45B2-BC4A-A51F6DC91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0C6F7-730F-4EAF-8966-8FA2361C099A}"/>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412876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5EE7-DB97-4933-B05D-17551D7CA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BD32C-5636-4C38-B9C1-B55F42A06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0B39E-47FB-4FD8-A799-E7DB8014C6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7D04B7-8671-4344-B5EF-AF776AE4D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42857-E479-4FB0-8A14-7EA0ACFF5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B7E5F3-386A-4A42-A6DA-80DD79C55D71}"/>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8" name="Footer Placeholder 7">
            <a:extLst>
              <a:ext uri="{FF2B5EF4-FFF2-40B4-BE49-F238E27FC236}">
                <a16:creationId xmlns:a16="http://schemas.microsoft.com/office/drawing/2014/main" id="{FE44E9A8-B53B-4D94-8A93-F4271A3FE1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78CE91-4570-4161-8442-6F26F030C2D9}"/>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199078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6F7D-A6C2-4097-AC7E-7A903FC1EE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D44B66-9657-4764-8F86-86FAD6608CEB}"/>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4" name="Footer Placeholder 3">
            <a:extLst>
              <a:ext uri="{FF2B5EF4-FFF2-40B4-BE49-F238E27FC236}">
                <a16:creationId xmlns:a16="http://schemas.microsoft.com/office/drawing/2014/main" id="{CD5AD3A1-77EC-42C8-8BC8-3A05A0EDA2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736A1E-CB58-404D-B182-B48AC35532A2}"/>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39949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ED888-8C7B-439F-8B96-45A2ADCD5273}"/>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3" name="Footer Placeholder 2">
            <a:extLst>
              <a:ext uri="{FF2B5EF4-FFF2-40B4-BE49-F238E27FC236}">
                <a16:creationId xmlns:a16="http://schemas.microsoft.com/office/drawing/2014/main" id="{44A2C3C4-D22F-4948-8CE1-7A6EEAD7CF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8F8279-29DB-4FF4-9E63-B0174F29DF32}"/>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151622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6A26-D445-41E1-840D-04F620D56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1DE4E3-F3DD-4B91-803F-25EDE932B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B70D3E-4A41-4133-B3E3-F40E98A3A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5ED8C-D40C-40D5-98B3-F5687C25DAED}"/>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6" name="Footer Placeholder 5">
            <a:extLst>
              <a:ext uri="{FF2B5EF4-FFF2-40B4-BE49-F238E27FC236}">
                <a16:creationId xmlns:a16="http://schemas.microsoft.com/office/drawing/2014/main" id="{0B45BD74-931C-4523-B0BA-5A9B161097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13BF7C-F8E4-49B3-847E-7CC68F1C0C4C}"/>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97104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AF5D-5370-40B1-AE6D-7FF7DF395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3BA83C-24C4-4DDE-A4FF-390D05AAA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E98C00-D176-42C7-8C68-D92749420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D088F-B11E-4FE2-8E39-762B094BED15}"/>
              </a:ext>
            </a:extLst>
          </p:cNvPr>
          <p:cNvSpPr>
            <a:spLocks noGrp="1"/>
          </p:cNvSpPr>
          <p:nvPr>
            <p:ph type="dt" sz="half" idx="10"/>
          </p:nvPr>
        </p:nvSpPr>
        <p:spPr/>
        <p:txBody>
          <a:bodyPr/>
          <a:lstStyle/>
          <a:p>
            <a:fld id="{F2550365-CDFA-47BA-83E3-0CD98D40A52A}" type="datetimeFigureOut">
              <a:rPr lang="en-IN" smtClean="0"/>
              <a:t>23-03-2022</a:t>
            </a:fld>
            <a:endParaRPr lang="en-IN"/>
          </a:p>
        </p:txBody>
      </p:sp>
      <p:sp>
        <p:nvSpPr>
          <p:cNvPr id="6" name="Footer Placeholder 5">
            <a:extLst>
              <a:ext uri="{FF2B5EF4-FFF2-40B4-BE49-F238E27FC236}">
                <a16:creationId xmlns:a16="http://schemas.microsoft.com/office/drawing/2014/main" id="{195FB703-024D-44BF-98F2-49F47486A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023CA-06B9-4F98-B503-E39D21F14BBB}"/>
              </a:ext>
            </a:extLst>
          </p:cNvPr>
          <p:cNvSpPr>
            <a:spLocks noGrp="1"/>
          </p:cNvSpPr>
          <p:nvPr>
            <p:ph type="sldNum" sz="quarter" idx="12"/>
          </p:nvPr>
        </p:nvSpPr>
        <p:spPr/>
        <p:txBody>
          <a:bodyPr/>
          <a:lstStyle/>
          <a:p>
            <a:fld id="{2FA71E15-B681-4723-AFE6-8933FC6E1F7C}" type="slidenum">
              <a:rPr lang="en-IN" smtClean="0"/>
              <a:t>‹#›</a:t>
            </a:fld>
            <a:endParaRPr lang="en-IN"/>
          </a:p>
        </p:txBody>
      </p:sp>
    </p:spTree>
    <p:extLst>
      <p:ext uri="{BB962C8B-B14F-4D97-AF65-F5344CB8AC3E}">
        <p14:creationId xmlns:p14="http://schemas.microsoft.com/office/powerpoint/2010/main" val="19946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10261-90FE-4BA4-85F0-B2BE86E56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25FADF-3C1C-4719-B377-F38F736D0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74D69-9181-422F-8421-CAF1684FF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50365-CDFA-47BA-83E3-0CD98D40A52A}" type="datetimeFigureOut">
              <a:rPr lang="en-IN" smtClean="0"/>
              <a:t>23-03-2022</a:t>
            </a:fld>
            <a:endParaRPr lang="en-IN"/>
          </a:p>
        </p:txBody>
      </p:sp>
      <p:sp>
        <p:nvSpPr>
          <p:cNvPr id="5" name="Footer Placeholder 4">
            <a:extLst>
              <a:ext uri="{FF2B5EF4-FFF2-40B4-BE49-F238E27FC236}">
                <a16:creationId xmlns:a16="http://schemas.microsoft.com/office/drawing/2014/main" id="{4CC829C7-E158-4B70-9048-6B16EA788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5B73D2-E49A-4A81-950A-8FF12622F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1E15-B681-4723-AFE6-8933FC6E1F7C}" type="slidenum">
              <a:rPr lang="en-IN" smtClean="0"/>
              <a:t>‹#›</a:t>
            </a:fld>
            <a:endParaRPr lang="en-IN"/>
          </a:p>
        </p:txBody>
      </p:sp>
    </p:spTree>
    <p:extLst>
      <p:ext uri="{BB962C8B-B14F-4D97-AF65-F5344CB8AC3E}">
        <p14:creationId xmlns:p14="http://schemas.microsoft.com/office/powerpoint/2010/main" val="1386869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F1003B-5D78-4782-AFC4-D310471BE3F4}"/>
              </a:ext>
            </a:extLst>
          </p:cNvPr>
          <p:cNvPicPr>
            <a:picLocks noChangeAspect="1"/>
          </p:cNvPicPr>
          <p:nvPr/>
        </p:nvPicPr>
        <p:blipFill rotWithShape="1">
          <a:blip r:embed="rId2">
            <a:extLst>
              <a:ext uri="{28A0092B-C50C-407E-A947-70E740481C1C}">
                <a14:useLocalDpi xmlns:a14="http://schemas.microsoft.com/office/drawing/2010/main" val="0"/>
              </a:ext>
            </a:extLst>
          </a:blip>
          <a:srcRect t="5298"/>
          <a:stretch/>
        </p:blipFill>
        <p:spPr>
          <a:xfrm>
            <a:off x="3387967" y="548214"/>
            <a:ext cx="5416065" cy="3846831"/>
          </a:xfrm>
          <a:prstGeom prst="rect">
            <a:avLst/>
          </a:prstGeom>
        </p:spPr>
      </p:pic>
      <p:sp>
        <p:nvSpPr>
          <p:cNvPr id="6" name="TextBox 5">
            <a:extLst>
              <a:ext uri="{FF2B5EF4-FFF2-40B4-BE49-F238E27FC236}">
                <a16:creationId xmlns:a16="http://schemas.microsoft.com/office/drawing/2014/main" id="{AFF1DDCB-AA20-4B4B-BAED-CB71E0123977}"/>
              </a:ext>
            </a:extLst>
          </p:cNvPr>
          <p:cNvSpPr txBox="1"/>
          <p:nvPr/>
        </p:nvSpPr>
        <p:spPr>
          <a:xfrm>
            <a:off x="1510162" y="4649002"/>
            <a:ext cx="9171673" cy="769441"/>
          </a:xfrm>
          <a:prstGeom prst="rect">
            <a:avLst/>
          </a:prstGeom>
          <a:noFill/>
        </p:spPr>
        <p:txBody>
          <a:bodyPr wrap="square" rtlCol="0">
            <a:spAutoFit/>
          </a:bodyPr>
          <a:lstStyle/>
          <a:p>
            <a:pPr algn="ctr"/>
            <a:r>
              <a:rPr lang="en-US" sz="4400" dirty="0"/>
              <a:t>Pharmacy Management System </a:t>
            </a:r>
            <a:endParaRPr lang="en-IN" sz="4400" dirty="0"/>
          </a:p>
        </p:txBody>
      </p:sp>
      <p:sp>
        <p:nvSpPr>
          <p:cNvPr id="7" name="TextBox 6">
            <a:extLst>
              <a:ext uri="{FF2B5EF4-FFF2-40B4-BE49-F238E27FC236}">
                <a16:creationId xmlns:a16="http://schemas.microsoft.com/office/drawing/2014/main" id="{BA741D02-DA7B-4CBC-A21C-E332D46867EF}"/>
              </a:ext>
            </a:extLst>
          </p:cNvPr>
          <p:cNvSpPr txBox="1"/>
          <p:nvPr/>
        </p:nvSpPr>
        <p:spPr>
          <a:xfrm>
            <a:off x="4706035" y="5863452"/>
            <a:ext cx="2779928" cy="523220"/>
          </a:xfrm>
          <a:prstGeom prst="rect">
            <a:avLst/>
          </a:prstGeom>
          <a:noFill/>
        </p:spPr>
        <p:txBody>
          <a:bodyPr wrap="none" rtlCol="0">
            <a:spAutoFit/>
          </a:bodyPr>
          <a:lstStyle/>
          <a:p>
            <a:r>
              <a:rPr lang="en-US" sz="2800" dirty="0"/>
              <a:t>M Gnana Ganesh </a:t>
            </a:r>
            <a:endParaRPr lang="en-IN" sz="2800" dirty="0"/>
          </a:p>
        </p:txBody>
      </p:sp>
    </p:spTree>
    <p:extLst>
      <p:ext uri="{BB962C8B-B14F-4D97-AF65-F5344CB8AC3E}">
        <p14:creationId xmlns:p14="http://schemas.microsoft.com/office/powerpoint/2010/main" val="274881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69E3DA-D1C3-4F25-A2B3-9A89BA94F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20" y="1501542"/>
            <a:ext cx="3557286" cy="3557286"/>
          </a:xfrm>
          <a:prstGeom prst="rect">
            <a:avLst/>
          </a:prstGeom>
        </p:spPr>
      </p:pic>
      <p:sp>
        <p:nvSpPr>
          <p:cNvPr id="6" name="TextBox 5">
            <a:extLst>
              <a:ext uri="{FF2B5EF4-FFF2-40B4-BE49-F238E27FC236}">
                <a16:creationId xmlns:a16="http://schemas.microsoft.com/office/drawing/2014/main" id="{233D23FF-367F-4C03-B42A-794D806F12DD}"/>
              </a:ext>
            </a:extLst>
          </p:cNvPr>
          <p:cNvSpPr txBox="1"/>
          <p:nvPr/>
        </p:nvSpPr>
        <p:spPr>
          <a:xfrm>
            <a:off x="4632960" y="1209154"/>
            <a:ext cx="5345180" cy="584775"/>
          </a:xfrm>
          <a:prstGeom prst="rect">
            <a:avLst/>
          </a:prstGeom>
          <a:noFill/>
        </p:spPr>
        <p:txBody>
          <a:bodyPr wrap="square" rtlCol="0">
            <a:spAutoFit/>
          </a:bodyPr>
          <a:lstStyle/>
          <a:p>
            <a:r>
              <a:rPr lang="en-US" sz="3200" dirty="0"/>
              <a:t>Under the guidance of:</a:t>
            </a:r>
            <a:endParaRPr lang="en-IN" sz="3200" dirty="0"/>
          </a:p>
        </p:txBody>
      </p:sp>
      <p:sp>
        <p:nvSpPr>
          <p:cNvPr id="7" name="TextBox 6">
            <a:extLst>
              <a:ext uri="{FF2B5EF4-FFF2-40B4-BE49-F238E27FC236}">
                <a16:creationId xmlns:a16="http://schemas.microsoft.com/office/drawing/2014/main" id="{6990E181-B12A-4366-9909-F6293537EDC9}"/>
              </a:ext>
            </a:extLst>
          </p:cNvPr>
          <p:cNvSpPr txBox="1"/>
          <p:nvPr/>
        </p:nvSpPr>
        <p:spPr>
          <a:xfrm>
            <a:off x="5688531" y="2305615"/>
            <a:ext cx="600616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Dr Suresh S</a:t>
            </a:r>
          </a:p>
          <a:p>
            <a:pPr marL="285750" indent="-285750">
              <a:buFont typeface="Arial" panose="020B0604020202020204" pitchFamily="34" charset="0"/>
              <a:buChar char="•"/>
            </a:pPr>
            <a:r>
              <a:rPr lang="en-US" sz="2800" dirty="0"/>
              <a:t>DBMS Subject Handling faculty </a:t>
            </a:r>
          </a:p>
          <a:p>
            <a:pPr marL="285750" indent="-285750">
              <a:buFont typeface="Arial" panose="020B0604020202020204" pitchFamily="34" charset="0"/>
              <a:buChar char="•"/>
            </a:pPr>
            <a:r>
              <a:rPr lang="en-US" sz="2800" dirty="0"/>
              <a:t>School of computing</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293346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B431-35E6-41EF-9AEB-64C075A26CCA}"/>
              </a:ext>
            </a:extLst>
          </p:cNvPr>
          <p:cNvSpPr>
            <a:spLocks noGrp="1"/>
          </p:cNvSpPr>
          <p:nvPr>
            <p:ph type="title"/>
          </p:nvPr>
        </p:nvSpPr>
        <p:spPr>
          <a:xfrm>
            <a:off x="321644" y="596133"/>
            <a:ext cx="5774356" cy="453022"/>
          </a:xfrm>
        </p:spPr>
        <p:txBody>
          <a:bodyPr>
            <a:normAutofit fontScale="90000"/>
          </a:bodyPr>
          <a:lstStyle/>
          <a:p>
            <a:r>
              <a:rPr lang="en-US" dirty="0"/>
              <a:t>Abstract </a:t>
            </a:r>
            <a:endParaRPr lang="en-IN" dirty="0"/>
          </a:p>
        </p:txBody>
      </p:sp>
      <p:sp>
        <p:nvSpPr>
          <p:cNvPr id="4" name="TextBox 3">
            <a:extLst>
              <a:ext uri="{FF2B5EF4-FFF2-40B4-BE49-F238E27FC236}">
                <a16:creationId xmlns:a16="http://schemas.microsoft.com/office/drawing/2014/main" id="{41327ED3-AA47-4423-9E92-441ABC825CE0}"/>
              </a:ext>
            </a:extLst>
          </p:cNvPr>
          <p:cNvSpPr txBox="1"/>
          <p:nvPr/>
        </p:nvSpPr>
        <p:spPr>
          <a:xfrm>
            <a:off x="240630" y="1530416"/>
            <a:ext cx="11338561" cy="3139321"/>
          </a:xfrm>
          <a:prstGeom prst="rect">
            <a:avLst/>
          </a:prstGeom>
          <a:noFill/>
        </p:spPr>
        <p:txBody>
          <a:bodyPr wrap="square" rtlCol="0">
            <a:spAutoFit/>
          </a:bodyPr>
          <a:lstStyle/>
          <a:p>
            <a:r>
              <a:rPr lang="en-US" dirty="0"/>
              <a:t>Pharmacies are essential component of healthcare in the India and handle the function of selling medical drugs. Even though the pharmacies do not seem different than any other shop, their functioning is very different due to various laws regarding drugs. For example, most of the drugs available in a pharmacy cannot be purchased without a prescription. Even with a signed prescription, there is a limit on the quantity that can be purchased. Additionally, pharmacist can do a background check on customer’s medical history to ensure that they are not involved in drug abuse. In addition, there are other laws on the operations of pharmacy like requirement for safe disposal of expired medicine and requirement of license for employees that mix/prepare the drugs. Thus, preparing a Database Management System for a pharmacy not only requires study of how things are handled from a customer or employee point of view but also the relevant laws. With this project, our aim was to develop a comprehensive system that could deal with challenges faced in day to day operation of a modern pharmacy. We studied the relevant laws and prepared a system that complies with the law.</a:t>
            </a:r>
            <a:endParaRPr lang="en-IN" dirty="0"/>
          </a:p>
        </p:txBody>
      </p:sp>
    </p:spTree>
    <p:extLst>
      <p:ext uri="{BB962C8B-B14F-4D97-AF65-F5344CB8AC3E}">
        <p14:creationId xmlns:p14="http://schemas.microsoft.com/office/powerpoint/2010/main" val="181571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ecision 9">
            <a:extLst>
              <a:ext uri="{FF2B5EF4-FFF2-40B4-BE49-F238E27FC236}">
                <a16:creationId xmlns:a16="http://schemas.microsoft.com/office/drawing/2014/main" id="{DE406AF7-530E-4D08-88C6-B6451DF00441}"/>
              </a:ext>
            </a:extLst>
          </p:cNvPr>
          <p:cNvSpPr/>
          <p:nvPr/>
        </p:nvSpPr>
        <p:spPr>
          <a:xfrm>
            <a:off x="4160836" y="2496982"/>
            <a:ext cx="1727199" cy="1079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Buys </a:t>
            </a:r>
          </a:p>
        </p:txBody>
      </p:sp>
      <p:sp>
        <p:nvSpPr>
          <p:cNvPr id="12" name="Rectangle 11">
            <a:extLst>
              <a:ext uri="{FF2B5EF4-FFF2-40B4-BE49-F238E27FC236}">
                <a16:creationId xmlns:a16="http://schemas.microsoft.com/office/drawing/2014/main" id="{835A4786-2DCE-4E49-A0D0-6EE52E794C01}"/>
              </a:ext>
            </a:extLst>
          </p:cNvPr>
          <p:cNvSpPr/>
          <p:nvPr/>
        </p:nvSpPr>
        <p:spPr>
          <a:xfrm>
            <a:off x="440534" y="2435622"/>
            <a:ext cx="2304781" cy="91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a:t>
            </a:r>
          </a:p>
        </p:txBody>
      </p:sp>
      <p:sp>
        <p:nvSpPr>
          <p:cNvPr id="15" name="Oval 14">
            <a:extLst>
              <a:ext uri="{FF2B5EF4-FFF2-40B4-BE49-F238E27FC236}">
                <a16:creationId xmlns:a16="http://schemas.microsoft.com/office/drawing/2014/main" id="{7465A2D6-B041-408F-A0CB-4E94BAFD5C8F}"/>
              </a:ext>
            </a:extLst>
          </p:cNvPr>
          <p:cNvSpPr/>
          <p:nvPr/>
        </p:nvSpPr>
        <p:spPr>
          <a:xfrm>
            <a:off x="158735" y="5120138"/>
            <a:ext cx="17695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C_id</a:t>
            </a:r>
            <a:endParaRPr lang="en-IN" dirty="0"/>
          </a:p>
        </p:txBody>
      </p:sp>
      <p:sp>
        <p:nvSpPr>
          <p:cNvPr id="16" name="Oval 15">
            <a:extLst>
              <a:ext uri="{FF2B5EF4-FFF2-40B4-BE49-F238E27FC236}">
                <a16:creationId xmlns:a16="http://schemas.microsoft.com/office/drawing/2014/main" id="{C462032C-4A6D-4EA5-B455-A42366F745AF}"/>
              </a:ext>
            </a:extLst>
          </p:cNvPr>
          <p:cNvSpPr/>
          <p:nvPr/>
        </p:nvSpPr>
        <p:spPr>
          <a:xfrm>
            <a:off x="2227628" y="4062233"/>
            <a:ext cx="144779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C_mail</a:t>
            </a:r>
            <a:endParaRPr lang="en-IN" dirty="0"/>
          </a:p>
        </p:txBody>
      </p:sp>
      <p:sp>
        <p:nvSpPr>
          <p:cNvPr id="19" name="Oval 18">
            <a:extLst>
              <a:ext uri="{FF2B5EF4-FFF2-40B4-BE49-F238E27FC236}">
                <a16:creationId xmlns:a16="http://schemas.microsoft.com/office/drawing/2014/main" id="{82939380-D19B-4ADF-9D19-CDB9454BE3D2}"/>
              </a:ext>
            </a:extLst>
          </p:cNvPr>
          <p:cNvSpPr/>
          <p:nvPr/>
        </p:nvSpPr>
        <p:spPr>
          <a:xfrm>
            <a:off x="4894936" y="342436"/>
            <a:ext cx="149013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P_Name</a:t>
            </a:r>
            <a:r>
              <a:rPr lang="en-IN" dirty="0"/>
              <a:t> </a:t>
            </a:r>
          </a:p>
        </p:txBody>
      </p:sp>
      <p:sp>
        <p:nvSpPr>
          <p:cNvPr id="20" name="Oval 19">
            <a:extLst>
              <a:ext uri="{FF2B5EF4-FFF2-40B4-BE49-F238E27FC236}">
                <a16:creationId xmlns:a16="http://schemas.microsoft.com/office/drawing/2014/main" id="{B36398BD-321C-4A3F-BA57-724374E0565B}"/>
              </a:ext>
            </a:extLst>
          </p:cNvPr>
          <p:cNvSpPr/>
          <p:nvPr/>
        </p:nvSpPr>
        <p:spPr>
          <a:xfrm>
            <a:off x="7859274" y="138698"/>
            <a:ext cx="173566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P_id</a:t>
            </a:r>
            <a:endParaRPr lang="en-IN" dirty="0"/>
          </a:p>
        </p:txBody>
      </p:sp>
      <p:sp>
        <p:nvSpPr>
          <p:cNvPr id="21" name="Oval 20">
            <a:extLst>
              <a:ext uri="{FF2B5EF4-FFF2-40B4-BE49-F238E27FC236}">
                <a16:creationId xmlns:a16="http://schemas.microsoft.com/office/drawing/2014/main" id="{CB665AF9-303A-47F2-96BE-BB679644E7FE}"/>
              </a:ext>
            </a:extLst>
          </p:cNvPr>
          <p:cNvSpPr/>
          <p:nvPr/>
        </p:nvSpPr>
        <p:spPr>
          <a:xfrm>
            <a:off x="1592925" y="713631"/>
            <a:ext cx="17695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C_Name</a:t>
            </a:r>
            <a:r>
              <a:rPr lang="en-IN" dirty="0"/>
              <a:t>	</a:t>
            </a:r>
          </a:p>
        </p:txBody>
      </p:sp>
      <p:cxnSp>
        <p:nvCxnSpPr>
          <p:cNvPr id="25" name="Straight Connector 24">
            <a:extLst>
              <a:ext uri="{FF2B5EF4-FFF2-40B4-BE49-F238E27FC236}">
                <a16:creationId xmlns:a16="http://schemas.microsoft.com/office/drawing/2014/main" id="{8C1B5CDC-2A78-4638-A1B5-0DCD983C40BF}"/>
              </a:ext>
            </a:extLst>
          </p:cNvPr>
          <p:cNvCxnSpPr>
            <a:cxnSpLocks/>
            <a:stCxn id="21" idx="4"/>
            <a:endCxn id="12" idx="0"/>
          </p:cNvCxnSpPr>
          <p:nvPr/>
        </p:nvCxnSpPr>
        <p:spPr>
          <a:xfrm flipH="1">
            <a:off x="1592925" y="1628031"/>
            <a:ext cx="884767" cy="807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883813-5DD2-40F9-ABFE-440D4B44AD48}"/>
              </a:ext>
            </a:extLst>
          </p:cNvPr>
          <p:cNvCxnSpPr>
            <a:cxnSpLocks/>
            <a:stCxn id="12" idx="2"/>
            <a:endCxn id="15" idx="0"/>
          </p:cNvCxnSpPr>
          <p:nvPr/>
        </p:nvCxnSpPr>
        <p:spPr>
          <a:xfrm flipH="1">
            <a:off x="1043502" y="3351348"/>
            <a:ext cx="549423" cy="17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A3D95E-6A23-48EC-87E0-7D1488207DD0}"/>
              </a:ext>
            </a:extLst>
          </p:cNvPr>
          <p:cNvCxnSpPr>
            <a:cxnSpLocks/>
            <a:stCxn id="12" idx="3"/>
            <a:endCxn id="16" idx="0"/>
          </p:cNvCxnSpPr>
          <p:nvPr/>
        </p:nvCxnSpPr>
        <p:spPr>
          <a:xfrm>
            <a:off x="2745315" y="2893485"/>
            <a:ext cx="206213" cy="1168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697CC1-3860-4690-B4E2-B5F430CAE29E}"/>
              </a:ext>
            </a:extLst>
          </p:cNvPr>
          <p:cNvCxnSpPr>
            <a:cxnSpLocks/>
            <a:stCxn id="12" idx="3"/>
            <a:endCxn id="10" idx="1"/>
          </p:cNvCxnSpPr>
          <p:nvPr/>
        </p:nvCxnSpPr>
        <p:spPr>
          <a:xfrm>
            <a:off x="2745315" y="2893485"/>
            <a:ext cx="1415521" cy="143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485E49-79E5-491A-A123-4DC7C2B023F0}"/>
              </a:ext>
            </a:extLst>
          </p:cNvPr>
          <p:cNvCxnSpPr>
            <a:cxnSpLocks/>
            <a:stCxn id="44" idx="1"/>
            <a:endCxn id="10" idx="3"/>
          </p:cNvCxnSpPr>
          <p:nvPr/>
        </p:nvCxnSpPr>
        <p:spPr>
          <a:xfrm flipH="1">
            <a:off x="5888035" y="2202965"/>
            <a:ext cx="2427682" cy="833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60BFE2-AB9E-4689-B5C4-1AC9062E50F7}"/>
              </a:ext>
            </a:extLst>
          </p:cNvPr>
          <p:cNvCxnSpPr>
            <a:cxnSpLocks/>
            <a:stCxn id="19" idx="4"/>
            <a:endCxn id="44" idx="0"/>
          </p:cNvCxnSpPr>
          <p:nvPr/>
        </p:nvCxnSpPr>
        <p:spPr>
          <a:xfrm>
            <a:off x="5640003" y="1256836"/>
            <a:ext cx="3806682" cy="488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3682B5B-42F8-4206-9B00-98986AD762FE}"/>
              </a:ext>
            </a:extLst>
          </p:cNvPr>
          <p:cNvCxnSpPr>
            <a:cxnSpLocks/>
            <a:stCxn id="20" idx="2"/>
            <a:endCxn id="44" idx="0"/>
          </p:cNvCxnSpPr>
          <p:nvPr/>
        </p:nvCxnSpPr>
        <p:spPr>
          <a:xfrm>
            <a:off x="7859274" y="595898"/>
            <a:ext cx="1587411" cy="114986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5D62740E-D99B-4736-B179-F2C9F3FA64AD}"/>
              </a:ext>
            </a:extLst>
          </p:cNvPr>
          <p:cNvSpPr/>
          <p:nvPr/>
        </p:nvSpPr>
        <p:spPr>
          <a:xfrm>
            <a:off x="8315717" y="1745765"/>
            <a:ext cx="22619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 </a:t>
            </a:r>
          </a:p>
        </p:txBody>
      </p:sp>
      <p:sp>
        <p:nvSpPr>
          <p:cNvPr id="55" name="Rectangle 54">
            <a:extLst>
              <a:ext uri="{FF2B5EF4-FFF2-40B4-BE49-F238E27FC236}">
                <a16:creationId xmlns:a16="http://schemas.microsoft.com/office/drawing/2014/main" id="{EADCEE00-1357-42A0-B709-D136BA2B90E5}"/>
              </a:ext>
            </a:extLst>
          </p:cNvPr>
          <p:cNvSpPr/>
          <p:nvPr/>
        </p:nvSpPr>
        <p:spPr>
          <a:xfrm>
            <a:off x="3974787" y="4519433"/>
            <a:ext cx="22619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Supplier</a:t>
            </a:r>
          </a:p>
        </p:txBody>
      </p:sp>
      <p:sp>
        <p:nvSpPr>
          <p:cNvPr id="62" name="Oval 61">
            <a:extLst>
              <a:ext uri="{FF2B5EF4-FFF2-40B4-BE49-F238E27FC236}">
                <a16:creationId xmlns:a16="http://schemas.microsoft.com/office/drawing/2014/main" id="{4BB59996-30BD-451C-BAEB-49816E01C7CB}"/>
              </a:ext>
            </a:extLst>
          </p:cNvPr>
          <p:cNvSpPr/>
          <p:nvPr/>
        </p:nvSpPr>
        <p:spPr>
          <a:xfrm>
            <a:off x="8250097" y="4335078"/>
            <a:ext cx="17695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S_name</a:t>
            </a:r>
            <a:endParaRPr lang="en-IN" dirty="0"/>
          </a:p>
        </p:txBody>
      </p:sp>
      <p:sp>
        <p:nvSpPr>
          <p:cNvPr id="63" name="Oval 62">
            <a:extLst>
              <a:ext uri="{FF2B5EF4-FFF2-40B4-BE49-F238E27FC236}">
                <a16:creationId xmlns:a16="http://schemas.microsoft.com/office/drawing/2014/main" id="{BFBEB0CD-0BD6-4F0B-B42A-083FBFE7848E}"/>
              </a:ext>
            </a:extLst>
          </p:cNvPr>
          <p:cNvSpPr/>
          <p:nvPr/>
        </p:nvSpPr>
        <p:spPr>
          <a:xfrm>
            <a:off x="7753639" y="5720844"/>
            <a:ext cx="17695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S_id</a:t>
            </a:r>
            <a:endParaRPr lang="en-IN" dirty="0"/>
          </a:p>
        </p:txBody>
      </p:sp>
      <p:sp>
        <p:nvSpPr>
          <p:cNvPr id="64" name="Oval 63">
            <a:extLst>
              <a:ext uri="{FF2B5EF4-FFF2-40B4-BE49-F238E27FC236}">
                <a16:creationId xmlns:a16="http://schemas.microsoft.com/office/drawing/2014/main" id="{A5B582EC-78AA-481A-A9FF-2828FD008122}"/>
              </a:ext>
            </a:extLst>
          </p:cNvPr>
          <p:cNvSpPr/>
          <p:nvPr/>
        </p:nvSpPr>
        <p:spPr>
          <a:xfrm>
            <a:off x="3445185" y="5783036"/>
            <a:ext cx="17695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S_mail</a:t>
            </a:r>
            <a:endParaRPr lang="en-IN" dirty="0"/>
          </a:p>
        </p:txBody>
      </p:sp>
      <p:cxnSp>
        <p:nvCxnSpPr>
          <p:cNvPr id="65" name="Straight Connector 64">
            <a:extLst>
              <a:ext uri="{FF2B5EF4-FFF2-40B4-BE49-F238E27FC236}">
                <a16:creationId xmlns:a16="http://schemas.microsoft.com/office/drawing/2014/main" id="{46C1718F-5E91-46C9-AD1F-7455B3D75B39}"/>
              </a:ext>
            </a:extLst>
          </p:cNvPr>
          <p:cNvCxnSpPr>
            <a:cxnSpLocks/>
            <a:stCxn id="55" idx="3"/>
            <a:endCxn id="62" idx="2"/>
          </p:cNvCxnSpPr>
          <p:nvPr/>
        </p:nvCxnSpPr>
        <p:spPr>
          <a:xfrm flipV="1">
            <a:off x="6236723" y="4792278"/>
            <a:ext cx="2013374" cy="18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A05CCB9-960E-491C-AE13-F3C986B16F84}"/>
              </a:ext>
            </a:extLst>
          </p:cNvPr>
          <p:cNvCxnSpPr>
            <a:cxnSpLocks/>
            <a:stCxn id="55" idx="2"/>
            <a:endCxn id="63" idx="0"/>
          </p:cNvCxnSpPr>
          <p:nvPr/>
        </p:nvCxnSpPr>
        <p:spPr>
          <a:xfrm>
            <a:off x="5105755" y="5433833"/>
            <a:ext cx="3532651" cy="287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6AC6780-A033-49A4-80B9-181C6668D00A}"/>
              </a:ext>
            </a:extLst>
          </p:cNvPr>
          <p:cNvCxnSpPr>
            <a:cxnSpLocks/>
            <a:stCxn id="55" idx="2"/>
            <a:endCxn id="64" idx="0"/>
          </p:cNvCxnSpPr>
          <p:nvPr/>
        </p:nvCxnSpPr>
        <p:spPr>
          <a:xfrm flipH="1">
            <a:off x="4329952" y="5433833"/>
            <a:ext cx="775803" cy="3492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Flowchart: Decision 83">
            <a:extLst>
              <a:ext uri="{FF2B5EF4-FFF2-40B4-BE49-F238E27FC236}">
                <a16:creationId xmlns:a16="http://schemas.microsoft.com/office/drawing/2014/main" id="{ECC2C31B-EDDD-4DD8-A954-F12C224AAE43}"/>
              </a:ext>
            </a:extLst>
          </p:cNvPr>
          <p:cNvSpPr/>
          <p:nvPr/>
        </p:nvSpPr>
        <p:spPr>
          <a:xfrm>
            <a:off x="6742596" y="3068405"/>
            <a:ext cx="1769532" cy="11467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Supplies </a:t>
            </a:r>
          </a:p>
        </p:txBody>
      </p:sp>
      <p:cxnSp>
        <p:nvCxnSpPr>
          <p:cNvPr id="85" name="Straight Connector 84">
            <a:extLst>
              <a:ext uri="{FF2B5EF4-FFF2-40B4-BE49-F238E27FC236}">
                <a16:creationId xmlns:a16="http://schemas.microsoft.com/office/drawing/2014/main" id="{24C17067-F62A-4421-897E-5733C9883ABB}"/>
              </a:ext>
            </a:extLst>
          </p:cNvPr>
          <p:cNvCxnSpPr>
            <a:cxnSpLocks/>
            <a:stCxn id="55" idx="0"/>
            <a:endCxn id="84" idx="1"/>
          </p:cNvCxnSpPr>
          <p:nvPr/>
        </p:nvCxnSpPr>
        <p:spPr>
          <a:xfrm flipV="1">
            <a:off x="5105755" y="3641771"/>
            <a:ext cx="1636841" cy="87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7B479A7-6E12-46A4-AC72-6E0ACC094312}"/>
              </a:ext>
            </a:extLst>
          </p:cNvPr>
          <p:cNvCxnSpPr>
            <a:cxnSpLocks/>
            <a:stCxn id="84" idx="3"/>
            <a:endCxn id="44" idx="2"/>
          </p:cNvCxnSpPr>
          <p:nvPr/>
        </p:nvCxnSpPr>
        <p:spPr>
          <a:xfrm flipV="1">
            <a:off x="8512128" y="2660165"/>
            <a:ext cx="934557" cy="981606"/>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4B3C9EE5-8B59-437A-9EA3-EBA56A1A323A}"/>
              </a:ext>
            </a:extLst>
          </p:cNvPr>
          <p:cNvSpPr txBox="1"/>
          <p:nvPr/>
        </p:nvSpPr>
        <p:spPr>
          <a:xfrm>
            <a:off x="0" y="23932"/>
            <a:ext cx="3272590" cy="1323439"/>
          </a:xfrm>
          <a:prstGeom prst="rect">
            <a:avLst/>
          </a:prstGeom>
          <a:noFill/>
        </p:spPr>
        <p:txBody>
          <a:bodyPr wrap="square" rtlCol="0">
            <a:spAutoFit/>
          </a:bodyPr>
          <a:lstStyle/>
          <a:p>
            <a:r>
              <a:rPr lang="en-US" sz="4000" dirty="0"/>
              <a:t>ER Diagram </a:t>
            </a:r>
          </a:p>
          <a:p>
            <a:endParaRPr lang="en-IN" sz="4000" dirty="0"/>
          </a:p>
        </p:txBody>
      </p:sp>
    </p:spTree>
    <p:extLst>
      <p:ext uri="{BB962C8B-B14F-4D97-AF65-F5344CB8AC3E}">
        <p14:creationId xmlns:p14="http://schemas.microsoft.com/office/powerpoint/2010/main" val="116345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490411-D174-4045-8A59-BD1AB25017AC}"/>
              </a:ext>
            </a:extLst>
          </p:cNvPr>
          <p:cNvSpPr txBox="1"/>
          <p:nvPr/>
        </p:nvSpPr>
        <p:spPr>
          <a:xfrm>
            <a:off x="2991853" y="2967335"/>
            <a:ext cx="6208294" cy="923330"/>
          </a:xfrm>
          <a:prstGeom prst="rect">
            <a:avLst/>
          </a:prstGeom>
          <a:noFill/>
        </p:spPr>
        <p:txBody>
          <a:bodyPr wrap="square" rtlCol="0">
            <a:spAutoFit/>
          </a:bodyPr>
          <a:lstStyle/>
          <a:p>
            <a:pPr algn="ctr"/>
            <a:r>
              <a:rPr lang="en-US" sz="5400" dirty="0"/>
              <a:t>Thank You </a:t>
            </a:r>
            <a:endParaRPr lang="en-IN" sz="5400" dirty="0"/>
          </a:p>
        </p:txBody>
      </p:sp>
    </p:spTree>
    <p:extLst>
      <p:ext uri="{BB962C8B-B14F-4D97-AF65-F5344CB8AC3E}">
        <p14:creationId xmlns:p14="http://schemas.microsoft.com/office/powerpoint/2010/main" val="2594649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267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Abstract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gnana ganesh</dc:creator>
  <cp:lastModifiedBy>gnana ganesh</cp:lastModifiedBy>
  <cp:revision>4</cp:revision>
  <dcterms:created xsi:type="dcterms:W3CDTF">2022-03-23T08:42:14Z</dcterms:created>
  <dcterms:modified xsi:type="dcterms:W3CDTF">2022-03-23T09:27:00Z</dcterms:modified>
</cp:coreProperties>
</file>