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86" r:id="rId8"/>
    <p:sldId id="287" r:id="rId9"/>
    <p:sldId id="260" r:id="rId10"/>
    <p:sldId id="288" r:id="rId11"/>
    <p:sldId id="290" r:id="rId12"/>
    <p:sldId id="291" r:id="rId13"/>
    <p:sldId id="289" r:id="rId14"/>
    <p:sldId id="268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070398-B82A-4254-956C-70D1D40475EC}" v="1" dt="2020-06-22T12:14:45.0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44" y="9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0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A97B0D5-0C7E-47A0-B3D9-57291833F8ED}" type="datetime1">
              <a:rPr lang="de-DE" smtClean="0"/>
              <a:t>22.06.2020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A58D5B5-669B-441B-9CF9-453908A4F0A3}" type="datetime1">
              <a:rPr lang="de-DE" noProof="0" smtClean="0"/>
              <a:t>22.06.2020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935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054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83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1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3578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077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582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96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0145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626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719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ihandform: Form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noProof="0"/>
              </a:p>
            </p:txBody>
          </p:sp>
          <p:sp>
            <p:nvSpPr>
              <p:cNvPr id="16" name="Freihandform: Form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noProof="0"/>
              </a:p>
            </p:txBody>
          </p:sp>
          <p:sp>
            <p:nvSpPr>
              <p:cNvPr id="17" name="Rechtwinkliges Dreieck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noProof="0"/>
              </a:p>
            </p:txBody>
          </p:sp>
          <p:sp>
            <p:nvSpPr>
              <p:cNvPr id="18" name="Rechtwinkliges Dreieck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noProof="0"/>
              </a:p>
            </p:txBody>
          </p:sp>
          <p:sp>
            <p:nvSpPr>
              <p:cNvPr id="19" name="Rechtwinkliges Dreieck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noProof="0"/>
              </a:p>
            </p:txBody>
          </p:sp>
          <p:sp>
            <p:nvSpPr>
              <p:cNvPr id="20" name="Freihandform: Form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noProof="0"/>
              </a:p>
            </p:txBody>
          </p:sp>
        </p:grpSp>
        <p:sp>
          <p:nvSpPr>
            <p:cNvPr id="9" name="Freihandform: Form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  <p:sp>
          <p:nvSpPr>
            <p:cNvPr id="11" name="Freihandform: Form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noProof="0"/>
              </a:p>
            </p:txBody>
          </p:sp>
          <p:sp>
            <p:nvSpPr>
              <p:cNvPr id="14" name="Freihandform: Form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noProof="0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tegorie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Titelmasterformat durch Klicken bearbeiten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ihandform: From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hteck: Einzelne Ecke abgeschnitten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" name="Rechteck: Einzelne Ecke abgeschnitten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20" name="Bildplatzhalt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2" name="Bildplatzhalt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3" name="Bildplatzhalt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4" name="Bildplatzhalt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6" name="Textplatzhalt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7" name="Textplatzhalt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8" name="Textplatzhalt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9" name="Textplatzhalt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0" name="Textplatzhalt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3 Abschnit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Titelmasterformat durch Klicken bearbeiten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ihandform: From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hteck: Einzelne Ecke abgeschnitten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" name="Rechteck: Einzelne Ecke abgeschnitten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26" name="Textplatzhalt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de-DE" noProof="0"/>
              <a:t>Bild einfügen</a:t>
            </a:r>
          </a:p>
        </p:txBody>
      </p:sp>
      <p:sp>
        <p:nvSpPr>
          <p:cNvPr id="36" name="Textplatzhalt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7" name="Textplatzhalt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Titelmasterformat durch Klicken bearbeiten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ihandform: From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hteck: Einzelne Ecke abgeschnitten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" name="Rechteck: Einzelne Ecke abgeschnitten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26" name="Textplatzhalt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de-DE" noProof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Titelmasterformat durch Klicken bearbeiten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ihandform: From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hteck: Einzelne Ecke abgeschnitten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" name="Rechteck: Einzelne Ecke abgeschnitten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20" name="Bildplatzhalt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Titelmasterformat durch Klicken bearbeiten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ihandform: From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hteck: Einzelne Ecke abgeschnitten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" name="Rechteck: Einzelne Ecke abgeschnitten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9" name="Freihandform: Form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0" name="Freihandform: Form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1" name="Freihandform: Form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2" name="Freihandform: Form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ihandform: From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26" name="Freihandform: Form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30" name="Freihandform: Form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1" name="Foliennummernplatzhalt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echtwinkliges Dreieck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8" name="Rechtwinkliges Dreieck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9" name="Rechtwinkliges Dreieck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de-DE" noProof="0"/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de-DE" noProof="0"/>
              <a:t>Vielen Dank</a:t>
            </a:r>
          </a:p>
        </p:txBody>
      </p: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Rechtwinkliges Dreieck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de-DE" noProof="0"/>
              <a:t>Textmasterformate bearbeiten</a:t>
            </a:r>
          </a:p>
        </p:txBody>
      </p:sp>
      <p:sp>
        <p:nvSpPr>
          <p:cNvPr id="22" name="Foliennummernplatzhalt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Abschnittstitel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</p:grp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grpSp>
        <p:nvGrpSpPr>
          <p:cNvPr id="31" name="Gruppe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Abschnittstitel 01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de-DE" noProof="0"/>
              <a:t>Textmasterformate bearbeiten</a:t>
            </a:r>
          </a:p>
        </p:txBody>
      </p:sp>
      <p:sp>
        <p:nvSpPr>
          <p:cNvPr id="35" name="Foliennummernplatzhalt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gebo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de-DE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Angebot</a:t>
            </a:r>
          </a:p>
        </p:txBody>
      </p:sp>
      <p:sp>
        <p:nvSpPr>
          <p:cNvPr id="19" name="Foliennummernplatzhalt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Titelmasterformat durch Klicken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ihandform: From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Titelmasterformat durch Klicken bearbeiten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ihandform: From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hteck: Einzelne Ecke abgeschnitten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de-DE" noProof="0"/>
            </a:p>
          </p:txBody>
        </p:sp>
        <p:sp>
          <p:nvSpPr>
            <p:cNvPr id="3" name="Rechteck: Einzelne Ecke abgeschnitten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Titelmasterformat durch Klicken bearbeiten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ihandform: From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hteck: Einzelne Ecke abgeschnitten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de-DE" noProof="0"/>
            </a:p>
          </p:txBody>
        </p:sp>
        <p:sp>
          <p:nvSpPr>
            <p:cNvPr id="3" name="Rechteck: Einzelne Ecke abgeschnitten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Titelmasterformat durch Klicken bearbeiten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ihandform: From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hteck: Einzelne Ecke abgeschnitten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de-DE" noProof="0"/>
            </a:p>
          </p:txBody>
        </p:sp>
        <p:sp>
          <p:nvSpPr>
            <p:cNvPr id="3" name="Rechteck: Einzelne Ecke abgeschnitten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6" name="Textplatzhalt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28" name="Inhaltsplatzhalt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Titelmasterformat durch Klicken bearbeiten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ihandform: From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hteck: Einzelne Ecke abgeschnitten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de-DE" noProof="0"/>
            </a:p>
          </p:txBody>
        </p:sp>
        <p:sp>
          <p:nvSpPr>
            <p:cNvPr id="3" name="Rechteck: Einzelne Ecke abgeschnitten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21" name="Inhaltsplatzhalt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7" name="Freihandform: Form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8" name="Freihandform: Form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9" name="Freihandform: Form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Freihandform: Form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de-DE" noProof="0">
                <a:latin typeface="+mj-lt"/>
              </a:rPr>
              <a:t>Titelmasterformat durch Klicken bearbeiten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ihandform: From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4" name="Freihandform: Form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hteck: Einzelne Ecke abgeschnitten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de-DE" noProof="0"/>
            </a:p>
          </p:txBody>
        </p:sp>
        <p:sp>
          <p:nvSpPr>
            <p:cNvPr id="17" name="Rechteck: Einzelne Ecke abgeschnitten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18" name="Freihandform: Form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9" name="Foliennummernplatzhalt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de-DE" dirty="0"/>
              <a:t>E-Portfolio – Kolja Groß</a:t>
            </a:r>
          </a:p>
        </p:txBody>
      </p:sp>
      <p:pic>
        <p:nvPicPr>
          <p:cNvPr id="5" name="Grafik 4" descr="Ein Bild, das Uhr, Schild, Zeichnung enthält.&#10;&#10;Automatisch generierte Beschreibung">
            <a:extLst>
              <a:ext uri="{FF2B5EF4-FFF2-40B4-BE49-F238E27FC236}">
                <a16:creationId xmlns:a16="http://schemas.microsoft.com/office/drawing/2014/main" id="{E1AB6342-F802-4BDC-9598-670110945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056" y="1989328"/>
            <a:ext cx="4157472" cy="173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Fragment Shader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fragment</a:t>
            </a:r>
            <a:r>
              <a:rPr lang="de-DE" dirty="0"/>
              <a:t> </a:t>
            </a:r>
            <a:r>
              <a:rPr lang="de-DE" dirty="0" err="1"/>
              <a:t>produced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rasterization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  <a:p>
            <a:pPr rtl="0"/>
            <a:r>
              <a:rPr lang="de-DE" dirty="0"/>
              <a:t>May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not </a:t>
            </a:r>
            <a:r>
              <a:rPr lang="de-DE" dirty="0" err="1"/>
              <a:t>correlate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pixel</a:t>
            </a:r>
            <a:endParaRPr lang="de-DE" dirty="0"/>
          </a:p>
          <a:p>
            <a:pPr rtl="0"/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color</a:t>
            </a:r>
            <a:endParaRPr lang="de-DE" dirty="0"/>
          </a:p>
          <a:p>
            <a:pPr rtl="0"/>
            <a:r>
              <a:rPr lang="de-DE" dirty="0"/>
              <a:t>Post-Processing</a:t>
            </a:r>
          </a:p>
          <a:p>
            <a:pPr lvl="1"/>
            <a:r>
              <a:rPr lang="de-DE" dirty="0"/>
              <a:t>Anti-Aliasing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de-DE" smtClean="0"/>
              <a:pPr rtl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60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br>
              <a:rPr lang="de-DE" dirty="0"/>
            </a:b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listening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3" y="3886200"/>
            <a:ext cx="8247241" cy="859055"/>
          </a:xfrm>
        </p:spPr>
        <p:txBody>
          <a:bodyPr rtlCol="0"/>
          <a:lstStyle/>
          <a:p>
            <a:pPr rtl="0"/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 err="1"/>
              <a:t>to</a:t>
            </a:r>
            <a:r>
              <a:rPr lang="de-DE" dirty="0"/>
              <a:t> OpenGL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OpenGL?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Graphics API</a:t>
            </a:r>
          </a:p>
          <a:p>
            <a:pPr rtl="0"/>
            <a:r>
              <a:rPr lang="de-DE" dirty="0" err="1"/>
              <a:t>Actually</a:t>
            </a:r>
            <a:r>
              <a:rPr lang="de-DE" dirty="0"/>
              <a:t> just a </a:t>
            </a:r>
            <a:r>
              <a:rPr lang="de-DE" dirty="0" err="1"/>
              <a:t>specification</a:t>
            </a:r>
            <a:endParaRPr lang="de-DE" dirty="0"/>
          </a:p>
          <a:p>
            <a:pPr rtl="0"/>
            <a:r>
              <a:rPr lang="de-DE" dirty="0" err="1"/>
              <a:t>Maintained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Khronos</a:t>
            </a:r>
            <a:r>
              <a:rPr lang="de-DE" dirty="0"/>
              <a:t> Group</a:t>
            </a:r>
          </a:p>
          <a:p>
            <a:pPr rtl="0"/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graphics</a:t>
            </a:r>
            <a:r>
              <a:rPr lang="de-DE" dirty="0"/>
              <a:t> </a:t>
            </a:r>
            <a:r>
              <a:rPr lang="de-DE" dirty="0" err="1"/>
              <a:t>card‘s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de-DE" smtClean="0"/>
              <a:pPr rtl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err="1"/>
              <a:t>Why</a:t>
            </a:r>
            <a:r>
              <a:rPr lang="de-DE" dirty="0"/>
              <a:t> OpenGL?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de-DE" dirty="0"/>
              <a:t>Open </a:t>
            </a:r>
            <a:r>
              <a:rPr lang="de-DE" dirty="0" err="1"/>
              <a:t>standard</a:t>
            </a:r>
            <a:endParaRPr lang="de-DE" dirty="0"/>
          </a:p>
          <a:p>
            <a:pPr rtl="0"/>
            <a:r>
              <a:rPr lang="de-DE" dirty="0" err="1"/>
              <a:t>Window</a:t>
            </a:r>
            <a:r>
              <a:rPr lang="de-DE" dirty="0"/>
              <a:t>- and </a:t>
            </a:r>
            <a:r>
              <a:rPr lang="de-DE" dirty="0" err="1"/>
              <a:t>operating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independent</a:t>
            </a:r>
            <a:endParaRPr lang="de-DE" dirty="0"/>
          </a:p>
          <a:p>
            <a:pPr rtl="0"/>
            <a:r>
              <a:rPr lang="de-DE" dirty="0"/>
              <a:t>Many </a:t>
            </a:r>
            <a:r>
              <a:rPr lang="de-DE" dirty="0" err="1"/>
              <a:t>free</a:t>
            </a:r>
            <a:r>
              <a:rPr lang="de-DE" dirty="0"/>
              <a:t> and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tutorials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de-DE" smtClean="0"/>
              <a:pPr rtl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43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Alternatives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de-DE" dirty="0"/>
              <a:t>DirectX</a:t>
            </a:r>
          </a:p>
          <a:p>
            <a:pPr lvl="1"/>
            <a:r>
              <a:rPr lang="de-DE" dirty="0"/>
              <a:t>Windows </a:t>
            </a:r>
            <a:r>
              <a:rPr lang="de-DE" dirty="0" err="1"/>
              <a:t>specific</a:t>
            </a:r>
            <a:endParaRPr lang="de-DE" dirty="0"/>
          </a:p>
          <a:p>
            <a:pPr lvl="1"/>
            <a:r>
              <a:rPr lang="de-DE" dirty="0"/>
              <a:t>Also </a:t>
            </a:r>
            <a:r>
              <a:rPr lang="de-DE" dirty="0" err="1"/>
              <a:t>for</a:t>
            </a:r>
            <a:r>
              <a:rPr lang="de-DE" dirty="0"/>
              <a:t> Xbox </a:t>
            </a:r>
            <a:r>
              <a:rPr lang="de-DE" dirty="0" err="1"/>
              <a:t>One</a:t>
            </a:r>
            <a:r>
              <a:rPr lang="de-DE" dirty="0"/>
              <a:t> (DirectX 12)</a:t>
            </a:r>
          </a:p>
          <a:p>
            <a:r>
              <a:rPr lang="de-DE" dirty="0"/>
              <a:t>Vulkan</a:t>
            </a:r>
          </a:p>
          <a:p>
            <a:pPr lvl="1"/>
            <a:r>
              <a:rPr lang="de-DE" dirty="0"/>
              <a:t>„</a:t>
            </a:r>
            <a:r>
              <a:rPr lang="de-DE" dirty="0" err="1"/>
              <a:t>successor</a:t>
            </a:r>
            <a:r>
              <a:rPr lang="de-DE" dirty="0"/>
              <a:t>“ </a:t>
            </a:r>
            <a:r>
              <a:rPr lang="de-DE" dirty="0" err="1"/>
              <a:t>of</a:t>
            </a:r>
            <a:r>
              <a:rPr lang="de-DE" dirty="0"/>
              <a:t> OpenGL</a:t>
            </a:r>
          </a:p>
          <a:p>
            <a:pPr lvl="1"/>
            <a:r>
              <a:rPr lang="de-DE" dirty="0"/>
              <a:t>Trades „</a:t>
            </a:r>
            <a:r>
              <a:rPr lang="de-DE" dirty="0" err="1"/>
              <a:t>titanic</a:t>
            </a:r>
            <a:r>
              <a:rPr lang="de-DE" dirty="0"/>
              <a:t> </a:t>
            </a:r>
            <a:r>
              <a:rPr lang="de-DE" dirty="0" err="1"/>
              <a:t>efforts</a:t>
            </a:r>
            <a:r>
              <a:rPr lang="de-DE" dirty="0"/>
              <a:t>“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slight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increases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de-DE" smtClean="0"/>
              <a:pPr rtl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07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886200"/>
            <a:ext cx="8201060" cy="859055"/>
          </a:xfrm>
        </p:spPr>
        <p:txBody>
          <a:bodyPr rtlCol="0"/>
          <a:lstStyle/>
          <a:p>
            <a:pPr rtl="0"/>
            <a:r>
              <a:rPr lang="de-DE" dirty="0" err="1"/>
              <a:t>Functionality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 err="1"/>
              <a:t>of</a:t>
            </a:r>
            <a:r>
              <a:rPr lang="de-DE" dirty="0"/>
              <a:t> OpenGL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de-DE" smtClean="0"/>
              <a:pPr rtl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de-DE" dirty="0" err="1"/>
              <a:t>Functionality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C263D6C4-4840-40CC-AC84-17E24B3B7BDE}" type="slidenum">
              <a:rPr lang="de-DE" smtClean="0"/>
              <a:pPr rtl="0">
                <a:spcAft>
                  <a:spcPts val="600"/>
                </a:spcAft>
              </a:pPr>
              <a:t>7</a:t>
            </a:fld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/>
          <a:p>
            <a:pPr rtl="0"/>
            <a:r>
              <a:rPr lang="de-DE" dirty="0" err="1"/>
              <a:t>Earlier</a:t>
            </a:r>
            <a:r>
              <a:rPr lang="de-DE" dirty="0"/>
              <a:t>: Fixed </a:t>
            </a:r>
            <a:r>
              <a:rPr lang="de-DE" dirty="0" err="1"/>
              <a:t>Function</a:t>
            </a:r>
            <a:r>
              <a:rPr lang="de-DE" dirty="0"/>
              <a:t> Hardware</a:t>
            </a:r>
          </a:p>
          <a:p>
            <a:pPr rtl="0"/>
            <a:r>
              <a:rPr lang="de-DE" dirty="0"/>
              <a:t>Mixed </a:t>
            </a:r>
            <a:r>
              <a:rPr lang="de-DE" dirty="0" err="1"/>
              <a:t>Function</a:t>
            </a:r>
            <a:r>
              <a:rPr lang="de-DE" dirty="0"/>
              <a:t> Pipeline</a:t>
            </a:r>
          </a:p>
          <a:p>
            <a:pPr lvl="1"/>
            <a:r>
              <a:rPr lang="de-DE" dirty="0"/>
              <a:t>Fixed </a:t>
            </a:r>
            <a:r>
              <a:rPr lang="de-DE" dirty="0" err="1"/>
              <a:t>function</a:t>
            </a:r>
            <a:r>
              <a:rPr lang="de-DE" dirty="0"/>
              <a:t> (</a:t>
            </a:r>
            <a:r>
              <a:rPr lang="de-DE" dirty="0" err="1"/>
              <a:t>yellow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Programmable</a:t>
            </a:r>
            <a:r>
              <a:rPr lang="de-DE" dirty="0"/>
              <a:t> </a:t>
            </a:r>
            <a:r>
              <a:rPr lang="de-DE" dirty="0" err="1"/>
              <a:t>shader</a:t>
            </a:r>
            <a:r>
              <a:rPr lang="de-DE" dirty="0"/>
              <a:t> </a:t>
            </a:r>
            <a:r>
              <a:rPr lang="de-DE" dirty="0" err="1"/>
              <a:t>stages</a:t>
            </a:r>
            <a:r>
              <a:rPr lang="de-DE" dirty="0"/>
              <a:t> (</a:t>
            </a:r>
            <a:r>
              <a:rPr lang="de-DE" dirty="0" err="1"/>
              <a:t>blue</a:t>
            </a:r>
            <a:r>
              <a:rPr lang="de-DE" dirty="0"/>
              <a:t>)</a:t>
            </a:r>
          </a:p>
        </p:txBody>
      </p:sp>
      <p:pic>
        <p:nvPicPr>
          <p:cNvPr id="6" name="Grafik 5" descr="Ein Bild, das schwarz, rot, aus Holz, Verkehr enthält.&#10;&#10;Automatisch generierte Beschreibung">
            <a:extLst>
              <a:ext uri="{FF2B5EF4-FFF2-40B4-BE49-F238E27FC236}">
                <a16:creationId xmlns:a16="http://schemas.microsoft.com/office/drawing/2014/main" id="{335D30EB-4576-4430-B0ED-71F2147A3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104" y="717927"/>
            <a:ext cx="2518716" cy="55971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816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rtlCol="0"/>
          <a:lstStyle/>
          <a:p>
            <a:pPr rtl="0"/>
            <a:r>
              <a:rPr lang="de-DE" dirty="0"/>
              <a:t>Vertex Shader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vertex</a:t>
            </a:r>
            <a:r>
              <a:rPr lang="de-DE" dirty="0"/>
              <a:t> </a:t>
            </a:r>
            <a:r>
              <a:rPr lang="de-DE" dirty="0" err="1"/>
              <a:t>specified</a:t>
            </a:r>
            <a:endParaRPr lang="de-DE" dirty="0"/>
          </a:p>
          <a:p>
            <a:pPr rtl="0"/>
            <a:r>
              <a:rPr lang="de-DE" dirty="0" err="1"/>
              <a:t>Converts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world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screen </a:t>
            </a:r>
            <a:r>
              <a:rPr lang="de-DE" dirty="0" err="1"/>
              <a:t>space</a:t>
            </a:r>
            <a:endParaRPr lang="de-DE" dirty="0"/>
          </a:p>
          <a:p>
            <a:pPr rtl="0"/>
            <a:r>
              <a:rPr lang="de-DE" dirty="0"/>
              <a:t>Simple </a:t>
            </a:r>
            <a:r>
              <a:rPr lang="de-DE" dirty="0" err="1"/>
              <a:t>animations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de-DE" smtClean="0"/>
              <a:pPr rtl="0"/>
              <a:t>8</a:t>
            </a:fld>
            <a:endParaRPr lang="de-DE"/>
          </a:p>
        </p:txBody>
      </p:sp>
      <p:pic>
        <p:nvPicPr>
          <p:cNvPr id="4" name="Grafik 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4F89B88C-EAA4-4A6E-B499-BC33E2627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460" y="3264916"/>
            <a:ext cx="7838040" cy="330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2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rtlCol="0"/>
          <a:lstStyle/>
          <a:p>
            <a:pPr rtl="0"/>
            <a:r>
              <a:rPr lang="de-DE" dirty="0" err="1"/>
              <a:t>Rasterization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de-DE" dirty="0" err="1"/>
              <a:t>Produces</a:t>
            </a:r>
            <a:r>
              <a:rPr lang="de-DE" dirty="0"/>
              <a:t> Fragments (</a:t>
            </a:r>
            <a:r>
              <a:rPr lang="de-DE" dirty="0" err="1"/>
              <a:t>based</a:t>
            </a:r>
            <a:r>
              <a:rPr lang="de-DE" dirty="0"/>
              <a:t> on sample </a:t>
            </a:r>
            <a:r>
              <a:rPr lang="de-DE" dirty="0" err="1"/>
              <a:t>size</a:t>
            </a:r>
            <a:r>
              <a:rPr lang="de-DE" dirty="0"/>
              <a:t>)</a:t>
            </a:r>
          </a:p>
          <a:p>
            <a:pPr rtl="0"/>
            <a:r>
              <a:rPr lang="de-DE" dirty="0"/>
              <a:t>Fragments hold </a:t>
            </a:r>
            <a:r>
              <a:rPr lang="de-DE" dirty="0" err="1"/>
              <a:t>interpolated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vertices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de-DE" smtClean="0"/>
              <a:pPr rtl="0"/>
              <a:t>9</a:t>
            </a:fld>
            <a:endParaRPr lang="de-DE"/>
          </a:p>
        </p:txBody>
      </p:sp>
      <p:pic>
        <p:nvPicPr>
          <p:cNvPr id="4" name="Grafik 3" descr="Ein Bild, das Gebäude, Boden enthält.&#10;&#10;Automatisch generierte Beschreibung">
            <a:extLst>
              <a:ext uri="{FF2B5EF4-FFF2-40B4-BE49-F238E27FC236}">
                <a16:creationId xmlns:a16="http://schemas.microsoft.com/office/drawing/2014/main" id="{1B04851B-63B2-4D3D-9E10-11C8CA6C5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" y="2720352"/>
            <a:ext cx="5467147" cy="3545205"/>
          </a:xfrm>
          <a:prstGeom prst="rect">
            <a:avLst/>
          </a:prstGeom>
        </p:spPr>
      </p:pic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2F10F826-6DBB-4431-8FD4-8005CFC4D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232" y="2720351"/>
            <a:ext cx="5467148" cy="354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0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Design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540_TF66687569" id="{CEF2C2C8-B793-49BD-9F2D-021B5AD8ADD7}" vid="{5C6F23DF-40AC-4295-B1BA-EEA06C02EEB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992231-163D-4428-A2B8-DA1FE027412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Moderne blaue Präsentation</Template>
  <TotalTime>0</TotalTime>
  <Words>187</Words>
  <Application>Microsoft Office PowerPoint</Application>
  <PresentationFormat>Breitbild</PresentationFormat>
  <Paragraphs>60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Trade Gothic LT Pro</vt:lpstr>
      <vt:lpstr>Trebuchet MS</vt:lpstr>
      <vt:lpstr>Office-Design</vt:lpstr>
      <vt:lpstr>PowerPoint-Präsentation</vt:lpstr>
      <vt:lpstr>Introduction</vt:lpstr>
      <vt:lpstr>What is OpenGL?</vt:lpstr>
      <vt:lpstr>Why OpenGL?</vt:lpstr>
      <vt:lpstr>Alternatives</vt:lpstr>
      <vt:lpstr>Functionality</vt:lpstr>
      <vt:lpstr>Functionality</vt:lpstr>
      <vt:lpstr>Vertex Shader</vt:lpstr>
      <vt:lpstr>Rasterization</vt:lpstr>
      <vt:lpstr>Fragment Shader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2020-06-22T08:58:11Z</dcterms:created>
  <dcterms:modified xsi:type="dcterms:W3CDTF">2020-06-23T07:09:26Z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