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81" r:id="rId2"/>
    <p:sldId id="280" r:id="rId3"/>
    <p:sldId id="282" r:id="rId4"/>
    <p:sldId id="292" r:id="rId5"/>
    <p:sldId id="294" r:id="rId6"/>
    <p:sldId id="283" r:id="rId7"/>
    <p:sldId id="295" r:id="rId8"/>
    <p:sldId id="296" r:id="rId9"/>
    <p:sldId id="284"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3" autoAdjust="0"/>
  </p:normalViewPr>
  <p:slideViewPr>
    <p:cSldViewPr snapToGrid="0" snapToObjects="1">
      <p:cViewPr varScale="1">
        <p:scale>
          <a:sx n="77" d="100"/>
          <a:sy n="77" d="100"/>
        </p:scale>
        <p:origin x="835"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9228872-073A-F184-2646-CA08738C7AEF}"/>
              </a:ext>
            </a:extLst>
          </p:cNvPr>
          <p:cNvSpPr txBox="1">
            <a:spLocks/>
          </p:cNvSpPr>
          <p:nvPr/>
        </p:nvSpPr>
        <p:spPr>
          <a:xfrm>
            <a:off x="3090845" y="2055395"/>
            <a:ext cx="5385816" cy="12252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solidFill>
                  <a:schemeClr val="accent1">
                    <a:lumMod val="50000"/>
                  </a:schemeClr>
                </a:solidFill>
                <a:latin typeface="Times New Roman" panose="02020603050405020304" pitchFamily="18" charset="0"/>
                <a:cs typeface="Times New Roman" panose="02020603050405020304" pitchFamily="18" charset="0"/>
              </a:rPr>
              <a:t>ĐỒ ÁN QUẢN LÝ PHÒNG GAME</a:t>
            </a:r>
          </a:p>
        </p:txBody>
      </p:sp>
      <p:pic>
        <p:nvPicPr>
          <p:cNvPr id="9" name="Picture 2">
            <a:extLst>
              <a:ext uri="{FF2B5EF4-FFF2-40B4-BE49-F238E27FC236}">
                <a16:creationId xmlns:a16="http://schemas.microsoft.com/office/drawing/2014/main" id="{E3076391-94D8-2690-E171-7E66F56FA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88" y="134926"/>
            <a:ext cx="1620965" cy="122529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ECF206E4-917F-E42D-956F-FAF03F4775C0}"/>
              </a:ext>
            </a:extLst>
          </p:cNvPr>
          <p:cNvSpPr txBox="1">
            <a:spLocks/>
          </p:cNvSpPr>
          <p:nvPr/>
        </p:nvSpPr>
        <p:spPr>
          <a:xfrm>
            <a:off x="1410610" y="134926"/>
            <a:ext cx="6322034" cy="1225296"/>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TRƯỜNG ĐẠI HỌC CÔNG NGHỆ SÀI GÒN</a:t>
            </a:r>
          </a:p>
          <a:p>
            <a:r>
              <a:rPr lang="en-US" sz="2000" dirty="0">
                <a:latin typeface="Times New Roman" panose="02020603050405020304" pitchFamily="18" charset="0"/>
                <a:cs typeface="Times New Roman" panose="02020603050405020304" pitchFamily="18" charset="0"/>
              </a:rPr>
              <a:t>Khoa CÔNG NGHỆ THÔNG TIN</a:t>
            </a:r>
          </a:p>
        </p:txBody>
      </p:sp>
      <p:sp>
        <p:nvSpPr>
          <p:cNvPr id="11" name="Subtitle 2">
            <a:extLst>
              <a:ext uri="{FF2B5EF4-FFF2-40B4-BE49-F238E27FC236}">
                <a16:creationId xmlns:a16="http://schemas.microsoft.com/office/drawing/2014/main" id="{421A29E6-E113-E202-3194-FD0E13EE3302}"/>
              </a:ext>
            </a:extLst>
          </p:cNvPr>
          <p:cNvSpPr txBox="1">
            <a:spLocks/>
          </p:cNvSpPr>
          <p:nvPr/>
        </p:nvSpPr>
        <p:spPr>
          <a:xfrm>
            <a:off x="5783753" y="3561845"/>
            <a:ext cx="7626286" cy="392862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GVHD: 		</a:t>
            </a:r>
            <a:r>
              <a:rPr lang="en-US" sz="2000" dirty="0">
                <a:latin typeface="Times New Roman" panose="02020603050405020304" pitchFamily="18" charset="0"/>
                <a:cs typeface="Times New Roman" panose="02020603050405020304" pitchFamily="18" charset="0"/>
              </a:rPr>
              <a:t>HOÀNG KHUÊ</a:t>
            </a:r>
          </a:p>
          <a:p>
            <a:r>
              <a:rPr lang="en-US" sz="2000" b="1" dirty="0" err="1">
                <a:latin typeface="Times New Roman" panose="02020603050405020304" pitchFamily="18" charset="0"/>
                <a:cs typeface="Times New Roman" panose="02020603050405020304" pitchFamily="18" charset="0"/>
              </a:rPr>
              <a:t>Nhóm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Quốc Thắng	</a:t>
            </a:r>
            <a:r>
              <a:rPr lang="vi-VN" sz="2000" dirty="0">
                <a:latin typeface="Times New Roman" panose="02020603050405020304" pitchFamily="18" charset="0"/>
                <a:cs typeface="Times New Roman" panose="02020603050405020304" pitchFamily="18" charset="0"/>
              </a:rPr>
              <a:t>– DH52007101</a:t>
            </a:r>
          </a:p>
          <a:p>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Xuân</a:t>
            </a:r>
            <a:r>
              <a:rPr lang="en-US" sz="2000" dirty="0">
                <a:latin typeface="Times New Roman" panose="02020603050405020304" pitchFamily="18" charset="0"/>
                <a:cs typeface="Times New Roman" panose="02020603050405020304" pitchFamily="18" charset="0"/>
              </a:rPr>
              <a:t> Lam		</a:t>
            </a:r>
            <a:r>
              <a:rPr lang="vi-VN" sz="2000" dirty="0">
                <a:latin typeface="Times New Roman" panose="02020603050405020304" pitchFamily="18" charset="0"/>
                <a:cs typeface="Times New Roman" panose="02020603050405020304" pitchFamily="18" charset="0"/>
              </a:rPr>
              <a:t>– DH52006929</a:t>
            </a:r>
          </a:p>
          <a:p>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Xuân</a:t>
            </a:r>
            <a:r>
              <a:rPr lang="en-US" sz="2000" dirty="0">
                <a:latin typeface="Times New Roman" panose="02020603050405020304" pitchFamily="18" charset="0"/>
                <a:cs typeface="Times New Roman" panose="02020603050405020304" pitchFamily="18" charset="0"/>
              </a:rPr>
              <a:t> Sang		</a:t>
            </a:r>
            <a:r>
              <a:rPr lang="vi-VN" sz="2000" dirty="0">
                <a:latin typeface="Times New Roman" panose="02020603050405020304" pitchFamily="18" charset="0"/>
                <a:cs typeface="Times New Roman" panose="02020603050405020304" pitchFamily="18" charset="0"/>
              </a:rPr>
              <a:t>– DH52006904</a:t>
            </a:r>
          </a:p>
          <a:p>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Thanh Sang	</a:t>
            </a:r>
            <a:r>
              <a:rPr lang="vi-VN" sz="2000" dirty="0">
                <a:latin typeface="Times New Roman" panose="02020603050405020304" pitchFamily="18" charset="0"/>
                <a:cs typeface="Times New Roman" panose="02020603050405020304" pitchFamily="18" charset="0"/>
              </a:rPr>
              <a:t>– DH52007102</a:t>
            </a:r>
          </a:p>
          <a:p>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DH52007024</a:t>
            </a:r>
          </a:p>
        </p:txBody>
      </p:sp>
    </p:spTree>
    <p:extLst>
      <p:ext uri="{BB962C8B-B14F-4D97-AF65-F5344CB8AC3E}">
        <p14:creationId xmlns:p14="http://schemas.microsoft.com/office/powerpoint/2010/main" val="295292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37723" y="166624"/>
            <a:ext cx="7353365" cy="768096"/>
          </a:xfrm>
        </p:spPr>
        <p:txBody>
          <a:bodyPr/>
          <a:lstStyle/>
          <a:p>
            <a:r>
              <a:rPr lang="en-US" dirty="0">
                <a:latin typeface="Times New Roman" panose="02020603050405020304" pitchFamily="18" charset="0"/>
                <a:cs typeface="Times New Roman" panose="02020603050405020304" pitchFamily="18" charset="0"/>
              </a:rPr>
              <a:t>I. GIỚI THIỆU ĐỀ TÀI</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37723" y="2078736"/>
            <a:ext cx="8448260" cy="2700528"/>
          </a:xfrm>
        </p:spPr>
        <p:txBody>
          <a:bodyPr/>
          <a:lstStyle/>
          <a:p>
            <a:pPr marL="342900" indent="-342900">
              <a:buAutoNum type="alphaLcPeriod"/>
            </a:pPr>
            <a:r>
              <a:rPr lang="en-US" sz="2400" b="1" i="1" dirty="0" err="1">
                <a:latin typeface="Times New Roman" panose="02020603050405020304" pitchFamily="18" charset="0"/>
                <a:cs typeface="Times New Roman" panose="02020603050405020304" pitchFamily="18" charset="0"/>
              </a:rPr>
              <a:t>Đặt</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vấn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đề</a:t>
            </a:r>
            <a:r>
              <a:rPr lang="en-US" sz="2400" b="1" i="1" dirty="0">
                <a:latin typeface="Times New Roman" panose="02020603050405020304" pitchFamily="18" charset="0"/>
                <a:cs typeface="Times New Roman" panose="02020603050405020304" pitchFamily="18" charset="0"/>
              </a:rPr>
              <a:t>:</a:t>
            </a:r>
          </a:p>
          <a:p>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Tại</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sao</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phải</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cần</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tự</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động</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hóa</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cho</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công</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việc</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quản</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lý</a:t>
            </a:r>
            <a:r>
              <a:rPr lang="en-US" sz="2000" b="1" i="1" dirty="0">
                <a:solidFill>
                  <a:schemeClr val="tx1"/>
                </a:solidFill>
                <a:effectLst/>
                <a:latin typeface="Times New Roman" panose="02020603050405020304" pitchFamily="18" charset="0"/>
                <a:ea typeface="Calibri" panose="020F0502020204030204" pitchFamily="34" charset="0"/>
              </a:rPr>
              <a:t> </a:t>
            </a:r>
            <a:r>
              <a:rPr lang="en-US" sz="2000" b="1" i="1" dirty="0" err="1">
                <a:solidFill>
                  <a:schemeClr val="tx1"/>
                </a:solidFill>
                <a:effectLst/>
                <a:latin typeface="Times New Roman" panose="02020603050405020304" pitchFamily="18" charset="0"/>
                <a:ea typeface="Calibri" panose="020F0502020204030204" pitchFamily="34" charset="0"/>
              </a:rPr>
              <a:t>phòng</a:t>
            </a:r>
            <a:r>
              <a:rPr lang="en-US" sz="2000" b="1" i="1" dirty="0">
                <a:solidFill>
                  <a:schemeClr val="tx1"/>
                </a:solidFill>
                <a:effectLst/>
                <a:latin typeface="Times New Roman" panose="02020603050405020304" pitchFamily="18" charset="0"/>
                <a:ea typeface="Calibri" panose="020F0502020204030204" pitchFamily="34" charset="0"/>
              </a:rPr>
              <a:t> game ?”</a:t>
            </a:r>
          </a:p>
          <a:p>
            <a:r>
              <a:rPr lang="vi-VN" sz="2000" dirty="0">
                <a:solidFill>
                  <a:schemeClr val="tx1"/>
                </a:solidFill>
                <a:effectLst/>
                <a:latin typeface="Times New Roman" panose="02020603050405020304" pitchFamily="18" charset="0"/>
                <a:ea typeface="Calibri" panose="020F0502020204030204" pitchFamily="34" charset="0"/>
              </a:rPr>
              <a:t>-</a:t>
            </a:r>
            <a:r>
              <a:rPr lang="en-US" sz="2000" dirty="0">
                <a:solidFill>
                  <a:schemeClr val="tx1"/>
                </a:solidFill>
                <a:effectLst/>
                <a:latin typeface="Times New Roman" panose="02020603050405020304" pitchFamily="18" charset="0"/>
                <a:ea typeface="Calibri" panose="020F0502020204030204" pitchFamily="34" charset="0"/>
              </a:rPr>
              <a:t> </a:t>
            </a:r>
            <a:r>
              <a:rPr lang="vi-VN" sz="2000" dirty="0">
                <a:solidFill>
                  <a:schemeClr val="tx1"/>
                </a:solidFill>
                <a:effectLst/>
                <a:latin typeface="Times New Roman" panose="02020603050405020304" pitchFamily="18" charset="0"/>
                <a:ea typeface="Calibri" panose="020F0502020204030204" pitchFamily="34" charset="0"/>
              </a:rPr>
              <a:t>Tiết kiệm chi phí quản lý.</a:t>
            </a:r>
          </a:p>
          <a:p>
            <a:r>
              <a:rPr lang="vi-VN" sz="2000" dirty="0">
                <a:solidFill>
                  <a:schemeClr val="tx1"/>
                </a:solidFill>
                <a:effectLst/>
                <a:latin typeface="Times New Roman" panose="02020603050405020304" pitchFamily="18" charset="0"/>
                <a:ea typeface="Calibri" panose="020F0502020204030204" pitchFamily="34" charset="0"/>
              </a:rPr>
              <a:t>-</a:t>
            </a:r>
            <a:r>
              <a:rPr lang="en-US" sz="2000" dirty="0">
                <a:solidFill>
                  <a:schemeClr val="tx1"/>
                </a:solidFill>
                <a:effectLst/>
                <a:latin typeface="Times New Roman" panose="02020603050405020304" pitchFamily="18" charset="0"/>
                <a:ea typeface="Calibri" panose="020F0502020204030204" pitchFamily="34" charset="0"/>
              </a:rPr>
              <a:t> </a:t>
            </a:r>
            <a:r>
              <a:rPr lang="vi-VN" sz="2000" dirty="0">
                <a:solidFill>
                  <a:schemeClr val="tx1"/>
                </a:solidFill>
                <a:effectLst/>
                <a:latin typeface="Times New Roman" panose="02020603050405020304" pitchFamily="18" charset="0"/>
                <a:ea typeface="Calibri" panose="020F0502020204030204" pitchFamily="34" charset="0"/>
              </a:rPr>
              <a:t>Tiết kiệm thời gian tối đa trong quy trình quản lý.</a:t>
            </a:r>
          </a:p>
          <a:p>
            <a:r>
              <a:rPr lang="vi-VN" sz="2000" dirty="0">
                <a:solidFill>
                  <a:schemeClr val="tx1"/>
                </a:solidFill>
                <a:effectLst/>
                <a:latin typeface="Times New Roman" panose="02020603050405020304" pitchFamily="18" charset="0"/>
                <a:ea typeface="Calibri" panose="020F0502020204030204" pitchFamily="34" charset="0"/>
              </a:rPr>
              <a:t>-</a:t>
            </a:r>
            <a:r>
              <a:rPr lang="en-US" sz="2000" dirty="0">
                <a:solidFill>
                  <a:schemeClr val="tx1"/>
                </a:solidFill>
                <a:effectLst/>
                <a:latin typeface="Times New Roman" panose="02020603050405020304" pitchFamily="18" charset="0"/>
                <a:ea typeface="Calibri" panose="020F0502020204030204" pitchFamily="34" charset="0"/>
              </a:rPr>
              <a:t> </a:t>
            </a:r>
            <a:r>
              <a:rPr lang="vi-VN" sz="2000" dirty="0">
                <a:solidFill>
                  <a:schemeClr val="tx1"/>
                </a:solidFill>
                <a:effectLst/>
                <a:latin typeface="Times New Roman" panose="02020603050405020304" pitchFamily="18" charset="0"/>
                <a:ea typeface="Calibri" panose="020F0502020204030204" pitchFamily="34" charset="0"/>
              </a:rPr>
              <a:t>Quản lý phòng </a:t>
            </a:r>
            <a:r>
              <a:rPr lang="vi-VN" sz="2000" dirty="0" err="1">
                <a:solidFill>
                  <a:schemeClr val="tx1"/>
                </a:solidFill>
                <a:effectLst/>
                <a:latin typeface="Times New Roman" panose="02020603050405020304" pitchFamily="18" charset="0"/>
                <a:ea typeface="Calibri" panose="020F0502020204030204" pitchFamily="34" charset="0"/>
              </a:rPr>
              <a:t>game</a:t>
            </a:r>
            <a:r>
              <a:rPr lang="vi-VN" sz="2000" dirty="0">
                <a:solidFill>
                  <a:schemeClr val="tx1"/>
                </a:solidFill>
                <a:effectLst/>
                <a:latin typeface="Times New Roman" panose="02020603050405020304" pitchFamily="18" charset="0"/>
                <a:ea typeface="Calibri" panose="020F0502020204030204" pitchFamily="34" charset="0"/>
              </a:rPr>
              <a:t> một cách hiệu quả, khoa học.</a:t>
            </a:r>
          </a:p>
          <a:p>
            <a:r>
              <a:rPr lang="vi-VN" sz="2000" dirty="0">
                <a:solidFill>
                  <a:schemeClr val="tx1"/>
                </a:solidFill>
                <a:effectLst/>
                <a:latin typeface="Times New Roman" panose="02020603050405020304" pitchFamily="18" charset="0"/>
                <a:ea typeface="Calibri" panose="020F0502020204030204" pitchFamily="34" charset="0"/>
              </a:rPr>
              <a:t>-</a:t>
            </a:r>
            <a:r>
              <a:rPr lang="en-US" sz="2000" dirty="0">
                <a:solidFill>
                  <a:schemeClr val="tx1"/>
                </a:solidFill>
                <a:effectLst/>
                <a:latin typeface="Times New Roman" panose="02020603050405020304" pitchFamily="18" charset="0"/>
                <a:ea typeface="Calibri" panose="020F0502020204030204" pitchFamily="34" charset="0"/>
              </a:rPr>
              <a:t> </a:t>
            </a:r>
            <a:r>
              <a:rPr lang="vi-VN" sz="2000" dirty="0">
                <a:solidFill>
                  <a:schemeClr val="tx1"/>
                </a:solidFill>
                <a:effectLst/>
                <a:latin typeface="Times New Roman" panose="02020603050405020304" pitchFamily="18" charset="0"/>
                <a:ea typeface="Calibri" panose="020F0502020204030204" pitchFamily="34" charset="0"/>
              </a:rPr>
              <a:t>Thống kê doanh thu chính xác.</a:t>
            </a:r>
          </a:p>
          <a:p>
            <a:r>
              <a:rPr lang="vi-VN" sz="2000" dirty="0">
                <a:solidFill>
                  <a:schemeClr val="tx1"/>
                </a:solidFill>
                <a:effectLst/>
                <a:latin typeface="Times New Roman" panose="02020603050405020304" pitchFamily="18" charset="0"/>
                <a:ea typeface="Calibri" panose="020F0502020204030204" pitchFamily="34" charset="0"/>
              </a:rPr>
              <a:t>-</a:t>
            </a:r>
            <a:r>
              <a:rPr lang="en-US" sz="2000" dirty="0">
                <a:solidFill>
                  <a:schemeClr val="tx1"/>
                </a:solidFill>
                <a:effectLst/>
                <a:latin typeface="Times New Roman" panose="02020603050405020304" pitchFamily="18" charset="0"/>
                <a:ea typeface="Calibri" panose="020F0502020204030204" pitchFamily="34" charset="0"/>
              </a:rPr>
              <a:t> </a:t>
            </a:r>
            <a:r>
              <a:rPr lang="vi-VN" sz="2000" dirty="0">
                <a:solidFill>
                  <a:schemeClr val="tx1"/>
                </a:solidFill>
                <a:effectLst/>
                <a:latin typeface="Times New Roman" panose="02020603050405020304" pitchFamily="18" charset="0"/>
                <a:ea typeface="Calibri" panose="020F0502020204030204" pitchFamily="34" charset="0"/>
              </a:rPr>
              <a:t>Tạo ra sự tiện ích cho chủ phòng </a:t>
            </a:r>
            <a:r>
              <a:rPr lang="vi-VN" sz="2000" dirty="0" err="1">
                <a:solidFill>
                  <a:schemeClr val="tx1"/>
                </a:solidFill>
                <a:effectLst/>
                <a:latin typeface="Times New Roman" panose="02020603050405020304" pitchFamily="18" charset="0"/>
                <a:ea typeface="Calibri" panose="020F0502020204030204" pitchFamily="34" charset="0"/>
              </a:rPr>
              <a:t>game</a:t>
            </a:r>
            <a:r>
              <a:rPr lang="vi-VN" sz="2000" dirty="0">
                <a:solidFill>
                  <a:schemeClr val="tx1"/>
                </a:solidFill>
                <a:effectLst/>
                <a:latin typeface="Times New Roman" panose="02020603050405020304" pitchFamily="18" charset="0"/>
                <a:ea typeface="Calibri" panose="020F0502020204030204" pitchFamily="34" charset="0"/>
              </a:rPr>
              <a:t> trong việc quản lý số lượng, loại máy.</a:t>
            </a:r>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C8FE8EE-7E3B-6B54-83D1-14073990B609}"/>
              </a:ext>
            </a:extLst>
          </p:cNvPr>
          <p:cNvSpPr txBox="1">
            <a:spLocks/>
          </p:cNvSpPr>
          <p:nvPr/>
        </p:nvSpPr>
        <p:spPr>
          <a:xfrm>
            <a:off x="3637723" y="2078735"/>
            <a:ext cx="8448260" cy="42723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latin typeface="Times New Roman" panose="02020603050405020304" pitchFamily="18" charset="0"/>
                <a:cs typeface="Times New Roman" panose="02020603050405020304" pitchFamily="18" charset="0"/>
              </a:rPr>
              <a:t>b. </a:t>
            </a:r>
            <a:r>
              <a:rPr lang="en-US" sz="2400" b="1" i="1" dirty="0" err="1">
                <a:latin typeface="Times New Roman" panose="02020603050405020304" pitchFamily="18" charset="0"/>
                <a:cs typeface="Times New Roman" panose="02020603050405020304" pitchFamily="18" charset="0"/>
              </a:rPr>
              <a:t>Mục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tiêu</a:t>
            </a:r>
            <a:r>
              <a:rPr lang="en-US" sz="2400" b="1" i="1" dirty="0">
                <a:latin typeface="Times New Roman" panose="02020603050405020304" pitchFamily="18" charset="0"/>
                <a:cs typeface="Times New Roman" panose="02020603050405020304" pitchFamily="18" charset="0"/>
              </a:rPr>
              <a:t>:</a:t>
            </a:r>
          </a:p>
          <a:p>
            <a:pPr>
              <a:buFontTx/>
              <a:buChar char="-"/>
            </a:pPr>
            <a:r>
              <a:rPr lang="vi-VN" sz="2000" dirty="0">
                <a:solidFill>
                  <a:schemeClr val="tx1"/>
                </a:solidFill>
                <a:latin typeface="Times New Roman" panose="02020603050405020304" pitchFamily="18" charset="0"/>
                <a:cs typeface="Times New Roman" panose="02020603050405020304" pitchFamily="18" charset="0"/>
              </a:rPr>
              <a:t>Nhằm giúp các chủ phòng </a:t>
            </a:r>
            <a:r>
              <a:rPr lang="vi-VN" sz="2000" dirty="0" err="1">
                <a:solidFill>
                  <a:schemeClr val="tx1"/>
                </a:solidFill>
                <a:latin typeface="Times New Roman" panose="02020603050405020304" pitchFamily="18" charset="0"/>
                <a:cs typeface="Times New Roman" panose="02020603050405020304" pitchFamily="18" charset="0"/>
              </a:rPr>
              <a:t>game</a:t>
            </a:r>
            <a:r>
              <a:rPr lang="vi-VN" sz="2000" dirty="0">
                <a:solidFill>
                  <a:schemeClr val="tx1"/>
                </a:solidFill>
                <a:latin typeface="Times New Roman" panose="02020603050405020304" pitchFamily="18" charset="0"/>
                <a:cs typeface="Times New Roman" panose="02020603050405020304" pitchFamily="18" charset="0"/>
              </a:rPr>
              <a:t>, cơ sở cho thuê phòng </a:t>
            </a:r>
            <a:r>
              <a:rPr lang="vi-VN" sz="2000" dirty="0" err="1">
                <a:solidFill>
                  <a:schemeClr val="tx1"/>
                </a:solidFill>
                <a:latin typeface="Times New Roman" panose="02020603050405020304" pitchFamily="18" charset="0"/>
                <a:cs typeface="Times New Roman" panose="02020603050405020304" pitchFamily="18" charset="0"/>
              </a:rPr>
              <a:t>game</a:t>
            </a:r>
            <a:r>
              <a:rPr lang="vi-VN" sz="2000" dirty="0">
                <a:solidFill>
                  <a:schemeClr val="tx1"/>
                </a:solidFill>
                <a:latin typeface="Times New Roman" panose="02020603050405020304" pitchFamily="18" charset="0"/>
                <a:cs typeface="Times New Roman" panose="02020603050405020304" pitchFamily="18" charset="0"/>
              </a:rPr>
              <a:t> quản lí hiệu quả</a:t>
            </a:r>
            <a:r>
              <a:rPr lang="en-US" sz="2000"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công việc. Công nghệ thông tin phát triển nên nhu cầu cần có một chương trình để tối ưu hóa hiệu suất, nâng cao hiệu quả công việc, tiết kiệm thời gian, chi phí ghi chép bằng tay thủ công.</a:t>
            </a:r>
            <a:endParaRPr lang="en-US" sz="2000" dirty="0">
              <a:solidFill>
                <a:schemeClr val="tx1"/>
              </a:solidFill>
              <a:latin typeface="Times New Roman" panose="02020603050405020304" pitchFamily="18" charset="0"/>
              <a:cs typeface="Times New Roman" panose="02020603050405020304" pitchFamily="18" charset="0"/>
            </a:endParaRPr>
          </a:p>
          <a:p>
            <a:pPr>
              <a:buFontTx/>
              <a:buChar char="-"/>
            </a:pPr>
            <a:r>
              <a:rPr lang="en-US" sz="2000" dirty="0" err="1">
                <a:solidFill>
                  <a:schemeClr val="tx1"/>
                </a:solidFill>
                <a:latin typeface="Times New Roman" panose="02020603050405020304" pitchFamily="18" charset="0"/>
                <a:cs typeface="Times New Roman" panose="02020603050405020304" pitchFamily="18" charset="0"/>
              </a:rPr>
              <a:t>Phát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phòng</a:t>
            </a:r>
            <a:r>
              <a:rPr lang="en-US" sz="2000" dirty="0">
                <a:solidFill>
                  <a:schemeClr val="tx1"/>
                </a:solidFill>
                <a:latin typeface="Times New Roman" panose="02020603050405020304" pitchFamily="18" charset="0"/>
                <a:cs typeface="Times New Roman" panose="02020603050405020304" pitchFamily="18" charset="0"/>
              </a:rPr>
              <a:t> game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đầy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đủ</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bản</a:t>
            </a:r>
            <a:r>
              <a:rPr lang="en-US" sz="20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CF1780D9-31A1-82A4-53AD-F98D6F56C02B}"/>
              </a:ext>
            </a:extLst>
          </p:cNvPr>
          <p:cNvSpPr>
            <a:spLocks noGrp="1"/>
          </p:cNvSpPr>
          <p:nvPr>
            <p:ph type="title"/>
          </p:nvPr>
        </p:nvSpPr>
        <p:spPr>
          <a:xfrm>
            <a:off x="3637723" y="166624"/>
            <a:ext cx="7353365" cy="768096"/>
          </a:xfrm>
        </p:spPr>
        <p:txBody>
          <a:bodyPr/>
          <a:lstStyle/>
          <a:p>
            <a:r>
              <a:rPr lang="en-US" sz="4400" dirty="0">
                <a:latin typeface="Times New Roman" panose="02020603050405020304" pitchFamily="18" charset="0"/>
                <a:cs typeface="Times New Roman" panose="02020603050405020304" pitchFamily="18" charset="0"/>
              </a:rPr>
              <a:t>I. GIỚI THIỆU ĐỀ TÀI</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E499F69-C8EB-2331-AFC6-7578D48D2A01}"/>
              </a:ext>
            </a:extLst>
          </p:cNvPr>
          <p:cNvSpPr txBox="1">
            <a:spLocks/>
          </p:cNvSpPr>
          <p:nvPr/>
        </p:nvSpPr>
        <p:spPr>
          <a:xfrm>
            <a:off x="2419317" y="1820317"/>
            <a:ext cx="8448260" cy="42723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latin typeface="Times New Roman" panose="02020603050405020304" pitchFamily="18" charset="0"/>
                <a:cs typeface="Times New Roman" panose="02020603050405020304" pitchFamily="18" charset="0"/>
              </a:rPr>
              <a:t>c. </a:t>
            </a:r>
            <a:r>
              <a:rPr lang="en-US" sz="2400" b="1" i="1" dirty="0" err="1">
                <a:latin typeface="Times New Roman" panose="02020603050405020304" pitchFamily="18" charset="0"/>
                <a:cs typeface="Times New Roman" panose="02020603050405020304" pitchFamily="18" charset="0"/>
              </a:rPr>
              <a:t>Phạm</a:t>
            </a:r>
            <a:r>
              <a:rPr lang="en-US" sz="2400" b="1" i="1" dirty="0">
                <a:latin typeface="Times New Roman" panose="02020603050405020304" pitchFamily="18" charset="0"/>
                <a:cs typeface="Times New Roman" panose="02020603050405020304" pitchFamily="18" charset="0"/>
              </a:rPr>
              <a:t> vi </a:t>
            </a:r>
            <a:r>
              <a:rPr lang="en-US" sz="2400" b="1" i="1" dirty="0" err="1">
                <a:latin typeface="Times New Roman" panose="02020603050405020304" pitchFamily="18" charset="0"/>
                <a:cs typeface="Times New Roman" panose="02020603050405020304" pitchFamily="18" charset="0"/>
              </a:rPr>
              <a:t>đề</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tài</a:t>
            </a:r>
            <a:r>
              <a:rPr lang="en-US" sz="2400" b="1" i="1" dirty="0">
                <a:latin typeface="Times New Roman" panose="02020603050405020304" pitchFamily="18" charset="0"/>
                <a:cs typeface="Times New Roman" panose="02020603050405020304" pitchFamily="18" charset="0"/>
              </a:rPr>
              <a:t>:</a:t>
            </a:r>
          </a:p>
          <a:p>
            <a:pPr>
              <a:buFontTx/>
              <a:buChar char="-"/>
            </a:pP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những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sau</a:t>
            </a:r>
            <a:r>
              <a:rPr lang="en-US" sz="20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số</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máy</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số</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tin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Xem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máy</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máy</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doanh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Ghi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ca/</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ca</a:t>
            </a:r>
          </a:p>
          <a:p>
            <a:pPr marL="0" indent="0">
              <a:buNone/>
            </a:pPr>
            <a:endParaRPr lang="en-US" sz="2400" b="1" i="1"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DD5C428B-69CD-0125-71B0-1FBE7953CC20}"/>
              </a:ext>
            </a:extLst>
          </p:cNvPr>
          <p:cNvSpPr>
            <a:spLocks noGrp="1"/>
          </p:cNvSpPr>
          <p:nvPr>
            <p:ph type="title"/>
          </p:nvPr>
        </p:nvSpPr>
        <p:spPr>
          <a:xfrm>
            <a:off x="2419317" y="122848"/>
            <a:ext cx="7353365" cy="768096"/>
          </a:xfrm>
        </p:spPr>
        <p:txBody>
          <a:bodyPr/>
          <a:lstStyle/>
          <a:p>
            <a:r>
              <a:rPr lang="en-US" sz="4400" dirty="0">
                <a:latin typeface="Times New Roman" panose="02020603050405020304" pitchFamily="18" charset="0"/>
                <a:cs typeface="Times New Roman" panose="02020603050405020304" pitchFamily="18" charset="0"/>
              </a:rPr>
              <a:t>I. GIỚI THIỆU ĐỀ TÀI</a:t>
            </a:r>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0A735F1-6098-FB08-DB80-725E85D9301A}"/>
              </a:ext>
            </a:extLst>
          </p:cNvPr>
          <p:cNvSpPr txBox="1">
            <a:spLocks/>
          </p:cNvSpPr>
          <p:nvPr/>
        </p:nvSpPr>
        <p:spPr>
          <a:xfrm>
            <a:off x="2419317" y="1790500"/>
            <a:ext cx="8448260" cy="42723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latin typeface="Times New Roman" panose="02020603050405020304" pitchFamily="18" charset="0"/>
                <a:cs typeface="Times New Roman" panose="02020603050405020304" pitchFamily="18" charset="0"/>
              </a:rPr>
              <a:t>d. Ý </a:t>
            </a:r>
            <a:r>
              <a:rPr lang="en-US" sz="2400" b="1" i="1" dirty="0" err="1">
                <a:latin typeface="Times New Roman" panose="02020603050405020304" pitchFamily="18" charset="0"/>
                <a:cs typeface="Times New Roman" panose="02020603050405020304" pitchFamily="18" charset="0"/>
              </a:rPr>
              <a:t>tưởng</a:t>
            </a:r>
            <a:r>
              <a:rPr lang="en-US" sz="2400" b="1" i="1" dirty="0">
                <a:latin typeface="Times New Roman" panose="02020603050405020304" pitchFamily="18" charset="0"/>
                <a:cs typeface="Times New Roman" panose="02020603050405020304" pitchFamily="18" charset="0"/>
              </a:rPr>
              <a:t>:</a:t>
            </a:r>
          </a:p>
          <a:p>
            <a:pPr>
              <a:buFontTx/>
              <a:buChar char="-"/>
            </a:pP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ngôn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C++</a:t>
            </a:r>
          </a:p>
          <a:p>
            <a:pPr>
              <a:buFontTx/>
              <a:buChar char="-"/>
            </a:pP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danh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endParaRPr lang="en-US" sz="2000" dirty="0">
              <a:solidFill>
                <a:schemeClr val="tx1"/>
              </a:solidFill>
              <a:latin typeface="Times New Roman" panose="02020603050405020304" pitchFamily="18" charset="0"/>
              <a:cs typeface="Times New Roman" panose="02020603050405020304" pitchFamily="18" charset="0"/>
            </a:endParaRPr>
          </a:p>
          <a:p>
            <a:pPr>
              <a:buFontTx/>
              <a:buChar char="-"/>
            </a:pP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cây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phân</a:t>
            </a:r>
            <a:endParaRPr lang="en-US" sz="2000" dirty="0">
              <a:solidFill>
                <a:schemeClr val="tx1"/>
              </a:solidFill>
              <a:latin typeface="Times New Roman" panose="02020603050405020304" pitchFamily="18" charset="0"/>
              <a:cs typeface="Times New Roman" panose="02020603050405020304" pitchFamily="18" charset="0"/>
            </a:endParaRPr>
          </a:p>
          <a:p>
            <a:pPr>
              <a:buFontTx/>
              <a:buChar char="-"/>
            </a:pP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Github</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nguồn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endParaRPr lang="en-US" sz="2000" dirty="0">
              <a:solidFill>
                <a:schemeClr val="tx1"/>
              </a:solidFill>
              <a:latin typeface="Times New Roman" panose="02020603050405020304" pitchFamily="18" charset="0"/>
              <a:cs typeface="Times New Roman" panose="02020603050405020304" pitchFamily="18" charset="0"/>
            </a:endParaRPr>
          </a:p>
          <a:p>
            <a:pPr>
              <a:buFontTx/>
              <a:buChar char="-"/>
            </a:pP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toán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sắp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xếp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MergeSort</a:t>
            </a:r>
            <a:r>
              <a:rPr lang="en-US" sz="2000" dirty="0">
                <a:solidFill>
                  <a:schemeClr val="tx1"/>
                </a:solidFill>
                <a:latin typeface="Times New Roman" panose="02020603050405020304" pitchFamily="18" charset="0"/>
                <a:cs typeface="Times New Roman" panose="02020603050405020304" pitchFamily="18" charset="0"/>
              </a:rPr>
              <a:t>, Quick Sort</a:t>
            </a:r>
          </a:p>
          <a:p>
            <a:pPr marL="0" indent="0">
              <a:buNone/>
            </a:pPr>
            <a:endParaRPr lang="en-US" sz="2400" b="1" i="1" dirty="0">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EB0BD8EF-6BA0-1BCE-3363-0643C92FEEA2}"/>
              </a:ext>
            </a:extLst>
          </p:cNvPr>
          <p:cNvSpPr>
            <a:spLocks noGrp="1"/>
          </p:cNvSpPr>
          <p:nvPr>
            <p:ph type="title"/>
          </p:nvPr>
        </p:nvSpPr>
        <p:spPr>
          <a:xfrm>
            <a:off x="2419317" y="84770"/>
            <a:ext cx="7353365" cy="768096"/>
          </a:xfrm>
        </p:spPr>
        <p:txBody>
          <a:bodyPr/>
          <a:lstStyle/>
          <a:p>
            <a:r>
              <a:rPr lang="en-US" sz="4400" dirty="0">
                <a:latin typeface="Times New Roman" panose="02020603050405020304" pitchFamily="18" charset="0"/>
                <a:cs typeface="Times New Roman" panose="02020603050405020304" pitchFamily="18" charset="0"/>
              </a:rPr>
              <a:t>I. GIỚI THIỆU ĐỀ TÀI</a:t>
            </a:r>
          </a:p>
        </p:txBody>
      </p:sp>
    </p:spTree>
    <p:extLst>
      <p:ext uri="{BB962C8B-B14F-4D97-AF65-F5344CB8AC3E}">
        <p14:creationId xmlns:p14="http://schemas.microsoft.com/office/powerpoint/2010/main" val="392620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07BEFEE-B4AD-4EA9-B2C7-46064A922CE4}"/>
              </a:ext>
            </a:extLst>
          </p:cNvPr>
          <p:cNvSpPr>
            <a:spLocks noGrp="1"/>
          </p:cNvSpPr>
          <p:nvPr>
            <p:ph type="title"/>
          </p:nvPr>
        </p:nvSpPr>
        <p:spPr>
          <a:xfrm>
            <a:off x="2419316" y="184161"/>
            <a:ext cx="7353365" cy="768096"/>
          </a:xfrm>
        </p:spPr>
        <p:txBody>
          <a:bodyPr/>
          <a:lstStyle/>
          <a:p>
            <a:r>
              <a:rPr lang="en-US" sz="4400" dirty="0">
                <a:latin typeface="Times New Roman" panose="02020603050405020304" pitchFamily="18" charset="0"/>
                <a:cs typeface="Times New Roman" panose="02020603050405020304" pitchFamily="18" charset="0"/>
              </a:rPr>
              <a:t>II. XÂY DỰNG HỆ THỐNG</a:t>
            </a:r>
          </a:p>
        </p:txBody>
      </p:sp>
      <p:pic>
        <p:nvPicPr>
          <p:cNvPr id="14" name="Picture 13">
            <a:extLst>
              <a:ext uri="{FF2B5EF4-FFF2-40B4-BE49-F238E27FC236}">
                <a16:creationId xmlns:a16="http://schemas.microsoft.com/office/drawing/2014/main" id="{4FD0CA58-8932-81CC-F57E-F82E480DACA6}"/>
              </a:ext>
            </a:extLst>
          </p:cNvPr>
          <p:cNvPicPr>
            <a:picLocks noChangeAspect="1"/>
          </p:cNvPicPr>
          <p:nvPr/>
        </p:nvPicPr>
        <p:blipFill>
          <a:blip r:embed="rId2"/>
          <a:stretch>
            <a:fillRect/>
          </a:stretch>
        </p:blipFill>
        <p:spPr>
          <a:xfrm>
            <a:off x="1893404" y="2078326"/>
            <a:ext cx="8405191" cy="4192754"/>
          </a:xfrm>
          <a:prstGeom prst="rect">
            <a:avLst/>
          </a:prstGeom>
        </p:spPr>
      </p:pic>
      <p:sp>
        <p:nvSpPr>
          <p:cNvPr id="15" name="Content Placeholder 2">
            <a:extLst>
              <a:ext uri="{FF2B5EF4-FFF2-40B4-BE49-F238E27FC236}">
                <a16:creationId xmlns:a16="http://schemas.microsoft.com/office/drawing/2014/main" id="{9197CC4B-A4DA-8033-89BE-75D15729B8B5}"/>
              </a:ext>
            </a:extLst>
          </p:cNvPr>
          <p:cNvSpPr txBox="1">
            <a:spLocks/>
          </p:cNvSpPr>
          <p:nvPr/>
        </p:nvSpPr>
        <p:spPr>
          <a:xfrm>
            <a:off x="1893404" y="1581779"/>
            <a:ext cx="8448260" cy="42723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err="1">
                <a:latin typeface="Times New Roman" panose="02020603050405020304" pitchFamily="18" charset="0"/>
                <a:cs typeface="Times New Roman" panose="02020603050405020304" pitchFamily="18" charset="0"/>
              </a:rPr>
              <a:t>Sơ</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đồ</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lớp</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tổng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quát</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E355150-BB56-2E22-9125-C5EE3AF616DB}"/>
              </a:ext>
            </a:extLst>
          </p:cNvPr>
          <p:cNvSpPr>
            <a:spLocks noGrp="1"/>
          </p:cNvSpPr>
          <p:nvPr>
            <p:ph type="title"/>
          </p:nvPr>
        </p:nvSpPr>
        <p:spPr>
          <a:xfrm>
            <a:off x="884583" y="166624"/>
            <a:ext cx="10106505" cy="768096"/>
          </a:xfrm>
        </p:spPr>
        <p:txBody>
          <a:bodyPr/>
          <a:lstStyle/>
          <a:p>
            <a:r>
              <a:rPr lang="en-US" sz="4400" dirty="0">
                <a:latin typeface="Times New Roman" panose="02020603050405020304" pitchFamily="18" charset="0"/>
                <a:cs typeface="Times New Roman" panose="02020603050405020304" pitchFamily="18" charset="0"/>
              </a:rPr>
              <a:t>III. KẾT QUẢ VÀ ĐÁNH GIÁ</a:t>
            </a:r>
          </a:p>
        </p:txBody>
      </p:sp>
      <p:pic>
        <p:nvPicPr>
          <p:cNvPr id="2" name="Picture 1" descr="Graphical user interface, text&#10;&#10;Description automatically generated">
            <a:extLst>
              <a:ext uri="{FF2B5EF4-FFF2-40B4-BE49-F238E27FC236}">
                <a16:creationId xmlns:a16="http://schemas.microsoft.com/office/drawing/2014/main" id="{E70814CA-7208-3264-8AFF-05EC3A12822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31837"/>
          <a:stretch/>
        </p:blipFill>
        <p:spPr>
          <a:xfrm>
            <a:off x="1695991" y="1869440"/>
            <a:ext cx="5579745" cy="2126090"/>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3DE649A0-8F34-0AA8-1A9D-F7EA71C5B0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769" r="34315" b="20699"/>
          <a:stretch/>
        </p:blipFill>
        <p:spPr>
          <a:xfrm>
            <a:off x="7822383" y="2932485"/>
            <a:ext cx="2673626" cy="2475017"/>
          </a:xfrm>
          <a:prstGeom prst="rect">
            <a:avLst/>
          </a:prstGeom>
        </p:spPr>
      </p:pic>
    </p:spTree>
    <p:extLst>
      <p:ext uri="{BB962C8B-B14F-4D97-AF65-F5344CB8AC3E}">
        <p14:creationId xmlns:p14="http://schemas.microsoft.com/office/powerpoint/2010/main" val="13798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E355150-BB56-2E22-9125-C5EE3AF616DB}"/>
              </a:ext>
            </a:extLst>
          </p:cNvPr>
          <p:cNvSpPr>
            <a:spLocks noGrp="1"/>
          </p:cNvSpPr>
          <p:nvPr>
            <p:ph type="title"/>
          </p:nvPr>
        </p:nvSpPr>
        <p:spPr>
          <a:xfrm>
            <a:off x="884583" y="166624"/>
            <a:ext cx="10106505" cy="768096"/>
          </a:xfrm>
        </p:spPr>
        <p:txBody>
          <a:bodyPr/>
          <a:lstStyle/>
          <a:p>
            <a:r>
              <a:rPr lang="en-US" sz="4400" dirty="0">
                <a:latin typeface="Times New Roman" panose="02020603050405020304" pitchFamily="18" charset="0"/>
                <a:cs typeface="Times New Roman" panose="02020603050405020304" pitchFamily="18" charset="0"/>
              </a:rPr>
              <a:t>III. KẾT QUẢ VÀ ĐÁNH GIÁ</a:t>
            </a:r>
          </a:p>
        </p:txBody>
      </p:sp>
      <p:pic>
        <p:nvPicPr>
          <p:cNvPr id="14" name="Picture 13" descr="Treemap chart&#10;&#10;Description automatically generated">
            <a:extLst>
              <a:ext uri="{FF2B5EF4-FFF2-40B4-BE49-F238E27FC236}">
                <a16:creationId xmlns:a16="http://schemas.microsoft.com/office/drawing/2014/main" id="{1E2974DC-E6FD-57D8-4FF0-87ADDAEFB57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409" b="4235"/>
          <a:stretch/>
        </p:blipFill>
        <p:spPr>
          <a:xfrm>
            <a:off x="884583" y="1738380"/>
            <a:ext cx="4217794" cy="2994922"/>
          </a:xfrm>
          <a:prstGeom prst="rect">
            <a:avLst/>
          </a:prstGeom>
        </p:spPr>
      </p:pic>
      <p:pic>
        <p:nvPicPr>
          <p:cNvPr id="15" name="Picture 14" descr="Graphical user interface, text&#10;&#10;Description automatically generated">
            <a:extLst>
              <a:ext uri="{FF2B5EF4-FFF2-40B4-BE49-F238E27FC236}">
                <a16:creationId xmlns:a16="http://schemas.microsoft.com/office/drawing/2014/main" id="{87234821-6C2C-1F91-67B7-17DE0CC56E1F}"/>
              </a:ext>
            </a:extLst>
          </p:cNvPr>
          <p:cNvPicPr>
            <a:picLocks noChangeAspect="1"/>
          </p:cNvPicPr>
          <p:nvPr/>
        </p:nvPicPr>
        <p:blipFill rotWithShape="1">
          <a:blip r:embed="rId3"/>
          <a:srcRect r="11584" b="50308"/>
          <a:stretch/>
        </p:blipFill>
        <p:spPr>
          <a:xfrm>
            <a:off x="6096000" y="2057694"/>
            <a:ext cx="4933412" cy="1543635"/>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54E5D99A-A115-09BA-EF77-D34C0ACBE27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2083" b="66308"/>
          <a:stretch/>
        </p:blipFill>
        <p:spPr>
          <a:xfrm>
            <a:off x="6238388" y="4329509"/>
            <a:ext cx="2673627" cy="1047266"/>
          </a:xfrm>
          <a:prstGeom prst="rect">
            <a:avLst/>
          </a:prstGeom>
        </p:spPr>
      </p:pic>
    </p:spTree>
    <p:extLst>
      <p:ext uri="{BB962C8B-B14F-4D97-AF65-F5344CB8AC3E}">
        <p14:creationId xmlns:p14="http://schemas.microsoft.com/office/powerpoint/2010/main" val="355193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E355150-BB56-2E22-9125-C5EE3AF616DB}"/>
              </a:ext>
            </a:extLst>
          </p:cNvPr>
          <p:cNvSpPr>
            <a:spLocks noGrp="1"/>
          </p:cNvSpPr>
          <p:nvPr>
            <p:ph type="title"/>
          </p:nvPr>
        </p:nvSpPr>
        <p:spPr>
          <a:xfrm>
            <a:off x="884583" y="166624"/>
            <a:ext cx="10106505" cy="768096"/>
          </a:xfrm>
        </p:spPr>
        <p:txBody>
          <a:bodyPr/>
          <a:lstStyle/>
          <a:p>
            <a:r>
              <a:rPr lang="en-US" sz="4400" dirty="0">
                <a:latin typeface="Times New Roman" panose="02020603050405020304" pitchFamily="18" charset="0"/>
                <a:cs typeface="Times New Roman" panose="02020603050405020304" pitchFamily="18" charset="0"/>
              </a:rPr>
              <a:t>III. KẾT QUẢ VÀ ĐÁNH GIÁ</a:t>
            </a:r>
          </a:p>
        </p:txBody>
      </p:sp>
      <p:pic>
        <p:nvPicPr>
          <p:cNvPr id="16" name="Picture 15">
            <a:extLst>
              <a:ext uri="{FF2B5EF4-FFF2-40B4-BE49-F238E27FC236}">
                <a16:creationId xmlns:a16="http://schemas.microsoft.com/office/drawing/2014/main" id="{CFCF78A3-3F40-B4E8-3978-EAE1F3C0B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9955" b="16806"/>
          <a:stretch/>
        </p:blipFill>
        <p:spPr>
          <a:xfrm>
            <a:off x="884583" y="1770031"/>
            <a:ext cx="4466273" cy="2590690"/>
          </a:xfrm>
          <a:prstGeom prst="rect">
            <a:avLst/>
          </a:prstGeom>
        </p:spPr>
      </p:pic>
      <p:pic>
        <p:nvPicPr>
          <p:cNvPr id="19" name="Picture 18">
            <a:extLst>
              <a:ext uri="{FF2B5EF4-FFF2-40B4-BE49-F238E27FC236}">
                <a16:creationId xmlns:a16="http://schemas.microsoft.com/office/drawing/2014/main" id="{3385ECE5-A7C9-F631-3728-146F9FB05A4D}"/>
              </a:ext>
            </a:extLst>
          </p:cNvPr>
          <p:cNvPicPr>
            <a:picLocks noChangeAspect="1"/>
          </p:cNvPicPr>
          <p:nvPr/>
        </p:nvPicPr>
        <p:blipFill>
          <a:blip r:embed="rId3"/>
          <a:stretch>
            <a:fillRect/>
          </a:stretch>
        </p:blipFill>
        <p:spPr>
          <a:xfrm>
            <a:off x="6096000" y="1518971"/>
            <a:ext cx="5706271" cy="3820058"/>
          </a:xfrm>
          <a:prstGeom prst="rect">
            <a:avLst/>
          </a:prstGeom>
          <a:ln>
            <a:solidFill>
              <a:schemeClr val="tx1"/>
            </a:solidFill>
          </a:ln>
        </p:spPr>
      </p:pic>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{E060F214-B9DB-4EE1-A538-C4A959ABF730}tf78438558_win32</Template>
  <TotalTime>54</TotalTime>
  <Words>418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Sabon Next LT</vt:lpstr>
      <vt:lpstr>Times New Roman</vt:lpstr>
      <vt:lpstr>Office Theme</vt:lpstr>
      <vt:lpstr>PowerPoint Presentation</vt:lpstr>
      <vt:lpstr>I. GIỚI THIỆU ĐỀ TÀI</vt:lpstr>
      <vt:lpstr>I. GIỚI THIỆU ĐỀ TÀI</vt:lpstr>
      <vt:lpstr>I. GIỚI THIỆU ĐỀ TÀI</vt:lpstr>
      <vt:lpstr>I. GIỚI THIỆU ĐỀ TÀI</vt:lpstr>
      <vt:lpstr>II. XÂY DỰNG HỆ THỐNG</vt:lpstr>
      <vt:lpstr>III. KẾT QUẢ VÀ ĐÁNH GIÁ</vt:lpstr>
      <vt:lpstr>III. KẾT QUẢ VÀ ĐÁNH GIÁ</vt:lpstr>
      <vt:lpstr>III. KẾT QUẢ VÀ ĐÁNH GIÁ</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Thang Tran</dc:creator>
  <cp:lastModifiedBy>Thang Tran</cp:lastModifiedBy>
  <cp:revision>1</cp:revision>
  <dcterms:created xsi:type="dcterms:W3CDTF">2023-01-04T15:55:48Z</dcterms:created>
  <dcterms:modified xsi:type="dcterms:W3CDTF">2023-01-04T16:50:46Z</dcterms:modified>
</cp:coreProperties>
</file>