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53"/>
  </p:notesMasterIdLst>
  <p:sldIdLst>
    <p:sldId id="256" r:id="rId2"/>
    <p:sldId id="257" r:id="rId3"/>
    <p:sldId id="258" r:id="rId4"/>
    <p:sldId id="265" r:id="rId5"/>
    <p:sldId id="299" r:id="rId6"/>
    <p:sldId id="266" r:id="rId7"/>
    <p:sldId id="301" r:id="rId8"/>
    <p:sldId id="259" r:id="rId9"/>
    <p:sldId id="260" r:id="rId10"/>
    <p:sldId id="261" r:id="rId11"/>
    <p:sldId id="262" r:id="rId12"/>
    <p:sldId id="263" r:id="rId13"/>
    <p:sldId id="264" r:id="rId14"/>
    <p:sldId id="272" r:id="rId15"/>
    <p:sldId id="274" r:id="rId16"/>
    <p:sldId id="275" r:id="rId17"/>
    <p:sldId id="276" r:id="rId18"/>
    <p:sldId id="303" r:id="rId19"/>
    <p:sldId id="277" r:id="rId20"/>
    <p:sldId id="278" r:id="rId21"/>
    <p:sldId id="298" r:id="rId22"/>
    <p:sldId id="279" r:id="rId23"/>
    <p:sldId id="280" r:id="rId24"/>
    <p:sldId id="281" r:id="rId25"/>
    <p:sldId id="282" r:id="rId26"/>
    <p:sldId id="283" r:id="rId27"/>
    <p:sldId id="302" r:id="rId28"/>
    <p:sldId id="285" r:id="rId29"/>
    <p:sldId id="286" r:id="rId30"/>
    <p:sldId id="287" r:id="rId31"/>
    <p:sldId id="288" r:id="rId32"/>
    <p:sldId id="289" r:id="rId33"/>
    <p:sldId id="290" r:id="rId34"/>
    <p:sldId id="291" r:id="rId35"/>
    <p:sldId id="292" r:id="rId36"/>
    <p:sldId id="293" r:id="rId37"/>
    <p:sldId id="294" r:id="rId38"/>
    <p:sldId id="295" r:id="rId39"/>
    <p:sldId id="305" r:id="rId40"/>
    <p:sldId id="307" r:id="rId41"/>
    <p:sldId id="306" r:id="rId42"/>
    <p:sldId id="308" r:id="rId43"/>
    <p:sldId id="309" r:id="rId44"/>
    <p:sldId id="310" r:id="rId45"/>
    <p:sldId id="311" r:id="rId46"/>
    <p:sldId id="312" r:id="rId47"/>
    <p:sldId id="313" r:id="rId48"/>
    <p:sldId id="314" r:id="rId49"/>
    <p:sldId id="315" r:id="rId50"/>
    <p:sldId id="300" r:id="rId51"/>
    <p:sldId id="29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580" autoAdjust="0"/>
    <p:restoredTop sz="83415" autoAdjust="0"/>
  </p:normalViewPr>
  <p:slideViewPr>
    <p:cSldViewPr snapToGrid="0">
      <p:cViewPr varScale="1">
        <p:scale>
          <a:sx n="95" d="100"/>
          <a:sy n="95"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C50F3-0500-4DAB-8024-41FABE99E524}"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7C537-DBC0-4445-8209-548A418FDA75}" type="slidenum">
              <a:rPr lang="en-US" smtClean="0"/>
              <a:t>‹#›</a:t>
            </a:fld>
            <a:endParaRPr lang="en-US"/>
          </a:p>
        </p:txBody>
      </p:sp>
    </p:spTree>
    <p:extLst>
      <p:ext uri="{BB962C8B-B14F-4D97-AF65-F5344CB8AC3E}">
        <p14:creationId xmlns:p14="http://schemas.microsoft.com/office/powerpoint/2010/main" val="46876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ter.im/spring-projects/spring-boo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loud.spring.io/spring-cloud-dataflo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makes it easy to create Java enterprise applications.</a:t>
            </a:r>
          </a:p>
          <a:p>
            <a:r>
              <a:rPr lang="en-US" sz="1200" b="0" i="0" kern="1200" dirty="0">
                <a:solidFill>
                  <a:schemeClr val="tx1"/>
                </a:solidFill>
                <a:effectLst/>
                <a:latin typeface="+mn-lt"/>
                <a:ea typeface="+mn-ea"/>
                <a:cs typeface="+mn-cs"/>
              </a:rPr>
              <a:t> It provides everything you need to embrace the Java language in an enterprise environment, with support for Groovy and </a:t>
            </a:r>
            <a:r>
              <a:rPr lang="en-US" sz="1200" b="0" i="0" kern="1200" dirty="0" err="1">
                <a:solidFill>
                  <a:schemeClr val="tx1"/>
                </a:solidFill>
                <a:effectLst/>
                <a:latin typeface="+mn-lt"/>
                <a:ea typeface="+mn-ea"/>
                <a:cs typeface="+mn-cs"/>
              </a:rPr>
              <a:t>Kotlin</a:t>
            </a:r>
            <a:r>
              <a:rPr lang="en-US" sz="1200" b="0" i="0" kern="1200" dirty="0">
                <a:solidFill>
                  <a:schemeClr val="tx1"/>
                </a:solidFill>
                <a:effectLst/>
                <a:latin typeface="+mn-lt"/>
                <a:ea typeface="+mn-ea"/>
                <a:cs typeface="+mn-cs"/>
              </a:rPr>
              <a:t> as alternative languages on the JVM, and with the flexibility to create many kinds of architectures depending on an application’s needs. </a:t>
            </a:r>
          </a:p>
          <a:p>
            <a:r>
              <a:rPr lang="en-US" sz="1200" b="0" i="0" kern="1200" dirty="0">
                <a:solidFill>
                  <a:schemeClr val="tx1"/>
                </a:solidFill>
                <a:effectLst/>
                <a:latin typeface="+mn-lt"/>
                <a:ea typeface="+mn-ea"/>
                <a:cs typeface="+mn-cs"/>
              </a:rPr>
              <a:t>As of Spring Framework 5.1, Spring requires JDK 8+ (Java SE 8+) and provides out-of-the-box support for JDK 11 LTS. Java SE 8 update 60 is suggested as the minimum patch release for Java 8, but it is generally recommended to use a recent patch release.</a:t>
            </a:r>
            <a:endParaRPr lang="en-US" dirty="0"/>
          </a:p>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3</a:t>
            </a:fld>
            <a:endParaRPr lang="en-US"/>
          </a:p>
        </p:txBody>
      </p:sp>
    </p:spTree>
    <p:extLst>
      <p:ext uri="{BB962C8B-B14F-4D97-AF65-F5344CB8AC3E}">
        <p14:creationId xmlns:p14="http://schemas.microsoft.com/office/powerpoint/2010/main" val="106390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4</a:t>
            </a:fld>
            <a:endParaRPr lang="en-US"/>
          </a:p>
        </p:txBody>
      </p:sp>
    </p:spTree>
    <p:extLst>
      <p:ext uri="{BB962C8B-B14F-4D97-AF65-F5344CB8AC3E}">
        <p14:creationId xmlns:p14="http://schemas.microsoft.com/office/powerpoint/2010/main" val="771342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Data’s mission is to provide a familiar and consistent, Spring-based programming model for data access while still retaining the special traits of the underlying data store.</a:t>
            </a:r>
          </a:p>
          <a:p>
            <a:r>
              <a:rPr lang="en-US" sz="1200" b="0" i="0" kern="1200" dirty="0">
                <a:solidFill>
                  <a:schemeClr val="tx1"/>
                </a:solidFill>
                <a:effectLst/>
                <a:latin typeface="+mn-lt"/>
                <a:ea typeface="+mn-ea"/>
                <a:cs typeface="+mn-cs"/>
              </a:rPr>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a:p>
            <a:endParaRPr lang="en-US" dirty="0"/>
          </a:p>
          <a:p>
            <a:endParaRPr lang="en-US" dirty="0"/>
          </a:p>
          <a:p>
            <a:r>
              <a:rPr lang="en-US" sz="1200" b="1" i="0" kern="1200" dirty="0">
                <a:solidFill>
                  <a:schemeClr val="tx1"/>
                </a:solidFill>
                <a:effectLst/>
                <a:latin typeface="+mn-lt"/>
                <a:ea typeface="+mn-ea"/>
                <a:cs typeface="+mn-cs"/>
              </a:rPr>
              <a:t>Features</a:t>
            </a:r>
          </a:p>
          <a:p>
            <a:r>
              <a:rPr lang="en-US" sz="1200" b="0" i="0" kern="1200" dirty="0">
                <a:solidFill>
                  <a:schemeClr val="tx1"/>
                </a:solidFill>
                <a:effectLst/>
                <a:latin typeface="+mn-lt"/>
                <a:ea typeface="+mn-ea"/>
                <a:cs typeface="+mn-cs"/>
              </a:rPr>
              <a:t>Powerful repository and custom object-mapping abstractions</a:t>
            </a:r>
          </a:p>
          <a:p>
            <a:r>
              <a:rPr lang="en-US" sz="1200" b="0" i="0" kern="1200" dirty="0">
                <a:solidFill>
                  <a:schemeClr val="tx1"/>
                </a:solidFill>
                <a:effectLst/>
                <a:latin typeface="+mn-lt"/>
                <a:ea typeface="+mn-ea"/>
                <a:cs typeface="+mn-cs"/>
              </a:rPr>
              <a:t>Dynamic query derivation from repository method names</a:t>
            </a:r>
          </a:p>
          <a:p>
            <a:r>
              <a:rPr lang="en-US" sz="1200" b="0" i="0" kern="1200" dirty="0">
                <a:solidFill>
                  <a:schemeClr val="tx1"/>
                </a:solidFill>
                <a:effectLst/>
                <a:latin typeface="+mn-lt"/>
                <a:ea typeface="+mn-ea"/>
                <a:cs typeface="+mn-cs"/>
              </a:rPr>
              <a:t>Implementation domain base classes providing basic properties</a:t>
            </a:r>
          </a:p>
          <a:p>
            <a:r>
              <a:rPr lang="en-US" sz="1200" b="0" i="0" kern="1200" dirty="0">
                <a:solidFill>
                  <a:schemeClr val="tx1"/>
                </a:solidFill>
                <a:effectLst/>
                <a:latin typeface="+mn-lt"/>
                <a:ea typeface="+mn-ea"/>
                <a:cs typeface="+mn-cs"/>
              </a:rPr>
              <a:t>Support for transparent auditing (created, last changed)</a:t>
            </a:r>
          </a:p>
          <a:p>
            <a:r>
              <a:rPr lang="en-US" sz="1200" b="0" i="0" kern="1200" dirty="0">
                <a:solidFill>
                  <a:schemeClr val="tx1"/>
                </a:solidFill>
                <a:effectLst/>
                <a:latin typeface="+mn-lt"/>
                <a:ea typeface="+mn-ea"/>
                <a:cs typeface="+mn-cs"/>
              </a:rPr>
              <a:t>Possibility to integrate custom repository code</a:t>
            </a:r>
          </a:p>
          <a:p>
            <a:r>
              <a:rPr lang="en-US" sz="1200" b="0" i="0" kern="1200" dirty="0">
                <a:solidFill>
                  <a:schemeClr val="tx1"/>
                </a:solidFill>
                <a:effectLst/>
                <a:latin typeface="+mn-lt"/>
                <a:ea typeface="+mn-ea"/>
                <a:cs typeface="+mn-cs"/>
              </a:rPr>
              <a:t>Easy Spring integration via </a:t>
            </a:r>
            <a:r>
              <a:rPr lang="en-US" sz="1200" b="0" i="0" kern="1200" dirty="0" err="1">
                <a:solidFill>
                  <a:schemeClr val="tx1"/>
                </a:solidFill>
                <a:effectLst/>
                <a:latin typeface="+mn-lt"/>
                <a:ea typeface="+mn-ea"/>
                <a:cs typeface="+mn-cs"/>
              </a:rPr>
              <a:t>JavaConfig</a:t>
            </a:r>
            <a:r>
              <a:rPr lang="en-US" sz="1200" b="0" i="0" kern="1200" dirty="0">
                <a:solidFill>
                  <a:schemeClr val="tx1"/>
                </a:solidFill>
                <a:effectLst/>
                <a:latin typeface="+mn-lt"/>
                <a:ea typeface="+mn-ea"/>
                <a:cs typeface="+mn-cs"/>
              </a:rPr>
              <a:t> and custom XML namespaces</a:t>
            </a:r>
          </a:p>
          <a:p>
            <a:r>
              <a:rPr lang="en-US" sz="1200" b="0" i="0" kern="1200" dirty="0">
                <a:solidFill>
                  <a:schemeClr val="tx1"/>
                </a:solidFill>
                <a:effectLst/>
                <a:latin typeface="+mn-lt"/>
                <a:ea typeface="+mn-ea"/>
                <a:cs typeface="+mn-cs"/>
              </a:rPr>
              <a:t>Advanced integration with Spring MVC controllers</a:t>
            </a:r>
          </a:p>
          <a:p>
            <a:r>
              <a:rPr lang="en-US" sz="1200" b="0" i="0" kern="1200" dirty="0">
                <a:solidFill>
                  <a:schemeClr val="tx1"/>
                </a:solidFill>
                <a:effectLst/>
                <a:latin typeface="+mn-lt"/>
                <a:ea typeface="+mn-ea"/>
                <a:cs typeface="+mn-cs"/>
              </a:rPr>
              <a:t>Experimental support for cross-store persistence</a:t>
            </a:r>
          </a:p>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15</a:t>
            </a:fld>
            <a:endParaRPr lang="en-US"/>
          </a:p>
        </p:txBody>
      </p:sp>
    </p:spTree>
    <p:extLst>
      <p:ext uri="{BB962C8B-B14F-4D97-AF65-F5344CB8AC3E}">
        <p14:creationId xmlns:p14="http://schemas.microsoft.com/office/powerpoint/2010/main" val="156433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Security is a powerful and highly customizable authentication and access-control framework. It is the de-facto standard for securing Spring-based applications.</a:t>
            </a:r>
          </a:p>
          <a:p>
            <a:r>
              <a:rPr lang="en-US" sz="1200" b="0" i="0" kern="1200" dirty="0">
                <a:solidFill>
                  <a:schemeClr val="tx1"/>
                </a:solidFill>
                <a:effectLst/>
                <a:latin typeface="+mn-lt"/>
                <a:ea typeface="+mn-ea"/>
                <a:cs typeface="+mn-cs"/>
              </a:rPr>
              <a:t>Spring Security is a framework that focuses on providing both authentication and authorization to Java applications. Like all Spring projects, the real power of Spring Security is found in how easily it can be extended to meet custom requirements</a:t>
            </a:r>
          </a:p>
          <a:p>
            <a:endParaRPr lang="en-US" dirty="0"/>
          </a:p>
          <a:p>
            <a:r>
              <a:rPr lang="en-US" sz="1200" b="1" i="0" kern="1200" dirty="0">
                <a:solidFill>
                  <a:schemeClr val="tx1"/>
                </a:solidFill>
                <a:effectLst/>
                <a:latin typeface="+mn-lt"/>
                <a:ea typeface="+mn-ea"/>
                <a:cs typeface="+mn-cs"/>
              </a:rPr>
              <a:t>Features</a:t>
            </a:r>
          </a:p>
          <a:p>
            <a:r>
              <a:rPr lang="en-US" sz="1200" b="0" i="0" kern="1200" dirty="0">
                <a:solidFill>
                  <a:schemeClr val="tx1"/>
                </a:solidFill>
                <a:effectLst/>
                <a:latin typeface="+mn-lt"/>
                <a:ea typeface="+mn-ea"/>
                <a:cs typeface="+mn-cs"/>
              </a:rPr>
              <a:t>Comprehensive and extensible support for both Authentication and Authorization</a:t>
            </a:r>
          </a:p>
          <a:p>
            <a:r>
              <a:rPr lang="en-US" sz="1200" b="0" i="0" kern="1200" dirty="0">
                <a:solidFill>
                  <a:schemeClr val="tx1"/>
                </a:solidFill>
                <a:effectLst/>
                <a:latin typeface="+mn-lt"/>
                <a:ea typeface="+mn-ea"/>
                <a:cs typeface="+mn-cs"/>
              </a:rPr>
              <a:t>Protection against attacks like session fixation, clickjacking, cross site request forgery,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Servlet API integration</a:t>
            </a:r>
          </a:p>
          <a:p>
            <a:r>
              <a:rPr lang="en-US" sz="1200" b="0" i="0" kern="1200" dirty="0">
                <a:solidFill>
                  <a:schemeClr val="tx1"/>
                </a:solidFill>
                <a:effectLst/>
                <a:latin typeface="+mn-lt"/>
                <a:ea typeface="+mn-ea"/>
                <a:cs typeface="+mn-cs"/>
              </a:rPr>
              <a:t>Optional integration with Spring Web MVC</a:t>
            </a:r>
          </a:p>
          <a:p>
            <a:r>
              <a:rPr lang="en-US" sz="1200" b="0" i="0" kern="1200" dirty="0">
                <a:solidFill>
                  <a:schemeClr val="tx1"/>
                </a:solidFill>
                <a:effectLst/>
                <a:latin typeface="+mn-lt"/>
                <a:ea typeface="+mn-ea"/>
                <a:cs typeface="+mn-cs"/>
              </a:rPr>
              <a:t>Much more…</a:t>
            </a:r>
          </a:p>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16</a:t>
            </a:fld>
            <a:endParaRPr lang="en-US"/>
          </a:p>
        </p:txBody>
      </p:sp>
    </p:spTree>
    <p:extLst>
      <p:ext uri="{BB962C8B-B14F-4D97-AF65-F5344CB8AC3E}">
        <p14:creationId xmlns:p14="http://schemas.microsoft.com/office/powerpoint/2010/main" val="177255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Boot makes it easy to create stand-alone, production-grade Spring based Applications that you can "just run".</a:t>
            </a:r>
          </a:p>
          <a:p>
            <a:r>
              <a:rPr lang="en-US" sz="1200" b="0" i="0" kern="1200" dirty="0">
                <a:solidFill>
                  <a:schemeClr val="tx1"/>
                </a:solidFill>
                <a:effectLst/>
                <a:latin typeface="+mn-lt"/>
                <a:ea typeface="+mn-ea"/>
                <a:cs typeface="+mn-cs"/>
              </a:rPr>
              <a:t>We take an opinionated view of the Spring platform and third-party libraries so you can get started with minimum fuss. Most Spring Boot applications need very little Spring configuration.</a:t>
            </a:r>
          </a:p>
          <a:p>
            <a:endParaRPr lang="en-US" dirty="0"/>
          </a:p>
          <a:p>
            <a:r>
              <a:rPr lang="en-US" sz="1200" b="1" i="0" kern="1200" dirty="0">
                <a:solidFill>
                  <a:schemeClr val="tx1"/>
                </a:solidFill>
                <a:effectLst/>
                <a:latin typeface="+mn-lt"/>
                <a:ea typeface="+mn-ea"/>
                <a:cs typeface="+mn-cs"/>
              </a:rPr>
              <a:t>Features</a:t>
            </a:r>
          </a:p>
          <a:p>
            <a:r>
              <a:rPr lang="en-US" sz="1200" b="0" i="0" kern="1200" dirty="0">
                <a:solidFill>
                  <a:schemeClr val="tx1"/>
                </a:solidFill>
                <a:effectLst/>
                <a:latin typeface="+mn-lt"/>
                <a:ea typeface="+mn-ea"/>
                <a:cs typeface="+mn-cs"/>
              </a:rPr>
              <a:t>Create stand-alone Spring applications</a:t>
            </a:r>
          </a:p>
          <a:p>
            <a:r>
              <a:rPr lang="en-US" sz="1200" b="0" i="0" kern="1200" dirty="0">
                <a:solidFill>
                  <a:schemeClr val="tx1"/>
                </a:solidFill>
                <a:effectLst/>
                <a:latin typeface="+mn-lt"/>
                <a:ea typeface="+mn-ea"/>
                <a:cs typeface="+mn-cs"/>
              </a:rPr>
              <a:t>Embed Tomcat, Jetty or Undertow directly (no need to deploy WAR files)</a:t>
            </a:r>
          </a:p>
          <a:p>
            <a:r>
              <a:rPr lang="en-US" sz="1200" b="0" i="0" kern="1200" dirty="0">
                <a:solidFill>
                  <a:schemeClr val="tx1"/>
                </a:solidFill>
                <a:effectLst/>
                <a:latin typeface="+mn-lt"/>
                <a:ea typeface="+mn-ea"/>
                <a:cs typeface="+mn-cs"/>
              </a:rPr>
              <a:t>Provide opinionated 'starter' dependencies to simplify your build configuration</a:t>
            </a:r>
          </a:p>
          <a:p>
            <a:r>
              <a:rPr lang="en-US" sz="1200" b="0" i="0" kern="1200" dirty="0">
                <a:solidFill>
                  <a:schemeClr val="tx1"/>
                </a:solidFill>
                <a:effectLst/>
                <a:latin typeface="+mn-lt"/>
                <a:ea typeface="+mn-ea"/>
                <a:cs typeface="+mn-cs"/>
              </a:rPr>
              <a:t>Automatically configure Spring and 3rd party libraries whenever possible</a:t>
            </a:r>
          </a:p>
          <a:p>
            <a:r>
              <a:rPr lang="en-US" sz="1200" b="0" i="0" kern="1200" dirty="0">
                <a:solidFill>
                  <a:schemeClr val="tx1"/>
                </a:solidFill>
                <a:effectLst/>
                <a:latin typeface="+mn-lt"/>
                <a:ea typeface="+mn-ea"/>
                <a:cs typeface="+mn-cs"/>
              </a:rPr>
              <a:t>Provide production-ready features such as metrics, health checks and externalized configuration</a:t>
            </a:r>
          </a:p>
          <a:p>
            <a:r>
              <a:rPr lang="en-US" sz="1200" b="0" i="0" kern="1200" dirty="0">
                <a:solidFill>
                  <a:schemeClr val="tx1"/>
                </a:solidFill>
                <a:effectLst/>
                <a:latin typeface="+mn-lt"/>
                <a:ea typeface="+mn-ea"/>
                <a:cs typeface="+mn-cs"/>
              </a:rPr>
              <a:t>Absolutely no code generation and no requirement for XML configuration</a:t>
            </a:r>
          </a:p>
          <a:p>
            <a:r>
              <a:rPr lang="en-US" sz="1200" b="0" i="0" kern="1200" dirty="0">
                <a:solidFill>
                  <a:schemeClr val="tx1"/>
                </a:solidFill>
                <a:effectLst/>
                <a:latin typeface="+mn-lt"/>
                <a:ea typeface="+mn-ea"/>
                <a:cs typeface="+mn-cs"/>
              </a:rPr>
              <a:t>You can also join the </a:t>
            </a:r>
            <a:r>
              <a:rPr lang="en-US" sz="1200" b="0" i="0" u="none" strike="noStrike" kern="1200" dirty="0">
                <a:solidFill>
                  <a:schemeClr val="tx1"/>
                </a:solidFill>
                <a:effectLst/>
                <a:latin typeface="+mn-lt"/>
                <a:ea typeface="+mn-ea"/>
                <a:cs typeface="+mn-cs"/>
                <a:hlinkClick r:id="rId3"/>
              </a:rPr>
              <a:t>Spring Boot community on </a:t>
            </a:r>
            <a:r>
              <a:rPr lang="en-US" sz="1200" b="0" i="0" u="none" strike="noStrike" kern="1200" dirty="0" err="1">
                <a:solidFill>
                  <a:schemeClr val="tx1"/>
                </a:solidFill>
                <a:effectLst/>
                <a:latin typeface="+mn-lt"/>
                <a:ea typeface="+mn-ea"/>
                <a:cs typeface="+mn-cs"/>
                <a:hlinkClick r:id="rId3"/>
              </a:rPr>
              <a:t>Gitter</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Talks and videos</a:t>
            </a:r>
          </a:p>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17</a:t>
            </a:fld>
            <a:endParaRPr lang="en-US"/>
          </a:p>
        </p:txBody>
      </p:sp>
    </p:spTree>
    <p:extLst>
      <p:ext uri="{BB962C8B-B14F-4D97-AF65-F5344CB8AC3E}">
        <p14:creationId xmlns:p14="http://schemas.microsoft.com/office/powerpoint/2010/main" val="85005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lightweight, comprehensive batch framework designed to enable the development of robust batch applications vital for the daily operations of enterprise systems.</a:t>
            </a:r>
          </a:p>
          <a:p>
            <a:r>
              <a:rPr lang="en-US" sz="1200" b="0" i="0" kern="1200" dirty="0">
                <a:solidFill>
                  <a:schemeClr val="tx1"/>
                </a:solidFill>
                <a:effectLst/>
                <a:latin typeface="+mn-lt"/>
                <a:ea typeface="+mn-ea"/>
                <a:cs typeface="+mn-cs"/>
              </a:rPr>
              <a:t>Spring Batch provides reusable functions that are essential in processing large volumes of records, including logging/tracing, transaction management, job processing statistics, job restart, skip, and resource management. It also provides more advanced technical services and features that will enable extremely high-volume and high performance batch jobs through optimization and partitioning techniques. Simple as well as complex, high-volume batch jobs can leverage the framework in a highly scalable manner to process significant volumes of information.</a:t>
            </a:r>
          </a:p>
          <a:p>
            <a:endParaRPr lang="en-US" dirty="0"/>
          </a:p>
          <a:p>
            <a:r>
              <a:rPr lang="en-US" sz="1200" b="1" i="0" kern="1200" dirty="0">
                <a:solidFill>
                  <a:schemeClr val="tx1"/>
                </a:solidFill>
                <a:effectLst/>
                <a:latin typeface="+mn-lt"/>
                <a:ea typeface="+mn-ea"/>
                <a:cs typeface="+mn-cs"/>
              </a:rPr>
              <a:t>Features</a:t>
            </a:r>
          </a:p>
          <a:p>
            <a:r>
              <a:rPr lang="en-US" sz="1200" b="0" i="0" kern="1200" dirty="0">
                <a:solidFill>
                  <a:schemeClr val="tx1"/>
                </a:solidFill>
                <a:effectLst/>
                <a:latin typeface="+mn-lt"/>
                <a:ea typeface="+mn-ea"/>
                <a:cs typeface="+mn-cs"/>
              </a:rPr>
              <a:t>Transaction management</a:t>
            </a:r>
          </a:p>
          <a:p>
            <a:r>
              <a:rPr lang="en-US" sz="1200" b="0" i="0" kern="1200" dirty="0">
                <a:solidFill>
                  <a:schemeClr val="tx1"/>
                </a:solidFill>
                <a:effectLst/>
                <a:latin typeface="+mn-lt"/>
                <a:ea typeface="+mn-ea"/>
                <a:cs typeface="+mn-cs"/>
              </a:rPr>
              <a:t>Chunk based processing</a:t>
            </a:r>
          </a:p>
          <a:p>
            <a:r>
              <a:rPr lang="en-US" sz="1200" b="0" i="0" kern="1200" dirty="0">
                <a:solidFill>
                  <a:schemeClr val="tx1"/>
                </a:solidFill>
                <a:effectLst/>
                <a:latin typeface="+mn-lt"/>
                <a:ea typeface="+mn-ea"/>
                <a:cs typeface="+mn-cs"/>
              </a:rPr>
              <a:t>Declarative I/O</a:t>
            </a:r>
          </a:p>
          <a:p>
            <a:r>
              <a:rPr lang="en-US" sz="1200" b="0" i="0" kern="1200" dirty="0">
                <a:solidFill>
                  <a:schemeClr val="tx1"/>
                </a:solidFill>
                <a:effectLst/>
                <a:latin typeface="+mn-lt"/>
                <a:ea typeface="+mn-ea"/>
                <a:cs typeface="+mn-cs"/>
              </a:rPr>
              <a:t>Start/Stop/Restart</a:t>
            </a:r>
          </a:p>
          <a:p>
            <a:r>
              <a:rPr lang="en-US" sz="1200" b="0" i="0" kern="1200" dirty="0">
                <a:solidFill>
                  <a:schemeClr val="tx1"/>
                </a:solidFill>
                <a:effectLst/>
                <a:latin typeface="+mn-lt"/>
                <a:ea typeface="+mn-ea"/>
                <a:cs typeface="+mn-cs"/>
              </a:rPr>
              <a:t>Retry/Skip</a:t>
            </a:r>
          </a:p>
          <a:p>
            <a:r>
              <a:rPr lang="en-US" sz="1200" b="0" i="0" kern="1200" dirty="0">
                <a:solidFill>
                  <a:schemeClr val="tx1"/>
                </a:solidFill>
                <a:effectLst/>
                <a:latin typeface="+mn-lt"/>
                <a:ea typeface="+mn-ea"/>
                <a:cs typeface="+mn-cs"/>
              </a:rPr>
              <a:t>Web based administration interface (</a:t>
            </a:r>
            <a:r>
              <a:rPr lang="en-US" sz="1200" b="0" i="0" u="none" strike="noStrike" kern="1200" dirty="0">
                <a:solidFill>
                  <a:schemeClr val="tx1"/>
                </a:solidFill>
                <a:effectLst/>
                <a:latin typeface="+mn-lt"/>
                <a:ea typeface="+mn-ea"/>
                <a:cs typeface="+mn-cs"/>
                <a:hlinkClick r:id="rId3"/>
              </a:rPr>
              <a:t>Spring Cloud Data Flow</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19</a:t>
            </a:fld>
            <a:endParaRPr lang="en-US"/>
          </a:p>
        </p:txBody>
      </p:sp>
    </p:spTree>
    <p:extLst>
      <p:ext uri="{BB962C8B-B14F-4D97-AF65-F5344CB8AC3E}">
        <p14:creationId xmlns:p14="http://schemas.microsoft.com/office/powerpoint/2010/main" val="3496617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Spring for Apache Kafka (spring-</a:t>
            </a:r>
            <a:r>
              <a:rPr lang="en-US" sz="1200" b="0" i="0" kern="1200" dirty="0" err="1">
                <a:solidFill>
                  <a:schemeClr val="tx1"/>
                </a:solidFill>
                <a:effectLst/>
                <a:latin typeface="+mn-lt"/>
                <a:ea typeface="+mn-ea"/>
                <a:cs typeface="+mn-cs"/>
              </a:rPr>
              <a:t>kafka</a:t>
            </a:r>
            <a:r>
              <a:rPr lang="en-US" sz="1200" b="0" i="0" kern="1200" dirty="0">
                <a:solidFill>
                  <a:schemeClr val="tx1"/>
                </a:solidFill>
                <a:effectLst/>
                <a:latin typeface="+mn-lt"/>
                <a:ea typeface="+mn-ea"/>
                <a:cs typeface="+mn-cs"/>
              </a:rPr>
              <a:t>) project applies core Spring concepts to the development of Kafka-based messaging solutions. It provides a "template" as a high-level abstraction for sending messages. It also provides support for Message-driven POJOs with </a:t>
            </a:r>
            <a:r>
              <a:rPr lang="en-US" dirty="0"/>
              <a:t>@</a:t>
            </a:r>
            <a:r>
              <a:rPr lang="en-US" dirty="0" err="1"/>
              <a:t>KafkaListener</a:t>
            </a:r>
            <a:r>
              <a:rPr lang="en-US" sz="1200" b="0" i="0" kern="1200" dirty="0">
                <a:solidFill>
                  <a:schemeClr val="tx1"/>
                </a:solidFill>
                <a:effectLst/>
                <a:latin typeface="+mn-lt"/>
                <a:ea typeface="+mn-ea"/>
                <a:cs typeface="+mn-cs"/>
              </a:rPr>
              <a:t> annotations and a "listener container". These libraries promote the use of dependency injection and declarative. In all of these cases, you will see similarities to the JMS support in the Spring Framework and </a:t>
            </a:r>
            <a:r>
              <a:rPr lang="en-US" sz="1200" b="0" i="0" kern="1200" dirty="0" err="1">
                <a:solidFill>
                  <a:schemeClr val="tx1"/>
                </a:solidFill>
                <a:effectLst/>
                <a:latin typeface="+mn-lt"/>
                <a:ea typeface="+mn-ea"/>
                <a:cs typeface="+mn-cs"/>
              </a:rPr>
              <a:t>RabbitMQ</a:t>
            </a:r>
            <a:r>
              <a:rPr lang="en-US" sz="1200" b="0" i="0" kern="1200" dirty="0">
                <a:solidFill>
                  <a:schemeClr val="tx1"/>
                </a:solidFill>
                <a:effectLst/>
                <a:latin typeface="+mn-lt"/>
                <a:ea typeface="+mn-ea"/>
                <a:cs typeface="+mn-cs"/>
              </a:rPr>
              <a:t> support in Spring AMQP.</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Features</a:t>
            </a:r>
          </a:p>
          <a:p>
            <a:r>
              <a:rPr lang="en-US" sz="1200" b="0" i="0" kern="1200" dirty="0" err="1">
                <a:solidFill>
                  <a:schemeClr val="tx1"/>
                </a:solidFill>
                <a:effectLst/>
                <a:latin typeface="+mn-lt"/>
                <a:ea typeface="+mn-ea"/>
                <a:cs typeface="+mn-cs"/>
              </a:rPr>
              <a:t>KafkaTemplate</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KafkaMessageListenerContainer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KafkaListener</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KafkaTransactionManager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spring-</a:t>
            </a:r>
            <a:r>
              <a:rPr lang="en-US" sz="1200" b="0" i="0" kern="1200" dirty="0" err="1">
                <a:solidFill>
                  <a:schemeClr val="tx1"/>
                </a:solidFill>
                <a:effectLst/>
                <a:latin typeface="+mn-lt"/>
                <a:ea typeface="+mn-ea"/>
                <a:cs typeface="+mn-cs"/>
              </a:rPr>
              <a:t>kafka</a:t>
            </a:r>
            <a:r>
              <a:rPr lang="en-US" sz="1200" b="0" i="0" kern="1200" dirty="0">
                <a:solidFill>
                  <a:schemeClr val="tx1"/>
                </a:solidFill>
                <a:effectLst/>
                <a:latin typeface="+mn-lt"/>
                <a:ea typeface="+mn-ea"/>
                <a:cs typeface="+mn-cs"/>
              </a:rPr>
              <a:t>-test jar with embedded </a:t>
            </a:r>
            <a:r>
              <a:rPr lang="en-US" sz="1200" b="0" i="0" kern="1200" dirty="0" err="1">
                <a:solidFill>
                  <a:schemeClr val="tx1"/>
                </a:solidFill>
                <a:effectLst/>
                <a:latin typeface="+mn-lt"/>
                <a:ea typeface="+mn-ea"/>
                <a:cs typeface="+mn-cs"/>
              </a:rPr>
              <a:t>kafka</a:t>
            </a:r>
            <a:r>
              <a:rPr lang="en-US" sz="1200" b="0" i="0" kern="1200" dirty="0">
                <a:solidFill>
                  <a:schemeClr val="tx1"/>
                </a:solidFill>
                <a:effectLst/>
                <a:latin typeface="+mn-lt"/>
                <a:ea typeface="+mn-ea"/>
                <a:cs typeface="+mn-cs"/>
              </a:rPr>
              <a:t> server</a:t>
            </a:r>
          </a:p>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20</a:t>
            </a:fld>
            <a:endParaRPr lang="en-US"/>
          </a:p>
        </p:txBody>
      </p:sp>
    </p:spTree>
    <p:extLst>
      <p:ext uri="{BB962C8B-B14F-4D97-AF65-F5344CB8AC3E}">
        <p14:creationId xmlns:p14="http://schemas.microsoft.com/office/powerpoint/2010/main" val="264305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17C537-DBC0-4445-8209-548A418FDA75}" type="slidenum">
              <a:rPr lang="en-US" smtClean="0"/>
              <a:t>48</a:t>
            </a:fld>
            <a:endParaRPr lang="en-US"/>
          </a:p>
        </p:txBody>
      </p:sp>
    </p:spTree>
    <p:extLst>
      <p:ext uri="{BB962C8B-B14F-4D97-AF65-F5344CB8AC3E}">
        <p14:creationId xmlns:p14="http://schemas.microsoft.com/office/powerpoint/2010/main" val="369336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6846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44338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077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86959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201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68170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5329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54676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0673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5317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32188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42706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32334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02662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1928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9867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20637BE-8A60-4031-B48D-97605ADBE462}" type="datetimeFigureOut">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7/12/2020</a:t>
            </a:fld>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4F81ECC-1A71-4914-BFF4-6EB2F61D236F}"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127651171"/>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pring.io/projec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baeldung.com/spring-boot-angular-web"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jcp.org/en/jsr/detail?id=338" TargetMode="External"/><Relationship Id="rId3" Type="http://schemas.openxmlformats.org/officeDocument/2006/relationships/hyperlink" Target="https://jcp.org/en/jsr/detail?id=340" TargetMode="External"/><Relationship Id="rId7" Type="http://schemas.openxmlformats.org/officeDocument/2006/relationships/hyperlink" Target="https://jcp.org/en/jsr/detail?id=30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jcp.org/en/jsr/detail?id=367" TargetMode="External"/><Relationship Id="rId5" Type="http://schemas.openxmlformats.org/officeDocument/2006/relationships/hyperlink" Target="https://www.jcp.org/en/jsr/detail?id=236" TargetMode="External"/><Relationship Id="rId4" Type="http://schemas.openxmlformats.org/officeDocument/2006/relationships/hyperlink" Target="https://www.jcp.org/en/jsr/detail?id=356" TargetMode="External"/><Relationship Id="rId9" Type="http://schemas.openxmlformats.org/officeDocument/2006/relationships/hyperlink" Target="https://jcp.org/en/jsr/detail?id=91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spring.io/projects/spring-kafka" TargetMode="External"/><Relationship Id="rId3" Type="http://schemas.openxmlformats.org/officeDocument/2006/relationships/hyperlink" Target="https://spring.io/projects/spring-boot" TargetMode="External"/><Relationship Id="rId7" Type="http://schemas.openxmlformats.org/officeDocument/2006/relationships/hyperlink" Target="https://spring.io/projects/spring-batch" TargetMode="External"/><Relationship Id="rId2" Type="http://schemas.openxmlformats.org/officeDocument/2006/relationships/hyperlink" Target="https://data-flair.training/blogs/java-frameworks/" TargetMode="External"/><Relationship Id="rId1" Type="http://schemas.openxmlformats.org/officeDocument/2006/relationships/slideLayout" Target="../slideLayouts/slideLayout2.xml"/><Relationship Id="rId6" Type="http://schemas.openxmlformats.org/officeDocument/2006/relationships/hyperlink" Target="https://spring.io/projects/spring-security" TargetMode="External"/><Relationship Id="rId5" Type="http://schemas.openxmlformats.org/officeDocument/2006/relationships/hyperlink" Target="https://spring.io/projects/spring-data" TargetMode="External"/><Relationship Id="rId4" Type="http://schemas.openxmlformats.org/officeDocument/2006/relationships/hyperlink" Target="https://spring.io/projects/spring-framework"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spring.io/spring-framework/docs/current/spring-framework-reference/test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1: Spring Framework</a:t>
            </a:r>
          </a:p>
        </p:txBody>
      </p:sp>
      <p:sp>
        <p:nvSpPr>
          <p:cNvPr id="3" name="Subtitle 2"/>
          <p:cNvSpPr>
            <a:spLocks noGrp="1"/>
          </p:cNvSpPr>
          <p:nvPr>
            <p:ph type="subTitle" idx="1"/>
          </p:nvPr>
        </p:nvSpPr>
        <p:spPr>
          <a:xfrm>
            <a:off x="6991927" y="4272506"/>
            <a:ext cx="3150294" cy="1096899"/>
          </a:xfrm>
        </p:spPr>
        <p:txBody>
          <a:bodyPr>
            <a:normAutofit fontScale="92500" lnSpcReduction="10000"/>
          </a:bodyPr>
          <a:lstStyle/>
          <a:p>
            <a:pPr marL="285750" indent="-285750" algn="l">
              <a:buFontTx/>
              <a:buChar char="-"/>
            </a:pPr>
            <a:r>
              <a:rPr lang="vi-VN" dirty="0">
                <a:latin typeface="Times New Roman" panose="02020603050405020304" pitchFamily="18" charset="0"/>
                <a:cs typeface="Times New Roman" panose="02020603050405020304" pitchFamily="18" charset="0"/>
              </a:rPr>
              <a:t>Nguyễn Hữu Mạnh</a:t>
            </a:r>
          </a:p>
          <a:p>
            <a:pPr marL="285750" indent="-285750" algn="l">
              <a:buFontTx/>
              <a:buChar char="-"/>
            </a:pPr>
            <a:r>
              <a:rPr lang="vi-VN" dirty="0">
                <a:latin typeface="Times New Roman" panose="02020603050405020304" pitchFamily="18" charset="0"/>
                <a:cs typeface="Times New Roman" panose="02020603050405020304" pitchFamily="18" charset="0"/>
              </a:rPr>
              <a:t>Phan Trung Kiên</a:t>
            </a:r>
          </a:p>
          <a:p>
            <a:pPr marL="285750" indent="-285750" algn="l">
              <a:buFontTx/>
              <a:buChar char="-"/>
            </a:pPr>
            <a:r>
              <a:rPr lang="vi-VN" dirty="0">
                <a:latin typeface="Times New Roman" panose="02020603050405020304" pitchFamily="18" charset="0"/>
                <a:cs typeface="Times New Roman" panose="02020603050405020304" pitchFamily="18" charset="0"/>
              </a:rPr>
              <a:t>Nguyễn Hữu Hiếu</a:t>
            </a: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5666509" y="4272506"/>
            <a:ext cx="1251527" cy="51193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dirty="0">
                <a:latin typeface="Times New Roman" panose="02020603050405020304" pitchFamily="18" charset="0"/>
                <a:cs typeface="Times New Roman" panose="02020603050405020304" pitchFamily="18" charset="0"/>
              </a:rPr>
              <a:t>Nhóm</a:t>
            </a:r>
            <a:r>
              <a:rPr lang="vi-VN" dirty="0"/>
              <a:t> 4</a:t>
            </a:r>
            <a:endParaRPr lang="en-US" dirty="0"/>
          </a:p>
        </p:txBody>
      </p:sp>
    </p:spTree>
    <p:extLst>
      <p:ext uri="{BB962C8B-B14F-4D97-AF65-F5344CB8AC3E}">
        <p14:creationId xmlns:p14="http://schemas.microsoft.com/office/powerpoint/2010/main" val="359846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4.2. Core Container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336" y="3074990"/>
            <a:ext cx="8596668" cy="3383684"/>
          </a:xfrm>
        </p:spPr>
        <p:txBody>
          <a:bodyPr>
            <a:normAutofit/>
          </a:bodyPr>
          <a:lstStyle/>
          <a:p>
            <a:r>
              <a:rPr lang="en-US" dirty="0">
                <a:latin typeface="Times New Roman" panose="02020603050405020304" pitchFamily="18" charset="0"/>
                <a:cs typeface="Times New Roman" panose="02020603050405020304" pitchFamily="18" charset="0"/>
              </a:rPr>
              <a:t>Core Container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của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application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Spring.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Core</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của framework,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các tính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IoC</a:t>
            </a:r>
            <a:r>
              <a:rPr lang="en-US" dirty="0">
                <a:latin typeface="Times New Roman" panose="02020603050405020304" pitchFamily="18" charset="0"/>
                <a:cs typeface="Times New Roman" panose="02020603050405020304" pitchFamily="18" charset="0"/>
              </a:rPr>
              <a:t>(inversion of control) và DI(dependency injection) </a:t>
            </a:r>
          </a:p>
          <a:p>
            <a:pPr lvl="1"/>
            <a:r>
              <a:rPr lang="en-US" b="1" dirty="0">
                <a:latin typeface="Times New Roman" panose="02020603050405020304" pitchFamily="18" charset="0"/>
                <a:cs typeface="Times New Roman" panose="02020603050405020304" pitchFamily="18" charset="0"/>
              </a:rPr>
              <a:t>Bean</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BeanFactory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implement factory pattern</a:t>
            </a:r>
          </a:p>
          <a:p>
            <a:pPr lvl="1"/>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trên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module Core và Bean.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để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kì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và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endParaRPr lang="en-US" dirty="0">
              <a:latin typeface="Times New Roman" panose="02020603050405020304" pitchFamily="18" charset="0"/>
              <a:cs typeface="Times New Roman" panose="02020603050405020304" pitchFamily="18" charset="0"/>
            </a:endParaRPr>
          </a:p>
          <a:p>
            <a:pPr lvl="1"/>
            <a:r>
              <a:rPr lang="en-US" b="1" dirty="0" err="1">
                <a:latin typeface="Times New Roman" panose="02020603050405020304" pitchFamily="18" charset="0"/>
                <a:cs typeface="Times New Roman" panose="02020603050405020304" pitchFamily="18" charset="0"/>
              </a:rPr>
              <a:t>SpEL</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Spring Expression Language </a:t>
            </a:r>
            <a:r>
              <a:rPr lang="en-US" dirty="0">
                <a:latin typeface="Times New Roman" panose="02020603050405020304" pitchFamily="18" charset="0"/>
                <a:cs typeface="Times New Roman" panose="02020603050405020304" pitchFamily="18" charset="0"/>
              </a:rPr>
              <a:t>module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Spring Framework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endParaRPr lang="en-US" b="1"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59049" y="1442960"/>
            <a:ext cx="7433238" cy="1401947"/>
          </a:xfrm>
          <a:prstGeom prst="rect">
            <a:avLst/>
          </a:prstGeom>
        </p:spPr>
      </p:pic>
    </p:spTree>
    <p:extLst>
      <p:ext uri="{BB962C8B-B14F-4D97-AF65-F5344CB8AC3E}">
        <p14:creationId xmlns:p14="http://schemas.microsoft.com/office/powerpoint/2010/main" val="211837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normAutofit/>
          </a:bodyPr>
          <a:lstStyle/>
          <a:p>
            <a:r>
              <a:rPr lang="en-US" dirty="0">
                <a:latin typeface="Times New Roman" panose="02020603050405020304" pitchFamily="18" charset="0"/>
                <a:cs typeface="Times New Roman" panose="02020603050405020304" pitchFamily="18" charset="0"/>
              </a:rPr>
              <a:t>4.3. </a:t>
            </a:r>
            <a:r>
              <a:rPr lang="en-US" dirty="0" err="1">
                <a:latin typeface="Times New Roman" panose="02020603050405020304" pitchFamily="18" charset="0"/>
                <a:cs typeface="Times New Roman" panose="02020603050405020304" pitchFamily="18" charset="0"/>
              </a:rPr>
              <a:t>Aop</a:t>
            </a:r>
            <a:r>
              <a:rPr lang="en-US" dirty="0">
                <a:latin typeface="Times New Roman" panose="02020603050405020304" pitchFamily="18" charset="0"/>
                <a:cs typeface="Times New Roman" panose="02020603050405020304" pitchFamily="18" charset="0"/>
              </a:rPr>
              <a:t>, Aspects, Instrument, Messaging</a:t>
            </a:r>
          </a:p>
        </p:txBody>
      </p:sp>
      <p:sp>
        <p:nvSpPr>
          <p:cNvPr id="3" name="Content Placeholder 2"/>
          <p:cNvSpPr>
            <a:spLocks noGrp="1"/>
          </p:cNvSpPr>
          <p:nvPr>
            <p:ph idx="1"/>
          </p:nvPr>
        </p:nvSpPr>
        <p:spPr>
          <a:xfrm>
            <a:off x="677334" y="2672080"/>
            <a:ext cx="8596668" cy="3369282"/>
          </a:xfrm>
        </p:spPr>
        <p:txBody>
          <a:bodyPr/>
          <a:lstStyle/>
          <a:p>
            <a:r>
              <a:rPr lang="en-US" dirty="0">
                <a:latin typeface="Times New Roman" panose="02020603050405020304" pitchFamily="18" charset="0"/>
                <a:cs typeface="Times New Roman" panose="02020603050405020304" pitchFamily="18" charset="0"/>
              </a:rPr>
              <a:t>AOP (aspect-oriented programming)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trình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Aspects</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AspectJS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bổ</a:t>
            </a:r>
            <a:r>
              <a:rPr lang="en-US" dirty="0">
                <a:latin typeface="Times New Roman" panose="02020603050405020304" pitchFamily="18" charset="0"/>
                <a:cs typeface="Times New Roman" panose="02020603050405020304" pitchFamily="18" charset="0"/>
              </a:rPr>
              <a:t> sung các tính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trong AOP</a:t>
            </a:r>
          </a:p>
          <a:p>
            <a:r>
              <a:rPr lang="en-US" b="1" dirty="0">
                <a:latin typeface="Times New Roman" panose="02020603050405020304" pitchFamily="18" charset="0"/>
                <a:cs typeface="Times New Roman" panose="02020603050405020304" pitchFamily="18" charset="0"/>
              </a:rPr>
              <a:t>Instrumentation</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các class</a:t>
            </a:r>
          </a:p>
          <a:p>
            <a:r>
              <a:rPr lang="en-US" b="1" dirty="0">
                <a:latin typeface="Times New Roman" panose="02020603050405020304" pitchFamily="18" charset="0"/>
                <a:cs typeface="Times New Roman" panose="02020603050405020304" pitchFamily="18" charset="0"/>
              </a:rPr>
              <a:t>Messaging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STOMP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Websocket</a:t>
            </a:r>
            <a:r>
              <a:rPr lang="en-US" dirty="0">
                <a:latin typeface="Times New Roman" panose="02020603050405020304" pitchFamily="18" charset="0"/>
                <a:cs typeface="Times New Roman" panose="02020603050405020304" pitchFamily="18" charset="0"/>
              </a:rPr>
              <a:t> sub-protocol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trong application</a:t>
            </a:r>
          </a:p>
        </p:txBody>
      </p:sp>
      <p:pic>
        <p:nvPicPr>
          <p:cNvPr id="4" name="Picture 3"/>
          <p:cNvPicPr>
            <a:picLocks noChangeAspect="1"/>
          </p:cNvPicPr>
          <p:nvPr/>
        </p:nvPicPr>
        <p:blipFill>
          <a:blip r:embed="rId2"/>
          <a:stretch>
            <a:fillRect/>
          </a:stretch>
        </p:blipFill>
        <p:spPr>
          <a:xfrm>
            <a:off x="1432209" y="1463040"/>
            <a:ext cx="7086918" cy="872876"/>
          </a:xfrm>
          <a:prstGeom prst="rect">
            <a:avLst/>
          </a:prstGeom>
        </p:spPr>
      </p:pic>
    </p:spTree>
    <p:extLst>
      <p:ext uri="{BB962C8B-B14F-4D97-AF65-F5344CB8AC3E}">
        <p14:creationId xmlns:p14="http://schemas.microsoft.com/office/powerpoint/2010/main" val="178196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4.4. Data Access/</a:t>
            </a:r>
            <a:r>
              <a:rPr lang="en-US" dirty="0" err="1">
                <a:latin typeface="Times New Roman" panose="02020603050405020304" pitchFamily="18" charset="0"/>
                <a:cs typeface="Times New Roman" panose="02020603050405020304" pitchFamily="18" charset="0"/>
              </a:rPr>
              <a:t>Intergration</a:t>
            </a:r>
            <a:r>
              <a:rPr lang="en-US" dirty="0">
                <a:latin typeface="Times New Roman" panose="02020603050405020304" pitchFamily="18" charset="0"/>
                <a:cs typeface="Times New Roman" panose="02020603050405020304" pitchFamily="18" charset="0"/>
              </a:rPr>
              <a:t>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8762" y="1930400"/>
            <a:ext cx="5425754" cy="4358105"/>
          </a:xfrm>
        </p:spPr>
        <p:txBody>
          <a:bodyPr>
            <a:normAutofit/>
          </a:bodyPr>
          <a:lstStyle/>
          <a:p>
            <a:r>
              <a:rPr lang="en-US" b="1" dirty="0">
                <a:latin typeface="Times New Roman" panose="02020603050405020304" pitchFamily="18" charset="0"/>
                <a:cs typeface="Times New Roman" panose="02020603050405020304" pitchFamily="18" charset="0"/>
              </a:rPr>
              <a:t>JDBC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để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và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CSDL</a:t>
            </a:r>
          </a:p>
          <a:p>
            <a:r>
              <a:rPr lang="en-US" b="1" dirty="0">
                <a:latin typeface="Times New Roman" panose="02020603050405020304" pitchFamily="18" charset="0"/>
                <a:cs typeface="Times New Roman" panose="02020603050405020304" pitchFamily="18" charset="0"/>
              </a:rPr>
              <a:t>ORM</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các ORM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JPA, JDO, Hibernate</a:t>
            </a:r>
          </a:p>
          <a:p>
            <a:r>
              <a:rPr lang="en-US" b="1" dirty="0">
                <a:latin typeface="Times New Roman" panose="02020603050405020304" pitchFamily="18" charset="0"/>
                <a:cs typeface="Times New Roman" panose="02020603050405020304" pitchFamily="18" charset="0"/>
              </a:rPr>
              <a:t>OXM </a:t>
            </a:r>
            <a:r>
              <a:rPr lang="en-US" dirty="0">
                <a:latin typeface="Times New Roman" panose="02020603050405020304" pitchFamily="18" charset="0"/>
                <a:cs typeface="Times New Roman" panose="02020603050405020304" pitchFamily="18" charset="0"/>
              </a:rPr>
              <a:t>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abstraction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xạ</a:t>
            </a:r>
            <a:r>
              <a:rPr lang="en-US" dirty="0">
                <a:latin typeface="Times New Roman" panose="02020603050405020304" pitchFamily="18" charset="0"/>
                <a:cs typeface="Times New Roman" panose="02020603050405020304" pitchFamily="18" charset="0"/>
              </a:rPr>
              <a:t> Object/XML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JAXB, Castor, </a:t>
            </a:r>
            <a:r>
              <a:rPr lang="en-US" dirty="0" err="1">
                <a:latin typeface="Times New Roman" panose="02020603050405020304" pitchFamily="18" charset="0"/>
                <a:cs typeface="Times New Roman" panose="02020603050405020304" pitchFamily="18" charset="0"/>
              </a:rPr>
              <a:t>XMLBeans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Xtream</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JSM - </a:t>
            </a:r>
            <a:r>
              <a:rPr lang="en-US" dirty="0">
                <a:latin typeface="Times New Roman" panose="02020603050405020304" pitchFamily="18" charset="0"/>
                <a:cs typeface="Times New Roman" panose="02020603050405020304" pitchFamily="18" charset="0"/>
              </a:rPr>
              <a:t>Java Messaging Service module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các tính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messaging.</a:t>
            </a:r>
          </a:p>
          <a:p>
            <a:r>
              <a:rPr lang="en-US" b="1" dirty="0">
                <a:latin typeface="Times New Roman" panose="02020603050405020304" pitchFamily="18" charset="0"/>
                <a:cs typeface="Times New Roman" panose="02020603050405020304" pitchFamily="18" charset="0"/>
              </a:rPr>
              <a:t>Transaction: </a:t>
            </a:r>
            <a:r>
              <a:rPr lang="en-US" dirty="0">
                <a:latin typeface="Times New Roman" panose="02020603050405020304" pitchFamily="18" charset="0"/>
                <a:cs typeface="Times New Roman" panose="02020603050405020304" pitchFamily="18" charset="0"/>
              </a:rPr>
              <a:t>module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lý các transaction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thừa</a:t>
            </a:r>
            <a:r>
              <a:rPr lang="en-US" dirty="0">
                <a:latin typeface="Times New Roman" panose="02020603050405020304" pitchFamily="18" charset="0"/>
                <a:cs typeface="Times New Roman" panose="02020603050405020304" pitchFamily="18" charset="0"/>
              </a:rPr>
              <a:t> các interface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và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các POJOS </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0408" y="2033255"/>
            <a:ext cx="4508354" cy="2698233"/>
          </a:xfrm>
          <a:prstGeom prst="rect">
            <a:avLst/>
          </a:prstGeom>
        </p:spPr>
      </p:pic>
    </p:spTree>
    <p:extLst>
      <p:ext uri="{BB962C8B-B14F-4D97-AF65-F5344CB8AC3E}">
        <p14:creationId xmlns:p14="http://schemas.microsoft.com/office/powerpoint/2010/main" val="86657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4.5. Web module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6455" y="1607696"/>
            <a:ext cx="4432095" cy="3880773"/>
          </a:xfrm>
        </p:spPr>
        <p:txBody>
          <a:bodyPr/>
          <a:lstStyle/>
          <a:p>
            <a:r>
              <a:rPr lang="en-US" dirty="0" err="1">
                <a:latin typeface="Times New Roman" panose="02020603050405020304" pitchFamily="18" charset="0"/>
                <a:cs typeface="Times New Roman" panose="02020603050405020304" pitchFamily="18" charset="0"/>
              </a:rPr>
              <a:t>WebSocket</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communication 2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client và server</a:t>
            </a:r>
          </a:p>
          <a:p>
            <a:r>
              <a:rPr lang="en-US" dirty="0">
                <a:latin typeface="Times New Roman" panose="02020603050405020304" pitchFamily="18" charset="0"/>
                <a:cs typeface="Times New Roman" panose="02020603050405020304" pitchFamily="18" charset="0"/>
              </a:rPr>
              <a:t>Servlet</a:t>
            </a:r>
          </a:p>
          <a:p>
            <a:r>
              <a:rPr lang="en-US" dirty="0">
                <a:latin typeface="Times New Roman" panose="02020603050405020304" pitchFamily="18" charset="0"/>
                <a:cs typeface="Times New Roman" panose="02020603050405020304" pitchFamily="18" charset="0"/>
              </a:rPr>
              <a:t>Web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các tính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upload file,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IoC</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Servlet và Web Application context</a:t>
            </a:r>
          </a:p>
          <a:p>
            <a:r>
              <a:rPr lang="en-US" dirty="0">
                <a:latin typeface="Times New Roman" panose="02020603050405020304" pitchFamily="18" charset="0"/>
                <a:cs typeface="Times New Roman" panose="02020603050405020304" pitchFamily="18" charset="0"/>
              </a:rPr>
              <a:t>Portlet module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MVC trong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Portlet.</a:t>
            </a:r>
          </a:p>
          <a:p>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720856" y="1371601"/>
            <a:ext cx="4553145" cy="4669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pic>
        <p:nvPicPr>
          <p:cNvPr id="5" name="Picture 4"/>
          <p:cNvPicPr>
            <a:picLocks noChangeAspect="1"/>
          </p:cNvPicPr>
          <p:nvPr/>
        </p:nvPicPr>
        <p:blipFill>
          <a:blip r:embed="rId2"/>
          <a:stretch>
            <a:fillRect/>
          </a:stretch>
        </p:blipFill>
        <p:spPr>
          <a:xfrm>
            <a:off x="556187" y="2160588"/>
            <a:ext cx="4421589" cy="2475614"/>
          </a:xfrm>
          <a:prstGeom prst="rect">
            <a:avLst/>
          </a:prstGeom>
        </p:spPr>
      </p:pic>
    </p:spTree>
    <p:extLst>
      <p:ext uri="{BB962C8B-B14F-4D97-AF65-F5344CB8AC3E}">
        <p14:creationId xmlns:p14="http://schemas.microsoft.com/office/powerpoint/2010/main" val="19146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Spring project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Spring Data</a:t>
            </a:r>
          </a:p>
          <a:p>
            <a:r>
              <a:rPr lang="en-US" dirty="0">
                <a:latin typeface="Times New Roman" panose="02020603050405020304" pitchFamily="18" charset="0"/>
                <a:cs typeface="Times New Roman" panose="02020603050405020304" pitchFamily="18" charset="0"/>
              </a:rPr>
              <a:t>Spring Security</a:t>
            </a:r>
          </a:p>
          <a:p>
            <a:r>
              <a:rPr lang="en-US" dirty="0">
                <a:latin typeface="Times New Roman" panose="02020603050405020304" pitchFamily="18" charset="0"/>
                <a:cs typeface="Times New Roman" panose="02020603050405020304" pitchFamily="18" charset="0"/>
              </a:rPr>
              <a:t>Spring Boot</a:t>
            </a:r>
          </a:p>
          <a:p>
            <a:r>
              <a:rPr lang="en-US" dirty="0">
                <a:latin typeface="Times New Roman" panose="02020603050405020304" pitchFamily="18" charset="0"/>
                <a:cs typeface="Times New Roman" panose="02020603050405020304" pitchFamily="18" charset="0"/>
              </a:rPr>
              <a:t>Spring Batch</a:t>
            </a:r>
          </a:p>
          <a:p>
            <a:r>
              <a:rPr lang="en-US" dirty="0">
                <a:latin typeface="Times New Roman" panose="02020603050405020304" pitchFamily="18" charset="0"/>
                <a:cs typeface="Times New Roman" panose="02020603050405020304" pitchFamily="18" charset="0"/>
              </a:rPr>
              <a:t>Spring Kafka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many more </a:t>
            </a:r>
            <a:r>
              <a:rPr lang="en-US" dirty="0">
                <a:latin typeface="Times New Roman" panose="02020603050405020304" pitchFamily="18" charset="0"/>
                <a:cs typeface="Times New Roman" panose="02020603050405020304" pitchFamily="18" charset="0"/>
                <a:hlinkClick r:id="rId2"/>
              </a:rPr>
              <a:t>https://spring.io/projects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049395" y="975828"/>
            <a:ext cx="4773003" cy="3972091"/>
          </a:xfrm>
          <a:prstGeom prst="rect">
            <a:avLst/>
          </a:prstGeom>
        </p:spPr>
      </p:pic>
    </p:spTree>
    <p:extLst>
      <p:ext uri="{BB962C8B-B14F-4D97-AF65-F5344CB8AC3E}">
        <p14:creationId xmlns:p14="http://schemas.microsoft.com/office/powerpoint/2010/main" val="60731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6.2 Spring Data</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0624" y="1270001"/>
            <a:ext cx="4273377" cy="4771362"/>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Feature</a:t>
            </a:r>
          </a:p>
          <a:p>
            <a:r>
              <a:rPr lang="en-US" dirty="0">
                <a:solidFill>
                  <a:schemeClr val="tx1"/>
                </a:solidFill>
                <a:latin typeface="Times New Roman" panose="02020603050405020304" pitchFamily="18" charset="0"/>
                <a:cs typeface="Times New Roman" panose="02020603050405020304" pitchFamily="18" charset="0"/>
              </a:rPr>
              <a:t>Powerful repository and custom object-mapping abstractions</a:t>
            </a:r>
          </a:p>
          <a:p>
            <a:r>
              <a:rPr lang="en-US" dirty="0">
                <a:solidFill>
                  <a:schemeClr val="tx1"/>
                </a:solidFill>
                <a:latin typeface="Times New Roman" panose="02020603050405020304" pitchFamily="18" charset="0"/>
                <a:cs typeface="Times New Roman" panose="02020603050405020304" pitchFamily="18" charset="0"/>
              </a:rPr>
              <a:t>Dynamic query derivation from repository method names</a:t>
            </a:r>
          </a:p>
          <a:p>
            <a:r>
              <a:rPr lang="en-US" dirty="0">
                <a:solidFill>
                  <a:schemeClr val="tx1"/>
                </a:solidFill>
                <a:latin typeface="Times New Roman" panose="02020603050405020304" pitchFamily="18" charset="0"/>
                <a:cs typeface="Times New Roman" panose="02020603050405020304" pitchFamily="18" charset="0"/>
              </a:rPr>
              <a:t>Implementation domain base classes providing basic properties</a:t>
            </a:r>
          </a:p>
          <a:p>
            <a:r>
              <a:rPr lang="en-US" dirty="0">
                <a:solidFill>
                  <a:schemeClr val="tx1"/>
                </a:solidFill>
                <a:latin typeface="Times New Roman" panose="02020603050405020304" pitchFamily="18" charset="0"/>
                <a:cs typeface="Times New Roman" panose="02020603050405020304" pitchFamily="18" charset="0"/>
              </a:rPr>
              <a:t>Support for transparent auditing (created, last changed)</a:t>
            </a:r>
          </a:p>
          <a:p>
            <a:r>
              <a:rPr lang="en-US" dirty="0">
                <a:solidFill>
                  <a:schemeClr val="tx1"/>
                </a:solidFill>
                <a:latin typeface="Times New Roman" panose="02020603050405020304" pitchFamily="18" charset="0"/>
                <a:cs typeface="Times New Roman" panose="02020603050405020304" pitchFamily="18" charset="0"/>
              </a:rPr>
              <a:t>Possibility to integrate custom repository code</a:t>
            </a:r>
          </a:p>
          <a:p>
            <a:r>
              <a:rPr lang="en-US" dirty="0">
                <a:solidFill>
                  <a:schemeClr val="tx1"/>
                </a:solidFill>
                <a:latin typeface="Times New Roman" panose="02020603050405020304" pitchFamily="18" charset="0"/>
                <a:cs typeface="Times New Roman" panose="02020603050405020304" pitchFamily="18" charset="0"/>
              </a:rPr>
              <a:t>Easy Spring integration via </a:t>
            </a:r>
            <a:r>
              <a:rPr lang="en-US" dirty="0" err="1">
                <a:solidFill>
                  <a:schemeClr val="tx1"/>
                </a:solidFill>
                <a:latin typeface="Times New Roman" panose="02020603050405020304" pitchFamily="18" charset="0"/>
                <a:cs typeface="Times New Roman" panose="02020603050405020304" pitchFamily="18" charset="0"/>
              </a:rPr>
              <a:t>JavaConfig</a:t>
            </a:r>
            <a:r>
              <a:rPr lang="en-US" dirty="0">
                <a:solidFill>
                  <a:schemeClr val="tx1"/>
                </a:solidFill>
                <a:latin typeface="Times New Roman" panose="02020603050405020304" pitchFamily="18" charset="0"/>
                <a:cs typeface="Times New Roman" panose="02020603050405020304" pitchFamily="18" charset="0"/>
              </a:rPr>
              <a:t> and custom XML namespaces</a:t>
            </a:r>
          </a:p>
          <a:p>
            <a:r>
              <a:rPr lang="en-US" dirty="0">
                <a:solidFill>
                  <a:schemeClr val="tx1"/>
                </a:solidFill>
                <a:latin typeface="Times New Roman" panose="02020603050405020304" pitchFamily="18" charset="0"/>
                <a:cs typeface="Times New Roman" panose="02020603050405020304" pitchFamily="18" charset="0"/>
              </a:rPr>
              <a:t>Advanced integration with Spring MVC controllers</a:t>
            </a:r>
          </a:p>
          <a:p>
            <a:r>
              <a:rPr lang="en-US" dirty="0">
                <a:solidFill>
                  <a:schemeClr val="tx1"/>
                </a:solidFill>
                <a:latin typeface="Times New Roman" panose="02020603050405020304" pitchFamily="18" charset="0"/>
                <a:cs typeface="Times New Roman" panose="02020603050405020304" pitchFamily="18" charset="0"/>
              </a:rPr>
              <a:t>Experimental support for cross-store persistence</a:t>
            </a:r>
          </a:p>
          <a:p>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77334" y="1270000"/>
            <a:ext cx="4029075" cy="4991100"/>
          </a:xfrm>
          <a:prstGeom prst="rect">
            <a:avLst/>
          </a:prstGeom>
        </p:spPr>
      </p:pic>
    </p:spTree>
    <p:extLst>
      <p:ext uri="{BB962C8B-B14F-4D97-AF65-F5344CB8AC3E}">
        <p14:creationId xmlns:p14="http://schemas.microsoft.com/office/powerpoint/2010/main" val="30449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6.3 Spring Security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44160" y="1638763"/>
            <a:ext cx="3929842" cy="4402600"/>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Features</a:t>
            </a:r>
          </a:p>
          <a:p>
            <a:r>
              <a:rPr lang="en-US" dirty="0">
                <a:solidFill>
                  <a:schemeClr val="tx1"/>
                </a:solidFill>
                <a:latin typeface="Times New Roman" panose="02020603050405020304" pitchFamily="18" charset="0"/>
                <a:cs typeface="Times New Roman" panose="02020603050405020304" pitchFamily="18" charset="0"/>
              </a:rPr>
              <a:t>Comprehensive and extensible support for both Authentication and Authorization</a:t>
            </a:r>
          </a:p>
          <a:p>
            <a:r>
              <a:rPr lang="en-US" dirty="0">
                <a:solidFill>
                  <a:schemeClr val="tx1"/>
                </a:solidFill>
                <a:latin typeface="Times New Roman" panose="02020603050405020304" pitchFamily="18" charset="0"/>
                <a:cs typeface="Times New Roman" panose="02020603050405020304" pitchFamily="18" charset="0"/>
              </a:rPr>
              <a:t>Protection against attacks like session fixation, clickjacking, cross site request forgery, </a:t>
            </a:r>
            <a:r>
              <a:rPr lang="en-US" dirty="0" err="1">
                <a:solidFill>
                  <a:schemeClr val="tx1"/>
                </a:solidFill>
                <a:latin typeface="Times New Roman" panose="02020603050405020304" pitchFamily="18" charset="0"/>
                <a:cs typeface="Times New Roman" panose="02020603050405020304" pitchFamily="18" charset="0"/>
              </a:rPr>
              <a:t>etc</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Servlet API integration</a:t>
            </a:r>
          </a:p>
          <a:p>
            <a:r>
              <a:rPr lang="en-US" dirty="0">
                <a:solidFill>
                  <a:schemeClr val="tx1"/>
                </a:solidFill>
                <a:latin typeface="Times New Roman" panose="02020603050405020304" pitchFamily="18" charset="0"/>
                <a:cs typeface="Times New Roman" panose="02020603050405020304" pitchFamily="18" charset="0"/>
              </a:rPr>
              <a:t>Optional integration with Spring Web MVC</a:t>
            </a:r>
          </a:p>
          <a:p>
            <a:r>
              <a:rPr lang="en-US" dirty="0">
                <a:solidFill>
                  <a:schemeClr val="tx1"/>
                </a:solidFill>
                <a:latin typeface="Times New Roman" panose="02020603050405020304" pitchFamily="18" charset="0"/>
                <a:cs typeface="Times New Roman" panose="02020603050405020304" pitchFamily="18" charset="0"/>
              </a:rPr>
              <a:t>Much more…</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77334" y="1638762"/>
            <a:ext cx="4076700" cy="4924425"/>
          </a:xfrm>
          <a:prstGeom prst="rect">
            <a:avLst/>
          </a:prstGeom>
        </p:spPr>
      </p:pic>
    </p:spTree>
    <p:extLst>
      <p:ext uri="{BB962C8B-B14F-4D97-AF65-F5344CB8AC3E}">
        <p14:creationId xmlns:p14="http://schemas.microsoft.com/office/powerpoint/2010/main" val="389425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6.4 Spring Boot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5600" y="1595120"/>
            <a:ext cx="3838402" cy="4446243"/>
          </a:xfrm>
        </p:spPr>
        <p:txBody>
          <a:bodyPr>
            <a:normAutofit fontScale="92500" lnSpcReduction="20000"/>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Features</a:t>
            </a:r>
          </a:p>
          <a:p>
            <a:r>
              <a:rPr lang="en-US" dirty="0">
                <a:solidFill>
                  <a:schemeClr val="tx1"/>
                </a:solidFill>
                <a:latin typeface="Times New Roman" panose="02020603050405020304" pitchFamily="18" charset="0"/>
                <a:cs typeface="Times New Roman" panose="02020603050405020304" pitchFamily="18" charset="0"/>
              </a:rPr>
              <a:t>Create stand-alone Spring applications</a:t>
            </a:r>
          </a:p>
          <a:p>
            <a:r>
              <a:rPr lang="en-US" dirty="0">
                <a:solidFill>
                  <a:schemeClr val="tx1"/>
                </a:solidFill>
                <a:latin typeface="Times New Roman" panose="02020603050405020304" pitchFamily="18" charset="0"/>
                <a:cs typeface="Times New Roman" panose="02020603050405020304" pitchFamily="18" charset="0"/>
              </a:rPr>
              <a:t>Embed Tomcat, Jetty or Undertow directly (no need to deploy WAR files)</a:t>
            </a:r>
          </a:p>
          <a:p>
            <a:r>
              <a:rPr lang="en-US" dirty="0">
                <a:solidFill>
                  <a:schemeClr val="tx1"/>
                </a:solidFill>
                <a:latin typeface="Times New Roman" panose="02020603050405020304" pitchFamily="18" charset="0"/>
                <a:cs typeface="Times New Roman" panose="02020603050405020304" pitchFamily="18" charset="0"/>
              </a:rPr>
              <a:t>Provide opinionated 'starter' dependencies to simplify your build configuration</a:t>
            </a:r>
          </a:p>
          <a:p>
            <a:r>
              <a:rPr lang="en-US" dirty="0">
                <a:solidFill>
                  <a:schemeClr val="tx1"/>
                </a:solidFill>
                <a:latin typeface="Times New Roman" panose="02020603050405020304" pitchFamily="18" charset="0"/>
                <a:cs typeface="Times New Roman" panose="02020603050405020304" pitchFamily="18" charset="0"/>
              </a:rPr>
              <a:t>Automatically configure Spring and 3rd party libraries whenever possible</a:t>
            </a:r>
          </a:p>
          <a:p>
            <a:r>
              <a:rPr lang="en-US" dirty="0">
                <a:solidFill>
                  <a:schemeClr val="tx1"/>
                </a:solidFill>
                <a:latin typeface="Times New Roman" panose="02020603050405020304" pitchFamily="18" charset="0"/>
                <a:cs typeface="Times New Roman" panose="02020603050405020304" pitchFamily="18" charset="0"/>
              </a:rPr>
              <a:t>Provide production-ready features such as metrics, health checks and externalized configuration</a:t>
            </a:r>
          </a:p>
          <a:p>
            <a:r>
              <a:rPr lang="en-US" dirty="0">
                <a:solidFill>
                  <a:schemeClr val="tx1"/>
                </a:solidFill>
                <a:latin typeface="Times New Roman" panose="02020603050405020304" pitchFamily="18" charset="0"/>
                <a:cs typeface="Times New Roman" panose="02020603050405020304" pitchFamily="18" charset="0"/>
              </a:rPr>
              <a:t>Absolutely no code generation and no requirement for XML configuration</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77334" y="1462087"/>
            <a:ext cx="3486150" cy="4848225"/>
          </a:xfrm>
          <a:prstGeom prst="rect">
            <a:avLst/>
          </a:prstGeom>
        </p:spPr>
      </p:pic>
    </p:spTree>
    <p:extLst>
      <p:ext uri="{BB962C8B-B14F-4D97-AF65-F5344CB8AC3E}">
        <p14:creationId xmlns:p14="http://schemas.microsoft.com/office/powerpoint/2010/main" val="194292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6.4 Spring Boot Architecture</a:t>
            </a:r>
          </a:p>
        </p:txBody>
      </p:sp>
      <p:pic>
        <p:nvPicPr>
          <p:cNvPr id="4098" name="Picture 2" descr="Spring-Boot-flow-architecture.jpg (3766×231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21729" y="2160588"/>
            <a:ext cx="630858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1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6.5 Spring Batch</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72480" y="1705417"/>
            <a:ext cx="3401522" cy="4335945"/>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Features</a:t>
            </a:r>
          </a:p>
          <a:p>
            <a:r>
              <a:rPr lang="en-US" dirty="0">
                <a:solidFill>
                  <a:schemeClr val="tx1"/>
                </a:solidFill>
                <a:latin typeface="Times New Roman" panose="02020603050405020304" pitchFamily="18" charset="0"/>
                <a:cs typeface="Times New Roman" panose="02020603050405020304" pitchFamily="18" charset="0"/>
              </a:rPr>
              <a:t>Transaction management</a:t>
            </a:r>
          </a:p>
          <a:p>
            <a:r>
              <a:rPr lang="en-US" dirty="0">
                <a:solidFill>
                  <a:schemeClr val="tx1"/>
                </a:solidFill>
                <a:latin typeface="Times New Roman" panose="02020603050405020304" pitchFamily="18" charset="0"/>
                <a:cs typeface="Times New Roman" panose="02020603050405020304" pitchFamily="18" charset="0"/>
              </a:rPr>
              <a:t>Chunk based processing</a:t>
            </a:r>
          </a:p>
          <a:p>
            <a:r>
              <a:rPr lang="en-US" dirty="0">
                <a:solidFill>
                  <a:schemeClr val="tx1"/>
                </a:solidFill>
                <a:latin typeface="Times New Roman" panose="02020603050405020304" pitchFamily="18" charset="0"/>
                <a:cs typeface="Times New Roman" panose="02020603050405020304" pitchFamily="18" charset="0"/>
              </a:rPr>
              <a:t>Declarative I/O</a:t>
            </a:r>
          </a:p>
          <a:p>
            <a:r>
              <a:rPr lang="en-US" dirty="0">
                <a:solidFill>
                  <a:schemeClr val="tx1"/>
                </a:solidFill>
                <a:latin typeface="Times New Roman" panose="02020603050405020304" pitchFamily="18" charset="0"/>
                <a:cs typeface="Times New Roman" panose="02020603050405020304" pitchFamily="18" charset="0"/>
              </a:rPr>
              <a:t>Start/Stop/Restart</a:t>
            </a:r>
          </a:p>
          <a:p>
            <a:r>
              <a:rPr lang="en-US" dirty="0">
                <a:solidFill>
                  <a:schemeClr val="tx1"/>
                </a:solidFill>
                <a:latin typeface="Times New Roman" panose="02020603050405020304" pitchFamily="18" charset="0"/>
                <a:cs typeface="Times New Roman" panose="02020603050405020304" pitchFamily="18" charset="0"/>
              </a:rPr>
              <a:t>Retry/Skip</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77334" y="1705418"/>
            <a:ext cx="3562350" cy="4552950"/>
          </a:xfrm>
          <a:prstGeom prst="rect">
            <a:avLst/>
          </a:prstGeom>
        </p:spPr>
      </p:pic>
    </p:spTree>
    <p:extLst>
      <p:ext uri="{BB962C8B-B14F-4D97-AF65-F5344CB8AC3E}">
        <p14:creationId xmlns:p14="http://schemas.microsoft.com/office/powerpoint/2010/main" val="164353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1: Spring</a:t>
            </a:r>
          </a:p>
          <a:p>
            <a:pPr lvl="1"/>
            <a:r>
              <a:rPr lang="en-US" dirty="0">
                <a:latin typeface="Times New Roman" panose="02020603050405020304" pitchFamily="18" charset="0"/>
                <a:cs typeface="Times New Roman" panose="02020603050405020304" pitchFamily="18" charset="0"/>
              </a:rPr>
              <a:t>1 – Spring Framework Overview</a:t>
            </a:r>
          </a:p>
          <a:p>
            <a:pPr lvl="1"/>
            <a:r>
              <a:rPr lang="en-US" dirty="0">
                <a:latin typeface="Times New Roman" panose="02020603050405020304" pitchFamily="18" charset="0"/>
                <a:cs typeface="Times New Roman" panose="02020603050405020304" pitchFamily="18" charset="0"/>
              </a:rPr>
              <a:t>2 - Spring History</a:t>
            </a:r>
          </a:p>
          <a:p>
            <a:pPr lvl="1"/>
            <a:r>
              <a:rPr lang="en-US" dirty="0">
                <a:latin typeface="Times New Roman" panose="02020603050405020304" pitchFamily="18" charset="0"/>
                <a:cs typeface="Times New Roman" panose="02020603050405020304" pitchFamily="18" charset="0"/>
              </a:rPr>
              <a:t>3 - Spring Feature</a:t>
            </a:r>
          </a:p>
          <a:p>
            <a:pPr lvl="1"/>
            <a:r>
              <a:rPr lang="en-US" dirty="0">
                <a:latin typeface="Times New Roman" panose="02020603050405020304" pitchFamily="18" charset="0"/>
                <a:cs typeface="Times New Roman" panose="02020603050405020304" pitchFamily="18" charset="0"/>
              </a:rPr>
              <a:t>4 - Spring Architecture</a:t>
            </a:r>
          </a:p>
          <a:p>
            <a:pPr lvl="1"/>
            <a:r>
              <a:rPr lang="en-US" dirty="0">
                <a:latin typeface="Times New Roman" panose="02020603050405020304" pitchFamily="18" charset="0"/>
                <a:cs typeface="Times New Roman" panose="02020603050405020304" pitchFamily="18" charset="0"/>
              </a:rPr>
              <a:t>5 - Spring Project</a:t>
            </a:r>
          </a:p>
        </p:txBody>
      </p:sp>
    </p:spTree>
    <p:extLst>
      <p:ext uri="{BB962C8B-B14F-4D97-AF65-F5344CB8AC3E}">
        <p14:creationId xmlns:p14="http://schemas.microsoft.com/office/powerpoint/2010/main" val="410277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6.6 Spring Kafka</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48960" y="1930400"/>
            <a:ext cx="4254962" cy="3880773"/>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Features</a:t>
            </a:r>
          </a:p>
          <a:p>
            <a:r>
              <a:rPr lang="en-US" dirty="0" err="1">
                <a:solidFill>
                  <a:schemeClr val="tx1"/>
                </a:solidFill>
                <a:latin typeface="Times New Roman" panose="02020603050405020304" pitchFamily="18" charset="0"/>
                <a:cs typeface="Times New Roman" panose="02020603050405020304" pitchFamily="18" charset="0"/>
              </a:rPr>
              <a:t>KafkaTemplate</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KafkaMessageListenerContainer</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KafkaListener</a:t>
            </a:r>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KafkaTransactionManager</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spring-</a:t>
            </a:r>
            <a:r>
              <a:rPr lang="en-US" dirty="0" err="1">
                <a:solidFill>
                  <a:schemeClr val="tx1"/>
                </a:solidFill>
                <a:latin typeface="Times New Roman" panose="02020603050405020304" pitchFamily="18" charset="0"/>
                <a:cs typeface="Times New Roman" panose="02020603050405020304" pitchFamily="18" charset="0"/>
              </a:rPr>
              <a:t>kafka</a:t>
            </a:r>
            <a:r>
              <a:rPr lang="en-US" dirty="0">
                <a:solidFill>
                  <a:schemeClr val="tx1"/>
                </a:solidFill>
                <a:latin typeface="Times New Roman" panose="02020603050405020304" pitchFamily="18" charset="0"/>
                <a:cs typeface="Times New Roman" panose="02020603050405020304" pitchFamily="18" charset="0"/>
              </a:rPr>
              <a:t>-test jar with embedded </a:t>
            </a:r>
            <a:r>
              <a:rPr lang="en-US" dirty="0" err="1">
                <a:solidFill>
                  <a:schemeClr val="tx1"/>
                </a:solidFill>
                <a:latin typeface="Times New Roman" panose="02020603050405020304" pitchFamily="18" charset="0"/>
                <a:cs typeface="Times New Roman" panose="02020603050405020304" pitchFamily="18" charset="0"/>
              </a:rPr>
              <a:t>kafka</a:t>
            </a:r>
            <a:r>
              <a:rPr lang="en-US" dirty="0">
                <a:solidFill>
                  <a:schemeClr val="tx1"/>
                </a:solidFill>
                <a:latin typeface="Times New Roman" panose="02020603050405020304" pitchFamily="18" charset="0"/>
                <a:cs typeface="Times New Roman" panose="02020603050405020304" pitchFamily="18" charset="0"/>
              </a:rPr>
              <a:t> server</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77334" y="1692237"/>
            <a:ext cx="4038600" cy="4600575"/>
          </a:xfrm>
          <a:prstGeom prst="rect">
            <a:avLst/>
          </a:prstGeom>
        </p:spPr>
      </p:pic>
    </p:spTree>
    <p:extLst>
      <p:ext uri="{BB962C8B-B14F-4D97-AF65-F5344CB8AC3E}">
        <p14:creationId xmlns:p14="http://schemas.microsoft.com/office/powerpoint/2010/main" val="2242122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2: Spring </a:t>
            </a:r>
            <a:r>
              <a:rPr lang="vi-VN" dirty="0">
                <a:latin typeface="Times New Roman" panose="02020603050405020304" pitchFamily="18" charset="0"/>
                <a:cs typeface="Times New Roman" panose="02020603050405020304" pitchFamily="18" charset="0"/>
              </a:rPr>
              <a:t>Boot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1053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80E9-75E1-4B41-8351-9B12AF806DA5}"/>
              </a:ext>
            </a:extLst>
          </p:cNvPr>
          <p:cNvSpPr>
            <a:spLocks noGrp="1"/>
          </p:cNvSpPr>
          <p:nvPr>
            <p:ph type="title"/>
          </p:nvPr>
        </p:nvSpPr>
        <p:spPr>
          <a:xfrm>
            <a:off x="677334" y="609600"/>
            <a:ext cx="8596668" cy="925585"/>
          </a:xfrm>
        </p:spPr>
        <p:txBody>
          <a:bodyPr>
            <a:normAutofit/>
          </a:bodyPr>
          <a:lstStyle/>
          <a:p>
            <a:r>
              <a:rPr lang="en-US" dirty="0">
                <a:latin typeface="Times New Roman" panose="02020603050405020304" pitchFamily="18" charset="0"/>
                <a:cs typeface="Times New Roman" panose="02020603050405020304" pitchFamily="18" charset="0"/>
              </a:rPr>
              <a:t>II. Các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trong SPRINGBOOT</a:t>
            </a:r>
          </a:p>
        </p:txBody>
      </p:sp>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77334" y="1535185"/>
            <a:ext cx="8596668" cy="4629812"/>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1. </a:t>
            </a:r>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Spring Boot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2.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trúc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annotation </a:t>
            </a:r>
            <a:r>
              <a:rPr lang="en-US" sz="2200" dirty="0" err="1">
                <a:latin typeface="Times New Roman" panose="02020603050405020304" pitchFamily="18" charset="0"/>
                <a:cs typeface="Times New Roman" panose="02020603050405020304" pitchFamily="18" charset="0"/>
              </a:rPr>
              <a:t>thường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695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Spring Boot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br>
              <a:rPr lang="en-US"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677334" y="1619052"/>
            <a:ext cx="8596668" cy="388077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Maven: </a:t>
            </a:r>
            <a:r>
              <a:rPr lang="en-US" b="1" dirty="0">
                <a:latin typeface="Times New Roman" panose="02020603050405020304" pitchFamily="18" charset="0"/>
                <a:cs typeface="Times New Roman" panose="02020603050405020304" pitchFamily="18" charset="0"/>
              </a:rPr>
              <a:t>Maven </a:t>
            </a:r>
            <a:r>
              <a:rPr lang="en-US" b="1"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Maven cho phép nhà phát triển sử dụng một trong các plugin của mình thay vì phải viết toàn bộ các dòng code mô tả quá trình đóng gói. Ngoài ra Maven còn cho phép tải về các thư viện phụ thuộc thông qua internet, điều này giúp cho việc chia sẻ cũng như quản lý phiên bản trở nên dễ dàng hơn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Gradle</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Gradle kết hợp các ưu điểm của Ant và Maven đồng thời đem lại các cải thiện mới thông qua việc sử dụng Groovy (một trong những ngôn ngữ JVM) trong việc giải quyết bài toán đóng gói. Nhờ vậy build script viết bằng Gradle trở nên ngắn gọn và trực quan dễ đọc hơn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7239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3059459" y="2160588"/>
            <a:ext cx="3833120" cy="3881437"/>
          </a:xfrm>
          <a:prstGeom prst="rect">
            <a:avLst/>
          </a:prstGeom>
        </p:spPr>
      </p:pic>
    </p:spTree>
    <p:extLst>
      <p:ext uri="{BB962C8B-B14F-4D97-AF65-F5344CB8AC3E}">
        <p14:creationId xmlns:p14="http://schemas.microsoft.com/office/powerpoint/2010/main" val="159519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annotation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a:t>
            </a:r>
            <a:endParaRPr lang="en-US" sz="3200" dirty="0"/>
          </a:p>
        </p:txBody>
      </p:sp>
      <p:sp>
        <p:nvSpPr>
          <p:cNvPr id="3" name="Content Placeholder 2"/>
          <p:cNvSpPr>
            <a:spLocks noGrp="1"/>
          </p:cNvSpPr>
          <p:nvPr>
            <p:ph idx="1"/>
          </p:nvPr>
        </p:nvSpPr>
        <p:spPr>
          <a:xfrm>
            <a:off x="588558" y="1414864"/>
            <a:ext cx="8596668" cy="3880773"/>
          </a:xfrm>
        </p:spPr>
        <p:txBody>
          <a:bodyPr>
            <a:normAutofit/>
          </a:bodyPr>
          <a:lstStyle/>
          <a:p>
            <a:r>
              <a:rPr lang="vi-VN" dirty="0">
                <a:latin typeface="Times New Roman" panose="02020603050405020304" pitchFamily="18" charset="0"/>
                <a:cs typeface="Times New Roman" panose="02020603050405020304" pitchFamily="18" charset="0"/>
              </a:rPr>
              <a:t>Annotations là một tính năng mới được thêm vào từ java 5. Nó được hiểu là một dạng chú thích hoặc meta data được chèn vào code java để đặc tả dữ liệu cho một đối tượng, giá trị nào đó.</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Annotation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@Component: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Annotation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Spring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bean</a:t>
            </a:r>
          </a:p>
          <a:p>
            <a:r>
              <a:rPr lang="en-US"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Autowired</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@Service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Bean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logic</a:t>
            </a:r>
          </a:p>
          <a:p>
            <a:r>
              <a:rPr lang="en-US" dirty="0">
                <a:latin typeface="Times New Roman" panose="02020603050405020304" pitchFamily="18" charset="0"/>
                <a:cs typeface="Times New Roman" panose="02020603050405020304" pitchFamily="18" charset="0"/>
              </a:rPr>
              <a:t>@Repository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Bean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DB</a:t>
            </a:r>
          </a:p>
          <a:p>
            <a:r>
              <a:rPr lang="en-US" dirty="0">
                <a:latin typeface="Times New Roman" panose="02020603050405020304" pitchFamily="18" charset="0"/>
                <a:cs typeface="Times New Roman" panose="02020603050405020304" pitchFamily="18" charset="0"/>
              </a:rPr>
              <a:t>@Component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Bean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101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8596668" cy="5584162"/>
          </a:xfrm>
        </p:spPr>
        <p:txBody>
          <a:bodyPr/>
          <a:lstStyle/>
          <a:p>
            <a:r>
              <a:rPr lang="vi-VN" dirty="0">
                <a:latin typeface="Times New Roman" panose="02020603050405020304" pitchFamily="18" charset="0"/>
                <a:cs typeface="Times New Roman" panose="02020603050405020304" pitchFamily="18" charset="0"/>
              </a:rPr>
              <a:t>@Controller là nơi tiếp nhận các thông tin request từ phía người dùng. Nó có nhiệm vụ đón nhận các yêu cầu (kèm theo thông tin request) và chuyển các yêu cầu này xuống cho tầng @Serivce xử lý logic.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PostMapping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POST request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Controller</a:t>
            </a:r>
          </a:p>
          <a:p>
            <a:r>
              <a:rPr lang="vi-VN" dirty="0">
                <a:latin typeface="Times New Roman" panose="02020603050405020304" pitchFamily="18" charset="0"/>
                <a:cs typeface="Times New Roman" panose="02020603050405020304" pitchFamily="18" charset="0"/>
              </a:rPr>
              <a:t>@RequestMapping là một annotation có ý nghĩa và mục đích sử dụng rộng hơn các loại @GetMapping, @PostMapping,v.v..</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69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48" y="2404534"/>
            <a:ext cx="10855840" cy="1646302"/>
          </a:xfrm>
        </p:spPr>
        <p:txBody>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3: Demo Spring Boot Rest API</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85802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80E9-75E1-4B41-8351-9B12AF806DA5}"/>
              </a:ext>
            </a:extLst>
          </p:cNvPr>
          <p:cNvSpPr>
            <a:spLocks noGrp="1"/>
          </p:cNvSpPr>
          <p:nvPr>
            <p:ph type="title"/>
          </p:nvPr>
        </p:nvSpPr>
        <p:spPr>
          <a:xfrm>
            <a:off x="677334" y="609600"/>
            <a:ext cx="8596668" cy="1032769"/>
          </a:xfrm>
        </p:spPr>
        <p:txBody>
          <a:bodyPr>
            <a:normAutofit fontScale="90000"/>
          </a:bodyPr>
          <a:lstStyle/>
          <a:p>
            <a:r>
              <a:rPr lang="en-US" dirty="0">
                <a:latin typeface="Times New Roman" panose="02020603050405020304" pitchFamily="18" charset="0"/>
                <a:cs typeface="Times New Roman" panose="02020603050405020304" pitchFamily="18" charset="0"/>
              </a:rPr>
              <a:t>III. Demo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REST API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Spring Boot.</a:t>
            </a:r>
          </a:p>
        </p:txBody>
      </p:sp>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77334" y="1814223"/>
            <a:ext cx="8596668" cy="462981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B</a:t>
            </a:r>
            <a:r>
              <a:rPr lang="vi-VN" sz="2200" b="1" dirty="0">
                <a:latin typeface="Times New Roman" panose="02020603050405020304" pitchFamily="18" charset="0"/>
                <a:cs typeface="Times New Roman" panose="02020603050405020304" pitchFamily="18" charset="0"/>
              </a:rPr>
              <a:t>ư</a:t>
            </a:r>
            <a:r>
              <a:rPr lang="en-US" sz="2200" b="1" dirty="0" err="1">
                <a:latin typeface="Times New Roman" panose="02020603050405020304" pitchFamily="18" charset="0"/>
                <a:cs typeface="Times New Roman" panose="02020603050405020304" pitchFamily="18" charset="0"/>
              </a:rPr>
              <a:t>ớc</a:t>
            </a:r>
            <a:r>
              <a:rPr lang="en-US" sz="2200" b="1" dirty="0">
                <a:latin typeface="Times New Roman" panose="02020603050405020304" pitchFamily="18" charset="0"/>
                <a:cs typeface="Times New Roman" panose="02020603050405020304" pitchFamily="18" charset="0"/>
              </a:rPr>
              <a:t> 1: </a:t>
            </a:r>
            <a:r>
              <a:rPr lang="en-US" sz="2200" b="1" dirty="0" err="1">
                <a:latin typeface="Times New Roman" panose="02020603050405020304" pitchFamily="18" charset="0"/>
                <a:cs typeface="Times New Roman" panose="02020603050405020304" pitchFamily="18" charset="0"/>
              </a:rPr>
              <a:t>Khởi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project Spring ở </a:t>
            </a:r>
            <a:r>
              <a:rPr lang="en-US" sz="2200" b="1" dirty="0" err="1">
                <a:latin typeface="Times New Roman" panose="02020603050405020304" pitchFamily="18" charset="0"/>
                <a:cs typeface="Times New Roman" panose="02020603050405020304" pitchFamily="18" charset="0"/>
              </a:rPr>
              <a:t>trang</a:t>
            </a:r>
            <a:r>
              <a:rPr lang="en-US" sz="22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hlinkClick r:id="rId2"/>
              </a:rPr>
              <a:t>https://start.spring.io/</a:t>
            </a:r>
            <a:r>
              <a:rPr lang="en-US" sz="2400" b="1"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BB5C0C32-F02E-4FD0-9809-DCC19CF1F205}"/>
              </a:ext>
            </a:extLst>
          </p:cNvPr>
          <p:cNvPicPr>
            <a:picLocks noChangeAspect="1"/>
          </p:cNvPicPr>
          <p:nvPr/>
        </p:nvPicPr>
        <p:blipFill>
          <a:blip r:embed="rId3"/>
          <a:stretch>
            <a:fillRect/>
          </a:stretch>
        </p:blipFill>
        <p:spPr>
          <a:xfrm>
            <a:off x="677334" y="2237007"/>
            <a:ext cx="8120437" cy="3728787"/>
          </a:xfrm>
          <a:prstGeom prst="rect">
            <a:avLst/>
          </a:prstGeom>
        </p:spPr>
      </p:pic>
    </p:spTree>
    <p:extLst>
      <p:ext uri="{BB962C8B-B14F-4D97-AF65-F5344CB8AC3E}">
        <p14:creationId xmlns:p14="http://schemas.microsoft.com/office/powerpoint/2010/main" val="2422924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80E9-75E1-4B41-8351-9B12AF806DA5}"/>
              </a:ext>
            </a:extLst>
          </p:cNvPr>
          <p:cNvSpPr>
            <a:spLocks noGrp="1"/>
          </p:cNvSpPr>
          <p:nvPr>
            <p:ph type="title"/>
          </p:nvPr>
        </p:nvSpPr>
        <p:spPr>
          <a:xfrm>
            <a:off x="677334" y="609600"/>
            <a:ext cx="8596668" cy="1032769"/>
          </a:xfrm>
        </p:spPr>
        <p:txBody>
          <a:bodyPr>
            <a:normAutofit fontScale="90000"/>
          </a:bodyPr>
          <a:lstStyle/>
          <a:p>
            <a:r>
              <a:rPr lang="en-US" dirty="0">
                <a:latin typeface="Times New Roman" panose="02020603050405020304" pitchFamily="18" charset="0"/>
                <a:cs typeface="Times New Roman" panose="02020603050405020304" pitchFamily="18" charset="0"/>
              </a:rPr>
              <a:t>III. Demo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REST API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Spring Boot.</a:t>
            </a:r>
          </a:p>
        </p:txBody>
      </p:sp>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77334" y="1814223"/>
            <a:ext cx="8596668" cy="462981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B</a:t>
            </a:r>
            <a:r>
              <a:rPr lang="vi-VN" sz="2200" b="1" dirty="0">
                <a:latin typeface="Times New Roman" panose="02020603050405020304" pitchFamily="18" charset="0"/>
                <a:cs typeface="Times New Roman" panose="02020603050405020304" pitchFamily="18" charset="0"/>
              </a:rPr>
              <a:t>ư</a:t>
            </a:r>
            <a:r>
              <a:rPr lang="en-US" sz="2200" b="1" dirty="0" err="1">
                <a:latin typeface="Times New Roman" panose="02020603050405020304" pitchFamily="18" charset="0"/>
                <a:cs typeface="Times New Roman" panose="02020603050405020304" pitchFamily="18" charset="0"/>
              </a:rPr>
              <a:t>ớc</a:t>
            </a:r>
            <a:r>
              <a:rPr lang="en-US" sz="2200" b="1" dirty="0">
                <a:latin typeface="Times New Roman" panose="02020603050405020304" pitchFamily="18" charset="0"/>
                <a:cs typeface="Times New Roman" panose="02020603050405020304" pitchFamily="18" charset="0"/>
              </a:rPr>
              <a:t> 2: Import project </a:t>
            </a:r>
            <a:r>
              <a:rPr lang="en-US" sz="2200" b="1" dirty="0" err="1">
                <a:latin typeface="Times New Roman" panose="02020603050405020304" pitchFamily="18" charset="0"/>
                <a:cs typeface="Times New Roman" panose="02020603050405020304" pitchFamily="18" charset="0"/>
              </a:rPr>
              <a:t>vừa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File </a:t>
            </a:r>
            <a:r>
              <a:rPr lang="en-US" sz="2200" b="1" dirty="0">
                <a:latin typeface="Times New Roman" panose="02020603050405020304" pitchFamily="18" charset="0"/>
                <a:cs typeface="Times New Roman" panose="02020603050405020304" pitchFamily="18" charset="0"/>
                <a:sym typeface="Wingdings" panose="05000000000000000000" pitchFamily="2" charset="2"/>
              </a:rPr>
              <a:t> Import  Existing Maven project</a:t>
            </a:r>
            <a:br>
              <a:rPr lang="en-US" sz="2200" b="1" dirty="0">
                <a:latin typeface="Times New Roman" panose="02020603050405020304" pitchFamily="18" charset="0"/>
                <a:cs typeface="Times New Roman" panose="02020603050405020304" pitchFamily="18" charset="0"/>
                <a:sym typeface="Wingdings" panose="05000000000000000000" pitchFamily="2" charset="2"/>
              </a:rPr>
            </a:b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F86D2FA-7ADA-4980-B9FC-41B00D1BE301}"/>
              </a:ext>
            </a:extLst>
          </p:cNvPr>
          <p:cNvPicPr>
            <a:picLocks noChangeAspect="1"/>
          </p:cNvPicPr>
          <p:nvPr/>
        </p:nvPicPr>
        <p:blipFill>
          <a:blip r:embed="rId2"/>
          <a:stretch>
            <a:fillRect/>
          </a:stretch>
        </p:blipFill>
        <p:spPr>
          <a:xfrm>
            <a:off x="1038686" y="2253775"/>
            <a:ext cx="7634797" cy="4294574"/>
          </a:xfrm>
          <a:prstGeom prst="rect">
            <a:avLst/>
          </a:prstGeom>
        </p:spPr>
      </p:pic>
    </p:spTree>
    <p:extLst>
      <p:ext uri="{BB962C8B-B14F-4D97-AF65-F5344CB8AC3E}">
        <p14:creationId xmlns:p14="http://schemas.microsoft.com/office/powerpoint/2010/main" val="313383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Spring Framework Overview?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Spring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Java trong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của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Java,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support Groovy và </a:t>
            </a:r>
            <a:r>
              <a:rPr lang="en-US" dirty="0" err="1">
                <a:latin typeface="Times New Roman" panose="02020603050405020304" pitchFamily="18" charset="0"/>
                <a:cs typeface="Times New Roman" panose="02020603050405020304" pitchFamily="18" charset="0"/>
              </a:rPr>
              <a:t>Kotlin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Java trên JVM, và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để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kì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Spring Framework 5.1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JDK 8+ (Java SE 8+) để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Spring Framework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các module.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các module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application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để </a:t>
            </a:r>
            <a:r>
              <a:rPr lang="en-US" dirty="0" err="1">
                <a:latin typeface="Times New Roman" panose="02020603050405020304" pitchFamily="18" charset="0"/>
                <a:cs typeface="Times New Roman" panose="02020603050405020304" pitchFamily="18" charset="0"/>
              </a:rPr>
              <a:t>ghép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503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80E9-75E1-4B41-8351-9B12AF806DA5}"/>
              </a:ext>
            </a:extLst>
          </p:cNvPr>
          <p:cNvSpPr>
            <a:spLocks noGrp="1"/>
          </p:cNvSpPr>
          <p:nvPr>
            <p:ph type="title"/>
          </p:nvPr>
        </p:nvSpPr>
        <p:spPr>
          <a:xfrm>
            <a:off x="677334" y="609600"/>
            <a:ext cx="8596668" cy="1032769"/>
          </a:xfrm>
        </p:spPr>
        <p:txBody>
          <a:bodyPr>
            <a:normAutofit fontScale="90000"/>
          </a:bodyPr>
          <a:lstStyle/>
          <a:p>
            <a:r>
              <a:rPr lang="en-US" dirty="0">
                <a:latin typeface="Times New Roman" panose="02020603050405020304" pitchFamily="18" charset="0"/>
                <a:cs typeface="Times New Roman" panose="02020603050405020304" pitchFamily="18" charset="0"/>
              </a:rPr>
              <a:t>III. Demo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REST API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Spring Boot.</a:t>
            </a:r>
          </a:p>
        </p:txBody>
      </p:sp>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77334" y="1814223"/>
            <a:ext cx="8596668" cy="462981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B</a:t>
            </a:r>
            <a:r>
              <a:rPr lang="vi-VN" sz="2200" b="1" dirty="0">
                <a:latin typeface="Times New Roman" panose="02020603050405020304" pitchFamily="18" charset="0"/>
                <a:cs typeface="Times New Roman" panose="02020603050405020304" pitchFamily="18" charset="0"/>
              </a:rPr>
              <a:t>ư</a:t>
            </a:r>
            <a:r>
              <a:rPr lang="en-US" sz="2200" b="1" dirty="0" err="1">
                <a:latin typeface="Times New Roman" panose="02020603050405020304" pitchFamily="18" charset="0"/>
                <a:cs typeface="Times New Roman" panose="02020603050405020304" pitchFamily="18" charset="0"/>
              </a:rPr>
              <a:t>ớc</a:t>
            </a:r>
            <a:r>
              <a:rPr lang="en-US" sz="2200" b="1" dirty="0">
                <a:latin typeface="Times New Roman" panose="02020603050405020304" pitchFamily="18" charset="0"/>
                <a:cs typeface="Times New Roman" panose="02020603050405020304" pitchFamily="18" charset="0"/>
              </a:rPr>
              <a:t> 3: </a:t>
            </a:r>
            <a:r>
              <a:rPr lang="en-US" sz="2200" b="1" dirty="0" err="1">
                <a:latin typeface="Times New Roman" panose="02020603050405020304" pitchFamily="18" charset="0"/>
                <a:cs typeface="Times New Roman" panose="02020603050405020304" pitchFamily="18" charset="0"/>
              </a:rPr>
              <a:t>Cài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thêm</a:t>
            </a:r>
            <a:r>
              <a:rPr lang="en-US" sz="2200" b="1" dirty="0">
                <a:latin typeface="Times New Roman" panose="02020603050405020304" pitchFamily="18" charset="0"/>
                <a:cs typeface="Times New Roman" panose="02020603050405020304" pitchFamily="18" charset="0"/>
              </a:rPr>
              <a:t> driver </a:t>
            </a:r>
            <a:r>
              <a:rPr lang="en-US" sz="2200" b="1" dirty="0" err="1">
                <a:latin typeface="Times New Roman" panose="02020603050405020304" pitchFamily="18" charset="0"/>
                <a:cs typeface="Times New Roman" panose="02020603050405020304" pitchFamily="18" charset="0"/>
              </a:rPr>
              <a:t>của</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hệ</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quản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trị</a:t>
            </a:r>
            <a:r>
              <a:rPr lang="en-US" sz="2200" b="1" dirty="0">
                <a:latin typeface="Times New Roman" panose="02020603050405020304" pitchFamily="18" charset="0"/>
                <a:cs typeface="Times New Roman" panose="02020603050405020304" pitchFamily="18" charset="0"/>
              </a:rPr>
              <a:t> CSDL.</a:t>
            </a:r>
            <a:br>
              <a:rPr lang="en-US" sz="2200" b="1" dirty="0">
                <a:latin typeface="Times New Roman" panose="02020603050405020304" pitchFamily="18" charset="0"/>
                <a:cs typeface="Times New Roman" panose="02020603050405020304" pitchFamily="18" charset="0"/>
                <a:sym typeface="Wingdings" panose="05000000000000000000" pitchFamily="2" charset="2"/>
              </a:rPr>
            </a:b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3E33E6DC-4D4C-4112-8E1D-838436F6734B}"/>
              </a:ext>
            </a:extLst>
          </p:cNvPr>
          <p:cNvPicPr>
            <a:picLocks noChangeAspect="1"/>
          </p:cNvPicPr>
          <p:nvPr/>
        </p:nvPicPr>
        <p:blipFill>
          <a:blip r:embed="rId2"/>
          <a:stretch>
            <a:fillRect/>
          </a:stretch>
        </p:blipFill>
        <p:spPr>
          <a:xfrm>
            <a:off x="677333" y="2281828"/>
            <a:ext cx="8448911" cy="4442740"/>
          </a:xfrm>
          <a:prstGeom prst="rect">
            <a:avLst/>
          </a:prstGeom>
        </p:spPr>
      </p:pic>
    </p:spTree>
    <p:extLst>
      <p:ext uri="{BB962C8B-B14F-4D97-AF65-F5344CB8AC3E}">
        <p14:creationId xmlns:p14="http://schemas.microsoft.com/office/powerpoint/2010/main" val="2384347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80E9-75E1-4B41-8351-9B12AF806DA5}"/>
              </a:ext>
            </a:extLst>
          </p:cNvPr>
          <p:cNvSpPr>
            <a:spLocks noGrp="1"/>
          </p:cNvSpPr>
          <p:nvPr>
            <p:ph type="title"/>
          </p:nvPr>
        </p:nvSpPr>
        <p:spPr>
          <a:xfrm>
            <a:off x="677334" y="609600"/>
            <a:ext cx="8596668" cy="1032769"/>
          </a:xfrm>
        </p:spPr>
        <p:txBody>
          <a:bodyPr>
            <a:normAutofit fontScale="90000"/>
          </a:bodyPr>
          <a:lstStyle/>
          <a:p>
            <a:r>
              <a:rPr lang="en-US" dirty="0">
                <a:latin typeface="Times New Roman" panose="02020603050405020304" pitchFamily="18" charset="0"/>
                <a:cs typeface="Times New Roman" panose="02020603050405020304" pitchFamily="18" charset="0"/>
              </a:rPr>
              <a:t>III. Demo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REST API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Spring Boot.</a:t>
            </a:r>
          </a:p>
        </p:txBody>
      </p:sp>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77334" y="1814223"/>
            <a:ext cx="8596668" cy="462981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B</a:t>
            </a:r>
            <a:r>
              <a:rPr lang="vi-VN" sz="2200" b="1" dirty="0">
                <a:latin typeface="Times New Roman" panose="02020603050405020304" pitchFamily="18" charset="0"/>
                <a:cs typeface="Times New Roman" panose="02020603050405020304" pitchFamily="18" charset="0"/>
              </a:rPr>
              <a:t>ư</a:t>
            </a:r>
            <a:r>
              <a:rPr lang="en-US" sz="2200" b="1" dirty="0" err="1">
                <a:latin typeface="Times New Roman" panose="02020603050405020304" pitchFamily="18" charset="0"/>
                <a:cs typeface="Times New Roman" panose="02020603050405020304" pitchFamily="18" charset="0"/>
              </a:rPr>
              <a:t>ớc</a:t>
            </a:r>
            <a:r>
              <a:rPr lang="en-US" sz="2200" b="1" dirty="0">
                <a:latin typeface="Times New Roman" panose="02020603050405020304" pitchFamily="18" charset="0"/>
                <a:cs typeface="Times New Roman" panose="02020603050405020304" pitchFamily="18" charset="0"/>
              </a:rPr>
              <a:t> 4: </a:t>
            </a:r>
            <a:r>
              <a:rPr lang="en-US" sz="2200" b="1" dirty="0" err="1">
                <a:latin typeface="Times New Roman" panose="02020603050405020304" pitchFamily="18" charset="0"/>
                <a:cs typeface="Times New Roman" panose="02020603050405020304" pitchFamily="18" charset="0"/>
              </a:rPr>
              <a:t>Cấu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hình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chuôi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nỗi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tới</a:t>
            </a:r>
            <a:r>
              <a:rPr lang="en-US" sz="2200" b="1" dirty="0">
                <a:latin typeface="Times New Roman" panose="02020603050405020304" pitchFamily="18" charset="0"/>
                <a:cs typeface="Times New Roman" panose="02020603050405020304" pitchFamily="18" charset="0"/>
              </a:rPr>
              <a:t> DB.</a:t>
            </a:r>
          </a:p>
          <a:p>
            <a:pPr marL="0" indent="0">
              <a:buNone/>
            </a:pPr>
            <a:r>
              <a:rPr lang="en-US" sz="22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023D836A-DE7B-4180-85B4-A1AF2658DAB7}"/>
              </a:ext>
            </a:extLst>
          </p:cNvPr>
          <p:cNvPicPr>
            <a:picLocks noChangeAspect="1"/>
          </p:cNvPicPr>
          <p:nvPr/>
        </p:nvPicPr>
        <p:blipFill>
          <a:blip r:embed="rId2"/>
          <a:stretch>
            <a:fillRect/>
          </a:stretch>
        </p:blipFill>
        <p:spPr>
          <a:xfrm>
            <a:off x="416192" y="2302024"/>
            <a:ext cx="9198325" cy="4072143"/>
          </a:xfrm>
          <a:prstGeom prst="rect">
            <a:avLst/>
          </a:prstGeom>
        </p:spPr>
      </p:pic>
    </p:spTree>
    <p:extLst>
      <p:ext uri="{BB962C8B-B14F-4D97-AF65-F5344CB8AC3E}">
        <p14:creationId xmlns:p14="http://schemas.microsoft.com/office/powerpoint/2010/main" val="359860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68456" y="455939"/>
            <a:ext cx="8596668" cy="4629812"/>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B</a:t>
            </a:r>
            <a:r>
              <a:rPr lang="vi-VN" sz="2200" b="1" dirty="0">
                <a:latin typeface="Times New Roman" panose="02020603050405020304" pitchFamily="18" charset="0"/>
                <a:cs typeface="Times New Roman" panose="02020603050405020304" pitchFamily="18" charset="0"/>
              </a:rPr>
              <a:t>ư</a:t>
            </a:r>
            <a:r>
              <a:rPr lang="en-US" sz="2200" b="1" dirty="0" err="1">
                <a:latin typeface="Times New Roman" panose="02020603050405020304" pitchFamily="18" charset="0"/>
                <a:cs typeface="Times New Roman" panose="02020603050405020304" pitchFamily="18" charset="0"/>
              </a:rPr>
              <a:t>ớc</a:t>
            </a:r>
            <a:r>
              <a:rPr lang="en-US" sz="2200" b="1" dirty="0">
                <a:latin typeface="Times New Roman" panose="02020603050405020304" pitchFamily="18" charset="0"/>
                <a:cs typeface="Times New Roman" panose="02020603050405020304" pitchFamily="18" charset="0"/>
              </a:rPr>
              <a:t> 5: </a:t>
            </a:r>
            <a:r>
              <a:rPr lang="en-US" sz="2200" b="1" dirty="0" err="1">
                <a:latin typeface="Times New Roman" panose="02020603050405020304" pitchFamily="18" charset="0"/>
                <a:cs typeface="Times New Roman" panose="02020603050405020304" pitchFamily="18" charset="0"/>
              </a:rPr>
              <a:t>Xây</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mô</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hình</a:t>
            </a:r>
            <a:r>
              <a:rPr lang="en-US" sz="22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Controller-Service-Repository </a:t>
            </a:r>
            <a:r>
              <a:rPr lang="en-US" sz="2200" b="1" dirty="0" err="1">
                <a:latin typeface="Times New Roman" panose="02020603050405020304" pitchFamily="18" charset="0"/>
                <a:cs typeface="Times New Roman" panose="02020603050405020304" pitchFamily="18" charset="0"/>
              </a:rPr>
              <a:t>để</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API </a:t>
            </a:r>
            <a:r>
              <a:rPr lang="en-US" sz="2200" b="1" dirty="0" err="1">
                <a:latin typeface="Times New Roman" panose="02020603050405020304" pitchFamily="18" charset="0"/>
                <a:cs typeface="Times New Roman" panose="02020603050405020304" pitchFamily="18" charset="0"/>
              </a:rPr>
              <a:t>và</a:t>
            </a:r>
            <a:r>
              <a:rPr lang="en-US" sz="2200" b="1" dirty="0">
                <a:latin typeface="Times New Roman" panose="02020603050405020304" pitchFamily="18" charset="0"/>
                <a:cs typeface="Times New Roman" panose="02020603050405020304" pitchFamily="18" charset="0"/>
              </a:rPr>
              <a:t> t</a:t>
            </a:r>
            <a:r>
              <a:rPr lang="vi-VN" sz="2200" b="1" dirty="0">
                <a:latin typeface="Times New Roman" panose="02020603050405020304" pitchFamily="18" charset="0"/>
                <a:cs typeface="Times New Roman" panose="02020603050405020304" pitchFamily="18" charset="0"/>
              </a:rPr>
              <a:t>ư</a:t>
            </a:r>
            <a:r>
              <a:rPr lang="en-US" sz="2200" b="1" dirty="0" err="1">
                <a:latin typeface="Times New Roman" panose="02020603050405020304" pitchFamily="18" charset="0"/>
                <a:cs typeface="Times New Roman" panose="02020603050405020304" pitchFamily="18" charset="0"/>
              </a:rPr>
              <a:t>ơng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tác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với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dữ</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liệu</a:t>
            </a:r>
            <a:endParaRPr lang="en-US" sz="2200" b="1"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EE9A8285-DB61-441D-BAAE-956CCF7EA0D7}"/>
              </a:ext>
            </a:extLst>
          </p:cNvPr>
          <p:cNvPicPr>
            <a:picLocks noChangeAspect="1"/>
          </p:cNvPicPr>
          <p:nvPr/>
        </p:nvPicPr>
        <p:blipFill>
          <a:blip r:embed="rId2"/>
          <a:stretch>
            <a:fillRect/>
          </a:stretch>
        </p:blipFill>
        <p:spPr>
          <a:xfrm>
            <a:off x="668456" y="2004940"/>
            <a:ext cx="8129449" cy="4397121"/>
          </a:xfrm>
          <a:prstGeom prst="rect">
            <a:avLst/>
          </a:prstGeom>
        </p:spPr>
      </p:pic>
      <p:sp>
        <p:nvSpPr>
          <p:cNvPr id="8" name="TextBox 7">
            <a:extLst>
              <a:ext uri="{FF2B5EF4-FFF2-40B4-BE49-F238E27FC236}">
                <a16:creationId xmlns:a16="http://schemas.microsoft.com/office/drawing/2014/main" id="{D17AA52C-8A87-450B-82CF-990DED7D9FCD}"/>
              </a:ext>
            </a:extLst>
          </p:cNvPr>
          <p:cNvSpPr txBox="1"/>
          <p:nvPr/>
        </p:nvSpPr>
        <p:spPr>
          <a:xfrm>
            <a:off x="668456" y="1278384"/>
            <a:ext cx="7925128" cy="4308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Tạo</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class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để</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liên</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kết</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với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table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trong</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CSDL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với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annotation @Entity</a:t>
            </a:r>
          </a:p>
        </p:txBody>
      </p:sp>
    </p:spTree>
    <p:extLst>
      <p:ext uri="{BB962C8B-B14F-4D97-AF65-F5344CB8AC3E}">
        <p14:creationId xmlns:p14="http://schemas.microsoft.com/office/powerpoint/2010/main" val="89274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68456" y="455939"/>
            <a:ext cx="8596668" cy="462981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D17AA52C-8A87-450B-82CF-990DED7D9FCD}"/>
              </a:ext>
            </a:extLst>
          </p:cNvPr>
          <p:cNvSpPr txBox="1"/>
          <p:nvPr/>
        </p:nvSpPr>
        <p:spPr>
          <a:xfrm>
            <a:off x="668456" y="428187"/>
            <a:ext cx="8596668" cy="4308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Tạo</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interface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để</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t>
            </a:r>
            <a:r>
              <a:rPr kumimoji="0" lang="vi-V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ư</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ơng</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tác</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với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DB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với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annotation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Respository</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C94D3ACA-EAA7-413F-9ED3-650D8F1A7DE0}"/>
              </a:ext>
            </a:extLst>
          </p:cNvPr>
          <p:cNvPicPr>
            <a:picLocks noChangeAspect="1"/>
          </p:cNvPicPr>
          <p:nvPr/>
        </p:nvPicPr>
        <p:blipFill>
          <a:blip r:embed="rId2"/>
          <a:stretch>
            <a:fillRect/>
          </a:stretch>
        </p:blipFill>
        <p:spPr>
          <a:xfrm>
            <a:off x="668456" y="886826"/>
            <a:ext cx="9103697" cy="6700838"/>
          </a:xfrm>
          <a:prstGeom prst="rect">
            <a:avLst/>
          </a:prstGeom>
        </p:spPr>
      </p:pic>
    </p:spTree>
    <p:extLst>
      <p:ext uri="{BB962C8B-B14F-4D97-AF65-F5344CB8AC3E}">
        <p14:creationId xmlns:p14="http://schemas.microsoft.com/office/powerpoint/2010/main" val="3573888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68456" y="455939"/>
            <a:ext cx="8596668" cy="462981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D17AA52C-8A87-450B-82CF-990DED7D9FCD}"/>
              </a:ext>
            </a:extLst>
          </p:cNvPr>
          <p:cNvSpPr txBox="1"/>
          <p:nvPr/>
        </p:nvSpPr>
        <p:spPr>
          <a:xfrm>
            <a:off x="668456" y="428187"/>
            <a:ext cx="8596668" cy="4308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Tạo</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class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để</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thực</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hiện</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các</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logic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nghiệp</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vụ</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với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annotation @Service</a:t>
            </a:r>
          </a:p>
        </p:txBody>
      </p:sp>
      <p:pic>
        <p:nvPicPr>
          <p:cNvPr id="4" name="Picture 3">
            <a:extLst>
              <a:ext uri="{FF2B5EF4-FFF2-40B4-BE49-F238E27FC236}">
                <a16:creationId xmlns:a16="http://schemas.microsoft.com/office/drawing/2014/main" id="{9E3CE860-64D7-46B8-9E11-9241E2B5FF24}"/>
              </a:ext>
            </a:extLst>
          </p:cNvPr>
          <p:cNvPicPr>
            <a:picLocks noChangeAspect="1"/>
          </p:cNvPicPr>
          <p:nvPr/>
        </p:nvPicPr>
        <p:blipFill>
          <a:blip r:embed="rId2"/>
          <a:stretch>
            <a:fillRect/>
          </a:stretch>
        </p:blipFill>
        <p:spPr>
          <a:xfrm>
            <a:off x="856428" y="1005236"/>
            <a:ext cx="7817055" cy="5327653"/>
          </a:xfrm>
          <a:prstGeom prst="rect">
            <a:avLst/>
          </a:prstGeom>
        </p:spPr>
      </p:pic>
    </p:spTree>
    <p:extLst>
      <p:ext uri="{BB962C8B-B14F-4D97-AF65-F5344CB8AC3E}">
        <p14:creationId xmlns:p14="http://schemas.microsoft.com/office/powerpoint/2010/main" val="562741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68456" y="455939"/>
            <a:ext cx="8596668" cy="462981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D17AA52C-8A87-450B-82CF-990DED7D9FCD}"/>
              </a:ext>
            </a:extLst>
          </p:cNvPr>
          <p:cNvSpPr txBox="1"/>
          <p:nvPr/>
        </p:nvSpPr>
        <p:spPr>
          <a:xfrm>
            <a:off x="668456" y="428187"/>
            <a:ext cx="8596668"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Tạo</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class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để</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nhận</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các</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yêu</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câu</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từ</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bên</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ngoài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xử</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lý</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và</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phản</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hồi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lại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với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annotation @Controller</a:t>
            </a:r>
          </a:p>
        </p:txBody>
      </p:sp>
      <p:pic>
        <p:nvPicPr>
          <p:cNvPr id="5" name="Picture 4">
            <a:extLst>
              <a:ext uri="{FF2B5EF4-FFF2-40B4-BE49-F238E27FC236}">
                <a16:creationId xmlns:a16="http://schemas.microsoft.com/office/drawing/2014/main" id="{6989E2EE-BF15-4360-828A-795E1E47B119}"/>
              </a:ext>
            </a:extLst>
          </p:cNvPr>
          <p:cNvPicPr>
            <a:picLocks noChangeAspect="1"/>
          </p:cNvPicPr>
          <p:nvPr/>
        </p:nvPicPr>
        <p:blipFill>
          <a:blip r:embed="rId2"/>
          <a:stretch>
            <a:fillRect/>
          </a:stretch>
        </p:blipFill>
        <p:spPr>
          <a:xfrm>
            <a:off x="668456" y="1225380"/>
            <a:ext cx="8257414" cy="6858000"/>
          </a:xfrm>
          <a:prstGeom prst="rect">
            <a:avLst/>
          </a:prstGeom>
        </p:spPr>
      </p:pic>
    </p:spTree>
    <p:extLst>
      <p:ext uri="{BB962C8B-B14F-4D97-AF65-F5344CB8AC3E}">
        <p14:creationId xmlns:p14="http://schemas.microsoft.com/office/powerpoint/2010/main" val="1449587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80E9-75E1-4B41-8351-9B12AF806DA5}"/>
              </a:ext>
            </a:extLst>
          </p:cNvPr>
          <p:cNvSpPr>
            <a:spLocks noGrp="1"/>
          </p:cNvSpPr>
          <p:nvPr>
            <p:ph type="title"/>
          </p:nvPr>
        </p:nvSpPr>
        <p:spPr>
          <a:xfrm>
            <a:off x="677334" y="609600"/>
            <a:ext cx="8596668" cy="1032769"/>
          </a:xfrm>
        </p:spPr>
        <p:txBody>
          <a:bodyPr>
            <a:normAutofit fontScale="90000"/>
          </a:bodyPr>
          <a:lstStyle/>
          <a:p>
            <a:r>
              <a:rPr lang="en-US" dirty="0">
                <a:latin typeface="Times New Roman" panose="02020603050405020304" pitchFamily="18" charset="0"/>
                <a:cs typeface="Times New Roman" panose="02020603050405020304" pitchFamily="18" charset="0"/>
              </a:rPr>
              <a:t>III. Demo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REST API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Spring Boot.</a:t>
            </a:r>
          </a:p>
        </p:txBody>
      </p:sp>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677334" y="1814223"/>
            <a:ext cx="8596668" cy="4629812"/>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B</a:t>
            </a:r>
            <a:r>
              <a:rPr lang="vi-VN" sz="2200" b="1" dirty="0">
                <a:latin typeface="Times New Roman" panose="02020603050405020304" pitchFamily="18" charset="0"/>
                <a:cs typeface="Times New Roman" panose="02020603050405020304" pitchFamily="18" charset="0"/>
              </a:rPr>
              <a:t>ư</a:t>
            </a:r>
            <a:r>
              <a:rPr lang="en-US" sz="2200" b="1" dirty="0" err="1">
                <a:latin typeface="Times New Roman" panose="02020603050405020304" pitchFamily="18" charset="0"/>
                <a:cs typeface="Times New Roman" panose="02020603050405020304" pitchFamily="18" charset="0"/>
              </a:rPr>
              <a:t>ớc</a:t>
            </a:r>
            <a:r>
              <a:rPr lang="en-US" sz="2200" b="1" dirty="0">
                <a:latin typeface="Times New Roman" panose="02020603050405020304" pitchFamily="18" charset="0"/>
                <a:cs typeface="Times New Roman" panose="02020603050405020304" pitchFamily="18" charset="0"/>
              </a:rPr>
              <a:t> 5: Build web-app Angular 6 </a:t>
            </a:r>
            <a:r>
              <a:rPr lang="en-US" sz="2200" b="1" dirty="0" err="1">
                <a:latin typeface="Times New Roman" panose="02020603050405020304" pitchFamily="18" charset="0"/>
                <a:cs typeface="Times New Roman" panose="02020603050405020304" pitchFamily="18" charset="0"/>
              </a:rPr>
              <a:t>để</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sử</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dụng</a:t>
            </a:r>
            <a:r>
              <a:rPr lang="en-US" sz="2200" b="1" dirty="0">
                <a:latin typeface="Times New Roman" panose="02020603050405020304" pitchFamily="18" charset="0"/>
                <a:cs typeface="Times New Roman" panose="02020603050405020304" pitchFamily="18" charset="0"/>
              </a:rPr>
              <a:t> API </a:t>
            </a:r>
            <a:r>
              <a:rPr lang="en-US" sz="2200" b="1" dirty="0" err="1">
                <a:latin typeface="Times New Roman" panose="02020603050405020304" pitchFamily="18" charset="0"/>
                <a:cs typeface="Times New Roman" panose="02020603050405020304" pitchFamily="18" charset="0"/>
              </a:rPr>
              <a:t>đã</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đặt</a:t>
            </a:r>
            <a:r>
              <a:rPr lang="en-US" sz="2200" dirty="0">
                <a:latin typeface="Times New Roman" panose="02020603050405020304" pitchFamily="18" charset="0"/>
                <a:cs typeface="Times New Roman" panose="02020603050405020304" pitchFamily="18" charset="0"/>
              </a:rPr>
              <a:t> node.js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project Angular:</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@angular/cli</a:t>
            </a:r>
          </a:p>
          <a:p>
            <a:pPr marL="0" indent="0">
              <a:buNone/>
            </a:pPr>
            <a:r>
              <a:rPr lang="en-US" sz="2200" dirty="0">
                <a:latin typeface="Times New Roman" panose="02020603050405020304" pitchFamily="18" charset="0"/>
                <a:cs typeface="Times New Roman" panose="02020603050405020304" pitchFamily="18" charset="0"/>
              </a:rPr>
              <a:t>	+ ng new demo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án</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file service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gọi</a:t>
            </a:r>
            <a:r>
              <a:rPr lang="en-US" sz="2200" dirty="0">
                <a:latin typeface="Times New Roman" panose="02020603050405020304" pitchFamily="18" charset="0"/>
                <a:cs typeface="Times New Roman" panose="02020603050405020304" pitchFamily="18" charset="0"/>
              </a:rPr>
              <a:t> API.</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file HTML.</a:t>
            </a:r>
          </a:p>
          <a:p>
            <a:pPr marL="0"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file </a:t>
            </a:r>
            <a:r>
              <a:rPr lang="en-US" sz="2200" dirty="0" err="1">
                <a:latin typeface="Times New Roman" panose="02020603050405020304" pitchFamily="18" charset="0"/>
                <a:cs typeface="Times New Roman" panose="02020603050405020304" pitchFamily="18" charset="0"/>
              </a:rPr>
              <a:t>compoment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giữa</a:t>
            </a:r>
            <a:r>
              <a:rPr lang="en-US" sz="2200" dirty="0">
                <a:latin typeface="Times New Roman" panose="02020603050405020304" pitchFamily="18" charset="0"/>
                <a:cs typeface="Times New Roman" panose="02020603050405020304" pitchFamily="18" charset="0"/>
              </a:rPr>
              <a:t> HTML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Service.</a:t>
            </a:r>
          </a:p>
          <a:p>
            <a:pPr marL="0" indent="0">
              <a:buNone/>
            </a:pPr>
            <a:r>
              <a:rPr lang="en-US" sz="2200" dirty="0">
                <a:hlinkClick r:id="rId2"/>
              </a:rPr>
              <a:t>https://www.baeldung.com/spring-boot-angular-web</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6993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517079" y="456763"/>
            <a:ext cx="8596668" cy="4629812"/>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*file </a:t>
            </a:r>
            <a:r>
              <a:rPr lang="en-US" sz="2200" dirty="0" err="1">
                <a:latin typeface="Times New Roman" panose="02020603050405020304" pitchFamily="18" charset="0"/>
                <a:cs typeface="Times New Roman" panose="02020603050405020304" pitchFamily="18" charset="0"/>
              </a:rPr>
              <a:t>service.ts</a:t>
            </a: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7F72C5-32F3-469E-936C-A3DA0A6244E4}"/>
              </a:ext>
            </a:extLst>
          </p:cNvPr>
          <p:cNvPicPr>
            <a:picLocks noChangeAspect="1"/>
          </p:cNvPicPr>
          <p:nvPr/>
        </p:nvPicPr>
        <p:blipFill>
          <a:blip r:embed="rId2"/>
          <a:stretch>
            <a:fillRect/>
          </a:stretch>
        </p:blipFill>
        <p:spPr>
          <a:xfrm>
            <a:off x="517079" y="969805"/>
            <a:ext cx="7973681" cy="5431432"/>
          </a:xfrm>
          <a:prstGeom prst="rect">
            <a:avLst/>
          </a:prstGeom>
        </p:spPr>
      </p:pic>
    </p:spTree>
    <p:extLst>
      <p:ext uri="{BB962C8B-B14F-4D97-AF65-F5344CB8AC3E}">
        <p14:creationId xmlns:p14="http://schemas.microsoft.com/office/powerpoint/2010/main" val="3855183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C5BCB-9E66-495E-B9D1-5A9F46A963A0}"/>
              </a:ext>
            </a:extLst>
          </p:cNvPr>
          <p:cNvSpPr>
            <a:spLocks noGrp="1"/>
          </p:cNvSpPr>
          <p:nvPr>
            <p:ph idx="1"/>
          </p:nvPr>
        </p:nvSpPr>
        <p:spPr>
          <a:xfrm>
            <a:off x="419882" y="376041"/>
            <a:ext cx="8596668" cy="6166802"/>
          </a:xfrm>
        </p:spPr>
        <p:txBody>
          <a:bodyPr>
            <a:normAutofit/>
          </a:bodyPr>
          <a:lstStyle/>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Chạy</a:t>
            </a:r>
            <a:r>
              <a:rPr lang="en-US" sz="2200" dirty="0">
                <a:latin typeface="Times New Roman" panose="02020603050405020304" pitchFamily="18" charset="0"/>
                <a:cs typeface="Times New Roman" panose="02020603050405020304" pitchFamily="18" charset="0"/>
              </a:rPr>
              <a:t> Angular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lệnh</a:t>
            </a:r>
            <a:r>
              <a:rPr lang="en-US" sz="2200" dirty="0">
                <a:latin typeface="Times New Roman" panose="02020603050405020304" pitchFamily="18" charset="0"/>
                <a:cs typeface="Times New Roman" panose="02020603050405020304" pitchFamily="18" charset="0"/>
              </a:rPr>
              <a:t>: ng-serve, URL: http://localhost:4200/employees</a:t>
            </a:r>
          </a:p>
          <a:p>
            <a:pPr marL="0" indent="0">
              <a:buNone/>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4785EFB7-7D6B-4335-8586-DA129D38073F}"/>
              </a:ext>
            </a:extLst>
          </p:cNvPr>
          <p:cNvPicPr>
            <a:picLocks noChangeAspect="1"/>
          </p:cNvPicPr>
          <p:nvPr/>
        </p:nvPicPr>
        <p:blipFill>
          <a:blip r:embed="rId2"/>
          <a:stretch>
            <a:fillRect/>
          </a:stretch>
        </p:blipFill>
        <p:spPr>
          <a:xfrm>
            <a:off x="696631" y="1292929"/>
            <a:ext cx="8043169" cy="5249914"/>
          </a:xfrm>
          <a:prstGeom prst="rect">
            <a:avLst/>
          </a:prstGeom>
        </p:spPr>
      </p:pic>
    </p:spTree>
    <p:extLst>
      <p:ext uri="{BB962C8B-B14F-4D97-AF65-F5344CB8AC3E}">
        <p14:creationId xmlns:p14="http://schemas.microsoft.com/office/powerpoint/2010/main" val="1644008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48" y="2404534"/>
            <a:ext cx="9645318" cy="1646302"/>
          </a:xfrm>
        </p:spPr>
        <p:txBody>
          <a:bodyPr/>
          <a:lstStyle/>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4: Angular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angular trong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endParaRPr lang="en-US" dirty="0"/>
          </a:p>
        </p:txBody>
      </p:sp>
    </p:spTree>
    <p:extLst>
      <p:ext uri="{BB962C8B-B14F-4D97-AF65-F5344CB8AC3E}">
        <p14:creationId xmlns:p14="http://schemas.microsoft.com/office/powerpoint/2010/main" val="346389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Spring history</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Spring đ</a:t>
            </a:r>
            <a:r>
              <a:rPr lang="vi-VN" dirty="0">
                <a:latin typeface="Times New Roman" panose="02020603050405020304" pitchFamily="18" charset="0"/>
                <a:cs typeface="Times New Roman" panose="02020603050405020304" pitchFamily="18" charset="0"/>
              </a:rPr>
              <a:t>ược viết bởi </a:t>
            </a:r>
            <a:r>
              <a:rPr lang="vi-VN" b="1" dirty="0">
                <a:latin typeface="Times New Roman" panose="02020603050405020304" pitchFamily="18" charset="0"/>
                <a:cs typeface="Times New Roman" panose="02020603050405020304" pitchFamily="18" charset="0"/>
              </a:rPr>
              <a:t>Rod Johnson</a:t>
            </a:r>
            <a:r>
              <a:rPr lang="vi-VN" dirty="0">
                <a:latin typeface="Times New Roman" panose="02020603050405020304" pitchFamily="18" charset="0"/>
                <a:cs typeface="Times New Roman" panose="02020603050405020304" pitchFamily="18" charset="0"/>
              </a:rPr>
              <a:t> và lần đầu tiên được phát hành theo giấy phép Apache 2.0 vào tháng 6 năm 2003. Spring có kích thướng nhẹ, phiên bản cơ bản của Spring framework có kích thước khoảng 2MB.</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các module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Servlet API (</a:t>
            </a:r>
            <a:r>
              <a:rPr lang="en-US" dirty="0">
                <a:latin typeface="Times New Roman" panose="02020603050405020304" pitchFamily="18" charset="0"/>
                <a:cs typeface="Times New Roman" panose="02020603050405020304" pitchFamily="18" charset="0"/>
                <a:hlinkClick r:id="rId3"/>
              </a:rPr>
              <a:t>JSR 340</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WebSocket</a:t>
            </a:r>
            <a:r>
              <a:rPr lang="en-US" dirty="0">
                <a:latin typeface="Times New Roman" panose="02020603050405020304" pitchFamily="18" charset="0"/>
                <a:cs typeface="Times New Roman" panose="02020603050405020304" pitchFamily="18" charset="0"/>
              </a:rPr>
              <a:t> API (</a:t>
            </a:r>
            <a:r>
              <a:rPr lang="en-US" dirty="0">
                <a:latin typeface="Times New Roman" panose="02020603050405020304" pitchFamily="18" charset="0"/>
                <a:cs typeface="Times New Roman" panose="02020603050405020304" pitchFamily="18" charset="0"/>
                <a:hlinkClick r:id="rId4"/>
              </a:rPr>
              <a:t>JSR 356</a:t>
            </a:r>
            <a:r>
              <a:rPr lang="en-US" dirty="0">
                <a:latin typeface="Times New Roman" panose="02020603050405020304" pitchFamily="18" charset="0"/>
                <a:cs typeface="Times New Roman" panose="02020603050405020304" pitchFamily="18" charset="0"/>
              </a:rPr>
              <a:t>), Concurrency Utilities (</a:t>
            </a:r>
            <a:r>
              <a:rPr lang="en-US" dirty="0">
                <a:latin typeface="Times New Roman" panose="02020603050405020304" pitchFamily="18" charset="0"/>
                <a:cs typeface="Times New Roman" panose="02020603050405020304" pitchFamily="18" charset="0"/>
                <a:hlinkClick r:id="rId5"/>
              </a:rPr>
              <a:t>JSR 236</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JSON Binding API (</a:t>
            </a:r>
            <a:r>
              <a:rPr lang="en-US" dirty="0">
                <a:latin typeface="Times New Roman" panose="02020603050405020304" pitchFamily="18" charset="0"/>
                <a:cs typeface="Times New Roman" panose="02020603050405020304" pitchFamily="18" charset="0"/>
                <a:hlinkClick r:id="rId6"/>
              </a:rPr>
              <a:t>JSR 367</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Bean Validation (</a:t>
            </a:r>
            <a:r>
              <a:rPr lang="en-US" dirty="0">
                <a:latin typeface="Times New Roman" panose="02020603050405020304" pitchFamily="18" charset="0"/>
                <a:cs typeface="Times New Roman" panose="02020603050405020304" pitchFamily="18" charset="0"/>
                <a:hlinkClick r:id="rId7"/>
              </a:rPr>
              <a:t>JSR 303</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JPA (</a:t>
            </a:r>
            <a:r>
              <a:rPr lang="en-US" dirty="0">
                <a:latin typeface="Times New Roman" panose="02020603050405020304" pitchFamily="18" charset="0"/>
                <a:cs typeface="Times New Roman" panose="02020603050405020304" pitchFamily="18" charset="0"/>
                <a:hlinkClick r:id="rId8"/>
              </a:rPr>
              <a:t>JSR 338</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JMS (</a:t>
            </a:r>
            <a:r>
              <a:rPr lang="en-US" dirty="0">
                <a:latin typeface="Times New Roman" panose="02020603050405020304" pitchFamily="18" charset="0"/>
                <a:cs typeface="Times New Roman" panose="02020603050405020304" pitchFamily="18" charset="0"/>
                <a:hlinkClick r:id="rId9"/>
              </a:rPr>
              <a:t>JSR 914</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370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4.1 Module</a:t>
            </a:r>
          </a:p>
          <a:p>
            <a:r>
              <a:rPr lang="en-US" dirty="0"/>
              <a:t>4.2 Component</a:t>
            </a:r>
          </a:p>
          <a:p>
            <a:r>
              <a:rPr lang="en-US" dirty="0"/>
              <a:t>4.3 Service and DI</a:t>
            </a:r>
          </a:p>
          <a:p>
            <a:r>
              <a:rPr lang="en-US" dirty="0"/>
              <a:t>4.4 Routing and Navigation</a:t>
            </a:r>
          </a:p>
          <a:p>
            <a:r>
              <a:rPr lang="en-US" dirty="0"/>
              <a:t>4.5 Form</a:t>
            </a:r>
          </a:p>
          <a:p>
            <a:r>
              <a:rPr lang="en-US" dirty="0"/>
              <a:t>4.6 HTTP module</a:t>
            </a:r>
          </a:p>
          <a:p>
            <a:r>
              <a:rPr lang="en-US" dirty="0"/>
              <a:t>4.7 Life Cycle</a:t>
            </a:r>
          </a:p>
          <a:p>
            <a:r>
              <a:rPr lang="en-US" dirty="0"/>
              <a:t>4.8 Authentication Guard</a:t>
            </a:r>
          </a:p>
          <a:p>
            <a:r>
              <a:rPr lang="en-US" dirty="0"/>
              <a:t>4.9 Master Detail Page</a:t>
            </a:r>
          </a:p>
        </p:txBody>
      </p:sp>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350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en-US" dirty="0">
                <a:latin typeface="Times New Roman" panose="02020603050405020304" pitchFamily="18" charset="0"/>
                <a:cs typeface="Times New Roman" panose="02020603050405020304" pitchFamily="18" charset="0"/>
              </a:rPr>
              <a:t>4.1 Module</a:t>
            </a:r>
          </a:p>
        </p:txBody>
      </p:sp>
      <p:pic>
        <p:nvPicPr>
          <p:cNvPr id="4" name="Content Placeholder 3"/>
          <p:cNvPicPr>
            <a:picLocks noGrp="1" noChangeAspect="1"/>
          </p:cNvPicPr>
          <p:nvPr>
            <p:ph idx="1"/>
          </p:nvPr>
        </p:nvPicPr>
        <p:blipFill>
          <a:blip r:embed="rId2"/>
          <a:stretch>
            <a:fillRect/>
          </a:stretch>
        </p:blipFill>
        <p:spPr>
          <a:xfrm>
            <a:off x="677334" y="1292772"/>
            <a:ext cx="7037583" cy="3881437"/>
          </a:xfrm>
          <a:prstGeom prst="rect">
            <a:avLst/>
          </a:prstGeom>
        </p:spPr>
      </p:pic>
      <p:sp>
        <p:nvSpPr>
          <p:cNvPr id="6" name="TextBox 5"/>
          <p:cNvSpPr txBox="1"/>
          <p:nvPr/>
        </p:nvSpPr>
        <p:spPr>
          <a:xfrm>
            <a:off x="756745" y="5591503"/>
            <a:ext cx="7388772" cy="923330"/>
          </a:xfrm>
          <a:prstGeom prst="rect">
            <a:avLst/>
          </a:prstGeom>
          <a:noFill/>
        </p:spPr>
        <p:txBody>
          <a:bodyPr wrap="square" rtlCol="0">
            <a:spAutoFit/>
          </a:bodyPr>
          <a:lstStyle/>
          <a:p>
            <a:r>
              <a:rPr lang="en-US" dirty="0" err="1"/>
              <a:t>Thêm</a:t>
            </a:r>
            <a:r>
              <a:rPr lang="en-US" dirty="0"/>
              <a:t> các module </a:t>
            </a:r>
            <a:r>
              <a:rPr lang="en-US" dirty="0" err="1"/>
              <a:t>riêng</a:t>
            </a:r>
            <a:r>
              <a:rPr lang="en-US" dirty="0"/>
              <a:t> </a:t>
            </a:r>
            <a:r>
              <a:rPr lang="en-US" dirty="0" err="1"/>
              <a:t>rẽ</a:t>
            </a:r>
            <a:r>
              <a:rPr lang="en-US" dirty="0"/>
              <a:t>. </a:t>
            </a:r>
            <a:r>
              <a:rPr lang="en-US" dirty="0" err="1"/>
              <a:t>Khi</a:t>
            </a:r>
            <a:r>
              <a:rPr lang="en-US" dirty="0"/>
              <a:t> </a:t>
            </a:r>
            <a:r>
              <a:rPr lang="en-US" dirty="0" err="1"/>
              <a:t>đó</a:t>
            </a:r>
            <a:r>
              <a:rPr lang="en-US" dirty="0"/>
              <a:t> ta </a:t>
            </a:r>
            <a:r>
              <a:rPr lang="en-US" dirty="0" err="1"/>
              <a:t>tách</a:t>
            </a:r>
            <a:r>
              <a:rPr lang="en-US" dirty="0"/>
              <a:t> </a:t>
            </a:r>
            <a:r>
              <a:rPr lang="en-US" dirty="0" err="1"/>
              <a:t>biệt</a:t>
            </a:r>
            <a:r>
              <a:rPr lang="en-US" dirty="0"/>
              <a:t> </a:t>
            </a:r>
            <a:r>
              <a:rPr lang="en-US" dirty="0" err="1"/>
              <a:t>được</a:t>
            </a:r>
            <a:r>
              <a:rPr lang="en-US" dirty="0"/>
              <a:t> logic </a:t>
            </a:r>
            <a:r>
              <a:rPr lang="en-US" dirty="0" err="1"/>
              <a:t>giữa</a:t>
            </a:r>
            <a:r>
              <a:rPr lang="en-US" dirty="0"/>
              <a:t> các module. </a:t>
            </a:r>
            <a:r>
              <a:rPr lang="en-US" dirty="0" err="1"/>
              <a:t>Ngầm</a:t>
            </a:r>
            <a:r>
              <a:rPr lang="en-US" dirty="0"/>
              <a:t> </a:t>
            </a:r>
            <a:r>
              <a:rPr lang="en-US" dirty="0" err="1"/>
              <a:t>hiểu</a:t>
            </a:r>
            <a:r>
              <a:rPr lang="en-US" dirty="0"/>
              <a:t> </a:t>
            </a:r>
            <a:r>
              <a:rPr lang="en-US" dirty="0" err="1"/>
              <a:t>moduel</a:t>
            </a:r>
            <a:r>
              <a:rPr lang="en-US" dirty="0"/>
              <a:t> </a:t>
            </a:r>
            <a:r>
              <a:rPr lang="en-US" dirty="0" err="1"/>
              <a:t>là</a:t>
            </a:r>
            <a:r>
              <a:rPr lang="en-US" dirty="0"/>
              <a:t> các </a:t>
            </a:r>
            <a:r>
              <a:rPr lang="en-US" dirty="0" err="1"/>
              <a:t>chức</a:t>
            </a:r>
            <a:r>
              <a:rPr lang="en-US" dirty="0"/>
              <a:t> </a:t>
            </a:r>
            <a:r>
              <a:rPr lang="en-US" dirty="0" err="1"/>
              <a:t>năng</a:t>
            </a:r>
            <a:r>
              <a:rPr lang="en-US" dirty="0"/>
              <a:t> </a:t>
            </a:r>
            <a:r>
              <a:rPr lang="en-US" dirty="0" err="1"/>
              <a:t>chính</a:t>
            </a:r>
            <a:r>
              <a:rPr lang="en-US" dirty="0"/>
              <a:t> của </a:t>
            </a:r>
            <a:r>
              <a:rPr lang="en-US" dirty="0" err="1"/>
              <a:t>hệ</a:t>
            </a:r>
            <a:r>
              <a:rPr lang="en-US" dirty="0"/>
              <a:t> </a:t>
            </a:r>
            <a:r>
              <a:rPr lang="en-US" dirty="0" err="1"/>
              <a:t>thống</a:t>
            </a:r>
            <a:r>
              <a:rPr lang="en-US" dirty="0"/>
              <a:t>.</a:t>
            </a:r>
          </a:p>
          <a:p>
            <a:r>
              <a:rPr lang="en-US" dirty="0" err="1"/>
              <a:t>Ví</a:t>
            </a:r>
            <a:r>
              <a:rPr lang="en-US" dirty="0"/>
              <a:t> </a:t>
            </a:r>
            <a:r>
              <a:rPr lang="en-US" dirty="0" err="1"/>
              <a:t>dụ</a:t>
            </a:r>
            <a:r>
              <a:rPr lang="en-US" dirty="0"/>
              <a:t>: ở </a:t>
            </a:r>
            <a:r>
              <a:rPr lang="en-US" dirty="0" err="1"/>
              <a:t>bài</a:t>
            </a:r>
            <a:r>
              <a:rPr lang="en-US" dirty="0"/>
              <a:t> </a:t>
            </a:r>
            <a:r>
              <a:rPr lang="en-US" dirty="0" err="1"/>
              <a:t>này</a:t>
            </a:r>
            <a:r>
              <a:rPr lang="en-US" dirty="0"/>
              <a:t> ta </a:t>
            </a:r>
            <a:r>
              <a:rPr lang="en-US" dirty="0" err="1"/>
              <a:t>có</a:t>
            </a:r>
            <a:r>
              <a:rPr lang="en-US" dirty="0"/>
              <a:t> các module </a:t>
            </a:r>
            <a:r>
              <a:rPr lang="en-US" dirty="0" err="1"/>
              <a:t>quản</a:t>
            </a:r>
            <a:r>
              <a:rPr lang="en-US" dirty="0"/>
              <a:t> lý </a:t>
            </a:r>
            <a:r>
              <a:rPr lang="en-US" dirty="0" err="1"/>
              <a:t>nhân</a:t>
            </a:r>
            <a:r>
              <a:rPr lang="en-US" dirty="0"/>
              <a:t> </a:t>
            </a:r>
            <a:r>
              <a:rPr lang="en-US" dirty="0" err="1"/>
              <a:t>viên</a:t>
            </a:r>
            <a:r>
              <a:rPr lang="en-US" dirty="0"/>
              <a:t>, </a:t>
            </a:r>
            <a:r>
              <a:rPr lang="en-US" dirty="0" err="1"/>
              <a:t>quản</a:t>
            </a:r>
            <a:r>
              <a:rPr lang="en-US" dirty="0"/>
              <a:t> lý </a:t>
            </a:r>
            <a:r>
              <a:rPr lang="en-US" dirty="0" err="1"/>
              <a:t>hóa</a:t>
            </a:r>
            <a:r>
              <a:rPr lang="en-US" dirty="0"/>
              <a:t> </a:t>
            </a:r>
            <a:r>
              <a:rPr lang="en-US" dirty="0" err="1"/>
              <a:t>đơn</a:t>
            </a:r>
            <a:endParaRPr lang="en-US" dirty="0"/>
          </a:p>
        </p:txBody>
      </p:sp>
    </p:spTree>
    <p:extLst>
      <p:ext uri="{BB962C8B-B14F-4D97-AF65-F5344CB8AC3E}">
        <p14:creationId xmlns:p14="http://schemas.microsoft.com/office/powerpoint/2010/main" val="848670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en-US" dirty="0">
                <a:latin typeface="Times New Roman" panose="02020603050405020304" pitchFamily="18" charset="0"/>
                <a:cs typeface="Times New Roman" panose="02020603050405020304" pitchFamily="18" charset="0"/>
              </a:rPr>
              <a:t>4.2 Component</a:t>
            </a:r>
          </a:p>
        </p:txBody>
      </p:sp>
      <p:sp>
        <p:nvSpPr>
          <p:cNvPr id="6" name="TextBox 5"/>
          <p:cNvSpPr txBox="1"/>
          <p:nvPr/>
        </p:nvSpPr>
        <p:spPr>
          <a:xfrm>
            <a:off x="756745" y="5591503"/>
            <a:ext cx="7388772" cy="923330"/>
          </a:xfrm>
          <a:prstGeom prst="rect">
            <a:avLst/>
          </a:prstGeom>
          <a:noFill/>
        </p:spPr>
        <p:txBody>
          <a:bodyPr wrap="square" rtlCol="0">
            <a:spAutoFit/>
          </a:bodyPr>
          <a:lstStyle/>
          <a:p>
            <a:r>
              <a:rPr lang="en-US" dirty="0"/>
              <a:t>Component </a:t>
            </a:r>
            <a:r>
              <a:rPr lang="en-US" dirty="0" err="1"/>
              <a:t>được</a:t>
            </a:r>
            <a:r>
              <a:rPr lang="en-US" dirty="0"/>
              <a:t> </a:t>
            </a:r>
            <a:r>
              <a:rPr lang="en-US" dirty="0" err="1"/>
              <a:t>hiểu</a:t>
            </a:r>
            <a:r>
              <a:rPr lang="en-US" dirty="0"/>
              <a:t> </a:t>
            </a:r>
            <a:r>
              <a:rPr lang="en-US" dirty="0" err="1"/>
              <a:t>như</a:t>
            </a:r>
            <a:r>
              <a:rPr lang="en-US" dirty="0"/>
              <a:t> </a:t>
            </a:r>
            <a:r>
              <a:rPr lang="en-US" dirty="0" err="1"/>
              <a:t>là</a:t>
            </a:r>
            <a:r>
              <a:rPr lang="en-US" dirty="0"/>
              <a:t> các </a:t>
            </a:r>
            <a:r>
              <a:rPr lang="en-US" dirty="0" err="1"/>
              <a:t>khối</a:t>
            </a:r>
            <a:r>
              <a:rPr lang="en-US" dirty="0"/>
              <a:t> để </a:t>
            </a:r>
            <a:r>
              <a:rPr lang="en-US" dirty="0" err="1"/>
              <a:t>xây</a:t>
            </a:r>
            <a:r>
              <a:rPr lang="en-US" dirty="0"/>
              <a:t> </a:t>
            </a:r>
            <a:r>
              <a:rPr lang="en-US" dirty="0" err="1"/>
              <a:t>dựng</a:t>
            </a:r>
            <a:r>
              <a:rPr lang="en-US" dirty="0"/>
              <a:t> </a:t>
            </a:r>
            <a:r>
              <a:rPr lang="en-US" dirty="0" err="1"/>
              <a:t>lên</a:t>
            </a:r>
            <a:r>
              <a:rPr lang="en-US" dirty="0"/>
              <a:t> module.</a:t>
            </a:r>
          </a:p>
          <a:p>
            <a:r>
              <a:rPr lang="en-US" dirty="0" err="1"/>
              <a:t>Ví</a:t>
            </a:r>
            <a:r>
              <a:rPr lang="en-US" dirty="0"/>
              <a:t> </a:t>
            </a:r>
            <a:r>
              <a:rPr lang="en-US" dirty="0" err="1"/>
              <a:t>dụ</a:t>
            </a:r>
            <a:r>
              <a:rPr lang="en-US" dirty="0"/>
              <a:t>: trong module </a:t>
            </a:r>
            <a:r>
              <a:rPr lang="en-US" dirty="0" err="1"/>
              <a:t>quản</a:t>
            </a:r>
            <a:r>
              <a:rPr lang="en-US" dirty="0"/>
              <a:t> lý </a:t>
            </a:r>
            <a:r>
              <a:rPr lang="en-US" dirty="0" err="1"/>
              <a:t>nhân</a:t>
            </a:r>
            <a:r>
              <a:rPr lang="en-US" dirty="0"/>
              <a:t> </a:t>
            </a:r>
            <a:r>
              <a:rPr lang="en-US" dirty="0" err="1"/>
              <a:t>viên</a:t>
            </a:r>
            <a:r>
              <a:rPr lang="en-US" dirty="0"/>
              <a:t> ta </a:t>
            </a:r>
            <a:r>
              <a:rPr lang="en-US" dirty="0" err="1"/>
              <a:t>có</a:t>
            </a:r>
            <a:r>
              <a:rPr lang="en-US" dirty="0"/>
              <a:t> các component để </a:t>
            </a:r>
            <a:r>
              <a:rPr lang="en-US" dirty="0" err="1"/>
              <a:t>hiển</a:t>
            </a:r>
            <a:r>
              <a:rPr lang="en-US" dirty="0"/>
              <a:t> </a:t>
            </a:r>
            <a:r>
              <a:rPr lang="en-US" dirty="0" err="1"/>
              <a:t>thị</a:t>
            </a:r>
            <a:r>
              <a:rPr lang="en-US" dirty="0"/>
              <a:t> </a:t>
            </a:r>
            <a:r>
              <a:rPr lang="en-US" dirty="0" err="1"/>
              <a:t>thông</a:t>
            </a:r>
            <a:r>
              <a:rPr lang="en-US" dirty="0"/>
              <a:t> tin </a:t>
            </a:r>
            <a:r>
              <a:rPr lang="en-US" dirty="0" err="1"/>
              <a:t>nhân</a:t>
            </a:r>
            <a:r>
              <a:rPr lang="en-US" dirty="0"/>
              <a:t> </a:t>
            </a:r>
            <a:r>
              <a:rPr lang="en-US" dirty="0" err="1"/>
              <a:t>viên</a:t>
            </a:r>
            <a:r>
              <a:rPr lang="en-US" dirty="0"/>
              <a:t>, component để </a:t>
            </a:r>
            <a:r>
              <a:rPr lang="en-US" dirty="0" err="1"/>
              <a:t>thêm</a:t>
            </a:r>
            <a:r>
              <a:rPr lang="en-US" dirty="0"/>
              <a:t> </a:t>
            </a:r>
            <a:r>
              <a:rPr lang="en-US" dirty="0" err="1"/>
              <a:t>nhân</a:t>
            </a:r>
            <a:r>
              <a:rPr lang="en-US" dirty="0"/>
              <a:t> </a:t>
            </a:r>
            <a:r>
              <a:rPr lang="en-US" dirty="0" err="1"/>
              <a:t>viên</a:t>
            </a:r>
            <a:endParaRPr lang="en-US" dirty="0"/>
          </a:p>
        </p:txBody>
      </p:sp>
      <p:pic>
        <p:nvPicPr>
          <p:cNvPr id="7" name="Content Placeholder 6"/>
          <p:cNvPicPr>
            <a:picLocks noGrp="1" noChangeAspect="1"/>
          </p:cNvPicPr>
          <p:nvPr>
            <p:ph idx="1"/>
          </p:nvPr>
        </p:nvPicPr>
        <p:blipFill>
          <a:blip r:embed="rId2"/>
          <a:stretch>
            <a:fillRect/>
          </a:stretch>
        </p:blipFill>
        <p:spPr>
          <a:xfrm>
            <a:off x="756745" y="1292772"/>
            <a:ext cx="5994978" cy="3881437"/>
          </a:xfrm>
          <a:prstGeom prst="rect">
            <a:avLst/>
          </a:prstGeom>
        </p:spPr>
      </p:pic>
    </p:spTree>
    <p:extLst>
      <p:ext uri="{BB962C8B-B14F-4D97-AF65-F5344CB8AC3E}">
        <p14:creationId xmlns:p14="http://schemas.microsoft.com/office/powerpoint/2010/main" val="779085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normAutofit fontScale="90000"/>
          </a:bodyPr>
          <a:lstStyle/>
          <a:p>
            <a:r>
              <a:rPr lang="en-US" dirty="0">
                <a:latin typeface="Times New Roman" panose="02020603050405020304" pitchFamily="18" charset="0"/>
                <a:cs typeface="Times New Roman" panose="02020603050405020304" pitchFamily="18" charset="0"/>
              </a:rPr>
              <a:t>4.3 Service and DI –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và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service</a:t>
            </a:r>
          </a:p>
        </p:txBody>
      </p:sp>
      <p:sp>
        <p:nvSpPr>
          <p:cNvPr id="6" name="TextBox 5"/>
          <p:cNvSpPr txBox="1"/>
          <p:nvPr/>
        </p:nvSpPr>
        <p:spPr>
          <a:xfrm>
            <a:off x="756745" y="5591503"/>
            <a:ext cx="7388772" cy="923330"/>
          </a:xfrm>
          <a:prstGeom prst="rect">
            <a:avLst/>
          </a:prstGeom>
          <a:noFill/>
        </p:spPr>
        <p:txBody>
          <a:bodyPr wrap="square" rtlCol="0">
            <a:spAutoFit/>
          </a:bodyPr>
          <a:lstStyle/>
          <a:p>
            <a:r>
              <a:rPr lang="en-US" dirty="0"/>
              <a:t>Service </a:t>
            </a:r>
            <a:r>
              <a:rPr lang="en-US" dirty="0" err="1"/>
              <a:t>là</a:t>
            </a:r>
            <a:r>
              <a:rPr lang="en-US" dirty="0"/>
              <a:t> các </a:t>
            </a:r>
            <a:r>
              <a:rPr lang="en-US" dirty="0" err="1"/>
              <a:t>hàm</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xử</a:t>
            </a:r>
            <a:r>
              <a:rPr lang="en-US" dirty="0"/>
              <a:t> lý các </a:t>
            </a:r>
            <a:r>
              <a:rPr lang="en-US" dirty="0" err="1"/>
              <a:t>dịch</a:t>
            </a:r>
            <a:r>
              <a:rPr lang="en-US" dirty="0"/>
              <a:t> </a:t>
            </a:r>
            <a:r>
              <a:rPr lang="en-US" dirty="0" err="1"/>
              <a:t>vụ</a:t>
            </a:r>
            <a:r>
              <a:rPr lang="en-US" dirty="0"/>
              <a:t> API </a:t>
            </a:r>
            <a:r>
              <a:rPr lang="en-US" dirty="0" err="1"/>
              <a:t>từ</a:t>
            </a:r>
            <a:r>
              <a:rPr lang="en-US" dirty="0"/>
              <a:t> </a:t>
            </a:r>
            <a:r>
              <a:rPr lang="en-US" dirty="0" err="1"/>
              <a:t>bên</a:t>
            </a:r>
            <a:r>
              <a:rPr lang="en-US" dirty="0"/>
              <a:t> </a:t>
            </a:r>
            <a:r>
              <a:rPr lang="en-US" dirty="0" err="1"/>
              <a:t>ngoài</a:t>
            </a:r>
            <a:r>
              <a:rPr lang="en-US" dirty="0"/>
              <a:t> </a:t>
            </a:r>
            <a:r>
              <a:rPr lang="en-US" dirty="0" err="1"/>
              <a:t>hệ</a:t>
            </a:r>
            <a:r>
              <a:rPr lang="en-US" dirty="0"/>
              <a:t> </a:t>
            </a:r>
            <a:r>
              <a:rPr lang="en-US" dirty="0" err="1"/>
              <a:t>thống</a:t>
            </a:r>
            <a:r>
              <a:rPr lang="en-US" dirty="0"/>
              <a:t> và </a:t>
            </a:r>
            <a:r>
              <a:rPr lang="en-US" dirty="0" err="1"/>
              <a:t>làm</a:t>
            </a:r>
            <a:r>
              <a:rPr lang="en-US" dirty="0"/>
              <a:t> </a:t>
            </a:r>
            <a:r>
              <a:rPr lang="en-US" dirty="0" err="1"/>
              <a:t>rất</a:t>
            </a:r>
            <a:r>
              <a:rPr lang="en-US" dirty="0"/>
              <a:t> </a:t>
            </a:r>
            <a:r>
              <a:rPr lang="en-US" dirty="0" err="1"/>
              <a:t>nhiều</a:t>
            </a:r>
            <a:r>
              <a:rPr lang="en-US" dirty="0"/>
              <a:t> </a:t>
            </a:r>
            <a:r>
              <a:rPr lang="en-US" dirty="0" err="1"/>
              <a:t>công</a:t>
            </a:r>
            <a:r>
              <a:rPr lang="en-US" dirty="0"/>
              <a:t> </a:t>
            </a:r>
            <a:r>
              <a:rPr lang="en-US" dirty="0" err="1"/>
              <a:t>việc</a:t>
            </a:r>
            <a:r>
              <a:rPr lang="en-US" dirty="0"/>
              <a:t> </a:t>
            </a:r>
            <a:r>
              <a:rPr lang="en-US" dirty="0" err="1"/>
              <a:t>khác</a:t>
            </a:r>
            <a:r>
              <a:rPr lang="en-US" dirty="0"/>
              <a:t>. </a:t>
            </a:r>
          </a:p>
          <a:p>
            <a:r>
              <a:rPr lang="en-US" dirty="0"/>
              <a:t>Service </a:t>
            </a: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DI </a:t>
            </a:r>
            <a:r>
              <a:rPr lang="en-US" dirty="0" err="1"/>
              <a:t>giống</a:t>
            </a:r>
            <a:r>
              <a:rPr lang="en-US" dirty="0"/>
              <a:t> </a:t>
            </a:r>
            <a:r>
              <a:rPr lang="en-US" dirty="0" err="1"/>
              <a:t>với</a:t>
            </a:r>
            <a:r>
              <a:rPr lang="en-US" dirty="0"/>
              <a:t> DI trong Java</a:t>
            </a:r>
          </a:p>
        </p:txBody>
      </p:sp>
      <p:pic>
        <p:nvPicPr>
          <p:cNvPr id="4" name="Content Placeholder 3"/>
          <p:cNvPicPr>
            <a:picLocks noGrp="1" noChangeAspect="1"/>
          </p:cNvPicPr>
          <p:nvPr>
            <p:ph idx="1"/>
          </p:nvPr>
        </p:nvPicPr>
        <p:blipFill>
          <a:blip r:embed="rId2"/>
          <a:stretch>
            <a:fillRect/>
          </a:stretch>
        </p:blipFill>
        <p:spPr>
          <a:xfrm>
            <a:off x="6689114" y="1479412"/>
            <a:ext cx="4686300" cy="3286125"/>
          </a:xfrm>
          <a:prstGeom prst="rect">
            <a:avLst/>
          </a:prstGeom>
        </p:spPr>
      </p:pic>
      <p:pic>
        <p:nvPicPr>
          <p:cNvPr id="5" name="Picture 4"/>
          <p:cNvPicPr>
            <a:picLocks noChangeAspect="1"/>
          </p:cNvPicPr>
          <p:nvPr/>
        </p:nvPicPr>
        <p:blipFill>
          <a:blip r:embed="rId3"/>
          <a:stretch>
            <a:fillRect/>
          </a:stretch>
        </p:blipFill>
        <p:spPr>
          <a:xfrm>
            <a:off x="858728" y="1720247"/>
            <a:ext cx="5324475" cy="2219325"/>
          </a:xfrm>
          <a:prstGeom prst="rect">
            <a:avLst/>
          </a:prstGeom>
        </p:spPr>
      </p:pic>
    </p:spTree>
    <p:extLst>
      <p:ext uri="{BB962C8B-B14F-4D97-AF65-F5344CB8AC3E}">
        <p14:creationId xmlns:p14="http://schemas.microsoft.com/office/powerpoint/2010/main" val="1778572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normAutofit/>
          </a:bodyPr>
          <a:lstStyle/>
          <a:p>
            <a:r>
              <a:rPr lang="en-US" dirty="0">
                <a:latin typeface="Times New Roman" panose="02020603050405020304" pitchFamily="18" charset="0"/>
                <a:cs typeface="Times New Roman" panose="02020603050405020304" pitchFamily="18" charset="0"/>
              </a:rPr>
              <a:t>4.4 Routing and Navigation</a:t>
            </a:r>
          </a:p>
        </p:txBody>
      </p:sp>
      <p:sp>
        <p:nvSpPr>
          <p:cNvPr id="6" name="TextBox 5"/>
          <p:cNvSpPr txBox="1"/>
          <p:nvPr/>
        </p:nvSpPr>
        <p:spPr>
          <a:xfrm>
            <a:off x="756745" y="5591503"/>
            <a:ext cx="7388772" cy="646331"/>
          </a:xfrm>
          <a:prstGeom prst="rect">
            <a:avLst/>
          </a:prstGeom>
          <a:noFill/>
        </p:spPr>
        <p:txBody>
          <a:bodyPr wrap="square" rtlCol="0">
            <a:spAutoFit/>
          </a:bodyPr>
          <a:lstStyle/>
          <a:p>
            <a:r>
              <a:rPr lang="en-US" dirty="0"/>
              <a:t>Routing – </a:t>
            </a:r>
            <a:r>
              <a:rPr lang="en-US" dirty="0" err="1"/>
              <a:t>được</a:t>
            </a:r>
            <a:r>
              <a:rPr lang="en-US" dirty="0"/>
              <a:t> </a:t>
            </a:r>
            <a:r>
              <a:rPr lang="en-US" dirty="0" err="1"/>
              <a:t>sử</a:t>
            </a:r>
            <a:r>
              <a:rPr lang="en-US" dirty="0"/>
              <a:t> </a:t>
            </a:r>
            <a:r>
              <a:rPr lang="en-US" dirty="0" err="1"/>
              <a:t>dụng</a:t>
            </a:r>
            <a:r>
              <a:rPr lang="en-US" dirty="0"/>
              <a:t> để </a:t>
            </a:r>
            <a:r>
              <a:rPr lang="en-US" dirty="0" err="1"/>
              <a:t>điều</a:t>
            </a:r>
            <a:r>
              <a:rPr lang="en-US" dirty="0"/>
              <a:t> </a:t>
            </a:r>
            <a:r>
              <a:rPr lang="en-US" dirty="0" err="1"/>
              <a:t>hướng</a:t>
            </a:r>
            <a:r>
              <a:rPr lang="en-US" dirty="0"/>
              <a:t> </a:t>
            </a:r>
            <a:r>
              <a:rPr lang="en-US" dirty="0" err="1"/>
              <a:t>giữa</a:t>
            </a:r>
            <a:r>
              <a:rPr lang="en-US" dirty="0"/>
              <a:t> các </a:t>
            </a:r>
            <a:r>
              <a:rPr lang="en-US" dirty="0" err="1"/>
              <a:t>màn</a:t>
            </a:r>
            <a:r>
              <a:rPr lang="en-US" dirty="0"/>
              <a:t> </a:t>
            </a:r>
            <a:r>
              <a:rPr lang="en-US" dirty="0" err="1"/>
              <a:t>hình</a:t>
            </a:r>
            <a:r>
              <a:rPr lang="en-US" dirty="0"/>
              <a:t> trong </a:t>
            </a:r>
            <a:r>
              <a:rPr lang="en-US" dirty="0" err="1"/>
              <a:t>ứng</a:t>
            </a:r>
            <a:r>
              <a:rPr lang="en-US" dirty="0"/>
              <a:t> </a:t>
            </a:r>
            <a:r>
              <a:rPr lang="en-US" dirty="0" err="1"/>
              <a:t>dụng</a:t>
            </a:r>
            <a:r>
              <a:rPr lang="en-US" dirty="0"/>
              <a:t> </a:t>
            </a:r>
            <a:r>
              <a:rPr lang="en-US" dirty="0" err="1"/>
              <a:t>mà</a:t>
            </a:r>
            <a:r>
              <a:rPr lang="en-US" dirty="0"/>
              <a:t> </a:t>
            </a:r>
            <a:r>
              <a:rPr lang="en-US" dirty="0" err="1"/>
              <a:t>không</a:t>
            </a:r>
            <a:r>
              <a:rPr lang="en-US" dirty="0"/>
              <a:t> </a:t>
            </a:r>
            <a:r>
              <a:rPr lang="en-US" dirty="0" err="1"/>
              <a:t>cần</a:t>
            </a:r>
            <a:r>
              <a:rPr lang="en-US" dirty="0"/>
              <a:t> load </a:t>
            </a:r>
            <a:r>
              <a:rPr lang="en-US" dirty="0" err="1"/>
              <a:t>lại</a:t>
            </a:r>
            <a:r>
              <a:rPr lang="en-US" dirty="0"/>
              <a:t> </a:t>
            </a:r>
            <a:r>
              <a:rPr lang="en-US" dirty="0" err="1"/>
              <a:t>trang</a:t>
            </a:r>
            <a:r>
              <a:rPr lang="en-US" dirty="0"/>
              <a:t> web.</a:t>
            </a:r>
          </a:p>
        </p:txBody>
      </p:sp>
      <p:pic>
        <p:nvPicPr>
          <p:cNvPr id="5" name="Content Placeholder 4"/>
          <p:cNvPicPr>
            <a:picLocks noGrp="1" noChangeAspect="1"/>
          </p:cNvPicPr>
          <p:nvPr>
            <p:ph idx="1"/>
          </p:nvPr>
        </p:nvPicPr>
        <p:blipFill>
          <a:blip r:embed="rId2"/>
          <a:stretch>
            <a:fillRect/>
          </a:stretch>
        </p:blipFill>
        <p:spPr>
          <a:xfrm>
            <a:off x="838742" y="1393332"/>
            <a:ext cx="5142470" cy="3881437"/>
          </a:xfrm>
          <a:prstGeom prst="rect">
            <a:avLst/>
          </a:prstGeom>
        </p:spPr>
      </p:pic>
      <p:pic>
        <p:nvPicPr>
          <p:cNvPr id="9" name="Picture 8"/>
          <p:cNvPicPr>
            <a:picLocks noChangeAspect="1"/>
          </p:cNvPicPr>
          <p:nvPr/>
        </p:nvPicPr>
        <p:blipFill>
          <a:blip r:embed="rId3"/>
          <a:stretch>
            <a:fillRect/>
          </a:stretch>
        </p:blipFill>
        <p:spPr>
          <a:xfrm>
            <a:off x="6377972" y="1739462"/>
            <a:ext cx="5404125" cy="1789386"/>
          </a:xfrm>
          <a:prstGeom prst="rect">
            <a:avLst/>
          </a:prstGeom>
        </p:spPr>
      </p:pic>
    </p:spTree>
    <p:extLst>
      <p:ext uri="{BB962C8B-B14F-4D97-AF65-F5344CB8AC3E}">
        <p14:creationId xmlns:p14="http://schemas.microsoft.com/office/powerpoint/2010/main" val="2155293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en-US" dirty="0">
                <a:latin typeface="Times New Roman" panose="02020603050405020304" pitchFamily="18" charset="0"/>
                <a:cs typeface="Times New Roman" panose="02020603050405020304" pitchFamily="18" charset="0"/>
              </a:rPr>
              <a:t>4.5 Form</a:t>
            </a:r>
          </a:p>
        </p:txBody>
      </p:sp>
      <p:sp>
        <p:nvSpPr>
          <p:cNvPr id="6" name="TextBox 5"/>
          <p:cNvSpPr txBox="1"/>
          <p:nvPr/>
        </p:nvSpPr>
        <p:spPr>
          <a:xfrm>
            <a:off x="756745" y="5591503"/>
            <a:ext cx="7388772" cy="923330"/>
          </a:xfrm>
          <a:prstGeom prst="rect">
            <a:avLst/>
          </a:prstGeom>
          <a:noFill/>
        </p:spPr>
        <p:txBody>
          <a:bodyPr wrap="square" rtlCol="0">
            <a:spAutoFit/>
          </a:bodyPr>
          <a:lstStyle/>
          <a:p>
            <a:r>
              <a:rPr lang="en-US" dirty="0" err="1"/>
              <a:t>Sử</a:t>
            </a:r>
            <a:r>
              <a:rPr lang="en-US" dirty="0"/>
              <a:t> </a:t>
            </a:r>
            <a:r>
              <a:rPr lang="en-US" dirty="0" err="1"/>
              <a:t>dụng</a:t>
            </a:r>
            <a:r>
              <a:rPr lang="en-US" dirty="0"/>
              <a:t> </a:t>
            </a:r>
            <a:r>
              <a:rPr lang="en-US" dirty="0" err="1"/>
              <a:t>formControl</a:t>
            </a:r>
            <a:r>
              <a:rPr lang="en-US" dirty="0"/>
              <a:t> trong Angular </a:t>
            </a:r>
            <a:r>
              <a:rPr lang="en-US" dirty="0" err="1"/>
              <a:t>giúp</a:t>
            </a:r>
            <a:r>
              <a:rPr lang="en-US" dirty="0"/>
              <a:t> </a:t>
            </a:r>
            <a:r>
              <a:rPr lang="en-US" dirty="0" err="1"/>
              <a:t>việc</a:t>
            </a:r>
            <a:r>
              <a:rPr lang="en-US" dirty="0"/>
              <a:t> </a:t>
            </a:r>
            <a:r>
              <a:rPr lang="en-US" dirty="0" err="1"/>
              <a:t>tạo</a:t>
            </a:r>
            <a:r>
              <a:rPr lang="en-US" dirty="0"/>
              <a:t> form </a:t>
            </a:r>
            <a:r>
              <a:rPr lang="en-US" dirty="0" err="1"/>
              <a:t>nhập</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người</a:t>
            </a:r>
            <a:r>
              <a:rPr lang="en-US" dirty="0"/>
              <a:t> dung </a:t>
            </a:r>
            <a:r>
              <a:rPr lang="en-US" dirty="0" err="1"/>
              <a:t>dễ</a:t>
            </a:r>
            <a:r>
              <a:rPr lang="en-US" dirty="0"/>
              <a:t> </a:t>
            </a:r>
            <a:r>
              <a:rPr lang="en-US" dirty="0" err="1"/>
              <a:t>dàng</a:t>
            </a:r>
            <a:r>
              <a:rPr lang="en-US" dirty="0"/>
              <a:t> </a:t>
            </a:r>
            <a:r>
              <a:rPr lang="en-US" dirty="0" err="1"/>
              <a:t>hơn</a:t>
            </a:r>
            <a:r>
              <a:rPr lang="en-US" dirty="0"/>
              <a:t>. Trong </a:t>
            </a:r>
            <a:r>
              <a:rPr lang="en-US" dirty="0" err="1"/>
              <a:t>đó</a:t>
            </a:r>
            <a:r>
              <a:rPr lang="en-US" dirty="0"/>
              <a:t> </a:t>
            </a:r>
            <a:r>
              <a:rPr lang="en-US" dirty="0" err="1"/>
              <a:t>bao</a:t>
            </a:r>
            <a:r>
              <a:rPr lang="en-US" dirty="0"/>
              <a:t> </a:t>
            </a:r>
            <a:r>
              <a:rPr lang="en-US" dirty="0" err="1"/>
              <a:t>gồm</a:t>
            </a:r>
            <a:r>
              <a:rPr lang="en-US" dirty="0"/>
              <a:t> </a:t>
            </a:r>
            <a:r>
              <a:rPr lang="en-US" dirty="0" err="1"/>
              <a:t>cả</a:t>
            </a:r>
            <a:r>
              <a:rPr lang="en-US" dirty="0"/>
              <a:t> validation, </a:t>
            </a:r>
            <a:r>
              <a:rPr lang="en-US" dirty="0" err="1"/>
              <a:t>hiển</a:t>
            </a:r>
            <a:r>
              <a:rPr lang="en-US" dirty="0"/>
              <a:t> </a:t>
            </a:r>
            <a:r>
              <a:rPr lang="en-US" dirty="0" err="1"/>
              <a:t>thị</a:t>
            </a:r>
            <a:r>
              <a:rPr lang="en-US" dirty="0"/>
              <a:t> các message </a:t>
            </a:r>
            <a:r>
              <a:rPr lang="en-US" dirty="0" err="1"/>
              <a:t>lỗi</a:t>
            </a:r>
            <a:r>
              <a:rPr lang="en-US" dirty="0"/>
              <a:t> và </a:t>
            </a:r>
            <a:r>
              <a:rPr lang="en-US" dirty="0" err="1"/>
              <a:t>phát</a:t>
            </a:r>
            <a:r>
              <a:rPr lang="en-US" dirty="0"/>
              <a:t> </a:t>
            </a:r>
            <a:r>
              <a:rPr lang="en-US" dirty="0" err="1"/>
              <a:t>hiện</a:t>
            </a:r>
            <a:r>
              <a:rPr lang="en-US" dirty="0"/>
              <a:t> các </a:t>
            </a:r>
            <a:r>
              <a:rPr lang="en-US" dirty="0" err="1"/>
              <a:t>thay</a:t>
            </a:r>
            <a:r>
              <a:rPr lang="en-US" dirty="0"/>
              <a:t> </a:t>
            </a:r>
            <a:r>
              <a:rPr lang="en-US" dirty="0" err="1"/>
              <a:t>đổi</a:t>
            </a:r>
            <a:r>
              <a:rPr lang="en-US" dirty="0"/>
              <a:t> </a:t>
            </a:r>
            <a:r>
              <a:rPr lang="en-US" dirty="0" err="1"/>
              <a:t>khi</a:t>
            </a:r>
            <a:r>
              <a:rPr lang="en-US" dirty="0"/>
              <a:t> </a:t>
            </a:r>
            <a:r>
              <a:rPr lang="en-US" dirty="0" err="1"/>
              <a:t>nhập</a:t>
            </a:r>
            <a:r>
              <a:rPr lang="en-US" dirty="0"/>
              <a:t> </a:t>
            </a:r>
            <a:r>
              <a:rPr lang="en-US" dirty="0" err="1"/>
              <a:t>dữ</a:t>
            </a:r>
            <a:r>
              <a:rPr lang="en-US" dirty="0"/>
              <a:t> </a:t>
            </a:r>
            <a:r>
              <a:rPr lang="en-US" dirty="0" err="1"/>
              <a:t>liệu</a:t>
            </a:r>
            <a:endParaRPr lang="en-US" dirty="0"/>
          </a:p>
        </p:txBody>
      </p:sp>
      <p:pic>
        <p:nvPicPr>
          <p:cNvPr id="4" name="Content Placeholder 3"/>
          <p:cNvPicPr>
            <a:picLocks noGrp="1" noChangeAspect="1"/>
          </p:cNvPicPr>
          <p:nvPr>
            <p:ph idx="1"/>
          </p:nvPr>
        </p:nvPicPr>
        <p:blipFill>
          <a:blip r:embed="rId2"/>
          <a:stretch>
            <a:fillRect/>
          </a:stretch>
        </p:blipFill>
        <p:spPr>
          <a:xfrm>
            <a:off x="450329" y="1393333"/>
            <a:ext cx="6507876" cy="3881437"/>
          </a:xfrm>
          <a:prstGeom prst="rect">
            <a:avLst/>
          </a:prstGeom>
        </p:spPr>
      </p:pic>
      <p:pic>
        <p:nvPicPr>
          <p:cNvPr id="5" name="Picture 4"/>
          <p:cNvPicPr>
            <a:picLocks noChangeAspect="1"/>
          </p:cNvPicPr>
          <p:nvPr/>
        </p:nvPicPr>
        <p:blipFill>
          <a:blip r:embed="rId3"/>
          <a:stretch>
            <a:fillRect/>
          </a:stretch>
        </p:blipFill>
        <p:spPr>
          <a:xfrm>
            <a:off x="7180043" y="1393333"/>
            <a:ext cx="4600575" cy="1295400"/>
          </a:xfrm>
          <a:prstGeom prst="rect">
            <a:avLst/>
          </a:prstGeom>
        </p:spPr>
      </p:pic>
    </p:spTree>
    <p:extLst>
      <p:ext uri="{BB962C8B-B14F-4D97-AF65-F5344CB8AC3E}">
        <p14:creationId xmlns:p14="http://schemas.microsoft.com/office/powerpoint/2010/main" val="3414773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en-US" dirty="0">
                <a:latin typeface="Times New Roman" panose="02020603050405020304" pitchFamily="18" charset="0"/>
                <a:cs typeface="Times New Roman" panose="02020603050405020304" pitchFamily="18" charset="0"/>
              </a:rPr>
              <a:t>4.6 HTTP module </a:t>
            </a:r>
          </a:p>
        </p:txBody>
      </p:sp>
      <p:sp>
        <p:nvSpPr>
          <p:cNvPr id="6" name="TextBox 5"/>
          <p:cNvSpPr txBox="1"/>
          <p:nvPr/>
        </p:nvSpPr>
        <p:spPr>
          <a:xfrm>
            <a:off x="677334" y="3783724"/>
            <a:ext cx="7388772" cy="923330"/>
          </a:xfrm>
          <a:prstGeom prst="rect">
            <a:avLst/>
          </a:prstGeom>
          <a:noFill/>
        </p:spPr>
        <p:txBody>
          <a:bodyPr wrap="square" rtlCol="0">
            <a:spAutoFit/>
          </a:bodyPr>
          <a:lstStyle/>
          <a:p>
            <a:r>
              <a:rPr lang="en-US" dirty="0"/>
              <a:t>HTTP module trong angular </a:t>
            </a:r>
            <a:r>
              <a:rPr lang="en-US" dirty="0" err="1"/>
              <a:t>giúp</a:t>
            </a:r>
            <a:r>
              <a:rPr lang="en-US" dirty="0"/>
              <a:t> ta </a:t>
            </a:r>
            <a:r>
              <a:rPr lang="en-US" dirty="0" err="1"/>
              <a:t>giao</a:t>
            </a:r>
            <a:r>
              <a:rPr lang="en-US" dirty="0"/>
              <a:t> </a:t>
            </a:r>
            <a:r>
              <a:rPr lang="en-US" dirty="0" err="1"/>
              <a:t>tiếp</a:t>
            </a:r>
            <a:r>
              <a:rPr lang="en-US" dirty="0"/>
              <a:t> </a:t>
            </a:r>
            <a:r>
              <a:rPr lang="en-US" dirty="0" err="1"/>
              <a:t>với</a:t>
            </a:r>
            <a:r>
              <a:rPr lang="en-US" dirty="0"/>
              <a:t> API </a:t>
            </a:r>
            <a:r>
              <a:rPr lang="en-US" dirty="0" err="1"/>
              <a:t>từ</a:t>
            </a:r>
            <a:r>
              <a:rPr lang="en-US" dirty="0"/>
              <a:t> </a:t>
            </a:r>
            <a:r>
              <a:rPr lang="en-US" dirty="0" err="1"/>
              <a:t>bên</a:t>
            </a:r>
            <a:r>
              <a:rPr lang="en-US" dirty="0"/>
              <a:t> </a:t>
            </a:r>
            <a:r>
              <a:rPr lang="en-US" dirty="0" err="1"/>
              <a:t>ngoài</a:t>
            </a:r>
            <a:r>
              <a:rPr lang="en-US" dirty="0"/>
              <a:t>.</a:t>
            </a:r>
          </a:p>
          <a:p>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Rxjs</a:t>
            </a:r>
            <a:r>
              <a:rPr lang="en-US" dirty="0"/>
              <a:t> để </a:t>
            </a:r>
            <a:r>
              <a:rPr lang="en-US" dirty="0" err="1"/>
              <a:t>tạo</a:t>
            </a:r>
            <a:r>
              <a:rPr lang="en-US" dirty="0"/>
              <a:t> </a:t>
            </a:r>
            <a:r>
              <a:rPr lang="en-US" dirty="0" err="1"/>
              <a:t>ra</a:t>
            </a:r>
            <a:r>
              <a:rPr lang="en-US" dirty="0"/>
              <a:t> các reactive.</a:t>
            </a:r>
          </a:p>
          <a:p>
            <a:r>
              <a:rPr lang="en-US" dirty="0" err="1"/>
              <a:t>Sử</a:t>
            </a:r>
            <a:r>
              <a:rPr lang="en-US" dirty="0"/>
              <a:t> </a:t>
            </a:r>
            <a:r>
              <a:rPr lang="en-US" dirty="0" err="1"/>
              <a:t>dụng</a:t>
            </a:r>
            <a:r>
              <a:rPr lang="en-US" dirty="0"/>
              <a:t> HTTP module ta </a:t>
            </a:r>
            <a:r>
              <a:rPr lang="en-US" dirty="0" err="1"/>
              <a:t>có</a:t>
            </a:r>
            <a:r>
              <a:rPr lang="en-US" dirty="0"/>
              <a:t> </a:t>
            </a:r>
            <a:r>
              <a:rPr lang="en-US" dirty="0" err="1"/>
              <a:t>thể</a:t>
            </a:r>
            <a:r>
              <a:rPr lang="en-US" dirty="0"/>
              <a:t> </a:t>
            </a:r>
            <a:r>
              <a:rPr lang="en-US" dirty="0" err="1"/>
              <a:t>gọi</a:t>
            </a:r>
            <a:r>
              <a:rPr lang="en-US" dirty="0"/>
              <a:t> các method get, put, post </a:t>
            </a:r>
            <a:r>
              <a:rPr lang="en-US" dirty="0" err="1"/>
              <a:t>từ</a:t>
            </a:r>
            <a:r>
              <a:rPr lang="en-US" dirty="0"/>
              <a:t> API.</a:t>
            </a:r>
          </a:p>
        </p:txBody>
      </p:sp>
      <p:pic>
        <p:nvPicPr>
          <p:cNvPr id="4" name="Content Placeholder 3"/>
          <p:cNvPicPr>
            <a:picLocks noGrp="1" noChangeAspect="1"/>
          </p:cNvPicPr>
          <p:nvPr>
            <p:ph idx="1"/>
          </p:nvPr>
        </p:nvPicPr>
        <p:blipFill>
          <a:blip r:embed="rId2"/>
          <a:stretch>
            <a:fillRect/>
          </a:stretch>
        </p:blipFill>
        <p:spPr>
          <a:xfrm>
            <a:off x="756745" y="1499037"/>
            <a:ext cx="5886450" cy="1943100"/>
          </a:xfrm>
          <a:prstGeom prst="rect">
            <a:avLst/>
          </a:prstGeom>
        </p:spPr>
      </p:pic>
    </p:spTree>
    <p:extLst>
      <p:ext uri="{BB962C8B-B14F-4D97-AF65-F5344CB8AC3E}">
        <p14:creationId xmlns:p14="http://schemas.microsoft.com/office/powerpoint/2010/main" val="4149890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en-US" dirty="0">
                <a:latin typeface="Times New Roman" panose="02020603050405020304" pitchFamily="18" charset="0"/>
                <a:cs typeface="Times New Roman" panose="02020603050405020304" pitchFamily="18" charset="0"/>
              </a:rPr>
              <a:t>4.7 Lifecycle</a:t>
            </a:r>
          </a:p>
        </p:txBody>
      </p:sp>
      <p:sp>
        <p:nvSpPr>
          <p:cNvPr id="6" name="TextBox 5"/>
          <p:cNvSpPr txBox="1"/>
          <p:nvPr/>
        </p:nvSpPr>
        <p:spPr>
          <a:xfrm>
            <a:off x="677334" y="5395716"/>
            <a:ext cx="10369038" cy="1200329"/>
          </a:xfrm>
          <a:prstGeom prst="rect">
            <a:avLst/>
          </a:prstGeom>
          <a:noFill/>
        </p:spPr>
        <p:txBody>
          <a:bodyPr wrap="square" rtlCol="0">
            <a:spAutoFit/>
          </a:bodyPr>
          <a:lstStyle/>
          <a:p>
            <a:r>
              <a:rPr lang="en-US" dirty="0"/>
              <a:t>Constructor và </a:t>
            </a:r>
            <a:r>
              <a:rPr lang="en-US" dirty="0" err="1"/>
              <a:t>ngOnInit</a:t>
            </a:r>
            <a:r>
              <a:rPr lang="en-US" dirty="0"/>
              <a:t> </a:t>
            </a:r>
            <a:r>
              <a:rPr lang="en-US" dirty="0" err="1"/>
              <a:t>là</a:t>
            </a:r>
            <a:r>
              <a:rPr lang="en-US" dirty="0"/>
              <a:t> 2 </a:t>
            </a:r>
            <a:r>
              <a:rPr lang="en-US" dirty="0" err="1"/>
              <a:t>hàm</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phổ</a:t>
            </a:r>
            <a:r>
              <a:rPr lang="en-US" dirty="0"/>
              <a:t> </a:t>
            </a:r>
            <a:r>
              <a:rPr lang="en-US" dirty="0" err="1"/>
              <a:t>biến</a:t>
            </a:r>
            <a:r>
              <a:rPr lang="en-US" dirty="0"/>
              <a:t> trong angular.</a:t>
            </a:r>
          </a:p>
          <a:p>
            <a:pPr marL="285750" indent="-285750">
              <a:buFontTx/>
              <a:buChar char="-"/>
            </a:pPr>
            <a:r>
              <a:rPr lang="en-US" dirty="0"/>
              <a:t>Constructor: </a:t>
            </a:r>
            <a:r>
              <a:rPr lang="en-US" dirty="0" err="1"/>
              <a:t>được</a:t>
            </a:r>
            <a:r>
              <a:rPr lang="en-US" dirty="0"/>
              <a:t> </a:t>
            </a:r>
            <a:r>
              <a:rPr lang="en-US" dirty="0" err="1"/>
              <a:t>sử</a:t>
            </a:r>
            <a:r>
              <a:rPr lang="en-US" dirty="0"/>
              <a:t> </a:t>
            </a:r>
            <a:r>
              <a:rPr lang="en-US" dirty="0" err="1"/>
              <a:t>dụng</a:t>
            </a:r>
            <a:r>
              <a:rPr lang="en-US" dirty="0"/>
              <a:t> để </a:t>
            </a:r>
            <a:r>
              <a:rPr lang="en-US" dirty="0" err="1"/>
              <a:t>khởi</a:t>
            </a:r>
            <a:r>
              <a:rPr lang="en-US" dirty="0"/>
              <a:t> </a:t>
            </a:r>
            <a:r>
              <a:rPr lang="en-US" dirty="0" err="1"/>
              <a:t>tạo</a:t>
            </a:r>
            <a:r>
              <a:rPr lang="en-US" dirty="0"/>
              <a:t> </a:t>
            </a:r>
            <a:r>
              <a:rPr lang="en-US" dirty="0" err="1"/>
              <a:t>dữ</a:t>
            </a:r>
            <a:r>
              <a:rPr lang="en-US" dirty="0"/>
              <a:t> </a:t>
            </a:r>
            <a:r>
              <a:rPr lang="en-US" dirty="0" err="1"/>
              <a:t>liệu</a:t>
            </a:r>
            <a:r>
              <a:rPr lang="en-US" dirty="0"/>
              <a:t>, </a:t>
            </a:r>
            <a:r>
              <a:rPr lang="en-US" dirty="0" err="1"/>
              <a:t>khởi</a:t>
            </a:r>
            <a:r>
              <a:rPr lang="en-US" dirty="0"/>
              <a:t> </a:t>
            </a:r>
            <a:r>
              <a:rPr lang="en-US" dirty="0" err="1"/>
              <a:t>tạo</a:t>
            </a:r>
            <a:r>
              <a:rPr lang="en-US" dirty="0"/>
              <a:t> </a:t>
            </a:r>
            <a:r>
              <a:rPr lang="en-US" dirty="0" err="1"/>
              <a:t>formControl</a:t>
            </a:r>
            <a:endParaRPr lang="en-US" dirty="0"/>
          </a:p>
          <a:p>
            <a:pPr marL="285750" indent="-285750">
              <a:buFontTx/>
              <a:buChar char="-"/>
            </a:pPr>
            <a:r>
              <a:rPr lang="en-US" dirty="0" err="1"/>
              <a:t>ngOnInit</a:t>
            </a:r>
            <a:r>
              <a:rPr lang="en-US" dirty="0"/>
              <a:t>: </a:t>
            </a:r>
            <a:r>
              <a:rPr lang="en-US" dirty="0" err="1"/>
              <a:t>được</a:t>
            </a:r>
            <a:r>
              <a:rPr lang="en-US" dirty="0"/>
              <a:t> </a:t>
            </a:r>
            <a:r>
              <a:rPr lang="en-US" dirty="0" err="1"/>
              <a:t>sử</a:t>
            </a:r>
            <a:r>
              <a:rPr lang="en-US" dirty="0"/>
              <a:t> </a:t>
            </a:r>
            <a:r>
              <a:rPr lang="en-US" dirty="0" err="1"/>
              <a:t>dụng</a:t>
            </a:r>
            <a:r>
              <a:rPr lang="en-US" dirty="0"/>
              <a:t> để </a:t>
            </a:r>
            <a:r>
              <a:rPr lang="en-US" dirty="0" err="1"/>
              <a:t>gọi</a:t>
            </a:r>
            <a:r>
              <a:rPr lang="en-US" dirty="0"/>
              <a:t> các request </a:t>
            </a:r>
            <a:r>
              <a:rPr lang="en-US" dirty="0" err="1"/>
              <a:t>ngay</a:t>
            </a:r>
            <a:r>
              <a:rPr lang="en-US" dirty="0"/>
              <a:t> </a:t>
            </a:r>
            <a:r>
              <a:rPr lang="en-US" dirty="0" err="1"/>
              <a:t>sau</a:t>
            </a:r>
            <a:r>
              <a:rPr lang="en-US" dirty="0"/>
              <a:t> </a:t>
            </a:r>
            <a:r>
              <a:rPr lang="en-US" dirty="0" err="1"/>
              <a:t>khi</a:t>
            </a:r>
            <a:r>
              <a:rPr lang="en-US" dirty="0"/>
              <a:t> constructor </a:t>
            </a:r>
            <a:r>
              <a:rPr lang="en-US" dirty="0" err="1"/>
              <a:t>khai</a:t>
            </a:r>
            <a:r>
              <a:rPr lang="en-US" dirty="0"/>
              <a:t> </a:t>
            </a:r>
            <a:r>
              <a:rPr lang="en-US" dirty="0" err="1"/>
              <a:t>báo</a:t>
            </a:r>
            <a:r>
              <a:rPr lang="en-US" dirty="0"/>
              <a:t> </a:t>
            </a:r>
            <a:r>
              <a:rPr lang="en-US" dirty="0" err="1"/>
              <a:t>dữ</a:t>
            </a:r>
            <a:r>
              <a:rPr lang="en-US" dirty="0"/>
              <a:t> </a:t>
            </a:r>
            <a:r>
              <a:rPr lang="en-US" dirty="0" err="1"/>
              <a:t>liệu</a:t>
            </a:r>
            <a:r>
              <a:rPr lang="en-US" dirty="0"/>
              <a:t>. </a:t>
            </a:r>
            <a:r>
              <a:rPr lang="en-US" dirty="0" err="1"/>
              <a:t>Điều</a:t>
            </a:r>
            <a:r>
              <a:rPr lang="en-US" dirty="0"/>
              <a:t> </a:t>
            </a:r>
            <a:r>
              <a:rPr lang="en-US" dirty="0" err="1"/>
              <a:t>này</a:t>
            </a:r>
            <a:r>
              <a:rPr lang="en-US" dirty="0"/>
              <a:t> thì </a:t>
            </a:r>
            <a:r>
              <a:rPr lang="en-US" dirty="0" err="1"/>
              <a:t>giúp</a:t>
            </a:r>
            <a:r>
              <a:rPr lang="en-US" dirty="0"/>
              <a:t> </a:t>
            </a:r>
            <a:r>
              <a:rPr lang="en-US" dirty="0" err="1"/>
              <a:t>giảm</a:t>
            </a:r>
            <a:r>
              <a:rPr lang="en-US" dirty="0"/>
              <a:t> </a:t>
            </a:r>
            <a:r>
              <a:rPr lang="en-US" dirty="0" err="1"/>
              <a:t>thiểu</a:t>
            </a:r>
            <a:r>
              <a:rPr lang="en-US" dirty="0"/>
              <a:t> </a:t>
            </a:r>
            <a:r>
              <a:rPr lang="en-US" dirty="0" err="1"/>
              <a:t>lỗi</a:t>
            </a:r>
            <a:r>
              <a:rPr lang="en-US" dirty="0"/>
              <a:t> undefined </a:t>
            </a:r>
            <a:r>
              <a:rPr lang="en-US" dirty="0" err="1"/>
              <a:t>có</a:t>
            </a:r>
            <a:r>
              <a:rPr lang="en-US" dirty="0"/>
              <a:t> </a:t>
            </a:r>
            <a:r>
              <a:rPr lang="en-US" dirty="0" err="1"/>
              <a:t>thể</a:t>
            </a:r>
            <a:r>
              <a:rPr lang="en-US" dirty="0"/>
              <a:t> </a:t>
            </a:r>
            <a:r>
              <a:rPr lang="en-US" dirty="0" err="1"/>
              <a:t>gây</a:t>
            </a:r>
            <a:r>
              <a:rPr lang="en-US" dirty="0"/>
              <a:t> </a:t>
            </a:r>
            <a:r>
              <a:rPr lang="en-US" dirty="0" err="1"/>
              <a:t>trắng</a:t>
            </a:r>
            <a:r>
              <a:rPr lang="en-US" dirty="0"/>
              <a:t> </a:t>
            </a:r>
            <a:r>
              <a:rPr lang="en-US" dirty="0" err="1"/>
              <a:t>trang</a:t>
            </a:r>
            <a:r>
              <a:rPr lang="en-US" dirty="0"/>
              <a:t> </a:t>
            </a:r>
            <a:r>
              <a:rPr lang="en-US" dirty="0" err="1"/>
              <a:t>sau</a:t>
            </a:r>
            <a:r>
              <a:rPr lang="en-US" dirty="0"/>
              <a:t> </a:t>
            </a:r>
            <a:r>
              <a:rPr lang="en-US" dirty="0" err="1"/>
              <a:t>này</a:t>
            </a:r>
            <a:endParaRPr lang="en-US" dirty="0"/>
          </a:p>
        </p:txBody>
      </p:sp>
      <p:pic>
        <p:nvPicPr>
          <p:cNvPr id="1026" name="Picture 2" descr="Kết quả hình ảnh cho angular life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938" y="1292772"/>
            <a:ext cx="3691113" cy="3881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860706" y="951186"/>
            <a:ext cx="4766770" cy="3842750"/>
          </a:xfrm>
          <a:prstGeom prst="rect">
            <a:avLst/>
          </a:prstGeom>
        </p:spPr>
      </p:pic>
    </p:spTree>
    <p:extLst>
      <p:ext uri="{BB962C8B-B14F-4D97-AF65-F5344CB8AC3E}">
        <p14:creationId xmlns:p14="http://schemas.microsoft.com/office/powerpoint/2010/main" val="2551947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en-US" dirty="0">
                <a:latin typeface="Times New Roman" panose="02020603050405020304" pitchFamily="18" charset="0"/>
                <a:cs typeface="Times New Roman" panose="02020603050405020304" pitchFamily="18" charset="0"/>
              </a:rPr>
              <a:t>4.8 Authentication Route Guard</a:t>
            </a:r>
          </a:p>
        </p:txBody>
      </p:sp>
      <p:sp>
        <p:nvSpPr>
          <p:cNvPr id="6" name="TextBox 5"/>
          <p:cNvSpPr txBox="1"/>
          <p:nvPr/>
        </p:nvSpPr>
        <p:spPr>
          <a:xfrm>
            <a:off x="467127" y="5364185"/>
            <a:ext cx="10369038" cy="923330"/>
          </a:xfrm>
          <a:prstGeom prst="rect">
            <a:avLst/>
          </a:prstGeom>
          <a:noFill/>
        </p:spPr>
        <p:txBody>
          <a:bodyPr wrap="square" rtlCol="0">
            <a:spAutoFit/>
          </a:bodyPr>
          <a:lstStyle/>
          <a:p>
            <a:r>
              <a:rPr lang="en-US" dirty="0" err="1"/>
              <a:t>Được</a:t>
            </a:r>
            <a:r>
              <a:rPr lang="en-US" dirty="0"/>
              <a:t> </a:t>
            </a:r>
            <a:r>
              <a:rPr lang="en-US" dirty="0" err="1"/>
              <a:t>sử</a:t>
            </a:r>
            <a:r>
              <a:rPr lang="en-US" dirty="0"/>
              <a:t> </a:t>
            </a:r>
            <a:r>
              <a:rPr lang="en-US" dirty="0" err="1"/>
              <a:t>dụng</a:t>
            </a:r>
            <a:r>
              <a:rPr lang="en-US" dirty="0"/>
              <a:t> để </a:t>
            </a:r>
            <a:r>
              <a:rPr lang="en-US" dirty="0" err="1"/>
              <a:t>bảo</a:t>
            </a:r>
            <a:r>
              <a:rPr lang="en-US" dirty="0"/>
              <a:t> </a:t>
            </a:r>
            <a:r>
              <a:rPr lang="en-US" dirty="0" err="1"/>
              <a:t>vệ</a:t>
            </a:r>
            <a:r>
              <a:rPr lang="en-US" dirty="0"/>
              <a:t> các router </a:t>
            </a:r>
            <a:r>
              <a:rPr lang="en-US" dirty="0" err="1"/>
              <a:t>bên</a:t>
            </a:r>
            <a:r>
              <a:rPr lang="en-US" dirty="0"/>
              <a:t> trong. Cho </a:t>
            </a:r>
            <a:r>
              <a:rPr lang="en-US" dirty="0" err="1"/>
              <a:t>phép</a:t>
            </a:r>
            <a:r>
              <a:rPr lang="en-US" dirty="0"/>
              <a:t> </a:t>
            </a:r>
            <a:r>
              <a:rPr lang="en-US" dirty="0" err="1"/>
              <a:t>người</a:t>
            </a:r>
            <a:r>
              <a:rPr lang="en-US" dirty="0"/>
              <a:t> dung </a:t>
            </a:r>
            <a:r>
              <a:rPr lang="en-US" dirty="0" err="1"/>
              <a:t>có</a:t>
            </a:r>
            <a:r>
              <a:rPr lang="en-US" dirty="0"/>
              <a:t> </a:t>
            </a:r>
            <a:r>
              <a:rPr lang="en-US" dirty="0" err="1"/>
              <a:t>quyền</a:t>
            </a:r>
            <a:r>
              <a:rPr lang="en-US" dirty="0"/>
              <a:t> </a:t>
            </a:r>
            <a:r>
              <a:rPr lang="en-US" dirty="0" err="1"/>
              <a:t>gì</a:t>
            </a:r>
            <a:r>
              <a:rPr lang="en-US" dirty="0"/>
              <a:t> thì </a:t>
            </a:r>
            <a:r>
              <a:rPr lang="en-US" dirty="0" err="1"/>
              <a:t>được</a:t>
            </a:r>
            <a:r>
              <a:rPr lang="en-US" dirty="0"/>
              <a:t> </a:t>
            </a:r>
            <a:r>
              <a:rPr lang="en-US" dirty="0" err="1"/>
              <a:t>truy</a:t>
            </a:r>
            <a:r>
              <a:rPr lang="en-US" dirty="0"/>
              <a:t> </a:t>
            </a:r>
            <a:r>
              <a:rPr lang="en-US" dirty="0" err="1"/>
              <a:t>cập</a:t>
            </a:r>
            <a:r>
              <a:rPr lang="en-US" dirty="0"/>
              <a:t> </a:t>
            </a:r>
            <a:r>
              <a:rPr lang="en-US" dirty="0" err="1"/>
              <a:t>vào</a:t>
            </a:r>
            <a:r>
              <a:rPr lang="en-US" dirty="0"/>
              <a:t> các </a:t>
            </a:r>
            <a:r>
              <a:rPr lang="en-US" dirty="0" err="1"/>
              <a:t>chức</a:t>
            </a:r>
            <a:r>
              <a:rPr lang="en-US" dirty="0"/>
              <a:t> </a:t>
            </a:r>
            <a:r>
              <a:rPr lang="en-US" dirty="0" err="1"/>
              <a:t>năng</a:t>
            </a:r>
            <a:r>
              <a:rPr lang="en-US" dirty="0"/>
              <a:t> </a:t>
            </a:r>
            <a:r>
              <a:rPr lang="en-US" dirty="0" err="1"/>
              <a:t>gì</a:t>
            </a:r>
            <a:r>
              <a:rPr lang="en-US" dirty="0"/>
              <a:t>. </a:t>
            </a:r>
          </a:p>
          <a:p>
            <a:r>
              <a:rPr lang="en-US" dirty="0" err="1"/>
              <a:t>Hàm</a:t>
            </a:r>
            <a:r>
              <a:rPr lang="en-US" dirty="0"/>
              <a:t> </a:t>
            </a:r>
            <a:r>
              <a:rPr lang="en-US" dirty="0" err="1"/>
              <a:t>canActive</a:t>
            </a:r>
            <a:r>
              <a:rPr lang="en-US" dirty="0"/>
              <a:t>().</a:t>
            </a:r>
          </a:p>
        </p:txBody>
      </p:sp>
      <p:pic>
        <p:nvPicPr>
          <p:cNvPr id="8" name="Content Placeholder 7"/>
          <p:cNvPicPr>
            <a:picLocks noGrp="1" noChangeAspect="1"/>
          </p:cNvPicPr>
          <p:nvPr>
            <p:ph idx="1"/>
          </p:nvPr>
        </p:nvPicPr>
        <p:blipFill>
          <a:blip r:embed="rId3"/>
          <a:stretch>
            <a:fillRect/>
          </a:stretch>
        </p:blipFill>
        <p:spPr>
          <a:xfrm>
            <a:off x="677334" y="1418716"/>
            <a:ext cx="5581650" cy="3819525"/>
          </a:xfrm>
          <a:prstGeom prst="rect">
            <a:avLst/>
          </a:prstGeom>
        </p:spPr>
      </p:pic>
    </p:spTree>
    <p:extLst>
      <p:ext uri="{BB962C8B-B14F-4D97-AF65-F5344CB8AC3E}">
        <p14:creationId xmlns:p14="http://schemas.microsoft.com/office/powerpoint/2010/main" val="15107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7255"/>
          </a:xfrm>
        </p:spPr>
        <p:txBody>
          <a:bodyPr/>
          <a:lstStyle/>
          <a:p>
            <a:r>
              <a:rPr lang="en-US" dirty="0">
                <a:latin typeface="Times New Roman" panose="02020603050405020304" pitchFamily="18" charset="0"/>
                <a:cs typeface="Times New Roman" panose="02020603050405020304" pitchFamily="18" charset="0"/>
              </a:rPr>
              <a:t>4.9 Master Detail Page</a:t>
            </a:r>
            <a:endParaRPr lang="en-US" dirty="0"/>
          </a:p>
        </p:txBody>
      </p:sp>
      <p:pic>
        <p:nvPicPr>
          <p:cNvPr id="4" name="Content Placeholder 3"/>
          <p:cNvPicPr>
            <a:picLocks noGrp="1" noChangeAspect="1"/>
          </p:cNvPicPr>
          <p:nvPr>
            <p:ph idx="1"/>
          </p:nvPr>
        </p:nvPicPr>
        <p:blipFill>
          <a:blip r:embed="rId2"/>
          <a:stretch>
            <a:fillRect/>
          </a:stretch>
        </p:blipFill>
        <p:spPr>
          <a:xfrm>
            <a:off x="677334" y="1697887"/>
            <a:ext cx="3552825" cy="2200275"/>
          </a:xfrm>
          <a:prstGeom prst="rect">
            <a:avLst/>
          </a:prstGeom>
        </p:spPr>
      </p:pic>
      <p:pic>
        <p:nvPicPr>
          <p:cNvPr id="5" name="Picture 4"/>
          <p:cNvPicPr>
            <a:picLocks noChangeAspect="1"/>
          </p:cNvPicPr>
          <p:nvPr/>
        </p:nvPicPr>
        <p:blipFill>
          <a:blip r:embed="rId3"/>
          <a:stretch>
            <a:fillRect/>
          </a:stretch>
        </p:blipFill>
        <p:spPr>
          <a:xfrm>
            <a:off x="5197037" y="1296604"/>
            <a:ext cx="5256529" cy="3002839"/>
          </a:xfrm>
          <a:prstGeom prst="rect">
            <a:avLst/>
          </a:prstGeom>
        </p:spPr>
      </p:pic>
      <p:sp>
        <p:nvSpPr>
          <p:cNvPr id="6" name="TextBox 5"/>
          <p:cNvSpPr txBox="1"/>
          <p:nvPr/>
        </p:nvSpPr>
        <p:spPr>
          <a:xfrm>
            <a:off x="945931" y="4918841"/>
            <a:ext cx="9507635" cy="923330"/>
          </a:xfrm>
          <a:prstGeom prst="rect">
            <a:avLst/>
          </a:prstGeom>
          <a:noFill/>
        </p:spPr>
        <p:txBody>
          <a:bodyPr wrap="square" rtlCol="0">
            <a:spAutoFit/>
          </a:bodyPr>
          <a:lstStyle/>
          <a:p>
            <a:r>
              <a:rPr lang="en-US" dirty="0" err="1"/>
              <a:t>Nhờ</a:t>
            </a:r>
            <a:r>
              <a:rPr lang="en-US" dirty="0"/>
              <a:t> </a:t>
            </a:r>
            <a:r>
              <a:rPr lang="en-US" dirty="0" err="1"/>
              <a:t>vào</a:t>
            </a:r>
            <a:r>
              <a:rPr lang="en-US" dirty="0"/>
              <a:t> </a:t>
            </a:r>
            <a:r>
              <a:rPr lang="en-US" dirty="0" err="1"/>
              <a:t>việc</a:t>
            </a:r>
            <a:r>
              <a:rPr lang="en-US" dirty="0"/>
              <a:t> </a:t>
            </a:r>
            <a:r>
              <a:rPr lang="en-US" dirty="0" err="1"/>
              <a:t>sử</a:t>
            </a:r>
            <a:r>
              <a:rPr lang="en-US" dirty="0"/>
              <a:t> </a:t>
            </a:r>
            <a:r>
              <a:rPr lang="en-US" dirty="0" err="1"/>
              <a:t>dụng</a:t>
            </a:r>
            <a:r>
              <a:rPr lang="en-US" dirty="0"/>
              <a:t> các Component, ta </a:t>
            </a:r>
            <a:r>
              <a:rPr lang="en-US" dirty="0" err="1"/>
              <a:t>dễ</a:t>
            </a:r>
            <a:r>
              <a:rPr lang="en-US" dirty="0"/>
              <a:t> </a:t>
            </a:r>
            <a:r>
              <a:rPr lang="en-US" dirty="0" err="1"/>
              <a:t>dàng</a:t>
            </a:r>
            <a:r>
              <a:rPr lang="en-US" dirty="0"/>
              <a:t> </a:t>
            </a:r>
            <a:r>
              <a:rPr lang="en-US" dirty="0" err="1"/>
              <a:t>cấu</a:t>
            </a:r>
            <a:r>
              <a:rPr lang="en-US" dirty="0"/>
              <a:t> </a:t>
            </a:r>
            <a:r>
              <a:rPr lang="en-US" dirty="0" err="1"/>
              <a:t>hình</a:t>
            </a:r>
            <a:r>
              <a:rPr lang="en-US" dirty="0"/>
              <a:t> và </a:t>
            </a:r>
            <a:r>
              <a:rPr lang="en-US" dirty="0" err="1"/>
              <a:t>tái</a:t>
            </a:r>
            <a:r>
              <a:rPr lang="en-US" dirty="0"/>
              <a:t> </a:t>
            </a:r>
            <a:r>
              <a:rPr lang="en-US" dirty="0" err="1"/>
              <a:t>sử</a:t>
            </a:r>
            <a:r>
              <a:rPr lang="en-US" dirty="0"/>
              <a:t> </a:t>
            </a:r>
            <a:r>
              <a:rPr lang="en-US" dirty="0" err="1"/>
              <a:t>dụng</a:t>
            </a:r>
            <a:r>
              <a:rPr lang="en-US" dirty="0"/>
              <a:t> </a:t>
            </a:r>
            <a:r>
              <a:rPr lang="en-US" dirty="0" err="1"/>
              <a:t>lại</a:t>
            </a:r>
            <a:r>
              <a:rPr lang="en-US" dirty="0"/>
              <a:t> các </a:t>
            </a:r>
            <a:r>
              <a:rPr lang="en-US" dirty="0" err="1"/>
              <a:t>đoạn</a:t>
            </a:r>
            <a:r>
              <a:rPr lang="en-US" dirty="0"/>
              <a:t> </a:t>
            </a:r>
            <a:r>
              <a:rPr lang="en-US" dirty="0" err="1"/>
              <a:t>ui</a:t>
            </a:r>
            <a:r>
              <a:rPr lang="en-US" dirty="0"/>
              <a:t> </a:t>
            </a:r>
            <a:r>
              <a:rPr lang="en-US" dirty="0" err="1"/>
              <a:t>thường</a:t>
            </a:r>
            <a:r>
              <a:rPr lang="en-US" dirty="0"/>
              <a:t> dung. </a:t>
            </a:r>
            <a:r>
              <a:rPr lang="en-US" dirty="0" err="1"/>
              <a:t>Từ</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tạo</a:t>
            </a:r>
            <a:r>
              <a:rPr lang="en-US" dirty="0"/>
              <a:t> master page, detail page </a:t>
            </a:r>
            <a:r>
              <a:rPr lang="en-US" dirty="0" err="1"/>
              <a:t>hoặc</a:t>
            </a:r>
            <a:r>
              <a:rPr lang="en-US" dirty="0"/>
              <a:t> </a:t>
            </a:r>
            <a:r>
              <a:rPr lang="en-US" dirty="0" err="1"/>
              <a:t>là</a:t>
            </a:r>
            <a:r>
              <a:rPr lang="en-US" dirty="0"/>
              <a:t> chia </a:t>
            </a:r>
            <a:r>
              <a:rPr lang="en-US" dirty="0" err="1"/>
              <a:t>nhỏ</a:t>
            </a:r>
            <a:r>
              <a:rPr lang="en-US" dirty="0"/>
              <a:t> </a:t>
            </a:r>
            <a:r>
              <a:rPr lang="en-US" dirty="0" err="1"/>
              <a:t>tất</a:t>
            </a:r>
            <a:r>
              <a:rPr lang="en-US" dirty="0"/>
              <a:t> </a:t>
            </a:r>
            <a:r>
              <a:rPr lang="en-US" dirty="0" err="1"/>
              <a:t>cả</a:t>
            </a:r>
            <a:r>
              <a:rPr lang="en-US" dirty="0"/>
              <a:t> </a:t>
            </a:r>
            <a:r>
              <a:rPr lang="en-US" dirty="0" err="1"/>
              <a:t>thành</a:t>
            </a:r>
            <a:r>
              <a:rPr lang="en-US" dirty="0"/>
              <a:t> các component </a:t>
            </a:r>
            <a:r>
              <a:rPr lang="en-US" dirty="0" err="1"/>
              <a:t>khác</a:t>
            </a:r>
            <a:r>
              <a:rPr lang="en-US" dirty="0"/>
              <a:t> </a:t>
            </a:r>
            <a:r>
              <a:rPr lang="en-US" dirty="0" err="1"/>
              <a:t>nhau</a:t>
            </a:r>
            <a:r>
              <a:rPr lang="en-US" dirty="0"/>
              <a:t> và </a:t>
            </a:r>
            <a:r>
              <a:rPr lang="en-US" dirty="0" err="1"/>
              <a:t>tái</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cách</a:t>
            </a:r>
            <a:r>
              <a:rPr lang="en-US" dirty="0"/>
              <a:t> </a:t>
            </a:r>
            <a:r>
              <a:rPr lang="en-US" dirty="0" err="1"/>
              <a:t>linh</a:t>
            </a:r>
            <a:r>
              <a:rPr lang="en-US" dirty="0"/>
              <a:t> </a:t>
            </a:r>
            <a:r>
              <a:rPr lang="en-US" dirty="0" err="1"/>
              <a:t>hoạt</a:t>
            </a:r>
            <a:r>
              <a:rPr lang="en-US" dirty="0"/>
              <a:t>.</a:t>
            </a:r>
          </a:p>
        </p:txBody>
      </p:sp>
    </p:spTree>
    <p:extLst>
      <p:ext uri="{BB962C8B-B14F-4D97-AF65-F5344CB8AC3E}">
        <p14:creationId xmlns:p14="http://schemas.microsoft.com/office/powerpoint/2010/main" val="28370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3063"/>
          </a:xfrm>
        </p:spPr>
        <p:txBody>
          <a:bodyPr/>
          <a:lstStyle/>
          <a:p>
            <a:r>
              <a:rPr lang="en-US" dirty="0">
                <a:latin typeface="Times New Roman" panose="02020603050405020304" pitchFamily="18" charset="0"/>
                <a:cs typeface="Times New Roman" panose="02020603050405020304" pitchFamily="18" charset="0"/>
              </a:rPr>
              <a:t>2. Spring history</a:t>
            </a:r>
          </a:p>
        </p:txBody>
      </p:sp>
      <p:sp>
        <p:nvSpPr>
          <p:cNvPr id="3" name="Content Placeholder 2"/>
          <p:cNvSpPr>
            <a:spLocks noGrp="1"/>
          </p:cNvSpPr>
          <p:nvPr>
            <p:ph idx="1"/>
          </p:nvPr>
        </p:nvSpPr>
        <p:spPr>
          <a:xfrm>
            <a:off x="677334" y="1431383"/>
            <a:ext cx="8596668" cy="3880773"/>
          </a:xfrm>
        </p:spPr>
        <p:txBody>
          <a:bodyPr/>
          <a:lstStyle/>
          <a:p>
            <a:r>
              <a:rPr lang="en-US" dirty="0" err="1">
                <a:latin typeface="Times New Roman" panose="02020603050405020304" pitchFamily="18" charset="0"/>
                <a:cs typeface="Times New Roman" panose="02020603050405020304" pitchFamily="18" charset="0"/>
              </a:rPr>
              <a:t>Trải</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Spring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và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Java </a:t>
            </a:r>
            <a:r>
              <a:rPr lang="en-US" dirty="0" err="1">
                <a:latin typeface="Times New Roman" panose="02020603050405020304" pitchFamily="18" charset="0"/>
                <a:cs typeface="Times New Roman" panose="02020603050405020304" pitchFamily="18" charset="0"/>
              </a:rPr>
              <a:t>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1034" name="Picture 10" descr="Web-frameworks-developer-productivity-report.png (1038×5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805" y="2152529"/>
            <a:ext cx="7083706" cy="391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932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tham </a:t>
            </a:r>
            <a:r>
              <a:rPr lang="en-US" dirty="0" err="1">
                <a:latin typeface="Times New Roman" panose="02020603050405020304" pitchFamily="18" charset="0"/>
                <a:cs typeface="Times New Roman" panose="02020603050405020304" pitchFamily="18" charset="0"/>
              </a:rPr>
              <a:t>khảo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66108"/>
            <a:ext cx="8596668" cy="3880773"/>
          </a:xfrm>
        </p:spPr>
        <p:txBody>
          <a:bodyPr/>
          <a:lstStyle/>
          <a:p>
            <a:r>
              <a:rPr lang="en-US" dirty="0">
                <a:latin typeface="Times New Roman" panose="02020603050405020304" pitchFamily="18" charset="0"/>
                <a:cs typeface="Times New Roman" panose="02020603050405020304" pitchFamily="18" charset="0"/>
                <a:hlinkClick r:id="rId2"/>
              </a:rPr>
              <a:t>https://data-flair.training/blogs/java-frameworks/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https://spring.io/projects/spring-boot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https://spring.io/projects/spring-framework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https://spring.io/projects/spring-data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https://spring.io/projects/spring-security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7"/>
              </a:rPr>
              <a:t>https://spring.io/projects/spring-batch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8"/>
              </a:rPr>
              <a:t>https://spring.io/projects/spring-kafka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056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648273-1A91-4171-B671-22924B82E9E3}"/>
              </a:ext>
            </a:extLst>
          </p:cNvPr>
          <p:cNvSpPr>
            <a:spLocks noGrp="1"/>
          </p:cNvSpPr>
          <p:nvPr>
            <p:ph idx="1"/>
          </p:nvPr>
        </p:nvSpPr>
        <p:spPr>
          <a:xfrm>
            <a:off x="677334" y="798787"/>
            <a:ext cx="10116790" cy="5242576"/>
          </a:xfrm>
        </p:spPr>
        <p:txBody>
          <a:bodyPr anchor="ctr">
            <a:normAutofit/>
          </a:bodyPr>
          <a:lstStyle/>
          <a:p>
            <a:pPr marL="0" indent="0" algn="ctr">
              <a:buNone/>
            </a:pPr>
            <a:r>
              <a:rPr lang="en-US" sz="3600" dirty="0">
                <a:latin typeface="Times New Roman" panose="02020603050405020304" pitchFamily="18" charset="0"/>
                <a:cs typeface="Times New Roman" panose="02020603050405020304" pitchFamily="18" charset="0"/>
              </a:rPr>
              <a:t>THANK YOU!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8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235"/>
          </a:xfrm>
        </p:spPr>
        <p:txBody>
          <a:bodyPr/>
          <a:lstStyle/>
          <a:p>
            <a:r>
              <a:rPr lang="en-US" dirty="0">
                <a:latin typeface="Times New Roman" panose="02020603050405020304" pitchFamily="18" charset="0"/>
                <a:cs typeface="Times New Roman" panose="02020603050405020304" pitchFamily="18" charset="0"/>
              </a:rPr>
              <a:t>3. Spring feature</a:t>
            </a:r>
          </a:p>
        </p:txBody>
      </p:sp>
      <p:sp>
        <p:nvSpPr>
          <p:cNvPr id="3" name="Content Placeholder 2"/>
          <p:cNvSpPr>
            <a:spLocks noGrp="1"/>
          </p:cNvSpPr>
          <p:nvPr>
            <p:ph idx="1"/>
          </p:nvPr>
        </p:nvSpPr>
        <p:spPr>
          <a:xfrm>
            <a:off x="677334" y="1605004"/>
            <a:ext cx="8596668" cy="3880773"/>
          </a:xfrm>
        </p:spPr>
        <p:txBody>
          <a:bodyPr/>
          <a:lstStyle/>
          <a:p>
            <a:pPr marL="0" indent="0">
              <a:buNone/>
            </a:pP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các tính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của Spring </a:t>
            </a:r>
            <a:r>
              <a:rPr lang="en-US" dirty="0" err="1">
                <a:latin typeface="Times New Roman" panose="02020603050405020304" pitchFamily="18" charset="0"/>
                <a:cs typeface="Times New Roman" panose="02020603050405020304" pitchFamily="18" charset="0"/>
              </a:rPr>
              <a:t>đem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POJO Based: </a:t>
            </a:r>
            <a:r>
              <a:rPr lang="en-US" dirty="0">
                <a:latin typeface="Times New Roman" panose="02020603050405020304" pitchFamily="18" charset="0"/>
                <a:cs typeface="Times New Roman" panose="02020603050405020304" pitchFamily="18" charset="0"/>
              </a:rPr>
              <a:t>POJO – plain old java object. Cho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các developer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các application enterprise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java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tính, constructor, các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getter, setter)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implement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interface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Modular</a:t>
            </a:r>
            <a:r>
              <a:rPr lang="en-US" dirty="0">
                <a:latin typeface="Times New Roman" panose="02020603050405020304" pitchFamily="18" charset="0"/>
                <a:cs typeface="Times New Roman" panose="02020603050405020304" pitchFamily="18" charset="0"/>
              </a:rPr>
              <a:t>: Spring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spring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developer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và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qua các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Integration with existing frameworks: </a:t>
            </a:r>
            <a:r>
              <a:rPr lang="en-US" dirty="0">
                <a:latin typeface="Times New Roman" panose="02020603050405020304" pitchFamily="18" charset="0"/>
                <a:cs typeface="Times New Roman" panose="02020603050405020304" pitchFamily="18" charset="0"/>
              </a:rPr>
              <a:t>Spring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và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các framework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các ORM framework, JEE, … và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số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view</a:t>
            </a:r>
          </a:p>
        </p:txBody>
      </p:sp>
    </p:spTree>
    <p:extLst>
      <p:ext uri="{BB962C8B-B14F-4D97-AF65-F5344CB8AC3E}">
        <p14:creationId xmlns:p14="http://schemas.microsoft.com/office/powerpoint/2010/main" val="189563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6213"/>
          </a:xfrm>
        </p:spPr>
        <p:txBody>
          <a:bodyPr/>
          <a:lstStyle/>
          <a:p>
            <a:r>
              <a:rPr lang="en-US" dirty="0">
                <a:latin typeface="Times New Roman" panose="02020603050405020304" pitchFamily="18" charset="0"/>
                <a:cs typeface="Times New Roman" panose="02020603050405020304" pitchFamily="18" charset="0"/>
              </a:rPr>
              <a:t>3. Spring feature</a:t>
            </a:r>
          </a:p>
        </p:txBody>
      </p:sp>
      <p:sp>
        <p:nvSpPr>
          <p:cNvPr id="3" name="Content Placeholder 2"/>
          <p:cNvSpPr>
            <a:spLocks noGrp="1"/>
          </p:cNvSpPr>
          <p:nvPr>
            <p:ph idx="1"/>
          </p:nvPr>
        </p:nvSpPr>
        <p:spPr>
          <a:xfrm>
            <a:off x="656865" y="1365813"/>
            <a:ext cx="8596668" cy="3880773"/>
          </a:xfrm>
        </p:spPr>
        <p:txBody>
          <a:bodyPr/>
          <a:lstStyle/>
          <a:p>
            <a:r>
              <a:rPr lang="en-US" b="1" dirty="0" err="1">
                <a:latin typeface="Times New Roman" panose="02020603050405020304" pitchFamily="18" charset="0"/>
                <a:cs typeface="Times New Roman" panose="02020603050405020304" pitchFamily="18" charset="0"/>
              </a:rPr>
              <a:t>Testablity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testing trong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Spring thì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các POJO thì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để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dependency injection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inject test data.</a:t>
            </a:r>
          </a:p>
          <a:p>
            <a:r>
              <a:rPr lang="en-US" b="1" dirty="0">
                <a:latin typeface="Times New Roman" panose="02020603050405020304" pitchFamily="18" charset="0"/>
                <a:cs typeface="Times New Roman" panose="02020603050405020304" pitchFamily="18" charset="0"/>
              </a:rPr>
              <a:t>Web MVC: </a:t>
            </a:r>
            <a:r>
              <a:rPr lang="en-US" dirty="0">
                <a:latin typeface="Times New Roman" panose="02020603050405020304" pitchFamily="18" charset="0"/>
                <a:cs typeface="Times New Roman" panose="02020603050405020304" pitchFamily="18" charset="0"/>
              </a:rPr>
              <a:t>Spring Web Framework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các framework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Struts, … </a:t>
            </a:r>
          </a:p>
          <a:p>
            <a:r>
              <a:rPr lang="en-US" b="1" dirty="0">
                <a:latin typeface="Times New Roman" panose="02020603050405020304" pitchFamily="18" charset="0"/>
                <a:cs typeface="Times New Roman" panose="02020603050405020304" pitchFamily="18" charset="0"/>
              </a:rPr>
              <a:t>Lightweight: </a:t>
            </a:r>
            <a:r>
              <a:rPr lang="en-US" dirty="0">
                <a:latin typeface="Times New Roman" panose="02020603050405020304" pitchFamily="18" charset="0"/>
                <a:cs typeface="Times New Roman" panose="02020603050405020304" pitchFamily="18" charset="0"/>
              </a:rPr>
              <a:t>Spring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EJB.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các application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của server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Spring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các tính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2781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Spring Architecture</a:t>
            </a:r>
          </a:p>
        </p:txBody>
      </p:sp>
      <p:sp>
        <p:nvSpPr>
          <p:cNvPr id="3" name="Content Placeholder 2"/>
          <p:cNvSpPr>
            <a:spLocks noGrp="1"/>
          </p:cNvSpPr>
          <p:nvPr>
            <p:ph idx="1"/>
          </p:nvPr>
        </p:nvSpPr>
        <p:spPr>
          <a:xfrm>
            <a:off x="7629237" y="2268638"/>
            <a:ext cx="3717636" cy="2741024"/>
          </a:xfrm>
        </p:spPr>
        <p:txBody>
          <a:bodyPr/>
          <a:lstStyle/>
          <a:p>
            <a:r>
              <a:rPr lang="en-US" dirty="0">
                <a:latin typeface="Times New Roman" panose="02020603050405020304" pitchFamily="18" charset="0"/>
                <a:cs typeface="Times New Roman" panose="02020603050405020304" pitchFamily="18" charset="0"/>
              </a:rPr>
              <a:t>Web</a:t>
            </a:r>
          </a:p>
          <a:p>
            <a:r>
              <a:rPr lang="en-US" dirty="0">
                <a:latin typeface="Times New Roman" panose="02020603050405020304" pitchFamily="18" charset="0"/>
                <a:cs typeface="Times New Roman" panose="02020603050405020304" pitchFamily="18" charset="0"/>
              </a:rPr>
              <a:t>Data Access/</a:t>
            </a:r>
            <a:r>
              <a:rPr lang="en-US" dirty="0" err="1">
                <a:latin typeface="Times New Roman" panose="02020603050405020304" pitchFamily="18" charset="0"/>
                <a:cs typeface="Times New Roman" panose="02020603050405020304" pitchFamily="18" charset="0"/>
              </a:rPr>
              <a:t>Intergration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Aop</a:t>
            </a:r>
            <a:r>
              <a:rPr lang="en-US" dirty="0">
                <a:latin typeface="Times New Roman" panose="02020603050405020304" pitchFamily="18" charset="0"/>
                <a:cs typeface="Times New Roman" panose="02020603050405020304" pitchFamily="18" charset="0"/>
              </a:rPr>
              <a:t>, Aspects, Instrument, Messaging</a:t>
            </a:r>
          </a:p>
          <a:p>
            <a:r>
              <a:rPr lang="en-US" dirty="0">
                <a:latin typeface="Times New Roman" panose="02020603050405020304" pitchFamily="18" charset="0"/>
                <a:cs typeface="Times New Roman" panose="02020603050405020304" pitchFamily="18" charset="0"/>
              </a:rPr>
              <a:t>Core Container</a:t>
            </a:r>
          </a:p>
          <a:p>
            <a:r>
              <a:rPr lang="en-US" dirty="0">
                <a:latin typeface="Times New Roman" panose="02020603050405020304" pitchFamily="18" charset="0"/>
                <a:cs typeface="Times New Roman" panose="02020603050405020304" pitchFamily="18" charset="0"/>
              </a:rPr>
              <a:t>TEST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descr="https://viblo.asia/uploads/73a5878f-0e8c-489c-a69d-a7933cef55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1416071"/>
            <a:ext cx="5951361" cy="446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67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4.1. Test module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Testing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trong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trình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Spring Framework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Unit Testing</a:t>
            </a:r>
          </a:p>
          <a:p>
            <a:pPr lvl="1"/>
            <a:r>
              <a:rPr lang="en-US" dirty="0" err="1">
                <a:latin typeface="Times New Roman" panose="02020603050405020304" pitchFamily="18" charset="0"/>
                <a:cs typeface="Times New Roman" panose="02020603050405020304" pitchFamily="18" charset="0"/>
              </a:rPr>
              <a:t>Intergration</a:t>
            </a:r>
            <a:r>
              <a:rPr lang="en-US" dirty="0">
                <a:latin typeface="Times New Roman" panose="02020603050405020304" pitchFamily="18" charset="0"/>
                <a:cs typeface="Times New Roman" panose="02020603050405020304" pitchFamily="18" charset="0"/>
              </a:rPr>
              <a:t> Testing</a:t>
            </a:r>
          </a:p>
          <a:p>
            <a:r>
              <a:rPr lang="en-US" dirty="0">
                <a:latin typeface="Times New Roman" panose="02020603050405020304" pitchFamily="18" charset="0"/>
                <a:cs typeface="Times New Roman" panose="02020603050405020304" pitchFamily="18" charset="0"/>
              </a:rPr>
              <a:t>Tham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link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hlinkClick r:id="rId2"/>
              </a:rPr>
              <a:t>	</a:t>
            </a:r>
            <a:r>
              <a:rPr lang="en-US" u="sng" dirty="0">
                <a:latin typeface="Times New Roman" panose="02020603050405020304" pitchFamily="18" charset="0"/>
                <a:cs typeface="Times New Roman" panose="02020603050405020304" pitchFamily="18" charset="0"/>
                <a:hlinkClick r:id="rId2"/>
              </a:rPr>
              <a:t>https://docs.spring.io/spring-framework/docs/current/spring-framework-reference/testing.html</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939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Time new roman 1">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281</TotalTime>
  <Words>3240</Words>
  <Application>Microsoft Office PowerPoint</Application>
  <PresentationFormat>Màn hình rộng</PresentationFormat>
  <Paragraphs>295</Paragraphs>
  <Slides>51</Slides>
  <Notes>8</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51</vt:i4>
      </vt:variant>
    </vt:vector>
  </HeadingPairs>
  <TitlesOfParts>
    <vt:vector size="58" baseType="lpstr">
      <vt:lpstr>Arial</vt:lpstr>
      <vt:lpstr>Calibri</vt:lpstr>
      <vt:lpstr>Times New Roman</vt:lpstr>
      <vt:lpstr>Trebuchet MS</vt:lpstr>
      <vt:lpstr>Wingdings</vt:lpstr>
      <vt:lpstr>Wingdings 3</vt:lpstr>
      <vt:lpstr>Facet</vt:lpstr>
      <vt:lpstr>Phần 1: Spring Framework</vt:lpstr>
      <vt:lpstr>Overview </vt:lpstr>
      <vt:lpstr>1. Spring Framework Overview?</vt:lpstr>
      <vt:lpstr>2. Spring history</vt:lpstr>
      <vt:lpstr>2. Spring history</vt:lpstr>
      <vt:lpstr>3. Spring feature</vt:lpstr>
      <vt:lpstr>3. Spring feature</vt:lpstr>
      <vt:lpstr>4. Spring Architecture</vt:lpstr>
      <vt:lpstr>4.1. Test module  </vt:lpstr>
      <vt:lpstr>4.2. Core Container module </vt:lpstr>
      <vt:lpstr>4.3. Aop, Aspects, Instrument, Messaging</vt:lpstr>
      <vt:lpstr>4.4. Data Access/Intergration module </vt:lpstr>
      <vt:lpstr>4.5. Web module</vt:lpstr>
      <vt:lpstr>5. Spring project</vt:lpstr>
      <vt:lpstr>6.2 Spring Data </vt:lpstr>
      <vt:lpstr>6.3 Spring Security </vt:lpstr>
      <vt:lpstr>6.4 Spring Boot </vt:lpstr>
      <vt:lpstr>6.4 Spring Boot Architecture</vt:lpstr>
      <vt:lpstr>6.5 Spring Batch </vt:lpstr>
      <vt:lpstr>6.6 Spring Kafka </vt:lpstr>
      <vt:lpstr>Phần 2: Spring Boot</vt:lpstr>
      <vt:lpstr>II. Các nội dung chính trong SPRINGBOOT</vt:lpstr>
      <vt:lpstr> 1. Xây dựng một ứng dụng Spring Boot cơ bản </vt:lpstr>
      <vt:lpstr>2. Cấu trúc của một chương trình cơ bản</vt:lpstr>
      <vt:lpstr>3. Các annotation thường dùng.</vt:lpstr>
      <vt:lpstr>Bản trình bày PowerPoint</vt:lpstr>
      <vt:lpstr>Phần 3: Demo Spring Boot Rest API</vt:lpstr>
      <vt:lpstr>III. Demo xây dựng REST API cơ bản với Spring Boot.</vt:lpstr>
      <vt:lpstr>III. Demo xây dựng REST API cơ bản với Spring Boot.</vt:lpstr>
      <vt:lpstr>III. Demo xây dựng REST API cơ bản với Spring Boot.</vt:lpstr>
      <vt:lpstr>III. Demo xây dựng REST API cơ bản với Spring Boot.</vt:lpstr>
      <vt:lpstr>Bản trình bày PowerPoint</vt:lpstr>
      <vt:lpstr>Bản trình bày PowerPoint</vt:lpstr>
      <vt:lpstr>Bản trình bày PowerPoint</vt:lpstr>
      <vt:lpstr>Bản trình bày PowerPoint</vt:lpstr>
      <vt:lpstr>III. Demo xây dựng REST API cơ bản với Spring Boot.</vt:lpstr>
      <vt:lpstr>Bản trình bày PowerPoint</vt:lpstr>
      <vt:lpstr>Bản trình bày PowerPoint</vt:lpstr>
      <vt:lpstr>Phần 4: Angular </vt:lpstr>
      <vt:lpstr>Các thành phần đã được sử dụng</vt:lpstr>
      <vt:lpstr>4.1 Module</vt:lpstr>
      <vt:lpstr>4.2 Component</vt:lpstr>
      <vt:lpstr>4.3 Service and DI – Tạo, khai báo và sử dụng một service</vt:lpstr>
      <vt:lpstr>4.4 Routing and Navigation</vt:lpstr>
      <vt:lpstr>4.5 Form</vt:lpstr>
      <vt:lpstr>4.6 HTTP module </vt:lpstr>
      <vt:lpstr>4.7 Lifecycle</vt:lpstr>
      <vt:lpstr>4.8 Authentication Route Guard</vt:lpstr>
      <vt:lpstr>4.9 Master Detail Page</vt:lpstr>
      <vt:lpstr>Tài liệu tham khảo</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Hiếu Nguyễn Hữu</dc:creator>
  <cp:lastModifiedBy>Tran Hoang  Giang</cp:lastModifiedBy>
  <cp:revision>100</cp:revision>
  <dcterms:created xsi:type="dcterms:W3CDTF">2019-11-17T09:47:25Z</dcterms:created>
  <dcterms:modified xsi:type="dcterms:W3CDTF">2020-07-12T16:44:43Z</dcterms:modified>
</cp:coreProperties>
</file>