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2" r:id="rId3"/>
  </p:sldMasterIdLst>
  <p:notesMasterIdLst>
    <p:notesMasterId r:id="rId36"/>
  </p:notesMasterIdLst>
  <p:sldIdLst>
    <p:sldId id="270" r:id="rId4"/>
    <p:sldId id="268" r:id="rId5"/>
    <p:sldId id="258" r:id="rId6"/>
    <p:sldId id="274" r:id="rId7"/>
    <p:sldId id="302" r:id="rId8"/>
    <p:sldId id="275" r:id="rId9"/>
    <p:sldId id="276" r:id="rId10"/>
    <p:sldId id="277" r:id="rId11"/>
    <p:sldId id="279" r:id="rId12"/>
    <p:sldId id="278" r:id="rId13"/>
    <p:sldId id="280" r:id="rId14"/>
    <p:sldId id="281" r:id="rId15"/>
    <p:sldId id="282" r:id="rId16"/>
    <p:sldId id="285" r:id="rId17"/>
    <p:sldId id="290" r:id="rId18"/>
    <p:sldId id="286" r:id="rId19"/>
    <p:sldId id="287" r:id="rId20"/>
    <p:sldId id="288" r:id="rId21"/>
    <p:sldId id="291" r:id="rId22"/>
    <p:sldId id="289" r:id="rId23"/>
    <p:sldId id="294" r:id="rId24"/>
    <p:sldId id="293" r:id="rId25"/>
    <p:sldId id="296" r:id="rId26"/>
    <p:sldId id="295" r:id="rId27"/>
    <p:sldId id="292" r:id="rId28"/>
    <p:sldId id="298" r:id="rId29"/>
    <p:sldId id="297" r:id="rId30"/>
    <p:sldId id="299" r:id="rId31"/>
    <p:sldId id="283" r:id="rId32"/>
    <p:sldId id="284" r:id="rId33"/>
    <p:sldId id="300"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e Freeman" initials="AF" lastIdx="1" clrIdx="0">
    <p:extLst>
      <p:ext uri="{19B8F6BF-5375-455C-9EA6-DF929625EA0E}">
        <p15:presenceInfo xmlns:p15="http://schemas.microsoft.com/office/powerpoint/2012/main" userId="S-1-5-21-448539723-746137067-1801674531-2890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0051"/>
    <a:srgbClr val="4D4F53"/>
    <a:srgbClr val="0066A1"/>
    <a:srgbClr val="C7D28A"/>
    <a:srgbClr val="E37222"/>
    <a:srgbClr val="FF9933"/>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52F5E-1364-4E6F-B336-2C2CC29AE606}" type="doc">
      <dgm:prSet loTypeId="urn:microsoft.com/office/officeart/2005/8/layout/hierarchy1" loCatId="hierarchy" qsTypeId="urn:microsoft.com/office/officeart/2005/8/quickstyle/3d3" qsCatId="3D" csTypeId="urn:microsoft.com/office/officeart/2005/8/colors/colorful5" csCatId="colorful" phldr="1"/>
      <dgm:spPr/>
      <dgm:t>
        <a:bodyPr/>
        <a:lstStyle/>
        <a:p>
          <a:endParaRPr lang="en-US"/>
        </a:p>
      </dgm:t>
    </dgm:pt>
    <dgm:pt modelId="{E491E49A-658F-46AD-83B9-FDD664077888}">
      <dgm:prSet phldrT="[Text]"/>
      <dgm:spPr/>
      <dgm:t>
        <a:bodyPr/>
        <a:lstStyle/>
        <a:p>
          <a:r>
            <a:rPr lang="en-US" b="1" dirty="0" smtClean="0">
              <a:latin typeface="Palatino Linotype" panose="02040502050505030304" pitchFamily="18" charset="0"/>
            </a:rPr>
            <a:t>TensorFlow</a:t>
          </a:r>
          <a:endParaRPr lang="en-US" b="1" dirty="0">
            <a:latin typeface="Palatino Linotype" panose="02040502050505030304" pitchFamily="18" charset="0"/>
          </a:endParaRPr>
        </a:p>
      </dgm:t>
    </dgm:pt>
    <dgm:pt modelId="{DD7B2135-6A9B-47E2-875A-ED43571B4DBA}" type="parTrans" cxnId="{4407A0C6-B999-4118-B5F4-73040313DB6E}">
      <dgm:prSet/>
      <dgm:spPr/>
      <dgm:t>
        <a:bodyPr/>
        <a:lstStyle/>
        <a:p>
          <a:endParaRPr lang="en-US"/>
        </a:p>
      </dgm:t>
    </dgm:pt>
    <dgm:pt modelId="{B5216A81-6B8B-4E2A-ADEF-144DD320AA8A}" type="sibTrans" cxnId="{4407A0C6-B999-4118-B5F4-73040313DB6E}">
      <dgm:prSet/>
      <dgm:spPr/>
      <dgm:t>
        <a:bodyPr/>
        <a:lstStyle/>
        <a:p>
          <a:endParaRPr lang="en-US"/>
        </a:p>
      </dgm:t>
    </dgm:pt>
    <dgm:pt modelId="{05A3EC08-02EA-4ABC-845F-B41804768AB6}">
      <dgm:prSet phldrT="[Text]" custT="1"/>
      <dgm:spPr/>
      <dgm:t>
        <a:bodyPr/>
        <a:lstStyle/>
        <a:p>
          <a:r>
            <a:rPr lang="en-US" sz="1600" dirty="0" smtClean="0">
              <a:latin typeface="Palatino Linotype" panose="02040502050505030304" pitchFamily="18" charset="0"/>
            </a:rPr>
            <a:t>Library for defining computational graphs</a:t>
          </a:r>
          <a:endParaRPr lang="en-US" sz="1600" dirty="0">
            <a:latin typeface="Palatino Linotype" panose="02040502050505030304" pitchFamily="18" charset="0"/>
          </a:endParaRPr>
        </a:p>
      </dgm:t>
    </dgm:pt>
    <dgm:pt modelId="{44FCAB11-FBDC-40B8-8DD2-E52AE6253377}" type="parTrans" cxnId="{C3A9AC06-CFFD-450D-99D6-9857C407662D}">
      <dgm:prSet/>
      <dgm:spPr/>
      <dgm:t>
        <a:bodyPr/>
        <a:lstStyle/>
        <a:p>
          <a:endParaRPr lang="en-US"/>
        </a:p>
      </dgm:t>
    </dgm:pt>
    <dgm:pt modelId="{1755E57D-0A14-4DA7-808E-EBA4C07E6BEB}" type="sibTrans" cxnId="{C3A9AC06-CFFD-450D-99D6-9857C407662D}">
      <dgm:prSet/>
      <dgm:spPr/>
      <dgm:t>
        <a:bodyPr/>
        <a:lstStyle/>
        <a:p>
          <a:endParaRPr lang="en-US"/>
        </a:p>
      </dgm:t>
    </dgm:pt>
    <dgm:pt modelId="{5E03F94E-9330-4FAA-9983-75BDF5EDFF6E}">
      <dgm:prSet custT="1"/>
      <dgm:spPr/>
      <dgm:t>
        <a:bodyPr/>
        <a:lstStyle/>
        <a:p>
          <a:r>
            <a:rPr lang="en-US" sz="1600" dirty="0" smtClean="0">
              <a:latin typeface="Palatino Linotype" panose="02040502050505030304" pitchFamily="18" charset="0"/>
            </a:rPr>
            <a:t>Runtime session for executing graphs</a:t>
          </a:r>
          <a:endParaRPr lang="en-US" sz="1600" dirty="0" smtClean="0">
            <a:latin typeface="Palatino Linotype" panose="02040502050505030304" pitchFamily="18" charset="0"/>
            <a:cs typeface="Arial" pitchFamily="34" charset="0"/>
          </a:endParaRPr>
        </a:p>
      </dgm:t>
    </dgm:pt>
    <dgm:pt modelId="{147E824A-FD23-4419-BB43-C2054E0B6781}" type="parTrans" cxnId="{2BA30B19-952D-43D5-AED4-BFF3BEB7622E}">
      <dgm:prSet/>
      <dgm:spPr/>
      <dgm:t>
        <a:bodyPr/>
        <a:lstStyle/>
        <a:p>
          <a:endParaRPr lang="en-US"/>
        </a:p>
      </dgm:t>
    </dgm:pt>
    <dgm:pt modelId="{7A7E910B-6B79-4AB1-BFED-1C697808B9F8}" type="sibTrans" cxnId="{2BA30B19-952D-43D5-AED4-BFF3BEB7622E}">
      <dgm:prSet/>
      <dgm:spPr/>
      <dgm:t>
        <a:bodyPr/>
        <a:lstStyle/>
        <a:p>
          <a:endParaRPr lang="en-US"/>
        </a:p>
      </dgm:t>
    </dgm:pt>
    <dgm:pt modelId="{2F5022FD-0A8B-4EC5-BFE3-C43C8AD21F2B}" type="pres">
      <dgm:prSet presAssocID="{D5652F5E-1364-4E6F-B336-2C2CC29AE606}" presName="hierChild1" presStyleCnt="0">
        <dgm:presLayoutVars>
          <dgm:chPref val="1"/>
          <dgm:dir/>
          <dgm:animOne val="branch"/>
          <dgm:animLvl val="lvl"/>
          <dgm:resizeHandles/>
        </dgm:presLayoutVars>
      </dgm:prSet>
      <dgm:spPr/>
    </dgm:pt>
    <dgm:pt modelId="{DBFAFD5D-23EC-4011-A353-97F29B399ABC}" type="pres">
      <dgm:prSet presAssocID="{E491E49A-658F-46AD-83B9-FDD664077888}" presName="hierRoot1" presStyleCnt="0"/>
      <dgm:spPr/>
    </dgm:pt>
    <dgm:pt modelId="{79A1AD41-897E-4174-9ACF-6D935BCF2E45}" type="pres">
      <dgm:prSet presAssocID="{E491E49A-658F-46AD-83B9-FDD664077888}" presName="composite" presStyleCnt="0"/>
      <dgm:spPr/>
    </dgm:pt>
    <dgm:pt modelId="{2A3D1DC4-04EB-4ECE-B880-0259001A4888}" type="pres">
      <dgm:prSet presAssocID="{E491E49A-658F-46AD-83B9-FDD664077888}" presName="background" presStyleLbl="node0" presStyleIdx="0" presStyleCnt="1"/>
      <dgm:spPr/>
    </dgm:pt>
    <dgm:pt modelId="{28ACDC89-C373-43CE-A724-D8D19A80FE4B}" type="pres">
      <dgm:prSet presAssocID="{E491E49A-658F-46AD-83B9-FDD664077888}" presName="text" presStyleLbl="fgAcc0" presStyleIdx="0" presStyleCnt="1">
        <dgm:presLayoutVars>
          <dgm:chPref val="3"/>
        </dgm:presLayoutVars>
      </dgm:prSet>
      <dgm:spPr/>
    </dgm:pt>
    <dgm:pt modelId="{9E7DA88B-4549-47F6-853F-D82C2D424D01}" type="pres">
      <dgm:prSet presAssocID="{E491E49A-658F-46AD-83B9-FDD664077888}" presName="hierChild2" presStyleCnt="0"/>
      <dgm:spPr/>
    </dgm:pt>
    <dgm:pt modelId="{77D52CDF-25B6-4B50-8E80-FCF06720C9D5}" type="pres">
      <dgm:prSet presAssocID="{44FCAB11-FBDC-40B8-8DD2-E52AE6253377}" presName="Name10" presStyleLbl="parChTrans1D2" presStyleIdx="0" presStyleCnt="2"/>
      <dgm:spPr/>
    </dgm:pt>
    <dgm:pt modelId="{3915825A-8E12-4440-AEE9-65700164A810}" type="pres">
      <dgm:prSet presAssocID="{05A3EC08-02EA-4ABC-845F-B41804768AB6}" presName="hierRoot2" presStyleCnt="0"/>
      <dgm:spPr/>
    </dgm:pt>
    <dgm:pt modelId="{5165C06F-1E57-4EC4-A3B2-5C1A5181416A}" type="pres">
      <dgm:prSet presAssocID="{05A3EC08-02EA-4ABC-845F-B41804768AB6}" presName="composite2" presStyleCnt="0"/>
      <dgm:spPr/>
    </dgm:pt>
    <dgm:pt modelId="{D122D5C8-AE7C-4393-92C3-34D3D048D803}" type="pres">
      <dgm:prSet presAssocID="{05A3EC08-02EA-4ABC-845F-B41804768AB6}" presName="background2" presStyleLbl="node2" presStyleIdx="0" presStyleCnt="2"/>
      <dgm:spPr/>
    </dgm:pt>
    <dgm:pt modelId="{B2A54EBF-270F-4DA3-96AD-25D5B529CC49}" type="pres">
      <dgm:prSet presAssocID="{05A3EC08-02EA-4ABC-845F-B41804768AB6}" presName="text2" presStyleLbl="fgAcc2" presStyleIdx="0" presStyleCnt="2" custScaleX="145726">
        <dgm:presLayoutVars>
          <dgm:chPref val="3"/>
        </dgm:presLayoutVars>
      </dgm:prSet>
      <dgm:spPr/>
      <dgm:t>
        <a:bodyPr/>
        <a:lstStyle/>
        <a:p>
          <a:endParaRPr lang="en-US"/>
        </a:p>
      </dgm:t>
    </dgm:pt>
    <dgm:pt modelId="{3BEA368F-9B02-461C-93EF-7E1AF30CAE8C}" type="pres">
      <dgm:prSet presAssocID="{05A3EC08-02EA-4ABC-845F-B41804768AB6}" presName="hierChild3" presStyleCnt="0"/>
      <dgm:spPr/>
    </dgm:pt>
    <dgm:pt modelId="{5C357742-7DA9-42B9-AE8C-A62759F1D4F5}" type="pres">
      <dgm:prSet presAssocID="{147E824A-FD23-4419-BB43-C2054E0B6781}" presName="Name10" presStyleLbl="parChTrans1D2" presStyleIdx="1" presStyleCnt="2"/>
      <dgm:spPr/>
    </dgm:pt>
    <dgm:pt modelId="{7631538E-48CD-48C2-B215-10EE1A4FCE96}" type="pres">
      <dgm:prSet presAssocID="{5E03F94E-9330-4FAA-9983-75BDF5EDFF6E}" presName="hierRoot2" presStyleCnt="0"/>
      <dgm:spPr/>
    </dgm:pt>
    <dgm:pt modelId="{9264D9F2-2332-40ED-A44D-B27B310C6846}" type="pres">
      <dgm:prSet presAssocID="{5E03F94E-9330-4FAA-9983-75BDF5EDFF6E}" presName="composite2" presStyleCnt="0"/>
      <dgm:spPr/>
    </dgm:pt>
    <dgm:pt modelId="{24B52949-4EC5-4952-8121-025BFCC53B1B}" type="pres">
      <dgm:prSet presAssocID="{5E03F94E-9330-4FAA-9983-75BDF5EDFF6E}" presName="background2" presStyleLbl="node2" presStyleIdx="1" presStyleCnt="2"/>
      <dgm:spPr/>
    </dgm:pt>
    <dgm:pt modelId="{EFFD2A5E-4B64-4623-8C7E-1A9A8EDFEFFF}" type="pres">
      <dgm:prSet presAssocID="{5E03F94E-9330-4FAA-9983-75BDF5EDFF6E}" presName="text2" presStyleLbl="fgAcc2" presStyleIdx="1" presStyleCnt="2" custScaleX="132739">
        <dgm:presLayoutVars>
          <dgm:chPref val="3"/>
        </dgm:presLayoutVars>
      </dgm:prSet>
      <dgm:spPr/>
      <dgm:t>
        <a:bodyPr/>
        <a:lstStyle/>
        <a:p>
          <a:endParaRPr lang="en-US"/>
        </a:p>
      </dgm:t>
    </dgm:pt>
    <dgm:pt modelId="{BE07AF9E-B125-45E8-AA13-917BE7FE1011}" type="pres">
      <dgm:prSet presAssocID="{5E03F94E-9330-4FAA-9983-75BDF5EDFF6E}" presName="hierChild3" presStyleCnt="0"/>
      <dgm:spPr/>
    </dgm:pt>
  </dgm:ptLst>
  <dgm:cxnLst>
    <dgm:cxn modelId="{C3A9AC06-CFFD-450D-99D6-9857C407662D}" srcId="{E491E49A-658F-46AD-83B9-FDD664077888}" destId="{05A3EC08-02EA-4ABC-845F-B41804768AB6}" srcOrd="0" destOrd="0" parTransId="{44FCAB11-FBDC-40B8-8DD2-E52AE6253377}" sibTransId="{1755E57D-0A14-4DA7-808E-EBA4C07E6BEB}"/>
    <dgm:cxn modelId="{BB3D9187-019E-459C-B0A9-D5E6E620F0BD}" type="presOf" srcId="{05A3EC08-02EA-4ABC-845F-B41804768AB6}" destId="{B2A54EBF-270F-4DA3-96AD-25D5B529CC49}" srcOrd="0" destOrd="0" presId="urn:microsoft.com/office/officeart/2005/8/layout/hierarchy1"/>
    <dgm:cxn modelId="{A2750FDA-A5EB-43FF-B372-373C96DB64E2}" type="presOf" srcId="{147E824A-FD23-4419-BB43-C2054E0B6781}" destId="{5C357742-7DA9-42B9-AE8C-A62759F1D4F5}" srcOrd="0" destOrd="0" presId="urn:microsoft.com/office/officeart/2005/8/layout/hierarchy1"/>
    <dgm:cxn modelId="{EEC6C90F-F6A2-4783-A012-C93B0D5C2802}" type="presOf" srcId="{D5652F5E-1364-4E6F-B336-2C2CC29AE606}" destId="{2F5022FD-0A8B-4EC5-BFE3-C43C8AD21F2B}" srcOrd="0" destOrd="0" presId="urn:microsoft.com/office/officeart/2005/8/layout/hierarchy1"/>
    <dgm:cxn modelId="{2BA30B19-952D-43D5-AED4-BFF3BEB7622E}" srcId="{E491E49A-658F-46AD-83B9-FDD664077888}" destId="{5E03F94E-9330-4FAA-9983-75BDF5EDFF6E}" srcOrd="1" destOrd="0" parTransId="{147E824A-FD23-4419-BB43-C2054E0B6781}" sibTransId="{7A7E910B-6B79-4AB1-BFED-1C697808B9F8}"/>
    <dgm:cxn modelId="{CB2FA432-DE4C-47AA-A4E8-B804EB0AB485}" type="presOf" srcId="{5E03F94E-9330-4FAA-9983-75BDF5EDFF6E}" destId="{EFFD2A5E-4B64-4623-8C7E-1A9A8EDFEFFF}" srcOrd="0" destOrd="0" presId="urn:microsoft.com/office/officeart/2005/8/layout/hierarchy1"/>
    <dgm:cxn modelId="{42D22113-CD84-4738-BAD0-1BDA026E71D3}" type="presOf" srcId="{E491E49A-658F-46AD-83B9-FDD664077888}" destId="{28ACDC89-C373-43CE-A724-D8D19A80FE4B}" srcOrd="0" destOrd="0" presId="urn:microsoft.com/office/officeart/2005/8/layout/hierarchy1"/>
    <dgm:cxn modelId="{6003F865-2AB1-4BC9-9747-0A8029233CD1}" type="presOf" srcId="{44FCAB11-FBDC-40B8-8DD2-E52AE6253377}" destId="{77D52CDF-25B6-4B50-8E80-FCF06720C9D5}" srcOrd="0" destOrd="0" presId="urn:microsoft.com/office/officeart/2005/8/layout/hierarchy1"/>
    <dgm:cxn modelId="{4407A0C6-B999-4118-B5F4-73040313DB6E}" srcId="{D5652F5E-1364-4E6F-B336-2C2CC29AE606}" destId="{E491E49A-658F-46AD-83B9-FDD664077888}" srcOrd="0" destOrd="0" parTransId="{DD7B2135-6A9B-47E2-875A-ED43571B4DBA}" sibTransId="{B5216A81-6B8B-4E2A-ADEF-144DD320AA8A}"/>
    <dgm:cxn modelId="{0FFAA1D5-94D8-4E84-AC79-0F014ED474CE}" type="presParOf" srcId="{2F5022FD-0A8B-4EC5-BFE3-C43C8AD21F2B}" destId="{DBFAFD5D-23EC-4011-A353-97F29B399ABC}" srcOrd="0" destOrd="0" presId="urn:microsoft.com/office/officeart/2005/8/layout/hierarchy1"/>
    <dgm:cxn modelId="{14C27C4B-F7D8-4DD1-917F-3B58450187DD}" type="presParOf" srcId="{DBFAFD5D-23EC-4011-A353-97F29B399ABC}" destId="{79A1AD41-897E-4174-9ACF-6D935BCF2E45}" srcOrd="0" destOrd="0" presId="urn:microsoft.com/office/officeart/2005/8/layout/hierarchy1"/>
    <dgm:cxn modelId="{B8D793C0-139B-4427-B3B8-FD23C5CD772F}" type="presParOf" srcId="{79A1AD41-897E-4174-9ACF-6D935BCF2E45}" destId="{2A3D1DC4-04EB-4ECE-B880-0259001A4888}" srcOrd="0" destOrd="0" presId="urn:microsoft.com/office/officeart/2005/8/layout/hierarchy1"/>
    <dgm:cxn modelId="{AAF03803-D31D-4C8B-9252-EDE8FDA0DC55}" type="presParOf" srcId="{79A1AD41-897E-4174-9ACF-6D935BCF2E45}" destId="{28ACDC89-C373-43CE-A724-D8D19A80FE4B}" srcOrd="1" destOrd="0" presId="urn:microsoft.com/office/officeart/2005/8/layout/hierarchy1"/>
    <dgm:cxn modelId="{3475E17B-0E14-4158-86A8-D0196D281801}" type="presParOf" srcId="{DBFAFD5D-23EC-4011-A353-97F29B399ABC}" destId="{9E7DA88B-4549-47F6-853F-D82C2D424D01}" srcOrd="1" destOrd="0" presId="urn:microsoft.com/office/officeart/2005/8/layout/hierarchy1"/>
    <dgm:cxn modelId="{2B90FE86-10D6-4991-9409-F93F30215580}" type="presParOf" srcId="{9E7DA88B-4549-47F6-853F-D82C2D424D01}" destId="{77D52CDF-25B6-4B50-8E80-FCF06720C9D5}" srcOrd="0" destOrd="0" presId="urn:microsoft.com/office/officeart/2005/8/layout/hierarchy1"/>
    <dgm:cxn modelId="{A68E067E-0F8A-4159-8078-057EF376A52F}" type="presParOf" srcId="{9E7DA88B-4549-47F6-853F-D82C2D424D01}" destId="{3915825A-8E12-4440-AEE9-65700164A810}" srcOrd="1" destOrd="0" presId="urn:microsoft.com/office/officeart/2005/8/layout/hierarchy1"/>
    <dgm:cxn modelId="{092C50EB-309A-4AC7-808F-BDE378A4F864}" type="presParOf" srcId="{3915825A-8E12-4440-AEE9-65700164A810}" destId="{5165C06F-1E57-4EC4-A3B2-5C1A5181416A}" srcOrd="0" destOrd="0" presId="urn:microsoft.com/office/officeart/2005/8/layout/hierarchy1"/>
    <dgm:cxn modelId="{0585E305-2A79-40A6-871B-C2F91B33AA2E}" type="presParOf" srcId="{5165C06F-1E57-4EC4-A3B2-5C1A5181416A}" destId="{D122D5C8-AE7C-4393-92C3-34D3D048D803}" srcOrd="0" destOrd="0" presId="urn:microsoft.com/office/officeart/2005/8/layout/hierarchy1"/>
    <dgm:cxn modelId="{488B018C-45B1-4D97-8B28-9DF35E18068A}" type="presParOf" srcId="{5165C06F-1E57-4EC4-A3B2-5C1A5181416A}" destId="{B2A54EBF-270F-4DA3-96AD-25D5B529CC49}" srcOrd="1" destOrd="0" presId="urn:microsoft.com/office/officeart/2005/8/layout/hierarchy1"/>
    <dgm:cxn modelId="{5A4C43CE-D2A6-4F14-83FC-BA7F11D03691}" type="presParOf" srcId="{3915825A-8E12-4440-AEE9-65700164A810}" destId="{3BEA368F-9B02-461C-93EF-7E1AF30CAE8C}" srcOrd="1" destOrd="0" presId="urn:microsoft.com/office/officeart/2005/8/layout/hierarchy1"/>
    <dgm:cxn modelId="{432D4915-E6FC-4800-AB62-668B075B5433}" type="presParOf" srcId="{9E7DA88B-4549-47F6-853F-D82C2D424D01}" destId="{5C357742-7DA9-42B9-AE8C-A62759F1D4F5}" srcOrd="2" destOrd="0" presId="urn:microsoft.com/office/officeart/2005/8/layout/hierarchy1"/>
    <dgm:cxn modelId="{714BD470-32A0-40FD-812E-E897516C17B1}" type="presParOf" srcId="{9E7DA88B-4549-47F6-853F-D82C2D424D01}" destId="{7631538E-48CD-48C2-B215-10EE1A4FCE96}" srcOrd="3" destOrd="0" presId="urn:microsoft.com/office/officeart/2005/8/layout/hierarchy1"/>
    <dgm:cxn modelId="{CA859B71-CD0F-4BDA-BD71-4827B0BF01D6}" type="presParOf" srcId="{7631538E-48CD-48C2-B215-10EE1A4FCE96}" destId="{9264D9F2-2332-40ED-A44D-B27B310C6846}" srcOrd="0" destOrd="0" presId="urn:microsoft.com/office/officeart/2005/8/layout/hierarchy1"/>
    <dgm:cxn modelId="{1B1170C6-E198-40EF-9555-4C871ADCC5E3}" type="presParOf" srcId="{9264D9F2-2332-40ED-A44D-B27B310C6846}" destId="{24B52949-4EC5-4952-8121-025BFCC53B1B}" srcOrd="0" destOrd="0" presId="urn:microsoft.com/office/officeart/2005/8/layout/hierarchy1"/>
    <dgm:cxn modelId="{CBAC0734-3A76-4DA5-A0FB-145F82E7B37C}" type="presParOf" srcId="{9264D9F2-2332-40ED-A44D-B27B310C6846}" destId="{EFFD2A5E-4B64-4623-8C7E-1A9A8EDFEFFF}" srcOrd="1" destOrd="0" presId="urn:microsoft.com/office/officeart/2005/8/layout/hierarchy1"/>
    <dgm:cxn modelId="{93D8A73A-0589-48CF-B5B6-9938F24F191C}" type="presParOf" srcId="{7631538E-48CD-48C2-B215-10EE1A4FCE96}" destId="{BE07AF9E-B125-45E8-AA13-917BE7FE10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57742-7DA9-42B9-AE8C-A62759F1D4F5}">
      <dsp:nvSpPr>
        <dsp:cNvPr id="0" name=""/>
        <dsp:cNvSpPr/>
      </dsp:nvSpPr>
      <dsp:spPr>
        <a:xfrm>
          <a:off x="3901242" y="1306991"/>
          <a:ext cx="1724782" cy="597355"/>
        </a:xfrm>
        <a:custGeom>
          <a:avLst/>
          <a:gdLst/>
          <a:ahLst/>
          <a:cxnLst/>
          <a:rect l="0" t="0" r="0" b="0"/>
          <a:pathLst>
            <a:path>
              <a:moveTo>
                <a:pt x="0" y="0"/>
              </a:moveTo>
              <a:lnTo>
                <a:pt x="0" y="407080"/>
              </a:lnTo>
              <a:lnTo>
                <a:pt x="1724782" y="407080"/>
              </a:lnTo>
              <a:lnTo>
                <a:pt x="1724782" y="597355"/>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7D52CDF-25B6-4B50-8E80-FCF06720C9D5}">
      <dsp:nvSpPr>
        <dsp:cNvPr id="0" name=""/>
        <dsp:cNvSpPr/>
      </dsp:nvSpPr>
      <dsp:spPr>
        <a:xfrm>
          <a:off x="2309832" y="1306991"/>
          <a:ext cx="1591409" cy="597355"/>
        </a:xfrm>
        <a:custGeom>
          <a:avLst/>
          <a:gdLst/>
          <a:ahLst/>
          <a:cxnLst/>
          <a:rect l="0" t="0" r="0" b="0"/>
          <a:pathLst>
            <a:path>
              <a:moveTo>
                <a:pt x="1591409" y="0"/>
              </a:moveTo>
              <a:lnTo>
                <a:pt x="1591409" y="407080"/>
              </a:lnTo>
              <a:lnTo>
                <a:pt x="0" y="407080"/>
              </a:lnTo>
              <a:lnTo>
                <a:pt x="0" y="597355"/>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A3D1DC4-04EB-4ECE-B880-0259001A4888}">
      <dsp:nvSpPr>
        <dsp:cNvPr id="0" name=""/>
        <dsp:cNvSpPr/>
      </dsp:nvSpPr>
      <dsp:spPr>
        <a:xfrm>
          <a:off x="2874269" y="2736"/>
          <a:ext cx="2053945" cy="1304255"/>
        </a:xfrm>
        <a:prstGeom prst="roundRect">
          <a:avLst>
            <a:gd name="adj" fmla="val 1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8ACDC89-C373-43CE-A724-D8D19A80FE4B}">
      <dsp:nvSpPr>
        <dsp:cNvPr id="0" name=""/>
        <dsp:cNvSpPr/>
      </dsp:nvSpPr>
      <dsp:spPr>
        <a:xfrm>
          <a:off x="3102485" y="219541"/>
          <a:ext cx="2053945" cy="13042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latin typeface="Palatino Linotype" panose="02040502050505030304" pitchFamily="18" charset="0"/>
            </a:rPr>
            <a:t>TensorFlow</a:t>
          </a:r>
          <a:endParaRPr lang="en-US" sz="2600" b="1" kern="1200" dirty="0">
            <a:latin typeface="Palatino Linotype" panose="02040502050505030304" pitchFamily="18" charset="0"/>
          </a:endParaRPr>
        </a:p>
      </dsp:txBody>
      <dsp:txXfrm>
        <a:off x="3140685" y="257741"/>
        <a:ext cx="1977545" cy="1227855"/>
      </dsp:txXfrm>
    </dsp:sp>
    <dsp:sp modelId="{D122D5C8-AE7C-4393-92C3-34D3D048D803}">
      <dsp:nvSpPr>
        <dsp:cNvPr id="0" name=""/>
        <dsp:cNvSpPr/>
      </dsp:nvSpPr>
      <dsp:spPr>
        <a:xfrm>
          <a:off x="813265" y="1904347"/>
          <a:ext cx="2993133" cy="1304255"/>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2A54EBF-270F-4DA3-96AD-25D5B529CC49}">
      <dsp:nvSpPr>
        <dsp:cNvPr id="0" name=""/>
        <dsp:cNvSpPr/>
      </dsp:nvSpPr>
      <dsp:spPr>
        <a:xfrm>
          <a:off x="1041482" y="2121153"/>
          <a:ext cx="2993133" cy="13042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Palatino Linotype" panose="02040502050505030304" pitchFamily="18" charset="0"/>
            </a:rPr>
            <a:t>Library for defining computational graphs</a:t>
          </a:r>
          <a:endParaRPr lang="en-US" sz="1600" kern="1200" dirty="0">
            <a:latin typeface="Palatino Linotype" panose="02040502050505030304" pitchFamily="18" charset="0"/>
          </a:endParaRPr>
        </a:p>
      </dsp:txBody>
      <dsp:txXfrm>
        <a:off x="1079682" y="2159353"/>
        <a:ext cx="2916733" cy="1227855"/>
      </dsp:txXfrm>
    </dsp:sp>
    <dsp:sp modelId="{24B52949-4EC5-4952-8121-025BFCC53B1B}">
      <dsp:nvSpPr>
        <dsp:cNvPr id="0" name=""/>
        <dsp:cNvSpPr/>
      </dsp:nvSpPr>
      <dsp:spPr>
        <a:xfrm>
          <a:off x="4262831" y="1904347"/>
          <a:ext cx="2726387" cy="1304255"/>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FFD2A5E-4B64-4623-8C7E-1A9A8EDFEFFF}">
      <dsp:nvSpPr>
        <dsp:cNvPr id="0" name=""/>
        <dsp:cNvSpPr/>
      </dsp:nvSpPr>
      <dsp:spPr>
        <a:xfrm>
          <a:off x="4491047" y="2121153"/>
          <a:ext cx="2726387" cy="13042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Palatino Linotype" panose="02040502050505030304" pitchFamily="18" charset="0"/>
            </a:rPr>
            <a:t>Runtime session for executing graphs</a:t>
          </a:r>
          <a:endParaRPr lang="en-US" sz="1600" kern="1200" dirty="0" smtClean="0">
            <a:latin typeface="Palatino Linotype" panose="02040502050505030304" pitchFamily="18" charset="0"/>
            <a:cs typeface="Arial" pitchFamily="34" charset="0"/>
          </a:endParaRPr>
        </a:p>
      </dsp:txBody>
      <dsp:txXfrm>
        <a:off x="4529247" y="2159353"/>
        <a:ext cx="2649987" cy="12278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642EB-7D7D-48CF-A5EC-7232BCDA457C}"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8DF23-3DA4-4791-99C9-6E9A1F35FAC5}" type="slidenum">
              <a:rPr lang="en-US" smtClean="0"/>
              <a:t>‹#›</a:t>
            </a:fld>
            <a:endParaRPr lang="en-US"/>
          </a:p>
        </p:txBody>
      </p:sp>
    </p:spTree>
    <p:extLst>
      <p:ext uri="{BB962C8B-B14F-4D97-AF65-F5344CB8AC3E}">
        <p14:creationId xmlns:p14="http://schemas.microsoft.com/office/powerpoint/2010/main" val="102344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acktpub.com/tech/Deep-Learn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1</a:t>
            </a:fld>
            <a:endParaRPr lang="en-GB" dirty="0"/>
          </a:p>
        </p:txBody>
      </p:sp>
    </p:spTree>
    <p:extLst>
      <p:ext uri="{BB962C8B-B14F-4D97-AF65-F5344CB8AC3E}">
        <p14:creationId xmlns:p14="http://schemas.microsoft.com/office/powerpoint/2010/main" val="199799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15</a:t>
            </a:fld>
            <a:endParaRPr lang="en-GB" dirty="0"/>
          </a:p>
        </p:txBody>
      </p:sp>
    </p:spTree>
    <p:extLst>
      <p:ext uri="{BB962C8B-B14F-4D97-AF65-F5344CB8AC3E}">
        <p14:creationId xmlns:p14="http://schemas.microsoft.com/office/powerpoint/2010/main" val="191651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edium-content-serif-font"/>
              </a:rPr>
              <a:t>We can think of placeholders as </a:t>
            </a:r>
            <a:r>
              <a:rPr lang="en-US" b="1" dirty="0" smtClean="0">
                <a:latin typeface="medium-content-serif-font"/>
              </a:rPr>
              <a:t>empty nodes</a:t>
            </a:r>
            <a:r>
              <a:rPr lang="en-US" dirty="0" smtClean="0">
                <a:latin typeface="medium-content-serif-font"/>
              </a:rPr>
              <a:t> in the graph where the value is provided later on. </a:t>
            </a:r>
          </a:p>
        </p:txBody>
      </p:sp>
      <p:sp>
        <p:nvSpPr>
          <p:cNvPr id="4" name="Slide Number Placeholder 3"/>
          <p:cNvSpPr>
            <a:spLocks noGrp="1"/>
          </p:cNvSpPr>
          <p:nvPr>
            <p:ph type="sldNum" sz="quarter" idx="10"/>
          </p:nvPr>
        </p:nvSpPr>
        <p:spPr/>
        <p:txBody>
          <a:bodyPr/>
          <a:lstStyle/>
          <a:p>
            <a:fld id="{6248DF23-3DA4-4791-99C9-6E9A1F35FAC5}" type="slidenum">
              <a:rPr lang="en-US" smtClean="0"/>
              <a:t>17</a:t>
            </a:fld>
            <a:endParaRPr lang="en-US"/>
          </a:p>
        </p:txBody>
      </p:sp>
    </p:spTree>
    <p:extLst>
      <p:ext uri="{BB962C8B-B14F-4D97-AF65-F5344CB8AC3E}">
        <p14:creationId xmlns:p14="http://schemas.microsoft.com/office/powerpoint/2010/main" val="169417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19</a:t>
            </a:fld>
            <a:endParaRPr lang="en-GB" dirty="0"/>
          </a:p>
        </p:txBody>
      </p:sp>
    </p:spTree>
    <p:extLst>
      <p:ext uri="{BB962C8B-B14F-4D97-AF65-F5344CB8AC3E}">
        <p14:creationId xmlns:p14="http://schemas.microsoft.com/office/powerpoint/2010/main" val="81833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start off by importing </a:t>
            </a:r>
            <a:r>
              <a:rPr lang="en-US" dirty="0" err="1" smtClean="0"/>
              <a:t>tensorflow</a:t>
            </a:r>
            <a:r>
              <a:rPr lang="en-US" sz="1200" b="0" i="0" kern="1200" dirty="0" smtClean="0">
                <a:solidFill>
                  <a:schemeClr val="tx1"/>
                </a:solidFill>
                <a:effectLst/>
                <a:latin typeface="+mn-lt"/>
                <a:ea typeface="+mn-ea"/>
                <a:cs typeface="+mn-cs"/>
              </a:rPr>
              <a:t>. Next, we create a </a:t>
            </a:r>
            <a:r>
              <a:rPr lang="en-US" dirty="0" smtClean="0"/>
              <a:t>Session</a:t>
            </a:r>
            <a:r>
              <a:rPr lang="en-US" sz="1200" b="0" i="0" kern="1200" dirty="0" smtClean="0">
                <a:solidFill>
                  <a:schemeClr val="tx1"/>
                </a:solidFill>
                <a:effectLst/>
                <a:latin typeface="+mn-lt"/>
                <a:ea typeface="+mn-ea"/>
                <a:cs typeface="+mn-cs"/>
              </a:rPr>
              <a:t> object within a </a:t>
            </a:r>
            <a:r>
              <a:rPr lang="en-US" dirty="0" smtClean="0"/>
              <a:t>with</a:t>
            </a:r>
            <a:r>
              <a:rPr lang="en-US" sz="1200" b="0" i="0" kern="1200" dirty="0" smtClean="0">
                <a:solidFill>
                  <a:schemeClr val="tx1"/>
                </a:solidFill>
                <a:effectLst/>
                <a:latin typeface="+mn-lt"/>
                <a:ea typeface="+mn-ea"/>
                <a:cs typeface="+mn-cs"/>
              </a:rPr>
              <a:t> statement. This has the advantage that the session is automatically closed after the block was executed and we don’t have to call </a:t>
            </a:r>
            <a:r>
              <a:rPr lang="en-US" dirty="0" err="1" smtClean="0"/>
              <a:t>sess.close</a:t>
            </a:r>
            <a:r>
              <a:rPr lang="en-US" dirty="0" smtClean="0"/>
              <a:t>()</a:t>
            </a:r>
            <a:r>
              <a:rPr lang="en-US" sz="1200" b="0" i="0" kern="1200" dirty="0" smtClean="0">
                <a:solidFill>
                  <a:schemeClr val="tx1"/>
                </a:solidFill>
                <a:effectLst/>
                <a:latin typeface="+mn-lt"/>
                <a:ea typeface="+mn-ea"/>
                <a:cs typeface="+mn-cs"/>
              </a:rPr>
              <a:t> ourselves. Now, inside the </a:t>
            </a:r>
            <a:r>
              <a:rPr lang="en-US" dirty="0" smtClean="0"/>
              <a:t>with-block</a:t>
            </a:r>
            <a:r>
              <a:rPr lang="en-US" sz="1200" b="0" i="0" kern="1200" dirty="0" smtClean="0">
                <a:solidFill>
                  <a:schemeClr val="tx1"/>
                </a:solidFill>
                <a:effectLst/>
                <a:latin typeface="+mn-lt"/>
                <a:ea typeface="+mn-ea"/>
                <a:cs typeface="+mn-cs"/>
              </a:rPr>
              <a:t>, we can start constructing new TensorFlow operations (nodes) and thereby define the edges (Tensors). For example: This creates a new </a:t>
            </a:r>
            <a:r>
              <a:rPr lang="en-US" dirty="0" smtClean="0"/>
              <a:t>Constant</a:t>
            </a:r>
            <a:r>
              <a:rPr lang="en-US" sz="1200" b="0" i="0" kern="1200" dirty="0" smtClean="0">
                <a:solidFill>
                  <a:schemeClr val="tx1"/>
                </a:solidFill>
                <a:effectLst/>
                <a:latin typeface="+mn-lt"/>
                <a:ea typeface="+mn-ea"/>
                <a:cs typeface="+mn-cs"/>
              </a:rPr>
              <a:t> Tensor with the name </a:t>
            </a:r>
            <a:r>
              <a:rPr lang="en-US" dirty="0" smtClean="0"/>
              <a:t>a</a:t>
            </a:r>
            <a:r>
              <a:rPr lang="en-US" sz="1200" b="0" i="0" kern="1200" dirty="0" smtClean="0">
                <a:solidFill>
                  <a:schemeClr val="tx1"/>
                </a:solidFill>
                <a:effectLst/>
                <a:latin typeface="+mn-lt"/>
                <a:ea typeface="+mn-ea"/>
                <a:cs typeface="+mn-cs"/>
              </a:rPr>
              <a:t> that produces the value</a:t>
            </a:r>
            <a:r>
              <a:rPr lang="en-US" dirty="0" smtClean="0"/>
              <a:t>15</a:t>
            </a:r>
            <a:r>
              <a:rPr lang="en-US" sz="1200" b="0" i="0" kern="1200" dirty="0" smtClean="0">
                <a:solidFill>
                  <a:schemeClr val="tx1"/>
                </a:solidFill>
                <a:effectLst/>
                <a:latin typeface="+mn-lt"/>
                <a:ea typeface="+mn-ea"/>
                <a:cs typeface="+mn-cs"/>
              </a:rPr>
              <a:t>. The name is optional. </a:t>
            </a:r>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20</a:t>
            </a:fld>
            <a:endParaRPr lang="en-US"/>
          </a:p>
        </p:txBody>
      </p:sp>
    </p:spTree>
    <p:extLst>
      <p:ext uri="{BB962C8B-B14F-4D97-AF65-F5344CB8AC3E}">
        <p14:creationId xmlns:p14="http://schemas.microsoft.com/office/powerpoint/2010/main" val="1593998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21</a:t>
            </a:fld>
            <a:endParaRPr lang="en-GB" dirty="0"/>
          </a:p>
        </p:txBody>
      </p:sp>
    </p:spTree>
    <p:extLst>
      <p:ext uri="{BB962C8B-B14F-4D97-AF65-F5344CB8AC3E}">
        <p14:creationId xmlns:p14="http://schemas.microsoft.com/office/powerpoint/2010/main" val="3944898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22</a:t>
            </a:fld>
            <a:endParaRPr lang="en-US"/>
          </a:p>
        </p:txBody>
      </p:sp>
    </p:spTree>
    <p:extLst>
      <p:ext uri="{BB962C8B-B14F-4D97-AF65-F5344CB8AC3E}">
        <p14:creationId xmlns:p14="http://schemas.microsoft.com/office/powerpoint/2010/main" val="869914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26</a:t>
            </a:fld>
            <a:endParaRPr lang="en-GB" dirty="0"/>
          </a:p>
        </p:txBody>
      </p:sp>
    </p:spTree>
    <p:extLst>
      <p:ext uri="{BB962C8B-B14F-4D97-AF65-F5344CB8AC3E}">
        <p14:creationId xmlns:p14="http://schemas.microsoft.com/office/powerpoint/2010/main" val="251410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28</a:t>
            </a:fld>
            <a:endParaRPr lang="en-GB" dirty="0"/>
          </a:p>
        </p:txBody>
      </p:sp>
    </p:spTree>
    <p:extLst>
      <p:ext uri="{BB962C8B-B14F-4D97-AF65-F5344CB8AC3E}">
        <p14:creationId xmlns:p14="http://schemas.microsoft.com/office/powerpoint/2010/main" val="3611315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32</a:t>
            </a:fld>
            <a:endParaRPr lang="en-GB" dirty="0"/>
          </a:p>
        </p:txBody>
      </p:sp>
    </p:spTree>
    <p:extLst>
      <p:ext uri="{BB962C8B-B14F-4D97-AF65-F5344CB8AC3E}">
        <p14:creationId xmlns:p14="http://schemas.microsoft.com/office/powerpoint/2010/main" val="405387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11206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3</a:t>
            </a:fld>
            <a:endParaRPr lang="en-GB" dirty="0"/>
          </a:p>
        </p:txBody>
      </p:sp>
    </p:spTree>
    <p:extLst>
      <p:ext uri="{BB962C8B-B14F-4D97-AF65-F5344CB8AC3E}">
        <p14:creationId xmlns:p14="http://schemas.microsoft.com/office/powerpoint/2010/main" val="158179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trend of distributed </a:t>
            </a:r>
            <a:r>
              <a:rPr lang="en-US" sz="1200" b="0" i="0" u="none" strike="noStrike" kern="1200" dirty="0" smtClean="0">
                <a:solidFill>
                  <a:schemeClr val="tx1"/>
                </a:solidFill>
                <a:effectLst/>
                <a:latin typeface="+mn-lt"/>
                <a:ea typeface="+mn-ea"/>
                <a:cs typeface="+mn-cs"/>
                <a:hlinkClick r:id="rId3" tooltip="Deep Learning eBooks, Courses &amp; Videos"/>
              </a:rPr>
              <a:t>deep learning</a:t>
            </a:r>
            <a:r>
              <a:rPr lang="en-US" sz="1200" b="0" i="0" kern="1200" dirty="0" smtClean="0">
                <a:solidFill>
                  <a:schemeClr val="tx1"/>
                </a:solidFill>
                <a:effectLst/>
                <a:latin typeface="+mn-lt"/>
                <a:ea typeface="+mn-ea"/>
                <a:cs typeface="+mn-cs"/>
              </a:rPr>
              <a:t> began in 2017, when Facebook released a paper showing a set of methods to reduce the training time of a convolutional neural network model. The test was done on RESNET-50 model on ImageNet dataset which took one hour to train instead of two weeks. 256 GPUs spread over 32 servers were used.</a:t>
            </a:r>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8</a:t>
            </a:fld>
            <a:endParaRPr lang="en-US"/>
          </a:p>
        </p:txBody>
      </p:sp>
    </p:spTree>
    <p:extLst>
      <p:ext uri="{BB962C8B-B14F-4D97-AF65-F5344CB8AC3E}">
        <p14:creationId xmlns:p14="http://schemas.microsoft.com/office/powerpoint/2010/main" val="388164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C8A01-2FEA-41F7-A1C2-1952C799240C}" type="slidenum">
              <a:rPr lang="en-GB" smtClean="0"/>
              <a:t>10</a:t>
            </a:fld>
            <a:endParaRPr lang="en-GB" dirty="0"/>
          </a:p>
        </p:txBody>
      </p:sp>
    </p:spTree>
    <p:extLst>
      <p:ext uri="{BB962C8B-B14F-4D97-AF65-F5344CB8AC3E}">
        <p14:creationId xmlns:p14="http://schemas.microsoft.com/office/powerpoint/2010/main" val="167894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on a variety of different hardware(CPU,GPU,TPU etc.,)</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11</a:t>
            </a:fld>
            <a:endParaRPr lang="en-US"/>
          </a:p>
        </p:txBody>
      </p:sp>
    </p:spTree>
    <p:extLst>
      <p:ext uri="{BB962C8B-B14F-4D97-AF65-F5344CB8AC3E}">
        <p14:creationId xmlns:p14="http://schemas.microsoft.com/office/powerpoint/2010/main" val="403730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12</a:t>
            </a:fld>
            <a:endParaRPr lang="en-US"/>
          </a:p>
        </p:txBody>
      </p:sp>
    </p:spTree>
    <p:extLst>
      <p:ext uri="{BB962C8B-B14F-4D97-AF65-F5344CB8AC3E}">
        <p14:creationId xmlns:p14="http://schemas.microsoft.com/office/powerpoint/2010/main" val="322729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create a computational graph out of this program, we create nodes for each of the operations in our program, along with the input variables </a:t>
            </a:r>
            <a:r>
              <a:rPr lang="en-US" dirty="0" smtClean="0"/>
              <a:t>a</a:t>
            </a:r>
            <a:r>
              <a:rPr lang="en-US" sz="1200" b="0" i="0" kern="1200" dirty="0" smtClean="0">
                <a:solidFill>
                  <a:schemeClr val="tx1"/>
                </a:solidFill>
                <a:effectLst/>
                <a:latin typeface="+mn-lt"/>
                <a:ea typeface="+mn-ea"/>
                <a:cs typeface="+mn-cs"/>
              </a:rPr>
              <a:t> and </a:t>
            </a:r>
            <a:r>
              <a:rPr lang="en-US" dirty="0" smtClean="0"/>
              <a:t>b</a:t>
            </a:r>
            <a:r>
              <a:rPr lang="en-US" sz="1200" b="0" i="0" kern="1200" dirty="0" smtClean="0">
                <a:solidFill>
                  <a:schemeClr val="tx1"/>
                </a:solidFill>
                <a:effectLst/>
                <a:latin typeface="+mn-lt"/>
                <a:ea typeface="+mn-ea"/>
                <a:cs typeface="+mn-cs"/>
              </a:rPr>
              <a:t>. In fact, </a:t>
            </a:r>
            <a:r>
              <a:rPr lang="en-US" dirty="0" smtClean="0"/>
              <a:t>a</a:t>
            </a:r>
            <a:r>
              <a:rPr lang="en-US" sz="1200" b="0" i="0" kern="1200" dirty="0" smtClean="0">
                <a:solidFill>
                  <a:schemeClr val="tx1"/>
                </a:solidFill>
                <a:effectLst/>
                <a:latin typeface="+mn-lt"/>
                <a:ea typeface="+mn-ea"/>
                <a:cs typeface="+mn-cs"/>
              </a:rPr>
              <a:t> and </a:t>
            </a:r>
            <a:r>
              <a:rPr lang="en-US" dirty="0" smtClean="0"/>
              <a:t>b</a:t>
            </a:r>
            <a:r>
              <a:rPr lang="en-US" sz="1200" b="0" i="0" kern="1200" dirty="0" smtClean="0">
                <a:solidFill>
                  <a:schemeClr val="tx1"/>
                </a:solidFill>
                <a:effectLst/>
                <a:latin typeface="+mn-lt"/>
                <a:ea typeface="+mn-ea"/>
                <a:cs typeface="+mn-cs"/>
              </a:rPr>
              <a:t> could be constants if they don’t change. If one node is used as the input to another operation we draw a directed arrow that goes from one node to another. First, we create two constants </a:t>
            </a:r>
            <a:r>
              <a:rPr lang="en-US" dirty="0" smtClean="0"/>
              <a:t>a</a:t>
            </a:r>
            <a:r>
              <a:rPr lang="en-US" sz="1200" b="0" i="0" kern="1200" dirty="0" smtClean="0">
                <a:solidFill>
                  <a:schemeClr val="tx1"/>
                </a:solidFill>
                <a:effectLst/>
                <a:latin typeface="+mn-lt"/>
                <a:ea typeface="+mn-ea"/>
                <a:cs typeface="+mn-cs"/>
              </a:rPr>
              <a:t> and </a:t>
            </a:r>
            <a:r>
              <a:rPr lang="en-US" dirty="0" smtClean="0"/>
              <a:t>b</a:t>
            </a:r>
            <a:r>
              <a:rPr lang="en-US" sz="1200" b="0" i="0" kern="1200" dirty="0" smtClean="0">
                <a:solidFill>
                  <a:schemeClr val="tx1"/>
                </a:solidFill>
                <a:effectLst/>
                <a:latin typeface="+mn-lt"/>
                <a:ea typeface="+mn-ea"/>
                <a:cs typeface="+mn-cs"/>
              </a:rPr>
              <a:t> . Then, we multiply them, take their sum and use the results of those two operations to divide one by the other. And finally, we print out the result.</a:t>
            </a:r>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13</a:t>
            </a:fld>
            <a:endParaRPr lang="en-US"/>
          </a:p>
        </p:txBody>
      </p:sp>
    </p:spTree>
    <p:extLst>
      <p:ext uri="{BB962C8B-B14F-4D97-AF65-F5344CB8AC3E}">
        <p14:creationId xmlns:p14="http://schemas.microsoft.com/office/powerpoint/2010/main" val="258127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Palatino Linotype" panose="02040502050505030304" pitchFamily="18" charset="0"/>
              </a:rPr>
              <a:t>In other words, how would the output of these operations flow from one operation to another</a:t>
            </a:r>
            <a:endParaRPr lang="en-US" dirty="0"/>
          </a:p>
        </p:txBody>
      </p:sp>
      <p:sp>
        <p:nvSpPr>
          <p:cNvPr id="4" name="Slide Number Placeholder 3"/>
          <p:cNvSpPr>
            <a:spLocks noGrp="1"/>
          </p:cNvSpPr>
          <p:nvPr>
            <p:ph type="sldNum" sz="quarter" idx="10"/>
          </p:nvPr>
        </p:nvSpPr>
        <p:spPr/>
        <p:txBody>
          <a:bodyPr/>
          <a:lstStyle/>
          <a:p>
            <a:fld id="{6248DF23-3DA4-4791-99C9-6E9A1F35FAC5}" type="slidenum">
              <a:rPr lang="en-US" smtClean="0"/>
              <a:t>14</a:t>
            </a:fld>
            <a:endParaRPr lang="en-US"/>
          </a:p>
        </p:txBody>
      </p:sp>
    </p:spTree>
    <p:extLst>
      <p:ext uri="{BB962C8B-B14F-4D97-AF65-F5344CB8AC3E}">
        <p14:creationId xmlns:p14="http://schemas.microsoft.com/office/powerpoint/2010/main" val="73591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715AE-521A-4C41-A286-E2AB9BE15CAB}"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20473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715AE-521A-4C41-A286-E2AB9BE15CAB}"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192014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715AE-521A-4C41-A286-E2AB9BE15CAB}"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329056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2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89" indent="-228594">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902723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9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987019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11304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80960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411409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92291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715AE-521A-4C41-A286-E2AB9BE15CAB}"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293417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271367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735558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886947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userDrawn="1"/>
        </p:nvGrpSpPr>
        <p:grpSpPr>
          <a:xfrm>
            <a:off x="8128000" y="5257801"/>
            <a:ext cx="3559811" cy="844905"/>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grpSp>
    </p:spTree>
    <p:extLst>
      <p:ext uri="{BB962C8B-B14F-4D97-AF65-F5344CB8AC3E}">
        <p14:creationId xmlns:p14="http://schemas.microsoft.com/office/powerpoint/2010/main" val="1559082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3999787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0" y="2466977"/>
            <a:ext cx="121920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466977"/>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12192000" cy="6858000"/>
          </a:xfrm>
          <a:prstGeom prst="rect">
            <a:avLst/>
          </a:prstGeom>
          <a:gradFill flip="none" rotWithShape="1">
            <a:gsLst>
              <a:gs pos="0">
                <a:schemeClr val="accent3"/>
              </a:gs>
              <a:gs pos="10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grpSp>
        <p:nvGrpSpPr>
          <p:cNvPr id="10" name="Group 9"/>
          <p:cNvGrpSpPr/>
          <p:nvPr userDrawn="1"/>
        </p:nvGrpSpPr>
        <p:grpSpPr>
          <a:xfrm>
            <a:off x="609600" y="6326319"/>
            <a:ext cx="1600200" cy="379281"/>
            <a:chOff x="1452563" y="5010050"/>
            <a:chExt cx="7246937" cy="1717675"/>
          </a:xfrm>
        </p:grpSpPr>
        <p:sp>
          <p:nvSpPr>
            <p:cNvPr id="11"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dirty="0">
                <a:solidFill>
                  <a:srgbClr val="4D4F53"/>
                </a:solidFill>
              </a:endParaRPr>
            </a:p>
          </p:txBody>
        </p:sp>
        <p:sp>
          <p:nvSpPr>
            <p:cNvPr id="15"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dirty="0">
                <a:solidFill>
                  <a:srgbClr val="4D4F53"/>
                </a:solidFill>
              </a:endParaRPr>
            </a:p>
          </p:txBody>
        </p:sp>
      </p:grpSp>
    </p:spTree>
    <p:extLst>
      <p:ext uri="{BB962C8B-B14F-4D97-AF65-F5344CB8AC3E}">
        <p14:creationId xmlns:p14="http://schemas.microsoft.com/office/powerpoint/2010/main" val="38893874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Custom Layout">
    <p:bg>
      <p:bgPr>
        <a:gradFill flip="none" rotWithShape="1">
          <a:gsLst>
            <a:gs pos="27000">
              <a:schemeClr val="accent3"/>
            </a:gs>
            <a:gs pos="100000">
              <a:srgbClr val="C11D38"/>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TextBox 3"/>
          <p:cNvSpPr txBox="1"/>
          <p:nvPr/>
        </p:nvSpPr>
        <p:spPr>
          <a:xfrm>
            <a:off x="343801" y="1480087"/>
            <a:ext cx="3213508" cy="2308324"/>
          </a:xfrm>
          <a:prstGeom prst="rect">
            <a:avLst/>
          </a:prstGeom>
          <a:noFill/>
        </p:spPr>
        <p:txBody>
          <a:bodyPr wrap="none" rtlCol="0">
            <a:spAutoFit/>
          </a:bodyPr>
          <a:lstStyle/>
          <a:p>
            <a:pPr defTabSz="914354"/>
            <a:r>
              <a:rPr lang="en-US" sz="7200" dirty="0">
                <a:solidFill>
                  <a:prstClr val="white"/>
                </a:solidFill>
                <a:latin typeface="Segoe UI Light" panose="020B0502040204020203" pitchFamily="34" charset="0"/>
                <a:cs typeface="Segoe UI Light" panose="020B0502040204020203" pitchFamily="34" charset="0"/>
              </a:rPr>
              <a:t>MAKE </a:t>
            </a:r>
          </a:p>
          <a:p>
            <a:pPr defTabSz="914354"/>
            <a:r>
              <a:rPr lang="en-US" sz="7200" dirty="0">
                <a:solidFill>
                  <a:prstClr val="white"/>
                </a:solidFill>
                <a:latin typeface="Segoe UI Light" panose="020B0502040204020203" pitchFamily="34" charset="0"/>
                <a:cs typeface="Segoe UI Light" panose="020B0502040204020203" pitchFamily="34" charset="0"/>
              </a:rPr>
              <a:t>DIGITAL</a:t>
            </a:r>
          </a:p>
        </p:txBody>
      </p:sp>
      <p:grpSp>
        <p:nvGrpSpPr>
          <p:cNvPr id="5" name="Group 4"/>
          <p:cNvGrpSpPr/>
          <p:nvPr/>
        </p:nvGrpSpPr>
        <p:grpSpPr>
          <a:xfrm>
            <a:off x="457200" y="6319517"/>
            <a:ext cx="1600200" cy="379281"/>
            <a:chOff x="1452563" y="5010050"/>
            <a:chExt cx="7246937" cy="1717675"/>
          </a:xfrm>
        </p:grpSpPr>
        <p:sp>
          <p:nvSpPr>
            <p:cNvPr id="6"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54"/>
              <a:endParaRPr lang="en-US" sz="1351" dirty="0">
                <a:solidFill>
                  <a:srgbClr val="4D4F53"/>
                </a:solidFill>
              </a:endParaRPr>
            </a:p>
          </p:txBody>
        </p:sp>
        <p:sp>
          <p:nvSpPr>
            <p:cNvPr id="7"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54"/>
              <a:endParaRPr lang="en-US" sz="1351" dirty="0">
                <a:solidFill>
                  <a:srgbClr val="4D4F53"/>
                </a:solidFill>
              </a:endParaRPr>
            </a:p>
          </p:txBody>
        </p:sp>
      </p:gr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5801" y="1538793"/>
            <a:ext cx="7309739" cy="2249619"/>
          </a:xfrm>
          <a:prstGeom prst="rect">
            <a:avLst/>
          </a:prstGeom>
        </p:spPr>
      </p:pic>
      <p:sp>
        <p:nvSpPr>
          <p:cNvPr id="9" name="Rectangle 8"/>
          <p:cNvSpPr/>
          <p:nvPr/>
        </p:nvSpPr>
        <p:spPr>
          <a:xfrm>
            <a:off x="0" y="4559710"/>
            <a:ext cx="12192000" cy="1178943"/>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en-US" sz="1400" dirty="0">
              <a:solidFill>
                <a:srgbClr val="4D4F53"/>
              </a:solidFill>
              <a:cs typeface="Arial" pitchFamily="34" charset="0"/>
            </a:endParaRPr>
          </a:p>
        </p:txBody>
      </p:sp>
      <p:sp>
        <p:nvSpPr>
          <p:cNvPr id="12" name="Text Placeholder 11"/>
          <p:cNvSpPr>
            <a:spLocks noGrp="1"/>
          </p:cNvSpPr>
          <p:nvPr>
            <p:ph type="body" sz="quarter" idx="10" hasCustomPrompt="1"/>
          </p:nvPr>
        </p:nvSpPr>
        <p:spPr>
          <a:xfrm>
            <a:off x="344489" y="4635501"/>
            <a:ext cx="6677025" cy="900246"/>
          </a:xfrm>
        </p:spPr>
        <p:txBody>
          <a:bodyPr/>
          <a:lstStyle>
            <a:lvl1pPr marL="0" marR="0" indent="0" algn="l" defTabSz="914354" rtl="0" eaLnBrk="1" fontAlgn="auto" latinLnBrk="0" hangingPunct="1">
              <a:lnSpc>
                <a:spcPct val="100000"/>
              </a:lnSpc>
              <a:spcBef>
                <a:spcPts val="300"/>
              </a:spcBef>
              <a:spcAft>
                <a:spcPts val="0"/>
              </a:spcAft>
              <a:buClrTx/>
              <a:buSzTx/>
              <a:buFontTx/>
              <a:buNone/>
              <a:tabLst/>
              <a:defRPr/>
            </a:lvl1pPr>
          </a:lstStyle>
          <a:p>
            <a:pPr marL="0" marR="0" lvl="0" indent="0" algn="l" defTabSz="914354" rtl="0" eaLnBrk="1" fontAlgn="auto" latinLnBrk="0" hangingPunct="1">
              <a:lnSpc>
                <a:spcPct val="100000"/>
              </a:lnSpc>
              <a:spcBef>
                <a:spcPts val="30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a:ea typeface="+mn-ea"/>
                <a:cs typeface="Arial" pitchFamily="34" charset="0"/>
              </a:rPr>
              <a:t>Slide Title Goes Here</a:t>
            </a:r>
          </a:p>
          <a:p>
            <a:pPr marL="0" marR="0" lvl="0" indent="0" algn="l" defTabSz="914354" rtl="0" eaLnBrk="1" fontAlgn="auto" latinLnBrk="0" hangingPunct="1">
              <a:lnSpc>
                <a:spcPct val="100000"/>
              </a:lnSpc>
              <a:spcBef>
                <a:spcPts val="3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mn-ea"/>
                <a:cs typeface="Arial" pitchFamily="34" charset="0"/>
              </a:rPr>
              <a:t>Subtitle goes here | Date goes here</a:t>
            </a:r>
          </a:p>
        </p:txBody>
      </p:sp>
      <p:pic>
        <p:nvPicPr>
          <p:cNvPr id="11" name="Picture 10"/>
          <p:cNvPicPr>
            <a:picLocks noChangeAspect="1"/>
          </p:cNvPicPr>
          <p:nvPr userDrawn="1"/>
        </p:nvPicPr>
        <p:blipFill>
          <a:blip r:embed="rId3"/>
          <a:stretch>
            <a:fillRect/>
          </a:stretch>
        </p:blipFill>
        <p:spPr>
          <a:xfrm>
            <a:off x="0" y="-30480"/>
            <a:ext cx="12192000" cy="6918960"/>
          </a:xfrm>
          <a:prstGeom prst="rect">
            <a:avLst/>
          </a:prstGeom>
        </p:spPr>
      </p:pic>
      <p:sp>
        <p:nvSpPr>
          <p:cNvPr id="13" name="Rectangle 12"/>
          <p:cNvSpPr/>
          <p:nvPr userDrawn="1"/>
        </p:nvSpPr>
        <p:spPr>
          <a:xfrm>
            <a:off x="5410099" y="6273800"/>
            <a:ext cx="6647012" cy="379656"/>
          </a:xfrm>
          <a:prstGeom prst="rect">
            <a:avLst/>
          </a:prstGeom>
        </p:spPr>
        <p:txBody>
          <a:bodyPr wrap="none">
            <a:spAutoFit/>
          </a:bodyPr>
          <a:lstStyle/>
          <a:p>
            <a:pPr algn="r"/>
            <a:r>
              <a:rPr lang="en-US" sz="1867" b="1" dirty="0">
                <a:solidFill>
                  <a:prstClr val="white"/>
                </a:solidFill>
                <a:latin typeface="Calibri Light" panose="020F0302020204030204" pitchFamily="34" charset="0"/>
                <a:ea typeface="Aller" charset="0"/>
                <a:cs typeface="Aller" charset="0"/>
              </a:rPr>
              <a:t>Agile    |    Digital    |    Enterprise Applications   |    Managed Services</a:t>
            </a:r>
          </a:p>
        </p:txBody>
      </p:sp>
      <p:grpSp>
        <p:nvGrpSpPr>
          <p:cNvPr id="14" name="Group 13"/>
          <p:cNvGrpSpPr/>
          <p:nvPr userDrawn="1"/>
        </p:nvGrpSpPr>
        <p:grpSpPr>
          <a:xfrm>
            <a:off x="609600" y="283304"/>
            <a:ext cx="3265113" cy="1012097"/>
            <a:chOff x="2330450" y="-4186361"/>
            <a:chExt cx="8245475" cy="2555875"/>
          </a:xfrm>
        </p:grpSpPr>
        <p:sp>
          <p:nvSpPr>
            <p:cNvPr id="15" name="Freeform 14"/>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16"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17"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grpSp>
      <p:sp>
        <p:nvSpPr>
          <p:cNvPr id="18" name="Rectangle 17"/>
          <p:cNvSpPr/>
          <p:nvPr userDrawn="1"/>
        </p:nvSpPr>
        <p:spPr>
          <a:xfrm>
            <a:off x="0" y="1655064"/>
            <a:ext cx="12192000" cy="3739896"/>
          </a:xfrm>
          <a:prstGeom prst="rect">
            <a:avLst/>
          </a:prstGeom>
          <a:solidFill>
            <a:schemeClr val="tx1">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19" name="Text Placeholder 2"/>
          <p:cNvSpPr>
            <a:spLocks noGrp="1"/>
          </p:cNvSpPr>
          <p:nvPr>
            <p:ph type="body" sz="quarter" idx="11" hasCustomPrompt="1"/>
          </p:nvPr>
        </p:nvSpPr>
        <p:spPr>
          <a:xfrm>
            <a:off x="754063" y="1817116"/>
            <a:ext cx="10193337" cy="2659190"/>
          </a:xfrm>
        </p:spPr>
        <p:txBody>
          <a:bodyPr/>
          <a:lstStyle>
            <a:lvl1pPr>
              <a:defRPr sz="7200" baseline="0">
                <a:solidFill>
                  <a:schemeClr val="bg1"/>
                </a:solidFill>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GB" dirty="0"/>
              <a:t>SLIDE TITLE HERE IN TWO LINES</a:t>
            </a:r>
          </a:p>
        </p:txBody>
      </p:sp>
      <p:sp>
        <p:nvSpPr>
          <p:cNvPr id="20" name="Text Placeholder 9"/>
          <p:cNvSpPr>
            <a:spLocks noGrp="1"/>
          </p:cNvSpPr>
          <p:nvPr>
            <p:ph type="body" sz="quarter" idx="12" hasCustomPrompt="1"/>
          </p:nvPr>
        </p:nvSpPr>
        <p:spPr>
          <a:xfrm>
            <a:off x="754063" y="4700016"/>
            <a:ext cx="6408737" cy="517065"/>
          </a:xfrm>
        </p:spPr>
        <p:txBody>
          <a:bodyPr/>
          <a:lstStyle>
            <a:lvl1pPr>
              <a:defRPr sz="2800">
                <a:solidFill>
                  <a:schemeClr val="bg1"/>
                </a:solidFill>
                <a:latin typeface="Segoe UI Light" panose="020B0502040204020203" pitchFamily="34" charset="0"/>
                <a:cs typeface="Segoe UI Light" panose="020B0502040204020203" pitchFamily="34" charset="0"/>
              </a:defRPr>
            </a:lvl1pPr>
          </a:lstStyle>
          <a:p>
            <a:pPr lvl="0"/>
            <a:r>
              <a:rPr lang="en-US" dirty="0"/>
              <a:t>DATE GOES HERE | PRESENTER</a:t>
            </a:r>
            <a:endParaRPr lang="en-GB" dirty="0"/>
          </a:p>
        </p:txBody>
      </p:sp>
    </p:spTree>
    <p:extLst>
      <p:ext uri="{BB962C8B-B14F-4D97-AF65-F5344CB8AC3E}">
        <p14:creationId xmlns:p14="http://schemas.microsoft.com/office/powerpoint/2010/main" val="3746125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32257DA-AAE5-4875-AED2-791A5DFA304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950094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72085" y="1371604"/>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78" indent="-22859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81"/>
            <a:ext cx="2844800" cy="365125"/>
          </a:xfrm>
          <a:prstGeom prst="rect">
            <a:avLst/>
          </a:prstGeom>
        </p:spPr>
        <p:txBody>
          <a:bodyPr vert="horz" lIns="0" tIns="45718" rIns="0" bIns="45718"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9189174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5A362429-CD6F-4A25-A676-F2FD940A88CF}"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07037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715AE-521A-4C41-A286-E2AB9BE15CAB}"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3199239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4400" y="6264276"/>
            <a:ext cx="2844800" cy="365125"/>
          </a:xfrm>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cxnSp>
        <p:nvCxnSpPr>
          <p:cNvPr id="4" name="Straight Connector 3"/>
          <p:cNvCxnSpPr/>
          <p:nvPr userDrawn="1"/>
        </p:nvCxnSpPr>
        <p:spPr>
          <a:xfrm>
            <a:off x="2642683" y="1600200"/>
            <a:ext cx="8534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27"/>
          <p:cNvSpPr>
            <a:spLocks noGrp="1"/>
          </p:cNvSpPr>
          <p:nvPr>
            <p:ph type="body" sz="quarter" idx="13" hasCustomPrompt="1"/>
          </p:nvPr>
        </p:nvSpPr>
        <p:spPr>
          <a:xfrm>
            <a:off x="2641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6" name="TextBox 5"/>
          <p:cNvSpPr txBox="1"/>
          <p:nvPr userDrawn="1"/>
        </p:nvSpPr>
        <p:spPr>
          <a:xfrm>
            <a:off x="2641600" y="1638300"/>
            <a:ext cx="2840736" cy="228600"/>
          </a:xfrm>
          <a:prstGeom prst="rect">
            <a:avLst/>
          </a:prstGeom>
          <a:noFill/>
        </p:spPr>
        <p:txBody>
          <a:bodyPr wrap="square" lIns="0" tIns="0" rIns="0" bIns="0" rtlCol="0">
            <a:noAutofit/>
          </a:bodyPr>
          <a:lstStyle/>
          <a:p>
            <a:r>
              <a:rPr lang="en-US" sz="1600" b="1" dirty="0">
                <a:solidFill>
                  <a:srgbClr val="FF6600"/>
                </a:solidFill>
              </a:rPr>
              <a:t>Business Need</a:t>
            </a:r>
          </a:p>
        </p:txBody>
      </p:sp>
      <p:cxnSp>
        <p:nvCxnSpPr>
          <p:cNvPr id="7" name="Straight Connector 6"/>
          <p:cNvCxnSpPr/>
          <p:nvPr userDrawn="1"/>
        </p:nvCxnSpPr>
        <p:spPr>
          <a:xfrm>
            <a:off x="2641600"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203200" y="1638300"/>
            <a:ext cx="2336800" cy="4495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198964" y="1638300"/>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Customer Profile</a:t>
            </a:r>
          </a:p>
        </p:txBody>
      </p:sp>
      <p:sp>
        <p:nvSpPr>
          <p:cNvPr id="10" name="Text Placeholder 27"/>
          <p:cNvSpPr>
            <a:spLocks noGrp="1"/>
          </p:cNvSpPr>
          <p:nvPr>
            <p:ph type="body" sz="quarter" idx="18" hasCustomPrompt="1"/>
          </p:nvPr>
        </p:nvSpPr>
        <p:spPr>
          <a:xfrm>
            <a:off x="5689600" y="1943100"/>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1" name="Text Placeholder 27"/>
          <p:cNvSpPr>
            <a:spLocks noGrp="1"/>
          </p:cNvSpPr>
          <p:nvPr>
            <p:ph type="body" sz="quarter" idx="19" hasCustomPrompt="1"/>
          </p:nvPr>
        </p:nvSpPr>
        <p:spPr>
          <a:xfrm>
            <a:off x="8737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2" name="TextBox 11"/>
          <p:cNvSpPr txBox="1"/>
          <p:nvPr userDrawn="1"/>
        </p:nvSpPr>
        <p:spPr>
          <a:xfrm>
            <a:off x="5680964" y="1638300"/>
            <a:ext cx="2840736" cy="228600"/>
          </a:xfrm>
          <a:prstGeom prst="rect">
            <a:avLst/>
          </a:prstGeom>
          <a:noFill/>
        </p:spPr>
        <p:txBody>
          <a:bodyPr wrap="square" lIns="0" tIns="0" rIns="0" bIns="0" rtlCol="0">
            <a:noAutofit/>
          </a:bodyPr>
          <a:lstStyle/>
          <a:p>
            <a:r>
              <a:rPr lang="en-US" sz="1600" b="1" dirty="0">
                <a:solidFill>
                  <a:srgbClr val="FF6600"/>
                </a:solidFill>
              </a:rPr>
              <a:t>Mindtree Solution</a:t>
            </a:r>
          </a:p>
        </p:txBody>
      </p:sp>
      <p:cxnSp>
        <p:nvCxnSpPr>
          <p:cNvPr id="13" name="Straight Connector 12"/>
          <p:cNvCxnSpPr/>
          <p:nvPr userDrawn="1"/>
        </p:nvCxnSpPr>
        <p:spPr>
          <a:xfrm>
            <a:off x="5680964"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8720328" y="1638300"/>
            <a:ext cx="2840736" cy="228600"/>
          </a:xfrm>
          <a:prstGeom prst="rect">
            <a:avLst/>
          </a:prstGeom>
          <a:noFill/>
        </p:spPr>
        <p:txBody>
          <a:bodyPr wrap="square" lIns="0" tIns="0" rIns="0" bIns="0" rtlCol="0">
            <a:noAutofit/>
          </a:bodyPr>
          <a:lstStyle/>
          <a:p>
            <a:r>
              <a:rPr lang="en-US" sz="1600" b="1" dirty="0">
                <a:solidFill>
                  <a:srgbClr val="FF6600"/>
                </a:solidFill>
              </a:rPr>
              <a:t>Benefits to Customer</a:t>
            </a:r>
          </a:p>
        </p:txBody>
      </p:sp>
      <p:cxnSp>
        <p:nvCxnSpPr>
          <p:cNvPr id="15" name="Straight Connector 14"/>
          <p:cNvCxnSpPr/>
          <p:nvPr userDrawn="1"/>
        </p:nvCxnSpPr>
        <p:spPr>
          <a:xfrm>
            <a:off x="8720328"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28601" y="1866900"/>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Location:</a:t>
            </a:r>
          </a:p>
        </p:txBody>
      </p:sp>
      <p:sp>
        <p:nvSpPr>
          <p:cNvPr id="17" name="TextBox 16"/>
          <p:cNvSpPr txBox="1"/>
          <p:nvPr userDrawn="1"/>
        </p:nvSpPr>
        <p:spPr>
          <a:xfrm>
            <a:off x="228600" y="2345809"/>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Industry:</a:t>
            </a:r>
          </a:p>
        </p:txBody>
      </p:sp>
      <p:cxnSp>
        <p:nvCxnSpPr>
          <p:cNvPr id="18" name="Straight Connector 17"/>
          <p:cNvCxnSpPr/>
          <p:nvPr userDrawn="1"/>
        </p:nvCxnSpPr>
        <p:spPr>
          <a:xfrm>
            <a:off x="207433" y="2343151"/>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203197" y="3179445"/>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Project Profile</a:t>
            </a:r>
          </a:p>
        </p:txBody>
      </p:sp>
      <p:sp>
        <p:nvSpPr>
          <p:cNvPr id="20" name="TextBox 19"/>
          <p:cNvSpPr txBox="1"/>
          <p:nvPr userDrawn="1"/>
        </p:nvSpPr>
        <p:spPr>
          <a:xfrm>
            <a:off x="224368" y="3403600"/>
            <a:ext cx="1706032" cy="184667"/>
          </a:xfrm>
          <a:prstGeom prst="rect">
            <a:avLst/>
          </a:prstGeom>
          <a:noFill/>
        </p:spPr>
        <p:txBody>
          <a:bodyPr wrap="square" lIns="0" tIns="0" rIns="0" bIns="0" rtlCol="0">
            <a:noAutofit/>
          </a:bodyPr>
          <a:lstStyle/>
          <a:p>
            <a:r>
              <a:rPr lang="en-US" sz="1200" dirty="0">
                <a:solidFill>
                  <a:prstClr val="black">
                    <a:lumMod val="50000"/>
                    <a:lumOff val="50000"/>
                  </a:prstClr>
                </a:solidFill>
              </a:rPr>
              <a:t>Project Type:</a:t>
            </a:r>
          </a:p>
        </p:txBody>
      </p:sp>
      <p:cxnSp>
        <p:nvCxnSpPr>
          <p:cNvPr id="21" name="Straight Connector 20"/>
          <p:cNvCxnSpPr/>
          <p:nvPr userDrawn="1"/>
        </p:nvCxnSpPr>
        <p:spPr>
          <a:xfrm>
            <a:off x="203200" y="4619828"/>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3"/>
          <p:cNvSpPr>
            <a:spLocks noGrp="1"/>
          </p:cNvSpPr>
          <p:nvPr>
            <p:ph type="body" sz="quarter" idx="17" hasCustomPrompt="1"/>
          </p:nvPr>
        </p:nvSpPr>
        <p:spPr>
          <a:xfrm>
            <a:off x="228600" y="4870450"/>
            <a:ext cx="2311400" cy="1174751"/>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SharePoint 2010</a:t>
            </a:r>
          </a:p>
          <a:p>
            <a:pPr lvl="0"/>
            <a:r>
              <a:rPr lang="en-US" dirty="0" smtClean="0"/>
              <a:t>ASP.NET 4.0</a:t>
            </a:r>
          </a:p>
          <a:p>
            <a:pPr lvl="0"/>
            <a:r>
              <a:rPr lang="en-US" dirty="0" smtClean="0"/>
              <a:t>SQL Server 2008 R2</a:t>
            </a:r>
          </a:p>
          <a:p>
            <a:pPr lvl="0"/>
            <a:r>
              <a:rPr lang="en-US" dirty="0" smtClean="0"/>
              <a:t> …</a:t>
            </a:r>
          </a:p>
        </p:txBody>
      </p:sp>
      <p:sp>
        <p:nvSpPr>
          <p:cNvPr id="24" name="Text Placeholder 53"/>
          <p:cNvSpPr>
            <a:spLocks noGrp="1"/>
          </p:cNvSpPr>
          <p:nvPr>
            <p:ph type="body" sz="quarter" idx="20" hasCustomPrompt="1"/>
          </p:nvPr>
        </p:nvSpPr>
        <p:spPr>
          <a:xfrm>
            <a:off x="203200" y="3619500"/>
            <a:ext cx="2311400" cy="990600"/>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Migration</a:t>
            </a:r>
          </a:p>
          <a:p>
            <a:pPr lvl="0"/>
            <a:r>
              <a:rPr lang="en-US" dirty="0" smtClean="0"/>
              <a:t>Intranet etc.</a:t>
            </a:r>
          </a:p>
        </p:txBody>
      </p:sp>
      <p:sp>
        <p:nvSpPr>
          <p:cNvPr id="25" name="Text Placeholder 4"/>
          <p:cNvSpPr>
            <a:spLocks noGrp="1"/>
          </p:cNvSpPr>
          <p:nvPr>
            <p:ph type="body" sz="quarter" idx="21" hasCustomPrompt="1"/>
          </p:nvPr>
        </p:nvSpPr>
        <p:spPr>
          <a:xfrm>
            <a:off x="228602" y="2051051"/>
            <a:ext cx="2290233" cy="219456"/>
          </a:xfrm>
        </p:spPr>
        <p:txBody>
          <a:bodyPr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Location</a:t>
            </a:r>
            <a:endParaRPr lang="en-US" dirty="0"/>
          </a:p>
        </p:txBody>
      </p:sp>
      <p:sp>
        <p:nvSpPr>
          <p:cNvPr id="26" name="Text Placeholder 8"/>
          <p:cNvSpPr>
            <a:spLocks noGrp="1"/>
          </p:cNvSpPr>
          <p:nvPr>
            <p:ph type="body" sz="quarter" idx="22" hasCustomPrompt="1"/>
          </p:nvPr>
        </p:nvSpPr>
        <p:spPr>
          <a:xfrm>
            <a:off x="228602" y="2530477"/>
            <a:ext cx="2290233" cy="555625"/>
          </a:xfrm>
        </p:spPr>
        <p:txBody>
          <a:bodyPr lIns="91440"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Industry</a:t>
            </a:r>
          </a:p>
        </p:txBody>
      </p:sp>
      <p:sp>
        <p:nvSpPr>
          <p:cNvPr id="27" name="Text Placeholder 9"/>
          <p:cNvSpPr>
            <a:spLocks noGrp="1"/>
          </p:cNvSpPr>
          <p:nvPr>
            <p:ph type="body" sz="quarter" idx="11" hasCustomPrompt="1"/>
          </p:nvPr>
        </p:nvSpPr>
        <p:spPr>
          <a:xfrm>
            <a:off x="198966" y="838200"/>
            <a:ext cx="11362100" cy="762000"/>
          </a:xfrm>
        </p:spPr>
        <p:txBody>
          <a:bodyPr lIns="91440" rIns="91440"/>
          <a:lstStyle>
            <a:lvl1pPr marL="0" indent="0" algn="just">
              <a:buNone/>
              <a:defRPr sz="1200" baseline="0">
                <a:solidFill>
                  <a:schemeClr val="tx1">
                    <a:lumMod val="75000"/>
                    <a:lumOff val="25000"/>
                  </a:schemeClr>
                </a:solidFill>
              </a:defRPr>
            </a:lvl1pPr>
          </a:lstStyle>
          <a:p>
            <a:pPr lvl="0"/>
            <a:r>
              <a:rPr lang="en-US" dirty="0" smtClean="0"/>
              <a:t>XYZ company is one of the worlds leading company for product ABC. Having more than 300 locations across the world, the company is a pioneer in Technology CDE. MindTree implemented AAA product which allowed the customers with BBB benefits.</a:t>
            </a:r>
            <a:endParaRPr lang="en-US" dirty="0"/>
          </a:p>
        </p:txBody>
      </p:sp>
      <p:sp>
        <p:nvSpPr>
          <p:cNvPr id="28" name="Title 1"/>
          <p:cNvSpPr>
            <a:spLocks noGrp="1"/>
          </p:cNvSpPr>
          <p:nvPr>
            <p:ph type="title"/>
          </p:nvPr>
        </p:nvSpPr>
        <p:spPr>
          <a:xfrm>
            <a:off x="228603" y="381000"/>
            <a:ext cx="11353799" cy="457200"/>
          </a:xfrm>
        </p:spPr>
        <p:txBody>
          <a:bodyPr/>
          <a:lstStyle>
            <a:lvl1pPr>
              <a:defRPr/>
            </a:lvl1pPr>
          </a:lstStyle>
          <a:p>
            <a:r>
              <a:rPr lang="en-US" smtClean="0"/>
              <a:t>Click to edit Master title style</a:t>
            </a:r>
            <a:endParaRPr lang="en-US"/>
          </a:p>
        </p:txBody>
      </p:sp>
      <p:sp>
        <p:nvSpPr>
          <p:cNvPr id="29" name="Rectangle 28"/>
          <p:cNvSpPr/>
          <p:nvPr userDrawn="1"/>
        </p:nvSpPr>
        <p:spPr>
          <a:xfrm>
            <a:off x="228601" y="4619896"/>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Technologies Used</a:t>
            </a:r>
          </a:p>
        </p:txBody>
      </p:sp>
    </p:spTree>
    <p:extLst>
      <p:ext uri="{BB962C8B-B14F-4D97-AF65-F5344CB8AC3E}">
        <p14:creationId xmlns:p14="http://schemas.microsoft.com/office/powerpoint/2010/main" val="678559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4400" y="6264276"/>
            <a:ext cx="2844800" cy="365125"/>
          </a:xfrm>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cxnSp>
        <p:nvCxnSpPr>
          <p:cNvPr id="4" name="Straight Connector 3"/>
          <p:cNvCxnSpPr/>
          <p:nvPr userDrawn="1"/>
        </p:nvCxnSpPr>
        <p:spPr>
          <a:xfrm>
            <a:off x="2642683" y="1600200"/>
            <a:ext cx="8534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27"/>
          <p:cNvSpPr>
            <a:spLocks noGrp="1"/>
          </p:cNvSpPr>
          <p:nvPr>
            <p:ph type="body" sz="quarter" idx="13" hasCustomPrompt="1"/>
          </p:nvPr>
        </p:nvSpPr>
        <p:spPr>
          <a:xfrm>
            <a:off x="2641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6" name="TextBox 5"/>
          <p:cNvSpPr txBox="1"/>
          <p:nvPr userDrawn="1"/>
        </p:nvSpPr>
        <p:spPr>
          <a:xfrm>
            <a:off x="2641600" y="1638300"/>
            <a:ext cx="2840736" cy="228600"/>
          </a:xfrm>
          <a:prstGeom prst="rect">
            <a:avLst/>
          </a:prstGeom>
          <a:noFill/>
        </p:spPr>
        <p:txBody>
          <a:bodyPr wrap="square" lIns="0" tIns="0" rIns="0" bIns="0" rtlCol="0">
            <a:noAutofit/>
          </a:bodyPr>
          <a:lstStyle/>
          <a:p>
            <a:r>
              <a:rPr lang="en-US" sz="1600" b="1" dirty="0">
                <a:solidFill>
                  <a:srgbClr val="FF6600"/>
                </a:solidFill>
              </a:rPr>
              <a:t>Business Need</a:t>
            </a:r>
          </a:p>
        </p:txBody>
      </p:sp>
      <p:cxnSp>
        <p:nvCxnSpPr>
          <p:cNvPr id="7" name="Straight Connector 6"/>
          <p:cNvCxnSpPr/>
          <p:nvPr userDrawn="1"/>
        </p:nvCxnSpPr>
        <p:spPr>
          <a:xfrm>
            <a:off x="2641600"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203200" y="1638300"/>
            <a:ext cx="2336800" cy="4495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198964" y="1638300"/>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Customer Profile</a:t>
            </a:r>
          </a:p>
        </p:txBody>
      </p:sp>
      <p:sp>
        <p:nvSpPr>
          <p:cNvPr id="10" name="Text Placeholder 27"/>
          <p:cNvSpPr>
            <a:spLocks noGrp="1"/>
          </p:cNvSpPr>
          <p:nvPr>
            <p:ph type="body" sz="quarter" idx="18" hasCustomPrompt="1"/>
          </p:nvPr>
        </p:nvSpPr>
        <p:spPr>
          <a:xfrm>
            <a:off x="5689600" y="1943100"/>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1" name="Text Placeholder 27"/>
          <p:cNvSpPr>
            <a:spLocks noGrp="1"/>
          </p:cNvSpPr>
          <p:nvPr>
            <p:ph type="body" sz="quarter" idx="19" hasCustomPrompt="1"/>
          </p:nvPr>
        </p:nvSpPr>
        <p:spPr>
          <a:xfrm>
            <a:off x="8737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2" name="TextBox 11"/>
          <p:cNvSpPr txBox="1"/>
          <p:nvPr userDrawn="1"/>
        </p:nvSpPr>
        <p:spPr>
          <a:xfrm>
            <a:off x="5680964" y="1638300"/>
            <a:ext cx="2840736" cy="228600"/>
          </a:xfrm>
          <a:prstGeom prst="rect">
            <a:avLst/>
          </a:prstGeom>
          <a:noFill/>
        </p:spPr>
        <p:txBody>
          <a:bodyPr wrap="square" lIns="0" tIns="0" rIns="0" bIns="0" rtlCol="0">
            <a:noAutofit/>
          </a:bodyPr>
          <a:lstStyle/>
          <a:p>
            <a:r>
              <a:rPr lang="en-US" sz="1600" b="1" dirty="0">
                <a:solidFill>
                  <a:srgbClr val="FF6600"/>
                </a:solidFill>
              </a:rPr>
              <a:t>Mindtree Solution</a:t>
            </a:r>
          </a:p>
        </p:txBody>
      </p:sp>
      <p:cxnSp>
        <p:nvCxnSpPr>
          <p:cNvPr id="13" name="Straight Connector 12"/>
          <p:cNvCxnSpPr/>
          <p:nvPr userDrawn="1"/>
        </p:nvCxnSpPr>
        <p:spPr>
          <a:xfrm>
            <a:off x="5680964"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8720328" y="1638300"/>
            <a:ext cx="2840736" cy="228600"/>
          </a:xfrm>
          <a:prstGeom prst="rect">
            <a:avLst/>
          </a:prstGeom>
          <a:noFill/>
        </p:spPr>
        <p:txBody>
          <a:bodyPr wrap="square" lIns="0" tIns="0" rIns="0" bIns="0" rtlCol="0">
            <a:noAutofit/>
          </a:bodyPr>
          <a:lstStyle/>
          <a:p>
            <a:r>
              <a:rPr lang="en-US" sz="1600" b="1" dirty="0">
                <a:solidFill>
                  <a:srgbClr val="FF6600"/>
                </a:solidFill>
              </a:rPr>
              <a:t>Benefits to Customer</a:t>
            </a:r>
          </a:p>
        </p:txBody>
      </p:sp>
      <p:cxnSp>
        <p:nvCxnSpPr>
          <p:cNvPr id="15" name="Straight Connector 14"/>
          <p:cNvCxnSpPr/>
          <p:nvPr userDrawn="1"/>
        </p:nvCxnSpPr>
        <p:spPr>
          <a:xfrm>
            <a:off x="8720328"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28601" y="1866900"/>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Location:</a:t>
            </a:r>
          </a:p>
        </p:txBody>
      </p:sp>
      <p:sp>
        <p:nvSpPr>
          <p:cNvPr id="17" name="TextBox 16"/>
          <p:cNvSpPr txBox="1"/>
          <p:nvPr userDrawn="1"/>
        </p:nvSpPr>
        <p:spPr>
          <a:xfrm>
            <a:off x="228600" y="2345809"/>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Industry:</a:t>
            </a:r>
          </a:p>
        </p:txBody>
      </p:sp>
      <p:cxnSp>
        <p:nvCxnSpPr>
          <p:cNvPr id="18" name="Straight Connector 17"/>
          <p:cNvCxnSpPr/>
          <p:nvPr userDrawn="1"/>
        </p:nvCxnSpPr>
        <p:spPr>
          <a:xfrm>
            <a:off x="207433" y="2343151"/>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203197" y="3179445"/>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Project Profile</a:t>
            </a:r>
          </a:p>
        </p:txBody>
      </p:sp>
      <p:sp>
        <p:nvSpPr>
          <p:cNvPr id="20" name="TextBox 19"/>
          <p:cNvSpPr txBox="1"/>
          <p:nvPr userDrawn="1"/>
        </p:nvSpPr>
        <p:spPr>
          <a:xfrm>
            <a:off x="224368" y="3403600"/>
            <a:ext cx="1706032" cy="184667"/>
          </a:xfrm>
          <a:prstGeom prst="rect">
            <a:avLst/>
          </a:prstGeom>
          <a:noFill/>
        </p:spPr>
        <p:txBody>
          <a:bodyPr wrap="square" lIns="0" tIns="0" rIns="0" bIns="0" rtlCol="0">
            <a:noAutofit/>
          </a:bodyPr>
          <a:lstStyle/>
          <a:p>
            <a:r>
              <a:rPr lang="en-US" sz="1200" dirty="0">
                <a:solidFill>
                  <a:prstClr val="black">
                    <a:lumMod val="50000"/>
                    <a:lumOff val="50000"/>
                  </a:prstClr>
                </a:solidFill>
              </a:rPr>
              <a:t>Project Type:</a:t>
            </a:r>
          </a:p>
        </p:txBody>
      </p:sp>
      <p:cxnSp>
        <p:nvCxnSpPr>
          <p:cNvPr id="21" name="Straight Connector 20"/>
          <p:cNvCxnSpPr/>
          <p:nvPr userDrawn="1"/>
        </p:nvCxnSpPr>
        <p:spPr>
          <a:xfrm>
            <a:off x="203200" y="4619828"/>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3"/>
          <p:cNvSpPr>
            <a:spLocks noGrp="1"/>
          </p:cNvSpPr>
          <p:nvPr>
            <p:ph type="body" sz="quarter" idx="17" hasCustomPrompt="1"/>
          </p:nvPr>
        </p:nvSpPr>
        <p:spPr>
          <a:xfrm>
            <a:off x="228600" y="4870450"/>
            <a:ext cx="2311400" cy="1174751"/>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SharePoint 2010</a:t>
            </a:r>
          </a:p>
          <a:p>
            <a:pPr lvl="0"/>
            <a:r>
              <a:rPr lang="en-US" dirty="0" smtClean="0"/>
              <a:t>ASP.NET 4.0</a:t>
            </a:r>
          </a:p>
          <a:p>
            <a:pPr lvl="0"/>
            <a:r>
              <a:rPr lang="en-US" dirty="0" smtClean="0"/>
              <a:t>SQL Server 2008 R2</a:t>
            </a:r>
          </a:p>
          <a:p>
            <a:pPr lvl="0"/>
            <a:r>
              <a:rPr lang="en-US" dirty="0" smtClean="0"/>
              <a:t> …</a:t>
            </a:r>
          </a:p>
        </p:txBody>
      </p:sp>
      <p:sp>
        <p:nvSpPr>
          <p:cNvPr id="24" name="Text Placeholder 53"/>
          <p:cNvSpPr>
            <a:spLocks noGrp="1"/>
          </p:cNvSpPr>
          <p:nvPr>
            <p:ph type="body" sz="quarter" idx="20" hasCustomPrompt="1"/>
          </p:nvPr>
        </p:nvSpPr>
        <p:spPr>
          <a:xfrm>
            <a:off x="203200" y="3619500"/>
            <a:ext cx="2311400" cy="990600"/>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Migration</a:t>
            </a:r>
          </a:p>
          <a:p>
            <a:pPr lvl="0"/>
            <a:r>
              <a:rPr lang="en-US" dirty="0" smtClean="0"/>
              <a:t>Intranet etc.</a:t>
            </a:r>
          </a:p>
        </p:txBody>
      </p:sp>
      <p:sp>
        <p:nvSpPr>
          <p:cNvPr id="25" name="Text Placeholder 4"/>
          <p:cNvSpPr>
            <a:spLocks noGrp="1"/>
          </p:cNvSpPr>
          <p:nvPr>
            <p:ph type="body" sz="quarter" idx="21" hasCustomPrompt="1"/>
          </p:nvPr>
        </p:nvSpPr>
        <p:spPr>
          <a:xfrm>
            <a:off x="228602" y="2051051"/>
            <a:ext cx="2290233" cy="219456"/>
          </a:xfrm>
        </p:spPr>
        <p:txBody>
          <a:bodyPr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Location</a:t>
            </a:r>
            <a:endParaRPr lang="en-US" dirty="0"/>
          </a:p>
        </p:txBody>
      </p:sp>
      <p:sp>
        <p:nvSpPr>
          <p:cNvPr id="26" name="Text Placeholder 8"/>
          <p:cNvSpPr>
            <a:spLocks noGrp="1"/>
          </p:cNvSpPr>
          <p:nvPr>
            <p:ph type="body" sz="quarter" idx="22" hasCustomPrompt="1"/>
          </p:nvPr>
        </p:nvSpPr>
        <p:spPr>
          <a:xfrm>
            <a:off x="228602" y="2530477"/>
            <a:ext cx="2290233" cy="555625"/>
          </a:xfrm>
        </p:spPr>
        <p:txBody>
          <a:bodyPr lIns="91440"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Industry</a:t>
            </a:r>
          </a:p>
        </p:txBody>
      </p:sp>
      <p:sp>
        <p:nvSpPr>
          <p:cNvPr id="27" name="Text Placeholder 9"/>
          <p:cNvSpPr>
            <a:spLocks noGrp="1"/>
          </p:cNvSpPr>
          <p:nvPr>
            <p:ph type="body" sz="quarter" idx="11" hasCustomPrompt="1"/>
          </p:nvPr>
        </p:nvSpPr>
        <p:spPr>
          <a:xfrm>
            <a:off x="198966" y="838200"/>
            <a:ext cx="11362100" cy="762000"/>
          </a:xfrm>
        </p:spPr>
        <p:txBody>
          <a:bodyPr lIns="91440" rIns="91440"/>
          <a:lstStyle>
            <a:lvl1pPr marL="0" indent="0" algn="just">
              <a:buNone/>
              <a:defRPr sz="1200" baseline="0">
                <a:solidFill>
                  <a:schemeClr val="tx1">
                    <a:lumMod val="75000"/>
                    <a:lumOff val="25000"/>
                  </a:schemeClr>
                </a:solidFill>
              </a:defRPr>
            </a:lvl1pPr>
          </a:lstStyle>
          <a:p>
            <a:pPr lvl="0"/>
            <a:r>
              <a:rPr lang="en-US" dirty="0" smtClean="0"/>
              <a:t>XYZ company is one of the worlds leading company for product ABC. Having more than 300 locations across the world, the company is a pioneer in Technology CDE. MindTree implemented AAA product which allowed the customers with BBB benefits.</a:t>
            </a:r>
            <a:endParaRPr lang="en-US" dirty="0"/>
          </a:p>
        </p:txBody>
      </p:sp>
      <p:sp>
        <p:nvSpPr>
          <p:cNvPr id="28" name="Title 1"/>
          <p:cNvSpPr>
            <a:spLocks noGrp="1"/>
          </p:cNvSpPr>
          <p:nvPr>
            <p:ph type="title"/>
          </p:nvPr>
        </p:nvSpPr>
        <p:spPr>
          <a:xfrm>
            <a:off x="228603" y="381000"/>
            <a:ext cx="11353799" cy="457200"/>
          </a:xfrm>
        </p:spPr>
        <p:txBody>
          <a:bodyPr/>
          <a:lstStyle>
            <a:lvl1pPr>
              <a:defRPr/>
            </a:lvl1pPr>
          </a:lstStyle>
          <a:p>
            <a:r>
              <a:rPr lang="en-US" smtClean="0"/>
              <a:t>Click to edit Master title style</a:t>
            </a:r>
            <a:endParaRPr lang="en-US"/>
          </a:p>
        </p:txBody>
      </p:sp>
      <p:sp>
        <p:nvSpPr>
          <p:cNvPr id="29" name="Rectangle 28"/>
          <p:cNvSpPr/>
          <p:nvPr userDrawn="1"/>
        </p:nvSpPr>
        <p:spPr>
          <a:xfrm>
            <a:off x="228601" y="4619896"/>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Technologies Used</a:t>
            </a:r>
          </a:p>
        </p:txBody>
      </p:sp>
    </p:spTree>
    <p:extLst>
      <p:ext uri="{BB962C8B-B14F-4D97-AF65-F5344CB8AC3E}">
        <p14:creationId xmlns:p14="http://schemas.microsoft.com/office/powerpoint/2010/main" val="4262351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4400" y="6264276"/>
            <a:ext cx="2844800" cy="365125"/>
          </a:xfrm>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cxnSp>
        <p:nvCxnSpPr>
          <p:cNvPr id="4" name="Straight Connector 3"/>
          <p:cNvCxnSpPr/>
          <p:nvPr userDrawn="1"/>
        </p:nvCxnSpPr>
        <p:spPr>
          <a:xfrm>
            <a:off x="2642683" y="1600200"/>
            <a:ext cx="8534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27"/>
          <p:cNvSpPr>
            <a:spLocks noGrp="1"/>
          </p:cNvSpPr>
          <p:nvPr>
            <p:ph type="body" sz="quarter" idx="13" hasCustomPrompt="1"/>
          </p:nvPr>
        </p:nvSpPr>
        <p:spPr>
          <a:xfrm>
            <a:off x="2641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6" name="TextBox 5"/>
          <p:cNvSpPr txBox="1"/>
          <p:nvPr userDrawn="1"/>
        </p:nvSpPr>
        <p:spPr>
          <a:xfrm>
            <a:off x="2641600" y="1638300"/>
            <a:ext cx="2840736" cy="228600"/>
          </a:xfrm>
          <a:prstGeom prst="rect">
            <a:avLst/>
          </a:prstGeom>
          <a:noFill/>
        </p:spPr>
        <p:txBody>
          <a:bodyPr wrap="square" lIns="0" tIns="0" rIns="0" bIns="0" rtlCol="0">
            <a:noAutofit/>
          </a:bodyPr>
          <a:lstStyle/>
          <a:p>
            <a:r>
              <a:rPr lang="en-US" sz="1600" b="1" dirty="0">
                <a:solidFill>
                  <a:srgbClr val="FF6600"/>
                </a:solidFill>
              </a:rPr>
              <a:t>Business Need</a:t>
            </a:r>
          </a:p>
        </p:txBody>
      </p:sp>
      <p:cxnSp>
        <p:nvCxnSpPr>
          <p:cNvPr id="7" name="Straight Connector 6"/>
          <p:cNvCxnSpPr/>
          <p:nvPr userDrawn="1"/>
        </p:nvCxnSpPr>
        <p:spPr>
          <a:xfrm>
            <a:off x="2641600"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203200" y="1638300"/>
            <a:ext cx="2336800" cy="4495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198964" y="1638300"/>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Customer Profile</a:t>
            </a:r>
          </a:p>
        </p:txBody>
      </p:sp>
      <p:sp>
        <p:nvSpPr>
          <p:cNvPr id="10" name="Text Placeholder 27"/>
          <p:cNvSpPr>
            <a:spLocks noGrp="1"/>
          </p:cNvSpPr>
          <p:nvPr>
            <p:ph type="body" sz="quarter" idx="18" hasCustomPrompt="1"/>
          </p:nvPr>
        </p:nvSpPr>
        <p:spPr>
          <a:xfrm>
            <a:off x="5689600" y="1943100"/>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1" name="Text Placeholder 27"/>
          <p:cNvSpPr>
            <a:spLocks noGrp="1"/>
          </p:cNvSpPr>
          <p:nvPr>
            <p:ph type="body" sz="quarter" idx="19" hasCustomPrompt="1"/>
          </p:nvPr>
        </p:nvSpPr>
        <p:spPr>
          <a:xfrm>
            <a:off x="8737600" y="1946148"/>
            <a:ext cx="2844800" cy="4187952"/>
          </a:xfrm>
        </p:spPr>
        <p:txBody>
          <a:bodyPr/>
          <a:lstStyle>
            <a:lvl1pPr marL="228594" indent="-228594" algn="l">
              <a:buFont typeface="Arial" pitchFamily="34" charset="0"/>
              <a:buChar char="•"/>
              <a:defRPr sz="1200" baseline="0">
                <a:solidFill>
                  <a:schemeClr val="tx1">
                    <a:lumMod val="75000"/>
                    <a:lumOff val="25000"/>
                  </a:schemeClr>
                </a:solidFill>
              </a:defRPr>
            </a:lvl1pPr>
            <a:lvl2pPr marL="400041" indent="-171446">
              <a:buFont typeface="Arial" pitchFamily="34" charset="0"/>
              <a:buChar char="•"/>
              <a:defRPr sz="1200">
                <a:solidFill>
                  <a:schemeClr val="tx1">
                    <a:lumMod val="75000"/>
                    <a:lumOff val="25000"/>
                  </a:schemeClr>
                </a:solidFill>
              </a:defRPr>
            </a:lvl2pPr>
          </a:lstStyle>
          <a:p>
            <a:pPr lvl="0"/>
            <a:r>
              <a:rPr lang="en-US" dirty="0" smtClean="0"/>
              <a:t>Complete review and analysis of the customer’s SharePoint environment</a:t>
            </a:r>
          </a:p>
          <a:p>
            <a:pPr lvl="0"/>
            <a:r>
              <a:rPr lang="en-US" dirty="0" smtClean="0"/>
              <a:t>Implemented and customized the solution based on MindTree’s Framework</a:t>
            </a:r>
          </a:p>
          <a:p>
            <a:pPr lvl="1"/>
            <a:r>
              <a:rPr lang="en-US" dirty="0" smtClean="0"/>
              <a:t>Also added branding</a:t>
            </a:r>
          </a:p>
          <a:p>
            <a:pPr lvl="0"/>
            <a:r>
              <a:rPr lang="en-US" dirty="0" smtClean="0"/>
              <a:t>…</a:t>
            </a:r>
          </a:p>
        </p:txBody>
      </p:sp>
      <p:sp>
        <p:nvSpPr>
          <p:cNvPr id="12" name="TextBox 11"/>
          <p:cNvSpPr txBox="1"/>
          <p:nvPr userDrawn="1"/>
        </p:nvSpPr>
        <p:spPr>
          <a:xfrm>
            <a:off x="5680964" y="1638300"/>
            <a:ext cx="2840736" cy="228600"/>
          </a:xfrm>
          <a:prstGeom prst="rect">
            <a:avLst/>
          </a:prstGeom>
          <a:noFill/>
        </p:spPr>
        <p:txBody>
          <a:bodyPr wrap="square" lIns="0" tIns="0" rIns="0" bIns="0" rtlCol="0">
            <a:noAutofit/>
          </a:bodyPr>
          <a:lstStyle/>
          <a:p>
            <a:r>
              <a:rPr lang="en-US" sz="1600" b="1" dirty="0">
                <a:solidFill>
                  <a:srgbClr val="FF6600"/>
                </a:solidFill>
              </a:rPr>
              <a:t>Mindtree Solution</a:t>
            </a:r>
          </a:p>
        </p:txBody>
      </p:sp>
      <p:cxnSp>
        <p:nvCxnSpPr>
          <p:cNvPr id="13" name="Straight Connector 12"/>
          <p:cNvCxnSpPr/>
          <p:nvPr userDrawn="1"/>
        </p:nvCxnSpPr>
        <p:spPr>
          <a:xfrm>
            <a:off x="5680964"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8720328" y="1638300"/>
            <a:ext cx="2840736" cy="228600"/>
          </a:xfrm>
          <a:prstGeom prst="rect">
            <a:avLst/>
          </a:prstGeom>
          <a:noFill/>
        </p:spPr>
        <p:txBody>
          <a:bodyPr wrap="square" lIns="0" tIns="0" rIns="0" bIns="0" rtlCol="0">
            <a:noAutofit/>
          </a:bodyPr>
          <a:lstStyle/>
          <a:p>
            <a:r>
              <a:rPr lang="en-US" sz="1600" b="1" dirty="0">
                <a:solidFill>
                  <a:srgbClr val="FF6600"/>
                </a:solidFill>
              </a:rPr>
              <a:t>Benefits to Customer</a:t>
            </a:r>
          </a:p>
        </p:txBody>
      </p:sp>
      <p:cxnSp>
        <p:nvCxnSpPr>
          <p:cNvPr id="15" name="Straight Connector 14"/>
          <p:cNvCxnSpPr/>
          <p:nvPr userDrawn="1"/>
        </p:nvCxnSpPr>
        <p:spPr>
          <a:xfrm>
            <a:off x="8720328" y="1866900"/>
            <a:ext cx="284073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28601" y="1866900"/>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Location:</a:t>
            </a:r>
          </a:p>
        </p:txBody>
      </p:sp>
      <p:sp>
        <p:nvSpPr>
          <p:cNvPr id="17" name="TextBox 16"/>
          <p:cNvSpPr txBox="1"/>
          <p:nvPr userDrawn="1"/>
        </p:nvSpPr>
        <p:spPr>
          <a:xfrm>
            <a:off x="228600" y="2345809"/>
            <a:ext cx="787400" cy="184667"/>
          </a:xfrm>
          <a:prstGeom prst="rect">
            <a:avLst/>
          </a:prstGeom>
          <a:noFill/>
        </p:spPr>
        <p:txBody>
          <a:bodyPr wrap="square" lIns="0" tIns="0" rIns="0" bIns="0" rtlCol="0">
            <a:noAutofit/>
          </a:bodyPr>
          <a:lstStyle/>
          <a:p>
            <a:r>
              <a:rPr lang="en-US" sz="1200" dirty="0">
                <a:solidFill>
                  <a:prstClr val="black">
                    <a:lumMod val="50000"/>
                    <a:lumOff val="50000"/>
                  </a:prstClr>
                </a:solidFill>
              </a:rPr>
              <a:t>Industry:</a:t>
            </a:r>
          </a:p>
        </p:txBody>
      </p:sp>
      <p:cxnSp>
        <p:nvCxnSpPr>
          <p:cNvPr id="18" name="Straight Connector 17"/>
          <p:cNvCxnSpPr/>
          <p:nvPr userDrawn="1"/>
        </p:nvCxnSpPr>
        <p:spPr>
          <a:xfrm>
            <a:off x="207433" y="2343151"/>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203197" y="3179445"/>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Project Profile</a:t>
            </a:r>
          </a:p>
        </p:txBody>
      </p:sp>
      <p:sp>
        <p:nvSpPr>
          <p:cNvPr id="20" name="TextBox 19"/>
          <p:cNvSpPr txBox="1"/>
          <p:nvPr userDrawn="1"/>
        </p:nvSpPr>
        <p:spPr>
          <a:xfrm>
            <a:off x="224368" y="3403600"/>
            <a:ext cx="1706032" cy="184667"/>
          </a:xfrm>
          <a:prstGeom prst="rect">
            <a:avLst/>
          </a:prstGeom>
          <a:noFill/>
        </p:spPr>
        <p:txBody>
          <a:bodyPr wrap="square" lIns="0" tIns="0" rIns="0" bIns="0" rtlCol="0">
            <a:noAutofit/>
          </a:bodyPr>
          <a:lstStyle/>
          <a:p>
            <a:r>
              <a:rPr lang="en-US" sz="1200" dirty="0">
                <a:solidFill>
                  <a:prstClr val="black">
                    <a:lumMod val="50000"/>
                    <a:lumOff val="50000"/>
                  </a:prstClr>
                </a:solidFill>
              </a:rPr>
              <a:t>Project Type:</a:t>
            </a:r>
          </a:p>
        </p:txBody>
      </p:sp>
      <p:cxnSp>
        <p:nvCxnSpPr>
          <p:cNvPr id="21" name="Straight Connector 20"/>
          <p:cNvCxnSpPr/>
          <p:nvPr userDrawn="1"/>
        </p:nvCxnSpPr>
        <p:spPr>
          <a:xfrm>
            <a:off x="203200" y="4619828"/>
            <a:ext cx="23164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3"/>
          <p:cNvSpPr>
            <a:spLocks noGrp="1"/>
          </p:cNvSpPr>
          <p:nvPr>
            <p:ph type="body" sz="quarter" idx="17" hasCustomPrompt="1"/>
          </p:nvPr>
        </p:nvSpPr>
        <p:spPr>
          <a:xfrm>
            <a:off x="228600" y="4870450"/>
            <a:ext cx="2311400" cy="1174751"/>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SharePoint 2010</a:t>
            </a:r>
          </a:p>
          <a:p>
            <a:pPr lvl="0"/>
            <a:r>
              <a:rPr lang="en-US" dirty="0" smtClean="0"/>
              <a:t>ASP.NET 4.0</a:t>
            </a:r>
          </a:p>
          <a:p>
            <a:pPr lvl="0"/>
            <a:r>
              <a:rPr lang="en-US" dirty="0" smtClean="0"/>
              <a:t>SQL Server 2008 R2</a:t>
            </a:r>
          </a:p>
          <a:p>
            <a:pPr lvl="0"/>
            <a:r>
              <a:rPr lang="en-US" dirty="0" smtClean="0"/>
              <a:t> …</a:t>
            </a:r>
          </a:p>
        </p:txBody>
      </p:sp>
      <p:sp>
        <p:nvSpPr>
          <p:cNvPr id="24" name="Text Placeholder 53"/>
          <p:cNvSpPr>
            <a:spLocks noGrp="1"/>
          </p:cNvSpPr>
          <p:nvPr>
            <p:ph type="body" sz="quarter" idx="20" hasCustomPrompt="1"/>
          </p:nvPr>
        </p:nvSpPr>
        <p:spPr>
          <a:xfrm>
            <a:off x="203200" y="3619500"/>
            <a:ext cx="2311400" cy="990600"/>
          </a:xfrm>
        </p:spPr>
        <p:txBody>
          <a:bodyPr/>
          <a:lstStyle>
            <a:lvl1pPr marL="114297" indent="-114297">
              <a:buFont typeface="Arial" pitchFamily="34" charset="0"/>
              <a:buChar char="•"/>
              <a:defRPr sz="1200">
                <a:solidFill>
                  <a:schemeClr val="tx1">
                    <a:lumMod val="75000"/>
                    <a:lumOff val="25000"/>
                  </a:schemeClr>
                </a:solidFill>
              </a:defRPr>
            </a:lvl1pPr>
          </a:lstStyle>
          <a:p>
            <a:pPr lvl="0"/>
            <a:r>
              <a:rPr lang="en-US" dirty="0" smtClean="0"/>
              <a:t>Migration</a:t>
            </a:r>
          </a:p>
          <a:p>
            <a:pPr lvl="0"/>
            <a:r>
              <a:rPr lang="en-US" dirty="0" smtClean="0"/>
              <a:t>Intranet etc.</a:t>
            </a:r>
          </a:p>
        </p:txBody>
      </p:sp>
      <p:sp>
        <p:nvSpPr>
          <p:cNvPr id="25" name="Text Placeholder 4"/>
          <p:cNvSpPr>
            <a:spLocks noGrp="1"/>
          </p:cNvSpPr>
          <p:nvPr>
            <p:ph type="body" sz="quarter" idx="21" hasCustomPrompt="1"/>
          </p:nvPr>
        </p:nvSpPr>
        <p:spPr>
          <a:xfrm>
            <a:off x="228602" y="2051051"/>
            <a:ext cx="2290233" cy="219456"/>
          </a:xfrm>
        </p:spPr>
        <p:txBody>
          <a:bodyPr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Location</a:t>
            </a:r>
            <a:endParaRPr lang="en-US" dirty="0"/>
          </a:p>
        </p:txBody>
      </p:sp>
      <p:sp>
        <p:nvSpPr>
          <p:cNvPr id="26" name="Text Placeholder 8"/>
          <p:cNvSpPr>
            <a:spLocks noGrp="1"/>
          </p:cNvSpPr>
          <p:nvPr>
            <p:ph type="body" sz="quarter" idx="22" hasCustomPrompt="1"/>
          </p:nvPr>
        </p:nvSpPr>
        <p:spPr>
          <a:xfrm>
            <a:off x="228602" y="2530477"/>
            <a:ext cx="2290233" cy="555625"/>
          </a:xfrm>
        </p:spPr>
        <p:txBody>
          <a:bodyPr lIns="91440" tIns="0" bIns="0"/>
          <a:lstStyle>
            <a:lvl1pPr marL="0" indent="0">
              <a:buNone/>
              <a:defRPr sz="12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Enter Industry</a:t>
            </a:r>
          </a:p>
        </p:txBody>
      </p:sp>
      <p:sp>
        <p:nvSpPr>
          <p:cNvPr id="27" name="Text Placeholder 9"/>
          <p:cNvSpPr>
            <a:spLocks noGrp="1"/>
          </p:cNvSpPr>
          <p:nvPr>
            <p:ph type="body" sz="quarter" idx="11" hasCustomPrompt="1"/>
          </p:nvPr>
        </p:nvSpPr>
        <p:spPr>
          <a:xfrm>
            <a:off x="198966" y="838200"/>
            <a:ext cx="11362100" cy="762000"/>
          </a:xfrm>
        </p:spPr>
        <p:txBody>
          <a:bodyPr lIns="91440" rIns="91440"/>
          <a:lstStyle>
            <a:lvl1pPr marL="0" indent="0" algn="just">
              <a:buNone/>
              <a:defRPr sz="1200" baseline="0">
                <a:solidFill>
                  <a:schemeClr val="tx1">
                    <a:lumMod val="75000"/>
                    <a:lumOff val="25000"/>
                  </a:schemeClr>
                </a:solidFill>
              </a:defRPr>
            </a:lvl1pPr>
          </a:lstStyle>
          <a:p>
            <a:pPr lvl="0"/>
            <a:r>
              <a:rPr lang="en-US" dirty="0" smtClean="0"/>
              <a:t>XYZ company is one of the worlds leading company for product ABC. Having more than 300 locations across the world, the company is a pioneer in Technology CDE. MindTree implemented AAA product which allowed the customers with BBB benefits.</a:t>
            </a:r>
            <a:endParaRPr lang="en-US" dirty="0"/>
          </a:p>
        </p:txBody>
      </p:sp>
      <p:sp>
        <p:nvSpPr>
          <p:cNvPr id="28" name="Title 1"/>
          <p:cNvSpPr>
            <a:spLocks noGrp="1"/>
          </p:cNvSpPr>
          <p:nvPr>
            <p:ph type="title"/>
          </p:nvPr>
        </p:nvSpPr>
        <p:spPr>
          <a:xfrm>
            <a:off x="228603" y="381000"/>
            <a:ext cx="11353799" cy="457200"/>
          </a:xfrm>
        </p:spPr>
        <p:txBody>
          <a:bodyPr/>
          <a:lstStyle>
            <a:lvl1pPr>
              <a:defRPr/>
            </a:lvl1pPr>
          </a:lstStyle>
          <a:p>
            <a:r>
              <a:rPr lang="en-US" smtClean="0"/>
              <a:t>Click to edit Master title style</a:t>
            </a:r>
            <a:endParaRPr lang="en-US"/>
          </a:p>
        </p:txBody>
      </p:sp>
      <p:sp>
        <p:nvSpPr>
          <p:cNvPr id="29" name="Rectangle 28"/>
          <p:cNvSpPr/>
          <p:nvPr userDrawn="1"/>
        </p:nvSpPr>
        <p:spPr>
          <a:xfrm>
            <a:off x="228601" y="4619896"/>
            <a:ext cx="2340864" cy="182880"/>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 rtlCol="0" anchor="ctr"/>
          <a:lstStyle/>
          <a:p>
            <a:r>
              <a:rPr lang="en-US" sz="1200" dirty="0">
                <a:solidFill>
                  <a:prstClr val="white"/>
                </a:solidFill>
              </a:rPr>
              <a:t>Technologies Used</a:t>
            </a:r>
          </a:p>
        </p:txBody>
      </p:sp>
    </p:spTree>
    <p:extLst>
      <p:ext uri="{BB962C8B-B14F-4D97-AF65-F5344CB8AC3E}">
        <p14:creationId xmlns:p14="http://schemas.microsoft.com/office/powerpoint/2010/main" val="2712573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F1B9807-1EA6-4BB2-A8EC-C81ABDF60330}"/>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602597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atin typeface="Segoe UI" panose="020B0502040204020203" pitchFamily="34" charset="0"/>
                <a:cs typeface="Segoe UI" panose="020B0502040204020203" pitchFamily="34" charset="0"/>
              </a:defRPr>
            </a:lvl1pPr>
            <a:lvl2pPr>
              <a:lnSpc>
                <a:spcPct val="120000"/>
              </a:lnSpc>
              <a:spcBef>
                <a:spcPts val="840"/>
              </a:spcBef>
              <a:defRPr sz="1800">
                <a:latin typeface="Segoe UI" panose="020B0502040204020203" pitchFamily="34" charset="0"/>
                <a:cs typeface="Segoe UI" panose="020B0502040204020203" pitchFamily="34" charset="0"/>
              </a:defRPr>
            </a:lvl2pPr>
            <a:lvl3pPr marL="457189" indent="-228594">
              <a:lnSpc>
                <a:spcPct val="120000"/>
              </a:lnSpc>
              <a:spcBef>
                <a:spcPts val="840"/>
              </a:spcBef>
              <a:buSzPct val="80000"/>
              <a:buFont typeface="Arial" panose="020B0604020202020204" pitchFamily="34" charset="0"/>
              <a:buChar char="–"/>
              <a:defRPr sz="1800">
                <a:latin typeface="Segoe UI" panose="020B0502040204020203" pitchFamily="34" charset="0"/>
                <a:cs typeface="Segoe UI" panose="020B0502040204020203" pitchFamily="34" charset="0"/>
              </a:defRPr>
            </a:lvl3pPr>
            <a:lvl4pPr>
              <a:lnSpc>
                <a:spcPct val="120000"/>
              </a:lnSpc>
              <a:spcBef>
                <a:spcPts val="840"/>
              </a:spcBef>
              <a:defRPr sz="1800">
                <a:latin typeface="Segoe UI" panose="020B0502040204020203" pitchFamily="34" charset="0"/>
                <a:cs typeface="Segoe UI" panose="020B0502040204020203" pitchFamily="34" charset="0"/>
              </a:defRPr>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8737600" y="6359883"/>
            <a:ext cx="2844800" cy="365125"/>
          </a:xfrm>
          <a:prstGeom prst="rect">
            <a:avLst/>
          </a:prstGeom>
        </p:spPr>
        <p:txBody>
          <a:bodyPr vert="horz" lIns="0" tIns="45720" rIns="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08201974-840D-4C02-9E3C-DB2E5AF00791}" type="slidenum">
              <a:rPr lang="en-US" smtClean="0">
                <a:solidFill>
                  <a:srgbClr val="4D4F53">
                    <a:tint val="75000"/>
                  </a:srgbClr>
                </a:solidFill>
              </a:rPr>
              <a:pPr/>
              <a:t>‹#›</a:t>
            </a:fld>
            <a:endParaRPr lang="en-US" dirty="0">
              <a:solidFill>
                <a:srgbClr val="4D4F53">
                  <a:tint val="75000"/>
                </a:srgbClr>
              </a:solidFill>
            </a:endParaRPr>
          </a:p>
        </p:txBody>
      </p:sp>
      <p:sp>
        <p:nvSpPr>
          <p:cNvPr id="5" name="TextBox 4">
            <a:extLst>
              <a:ext uri="{FF2B5EF4-FFF2-40B4-BE49-F238E27FC236}">
                <a16:creationId xmlns:a16="http://schemas.microsoft.com/office/drawing/2014/main" id="{F93D9575-1D68-40B7-9172-75636F2269FA}"/>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314836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431E99D-19BB-4583-9D65-05252941F334}"/>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6935998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7" name="TextBox 6">
            <a:extLst>
              <a:ext uri="{FF2B5EF4-FFF2-40B4-BE49-F238E27FC236}">
                <a16:creationId xmlns:a16="http://schemas.microsoft.com/office/drawing/2014/main" id="{9D3761F0-BA3A-4741-B2F8-F836A9200560}"/>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982287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a:extLst>
              <a:ext uri="{FF2B5EF4-FFF2-40B4-BE49-F238E27FC236}">
                <a16:creationId xmlns:a16="http://schemas.microsoft.com/office/drawing/2014/main" id="{373D07C1-E0B8-4810-870E-508669ED8574}"/>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5421398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4"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5" name="TextBox 4">
            <a:extLst>
              <a:ext uri="{FF2B5EF4-FFF2-40B4-BE49-F238E27FC236}">
                <a16:creationId xmlns:a16="http://schemas.microsoft.com/office/drawing/2014/main" id="{C8EA518D-4DB6-4F1D-8EC3-CF40E00F1AB6}"/>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615507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 name="TextBox 3">
            <a:extLst>
              <a:ext uri="{FF2B5EF4-FFF2-40B4-BE49-F238E27FC236}">
                <a16:creationId xmlns:a16="http://schemas.microsoft.com/office/drawing/2014/main" id="{8FF8CA2A-7842-45D4-8AA0-4CA9F16DBB2B}"/>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76723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715AE-521A-4C41-A286-E2AB9BE15CAB}"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133176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7" name="TextBox 6">
            <a:extLst>
              <a:ext uri="{FF2B5EF4-FFF2-40B4-BE49-F238E27FC236}">
                <a16:creationId xmlns:a16="http://schemas.microsoft.com/office/drawing/2014/main" id="{51FEB919-76C1-496E-BC53-23D22185D0EA}"/>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412145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5"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6" name="TextBox 5">
            <a:extLst>
              <a:ext uri="{FF2B5EF4-FFF2-40B4-BE49-F238E27FC236}">
                <a16:creationId xmlns:a16="http://schemas.microsoft.com/office/drawing/2014/main" id="{E07F2F22-4FC7-4100-B37C-802273D67127}"/>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4079747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5" name="TextBox 4">
            <a:extLst>
              <a:ext uri="{FF2B5EF4-FFF2-40B4-BE49-F238E27FC236}">
                <a16:creationId xmlns:a16="http://schemas.microsoft.com/office/drawing/2014/main" id="{199BDEDE-6021-4F66-9281-D9D5EE089850}"/>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0120344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5" name="TextBox 4">
            <a:extLst>
              <a:ext uri="{FF2B5EF4-FFF2-40B4-BE49-F238E27FC236}">
                <a16:creationId xmlns:a16="http://schemas.microsoft.com/office/drawing/2014/main" id="{F6F991E3-AB4F-43A7-9987-1E8FDB869005}"/>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264550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userDrawn="1"/>
        </p:nvGrpSpPr>
        <p:grpSpPr>
          <a:xfrm>
            <a:off x="8128000" y="5257801"/>
            <a:ext cx="3559811" cy="844905"/>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grpSp>
      <p:sp>
        <p:nvSpPr>
          <p:cNvPr id="9" name="TextBox 8">
            <a:extLst>
              <a:ext uri="{FF2B5EF4-FFF2-40B4-BE49-F238E27FC236}">
                <a16:creationId xmlns:a16="http://schemas.microsoft.com/office/drawing/2014/main" id="{1611D23B-52AA-454A-8CDD-C9FBD7C701AA}"/>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227183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userDrawn="1"/>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13" name="TextBox 12">
            <a:extLst>
              <a:ext uri="{FF2B5EF4-FFF2-40B4-BE49-F238E27FC236}">
                <a16:creationId xmlns:a16="http://schemas.microsoft.com/office/drawing/2014/main" id="{3EF7C1F6-730F-402E-A16F-90C3E29B3C8F}"/>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6003032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30480"/>
            <a:ext cx="12192000" cy="6918960"/>
          </a:xfrm>
          <a:prstGeom prst="rect">
            <a:avLst/>
          </a:prstGeom>
        </p:spPr>
      </p:pic>
      <p:sp>
        <p:nvSpPr>
          <p:cNvPr id="10" name="Rectangle 9"/>
          <p:cNvSpPr/>
          <p:nvPr userDrawn="1"/>
        </p:nvSpPr>
        <p:spPr>
          <a:xfrm>
            <a:off x="148856" y="6294474"/>
            <a:ext cx="11908255" cy="379656"/>
          </a:xfrm>
          <a:prstGeom prst="rect">
            <a:avLst/>
          </a:prstGeom>
        </p:spPr>
        <p:txBody>
          <a:bodyPr wrap="square">
            <a:spAutoFit/>
          </a:bodyPr>
          <a:lstStyle/>
          <a:p>
            <a:pPr algn="ctr"/>
            <a:r>
              <a:rPr lang="en-US" sz="1867" dirty="0">
                <a:solidFill>
                  <a:prstClr val="white"/>
                </a:solidFill>
                <a:latin typeface="Segoe UI" panose="020B0502040204020203" pitchFamily="34" charset="0"/>
                <a:ea typeface="Aller" charset="0"/>
                <a:cs typeface="Segoe UI" panose="020B0502040204020203" pitchFamily="34" charset="0"/>
              </a:rPr>
              <a:t>Agile    |    Digital    |    Enterprise Applications   |    Managed Services</a:t>
            </a:r>
          </a:p>
        </p:txBody>
      </p:sp>
      <p:grpSp>
        <p:nvGrpSpPr>
          <p:cNvPr id="11" name="Group 10"/>
          <p:cNvGrpSpPr/>
          <p:nvPr userDrawn="1"/>
        </p:nvGrpSpPr>
        <p:grpSpPr>
          <a:xfrm>
            <a:off x="715925" y="676710"/>
            <a:ext cx="3265113" cy="1012097"/>
            <a:chOff x="2330450" y="-4186361"/>
            <a:chExt cx="8245475" cy="2555875"/>
          </a:xfrm>
        </p:grpSpPr>
        <p:sp>
          <p:nvSpPr>
            <p:cNvPr id="12" name="Freeform 11"/>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13"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14"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grpSp>
      <p:sp>
        <p:nvSpPr>
          <p:cNvPr id="9" name="TextBox 8">
            <a:extLst>
              <a:ext uri="{FF2B5EF4-FFF2-40B4-BE49-F238E27FC236}">
                <a16:creationId xmlns:a16="http://schemas.microsoft.com/office/drawing/2014/main" id="{70E43E5B-A1A5-4027-923C-79A50725A561}"/>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9803986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715AE-521A-4C41-A286-E2AB9BE15CAB}"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12543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715AE-521A-4C41-A286-E2AB9BE15CAB}"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66507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715AE-521A-4C41-A286-E2AB9BE15CAB}"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361562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715AE-521A-4C41-A286-E2AB9BE15CAB}"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215334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715AE-521A-4C41-A286-E2AB9BE15CAB}"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BD09-5073-433C-8015-7148081B8475}" type="slidenum">
              <a:rPr lang="en-US" smtClean="0"/>
              <a:t>‹#›</a:t>
            </a:fld>
            <a:endParaRPr lang="en-US"/>
          </a:p>
        </p:txBody>
      </p:sp>
    </p:spTree>
    <p:extLst>
      <p:ext uri="{BB962C8B-B14F-4D97-AF65-F5344CB8AC3E}">
        <p14:creationId xmlns:p14="http://schemas.microsoft.com/office/powerpoint/2010/main" val="121719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2.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2.png"/><Relationship Id="rId2" Type="http://schemas.openxmlformats.org/officeDocument/2006/relationships/slideLayout" Target="../slideLayouts/slideLayout34.xml"/><Relationship Id="rId16" Type="http://schemas.openxmlformats.org/officeDocument/2006/relationships/image" Target="../media/image1.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3.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715AE-521A-4C41-A286-E2AB9BE15CAB}" type="datetimeFigureOut">
              <a:rPr lang="en-US" smtClean="0"/>
              <a:t>7/9/2019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CBD09-5073-433C-8015-7148081B8475}" type="slidenum">
              <a:rPr lang="en-US" smtClean="0"/>
              <a:t>‹#›</a:t>
            </a:fld>
            <a:endParaRPr lang="en-US"/>
          </a:p>
        </p:txBody>
      </p:sp>
    </p:spTree>
    <p:extLst>
      <p:ext uri="{BB962C8B-B14F-4D97-AF65-F5344CB8AC3E}">
        <p14:creationId xmlns:p14="http://schemas.microsoft.com/office/powerpoint/2010/main" val="369334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9" name="Picture 3"/>
          <p:cNvPicPr>
            <a:picLocks noChangeAspect="1" noChangeArrowheads="1"/>
          </p:cNvPicPr>
          <p:nvPr/>
        </p:nvPicPr>
        <p:blipFill>
          <a:blip r:embed="rId2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userDrawn="1"/>
        </p:nvPicPr>
        <p:blipFill>
          <a:blip r:embed="rId24"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5029200" y="6389120"/>
            <a:ext cx="1518364" cy="261610"/>
          </a:xfrm>
          <a:prstGeom prst="rect">
            <a:avLst/>
          </a:prstGeom>
          <a:noFill/>
        </p:spPr>
        <p:txBody>
          <a:bodyPr wrap="none" rtlCol="0">
            <a:spAutoFit/>
          </a:bodyPr>
          <a:lstStyle/>
          <a:p>
            <a:r>
              <a:rPr lang="en-US" sz="1100" dirty="0">
                <a:solidFill>
                  <a:srgbClr val="4D4F53"/>
                </a:solidFill>
                <a:cs typeface="Arial" pitchFamily="34" charset="0"/>
              </a:rPr>
              <a:t>Mindtree Confidential</a:t>
            </a:r>
            <a:endParaRPr lang="en-GB" sz="1100" dirty="0">
              <a:solidFill>
                <a:srgbClr val="4D4F53"/>
              </a:solidFill>
              <a:cs typeface="Arial" pitchFamily="34" charset="0"/>
            </a:endParaRPr>
          </a:p>
        </p:txBody>
      </p:sp>
    </p:spTree>
    <p:extLst>
      <p:ext uri="{BB962C8B-B14F-4D97-AF65-F5344CB8AC3E}">
        <p14:creationId xmlns:p14="http://schemas.microsoft.com/office/powerpoint/2010/main" val="4026746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userDrawn="1"/>
        </p:nvPicPr>
        <p:blipFill>
          <a:blip r:embed="rId17"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8737600" y="6359883"/>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08201974-840D-4C02-9E3C-DB2E5AF00791}"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a:extLst>
              <a:ext uri="{FF2B5EF4-FFF2-40B4-BE49-F238E27FC236}">
                <a16:creationId xmlns:a16="http://schemas.microsoft.com/office/drawing/2014/main" id="{97D8E5FC-361F-4BC3-A20C-7FF8D449309B}"/>
              </a:ext>
            </a:extLst>
          </p:cNvPr>
          <p:cNvSpPr txBox="1"/>
          <p:nvPr userDrawn="1"/>
        </p:nvSpPr>
        <p:spPr>
          <a:xfrm>
            <a:off x="4634916" y="6649426"/>
            <a:ext cx="2191626" cy="230832"/>
          </a:xfrm>
          <a:prstGeom prst="rect">
            <a:avLst/>
          </a:prstGeom>
          <a:noFill/>
        </p:spPr>
        <p:txBody>
          <a:bodyPr wrap="none" rtlCol="0">
            <a:spAutoFit/>
          </a:bodyPr>
          <a:lstStyle/>
          <a:p>
            <a:r>
              <a:rPr lang="en-US" sz="900"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01357293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inN8seMm7UI&amp;list=PLQY2H8rRoyvyK5aEDAI3wUUqC_F0oEroL"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2" name="Rectangle 11"/>
          <p:cNvSpPr/>
          <p:nvPr/>
        </p:nvSpPr>
        <p:spPr>
          <a:xfrm>
            <a:off x="1398629" y="1537784"/>
            <a:ext cx="5085587" cy="830997"/>
          </a:xfrm>
          <a:prstGeom prst="rect">
            <a:avLst/>
          </a:prstGeom>
        </p:spPr>
        <p:txBody>
          <a:bodyPr wrap="square">
            <a:spAutoFit/>
          </a:bodyPr>
          <a:lstStyle/>
          <a:p>
            <a:r>
              <a:rPr lang="en-US" sz="4800" spc="27" dirty="0" smtClean="0">
                <a:solidFill>
                  <a:schemeClr val="bg1"/>
                </a:solidFill>
                <a:latin typeface="Segoe UI" panose="020B0502040204020203" pitchFamily="34" charset="0"/>
                <a:cs typeface="Segoe UI" panose="020B0502040204020203" pitchFamily="34" charset="0"/>
              </a:rPr>
              <a:t>TensorFlow</a:t>
            </a:r>
            <a:endParaRPr lang="en-US" sz="4800" spc="27" dirty="0">
              <a:solidFill>
                <a:schemeClr val="bg1"/>
              </a:solidFill>
              <a:latin typeface="Segoe UI" panose="020B0502040204020203" pitchFamily="34"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612669" y="2757939"/>
            <a:ext cx="7582375" cy="923330"/>
          </a:xfrm>
          <a:prstGeom prst="rect">
            <a:avLst/>
          </a:prstGeom>
        </p:spPr>
        <p:txBody>
          <a:bodyPr wrap="square">
            <a:spAutoFit/>
          </a:bodyPr>
          <a:lstStyle/>
          <a:p>
            <a:r>
              <a:rPr lang="en-US" b="1" spc="27" dirty="0" smtClean="0">
                <a:solidFill>
                  <a:schemeClr val="bg1">
                    <a:lumMod val="65000"/>
                  </a:schemeClr>
                </a:solidFill>
                <a:latin typeface="Segoe UI" panose="020B0502040204020203" pitchFamily="34" charset="0"/>
                <a:cs typeface="Segoe UI" panose="020B0502040204020203" pitchFamily="34" charset="0"/>
              </a:rPr>
              <a:t>Data Science Learner’s Series – 10</a:t>
            </a:r>
            <a:r>
              <a:rPr lang="en-US" b="1" spc="27" baseline="30000" dirty="0" smtClean="0">
                <a:solidFill>
                  <a:schemeClr val="bg1">
                    <a:lumMod val="65000"/>
                  </a:schemeClr>
                </a:solidFill>
                <a:latin typeface="Segoe UI" panose="020B0502040204020203" pitchFamily="34" charset="0"/>
                <a:cs typeface="Segoe UI" panose="020B0502040204020203" pitchFamily="34" charset="0"/>
              </a:rPr>
              <a:t>th</a:t>
            </a:r>
            <a:r>
              <a:rPr lang="en-US" b="1" spc="27" dirty="0" smtClean="0">
                <a:solidFill>
                  <a:schemeClr val="bg1">
                    <a:lumMod val="65000"/>
                  </a:schemeClr>
                </a:solidFill>
                <a:latin typeface="Segoe UI" panose="020B0502040204020203" pitchFamily="34" charset="0"/>
                <a:cs typeface="Segoe UI" panose="020B0502040204020203" pitchFamily="34" charset="0"/>
              </a:rPr>
              <a:t> July 2019 </a:t>
            </a:r>
          </a:p>
          <a:p>
            <a:endParaRPr lang="en-US" spc="27" dirty="0">
              <a:solidFill>
                <a:schemeClr val="bg1">
                  <a:lumMod val="65000"/>
                </a:schemeClr>
              </a:solidFill>
              <a:latin typeface="Segoe UI" panose="020B0502040204020203" pitchFamily="34" charset="0"/>
              <a:cs typeface="Segoe UI" panose="020B0502040204020203" pitchFamily="34" charset="0"/>
            </a:endParaRPr>
          </a:p>
          <a:p>
            <a:r>
              <a:rPr lang="en-US" spc="27" dirty="0" smtClean="0">
                <a:solidFill>
                  <a:schemeClr val="bg1">
                    <a:lumMod val="65000"/>
                  </a:schemeClr>
                </a:solidFill>
                <a:latin typeface="Segoe UI" panose="020B0502040204020203" pitchFamily="34" charset="0"/>
                <a:cs typeface="Segoe UI" panose="020B0502040204020203" pitchFamily="34" charset="0"/>
              </a:rPr>
              <a:t>- By Annie Freeman</a:t>
            </a:r>
            <a:endParaRPr lang="en-US" spc="27"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7531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2</a:t>
            </a:r>
          </a:p>
        </p:txBody>
      </p:sp>
      <p:sp>
        <p:nvSpPr>
          <p:cNvPr id="12" name="Rectangle 11"/>
          <p:cNvSpPr/>
          <p:nvPr/>
        </p:nvSpPr>
        <p:spPr>
          <a:xfrm>
            <a:off x="450630" y="1865984"/>
            <a:ext cx="7704295" cy="584775"/>
          </a:xfrm>
          <a:prstGeom prst="rect">
            <a:avLst/>
          </a:prstGeom>
        </p:spPr>
        <p:txBody>
          <a:bodyPr wrap="square">
            <a:spAutoFit/>
          </a:bodyPr>
          <a:lstStyle/>
          <a:p>
            <a:r>
              <a:rPr lang="en-US" sz="3200" spc="27" dirty="0">
                <a:solidFill>
                  <a:schemeClr val="bg1"/>
                </a:solidFill>
                <a:latin typeface="Palatino Linotype" panose="02040502050505030304" pitchFamily="18" charset="0"/>
                <a:cs typeface="Segoe UI" panose="020B0502040204020203" pitchFamily="34" charset="0"/>
              </a:rPr>
              <a:t>Building blocks of Tensorflow</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69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 Building blocks of Tensorflow</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11</a:t>
            </a:fld>
            <a:endParaRPr lang="en-US" dirty="0">
              <a:solidFill>
                <a:srgbClr val="4D4F53">
                  <a:tint val="75000"/>
                </a:srgbClr>
              </a:solidFill>
            </a:endParaRPr>
          </a:p>
        </p:txBody>
      </p:sp>
      <p:graphicFrame>
        <p:nvGraphicFramePr>
          <p:cNvPr id="7" name="Diagram 6"/>
          <p:cNvGraphicFramePr/>
          <p:nvPr>
            <p:extLst>
              <p:ext uri="{D42A27DB-BD31-4B8C-83A1-F6EECF244321}">
                <p14:modId xmlns:p14="http://schemas.microsoft.com/office/powerpoint/2010/main" val="3683370488"/>
              </p:ext>
            </p:extLst>
          </p:nvPr>
        </p:nvGraphicFramePr>
        <p:xfrm>
          <a:off x="1804960" y="1518993"/>
          <a:ext cx="8030701" cy="3428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2971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 Directed graph &amp; Computational Graph</a:t>
            </a: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12</a:t>
            </a:fld>
            <a:endParaRPr lang="en-US" dirty="0">
              <a:solidFill>
                <a:srgbClr val="4D4F53">
                  <a:tint val="75000"/>
                </a:srgbClr>
              </a:solidFill>
            </a:endParaRPr>
          </a:p>
        </p:txBody>
      </p:sp>
      <p:sp>
        <p:nvSpPr>
          <p:cNvPr id="4" name="Rectangle 3"/>
          <p:cNvSpPr/>
          <p:nvPr/>
        </p:nvSpPr>
        <p:spPr>
          <a:xfrm>
            <a:off x="636954" y="1311502"/>
            <a:ext cx="9652000" cy="646331"/>
          </a:xfrm>
          <a:prstGeom prst="rect">
            <a:avLst/>
          </a:prstGeom>
        </p:spPr>
        <p:txBody>
          <a:bodyPr wrap="square">
            <a:spAutoFit/>
          </a:bodyPr>
          <a:lstStyle/>
          <a:p>
            <a:r>
              <a:rPr lang="en-US" b="1" dirty="0" smtClean="0">
                <a:latin typeface="Palatino Linotype" panose="02040502050505030304" pitchFamily="18" charset="0"/>
              </a:rPr>
              <a:t>Directed </a:t>
            </a:r>
            <a:r>
              <a:rPr lang="en-US" b="1" dirty="0">
                <a:latin typeface="Palatino Linotype" panose="02040502050505030304" pitchFamily="18" charset="0"/>
              </a:rPr>
              <a:t>graph is a data structure consisting of nodes (vertices) and </a:t>
            </a:r>
            <a:r>
              <a:rPr lang="en-US" b="1" dirty="0">
                <a:latin typeface="Palatino Linotype" panose="02040502050505030304" pitchFamily="18" charset="0"/>
              </a:rPr>
              <a:t>edges</a:t>
            </a:r>
            <a:r>
              <a:rPr lang="en-US" b="1" dirty="0">
                <a:latin typeface="Palatino Linotype" panose="02040502050505030304" pitchFamily="18" charset="0"/>
              </a:rPr>
              <a:t>. </a:t>
            </a:r>
            <a:r>
              <a:rPr lang="en-US" b="1" dirty="0">
                <a:latin typeface="Palatino Linotype" panose="02040502050505030304" pitchFamily="18" charset="0"/>
              </a:rPr>
              <a:t>It’s a set of vertices connected pairwise by directed edges.</a:t>
            </a:r>
          </a:p>
        </p:txBody>
      </p:sp>
      <p:pic>
        <p:nvPicPr>
          <p:cNvPr id="6" name="Picture 5"/>
          <p:cNvPicPr>
            <a:picLocks noChangeAspect="1"/>
          </p:cNvPicPr>
          <p:nvPr/>
        </p:nvPicPr>
        <p:blipFill>
          <a:blip r:embed="rId3"/>
          <a:stretch>
            <a:fillRect/>
          </a:stretch>
        </p:blipFill>
        <p:spPr>
          <a:xfrm>
            <a:off x="9934575" y="777081"/>
            <a:ext cx="1647825" cy="1304925"/>
          </a:xfrm>
          <a:prstGeom prst="rect">
            <a:avLst/>
          </a:prstGeom>
        </p:spPr>
      </p:pic>
      <p:sp>
        <p:nvSpPr>
          <p:cNvPr id="7" name="Rectangle 6"/>
          <p:cNvSpPr/>
          <p:nvPr/>
        </p:nvSpPr>
        <p:spPr>
          <a:xfrm>
            <a:off x="601784" y="2072035"/>
            <a:ext cx="9558216" cy="369332"/>
          </a:xfrm>
          <a:prstGeom prst="rect">
            <a:avLst/>
          </a:prstGeom>
        </p:spPr>
        <p:txBody>
          <a:bodyPr wrap="square">
            <a:spAutoFit/>
          </a:bodyPr>
          <a:lstStyle/>
          <a:p>
            <a:r>
              <a:rPr lang="en-US" b="1" dirty="0">
                <a:latin typeface="Palatino Linotype" panose="02040502050505030304" pitchFamily="18" charset="0"/>
              </a:rPr>
              <a:t>C</a:t>
            </a:r>
            <a:r>
              <a:rPr lang="en-US" b="1" dirty="0" smtClean="0">
                <a:latin typeface="Palatino Linotype" panose="02040502050505030304" pitchFamily="18" charset="0"/>
              </a:rPr>
              <a:t>omputational </a:t>
            </a:r>
            <a:r>
              <a:rPr lang="en-US" b="1" dirty="0">
                <a:latin typeface="Palatino Linotype" panose="02040502050505030304" pitchFamily="18" charset="0"/>
              </a:rPr>
              <a:t>graph is an abstract way of describing computations as a directed graph</a:t>
            </a:r>
          </a:p>
        </p:txBody>
      </p:sp>
      <p:sp>
        <p:nvSpPr>
          <p:cNvPr id="8" name="Rectangle 7"/>
          <p:cNvSpPr/>
          <p:nvPr/>
        </p:nvSpPr>
        <p:spPr>
          <a:xfrm>
            <a:off x="1023423" y="2487512"/>
            <a:ext cx="10521462" cy="3785652"/>
          </a:xfrm>
          <a:prstGeom prst="rect">
            <a:avLst/>
          </a:prstGeom>
        </p:spPr>
        <p:txBody>
          <a:bodyPr wrap="square">
            <a:spAutoFit/>
          </a:bodyPr>
          <a:lstStyle/>
          <a:p>
            <a:pPr marL="285750" indent="-285750">
              <a:buFont typeface="Wingdings" panose="05000000000000000000" pitchFamily="2" charset="2"/>
              <a:buChar char="Ø"/>
            </a:pPr>
            <a:r>
              <a:rPr lang="en-US" sz="1600" dirty="0">
                <a:latin typeface="Palatino Linotype" panose="02040502050505030304" pitchFamily="18" charset="0"/>
              </a:rPr>
              <a:t>TensorFlow uses directed graphs internally to represent </a:t>
            </a:r>
            <a:r>
              <a:rPr lang="en-US" sz="1600" b="1" dirty="0">
                <a:latin typeface="Palatino Linotype" panose="02040502050505030304" pitchFamily="18" charset="0"/>
              </a:rPr>
              <a:t>computations, </a:t>
            </a:r>
            <a:r>
              <a:rPr lang="en-US" sz="1600" dirty="0">
                <a:latin typeface="Palatino Linotype" panose="02040502050505030304" pitchFamily="18" charset="0"/>
              </a:rPr>
              <a:t>and they call this </a:t>
            </a:r>
            <a:r>
              <a:rPr lang="en-US" sz="1600" b="1" dirty="0">
                <a:latin typeface="Palatino Linotype" panose="02040502050505030304" pitchFamily="18" charset="0"/>
              </a:rPr>
              <a:t>data flow graphs</a:t>
            </a:r>
            <a:r>
              <a:rPr lang="en-US" sz="1600" dirty="0">
                <a:latin typeface="Palatino Linotype" panose="02040502050505030304" pitchFamily="18" charset="0"/>
              </a:rPr>
              <a:t> (or computational graphs</a:t>
            </a:r>
            <a:r>
              <a:rPr lang="en-US" sz="1600" dirty="0" smtClean="0">
                <a:latin typeface="Palatino Linotype" panose="02040502050505030304" pitchFamily="18" charset="0"/>
              </a:rPr>
              <a:t>).</a:t>
            </a:r>
          </a:p>
          <a:p>
            <a:endParaRPr lang="en-US" sz="1600" dirty="0" smtClean="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While nodes in a directed graph can be anything, nodes in a computational graph mostly represent </a:t>
            </a:r>
            <a:r>
              <a:rPr lang="en-US" sz="1600" b="1" dirty="0">
                <a:latin typeface="Palatino Linotype" panose="02040502050505030304" pitchFamily="18" charset="0"/>
              </a:rPr>
              <a:t>operations</a:t>
            </a:r>
            <a:r>
              <a:rPr lang="en-US" sz="1600" dirty="0">
                <a:latin typeface="Palatino Linotype" panose="02040502050505030304" pitchFamily="18" charset="0"/>
              </a:rPr>
              <a:t>,</a:t>
            </a:r>
            <a:r>
              <a:rPr lang="en-US" sz="1600" b="1" dirty="0">
                <a:latin typeface="Palatino Linotype" panose="02040502050505030304" pitchFamily="18" charset="0"/>
              </a:rPr>
              <a:t> variables</a:t>
            </a:r>
            <a:r>
              <a:rPr lang="en-US" sz="1600" dirty="0">
                <a:latin typeface="Palatino Linotype" panose="02040502050505030304" pitchFamily="18" charset="0"/>
              </a:rPr>
              <a:t>, or </a:t>
            </a:r>
            <a:r>
              <a:rPr lang="en-US" sz="1600" b="1" dirty="0">
                <a:latin typeface="Palatino Linotype" panose="02040502050505030304" pitchFamily="18" charset="0"/>
              </a:rPr>
              <a:t>placeholders</a:t>
            </a:r>
            <a:r>
              <a:rPr lang="en-US" sz="1600" dirty="0" smtClean="0">
                <a:latin typeface="Palatino Linotype" panose="02040502050505030304" pitchFamily="18" charset="0"/>
              </a:rPr>
              <a:t>.</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Operations create or manipulate data according to specific </a:t>
            </a:r>
            <a:r>
              <a:rPr lang="en-US" sz="1600" dirty="0">
                <a:latin typeface="Palatino Linotype" panose="02040502050505030304" pitchFamily="18" charset="0"/>
              </a:rPr>
              <a:t>rules</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Variables </a:t>
            </a:r>
            <a:r>
              <a:rPr lang="en-US" sz="1600" dirty="0">
                <a:latin typeface="Palatino Linotype" panose="02040502050505030304" pitchFamily="18" charset="0"/>
              </a:rPr>
              <a:t>represent </a:t>
            </a:r>
            <a:r>
              <a:rPr lang="en-US" sz="1600" dirty="0">
                <a:latin typeface="Palatino Linotype" panose="02040502050505030304" pitchFamily="18" charset="0"/>
              </a:rPr>
              <a:t>shared, persistent state that can be manipulated by running </a:t>
            </a:r>
            <a:r>
              <a:rPr lang="en-US" sz="1600" dirty="0" smtClean="0">
                <a:latin typeface="Palatino Linotype" panose="02040502050505030304" pitchFamily="18" charset="0"/>
              </a:rPr>
              <a:t>Operations </a:t>
            </a:r>
            <a:r>
              <a:rPr lang="en-US" sz="1600" dirty="0">
                <a:latin typeface="Palatino Linotype" panose="02040502050505030304" pitchFamily="18" charset="0"/>
              </a:rPr>
              <a:t>on those </a:t>
            </a:r>
            <a:r>
              <a:rPr lang="en-US" sz="1600" dirty="0">
                <a:latin typeface="Palatino Linotype" panose="02040502050505030304" pitchFamily="18" charset="0"/>
              </a:rPr>
              <a:t>variables</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The edges correspond to data, or multidimensional arrays (so-called Tensors) that flow through the different </a:t>
            </a:r>
            <a:r>
              <a:rPr lang="en-US" sz="1600" dirty="0">
                <a:latin typeface="Palatino Linotype" panose="02040502050505030304" pitchFamily="18" charset="0"/>
              </a:rPr>
              <a:t>operations(</a:t>
            </a:r>
            <a:r>
              <a:rPr lang="en-US" sz="1600" dirty="0">
                <a:latin typeface="Palatino Linotype" panose="02040502050505030304" pitchFamily="18" charset="0"/>
              </a:rPr>
              <a:t>edges carry information from one node to </a:t>
            </a:r>
            <a:r>
              <a:rPr lang="en-US" sz="1600" dirty="0">
                <a:latin typeface="Palatino Linotype" panose="02040502050505030304" pitchFamily="18" charset="0"/>
              </a:rPr>
              <a:t>another)</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The output of one operation (one node) becomes the input to another operation and the edge connecting the two nodes carry the value</a:t>
            </a:r>
          </a:p>
        </p:txBody>
      </p:sp>
    </p:spTree>
    <p:extLst>
      <p:ext uri="{BB962C8B-B14F-4D97-AF65-F5344CB8AC3E}">
        <p14:creationId xmlns:p14="http://schemas.microsoft.com/office/powerpoint/2010/main" val="651958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13</a:t>
            </a:fld>
            <a:endParaRPr lang="en-US" dirty="0">
              <a:solidFill>
                <a:srgbClr val="4D4F53">
                  <a:tint val="75000"/>
                </a:srgbClr>
              </a:solidFill>
            </a:endParaRPr>
          </a:p>
        </p:txBody>
      </p:sp>
      <p:sp>
        <p:nvSpPr>
          <p:cNvPr id="4" name="Title 1"/>
          <p:cNvSpPr>
            <a:spLocks noGrp="1"/>
          </p:cNvSpPr>
          <p:nvPr>
            <p:ph type="title"/>
          </p:nvPr>
        </p:nvSpPr>
        <p:spPr/>
        <p:txBody>
          <a:bodyPr/>
          <a:lstStyle/>
          <a:p>
            <a:r>
              <a:rPr lang="en-US" dirty="0" smtClean="0">
                <a:latin typeface="Palatino Linotype" panose="02040502050505030304" pitchFamily="18" charset="0"/>
              </a:rPr>
              <a:t>Program Vs Computational graph</a:t>
            </a:r>
            <a:endParaRPr lang="en-US" dirty="0">
              <a:latin typeface="Palatino Linotype" panose="02040502050505030304" pitchFamily="18" charset="0"/>
            </a:endParaRPr>
          </a:p>
        </p:txBody>
      </p:sp>
      <p:pic>
        <p:nvPicPr>
          <p:cNvPr id="5" name="Picture 4"/>
          <p:cNvPicPr>
            <a:picLocks noChangeAspect="1"/>
          </p:cNvPicPr>
          <p:nvPr/>
        </p:nvPicPr>
        <p:blipFill>
          <a:blip r:embed="rId3"/>
          <a:stretch>
            <a:fillRect/>
          </a:stretch>
        </p:blipFill>
        <p:spPr>
          <a:xfrm>
            <a:off x="763136" y="1900258"/>
            <a:ext cx="4541626" cy="2758574"/>
          </a:xfrm>
          <a:prstGeom prst="rect">
            <a:avLst/>
          </a:prstGeom>
        </p:spPr>
      </p:pic>
      <p:pic>
        <p:nvPicPr>
          <p:cNvPr id="7" name="Picture 6"/>
          <p:cNvPicPr>
            <a:picLocks noChangeAspect="1"/>
          </p:cNvPicPr>
          <p:nvPr/>
        </p:nvPicPr>
        <p:blipFill>
          <a:blip r:embed="rId4"/>
          <a:stretch>
            <a:fillRect/>
          </a:stretch>
        </p:blipFill>
        <p:spPr>
          <a:xfrm>
            <a:off x="5784239" y="1860320"/>
            <a:ext cx="6086475" cy="2838450"/>
          </a:xfrm>
          <a:prstGeom prst="rect">
            <a:avLst/>
          </a:prstGeom>
        </p:spPr>
      </p:pic>
    </p:spTree>
    <p:extLst>
      <p:ext uri="{BB962C8B-B14F-4D97-AF65-F5344CB8AC3E}">
        <p14:creationId xmlns:p14="http://schemas.microsoft.com/office/powerpoint/2010/main" val="4171649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 </a:t>
            </a:r>
            <a:r>
              <a:rPr lang="en-US" b="1" dirty="0">
                <a:latin typeface="Palatino Linotype" panose="02040502050505030304" pitchFamily="18" charset="0"/>
              </a:rPr>
              <a:t>A</a:t>
            </a:r>
            <a:r>
              <a:rPr lang="en-US" b="1" dirty="0" smtClean="0">
                <a:latin typeface="Palatino Linotype" panose="02040502050505030304" pitchFamily="18" charset="0"/>
              </a:rPr>
              <a:t>dvantages</a:t>
            </a:r>
            <a:r>
              <a:rPr lang="en-US" dirty="0">
                <a:latin typeface="Palatino Linotype" panose="02040502050505030304" pitchFamily="18" charset="0"/>
              </a:rPr>
              <a:t> of organizing computations as a directed graph</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14</a:t>
            </a:fld>
            <a:endParaRPr lang="en-US" dirty="0">
              <a:solidFill>
                <a:srgbClr val="4D4F53">
                  <a:tint val="75000"/>
                </a:srgbClr>
              </a:solidFill>
            </a:endParaRPr>
          </a:p>
        </p:txBody>
      </p:sp>
      <p:sp>
        <p:nvSpPr>
          <p:cNvPr id="4" name="Rectangle 3"/>
          <p:cNvSpPr/>
          <p:nvPr/>
        </p:nvSpPr>
        <p:spPr>
          <a:xfrm>
            <a:off x="1090245" y="1335650"/>
            <a:ext cx="10454639" cy="4154984"/>
          </a:xfrm>
          <a:prstGeom prst="rect">
            <a:avLst/>
          </a:prstGeom>
        </p:spPr>
        <p:txBody>
          <a:bodyPr wrap="square">
            <a:spAutoFit/>
          </a:bodyPr>
          <a:lstStyle/>
          <a:p>
            <a:r>
              <a:rPr lang="en-US" b="1" dirty="0" smtClean="0">
                <a:latin typeface="Palatino Linotype" panose="02040502050505030304" pitchFamily="18" charset="0"/>
              </a:rPr>
              <a:t>Computational </a:t>
            </a:r>
            <a:r>
              <a:rPr lang="en-US" b="1" dirty="0">
                <a:latin typeface="Palatino Linotype" panose="02040502050505030304" pitchFamily="18" charset="0"/>
              </a:rPr>
              <a:t>graph is a more abstract way of describing a computer program and its </a:t>
            </a:r>
            <a:r>
              <a:rPr lang="en-US" b="1" dirty="0" smtClean="0">
                <a:latin typeface="Palatino Linotype" panose="02040502050505030304" pitchFamily="18" charset="0"/>
              </a:rPr>
              <a:t>computations</a:t>
            </a:r>
          </a:p>
          <a:p>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smtClean="0">
                <a:latin typeface="Palatino Linotype" panose="02040502050505030304" pitchFamily="18" charset="0"/>
              </a:rPr>
              <a:t>Most </a:t>
            </a:r>
            <a:r>
              <a:rPr lang="en-US" sz="1600" dirty="0">
                <a:latin typeface="Palatino Linotype" panose="02040502050505030304" pitchFamily="18" charset="0"/>
              </a:rPr>
              <a:t>computer programs are mainly composed of two things — primitive operations and an order in which these operations are executed, often </a:t>
            </a:r>
            <a:r>
              <a:rPr lang="en-US" sz="1600" dirty="0" smtClean="0">
                <a:latin typeface="Palatino Linotype" panose="02040502050505030304" pitchFamily="18" charset="0"/>
              </a:rPr>
              <a:t>sequentially, line by line.</a:t>
            </a:r>
          </a:p>
          <a:p>
            <a:endParaRPr lang="en-US" sz="1600" dirty="0">
              <a:latin typeface="Palatino Linotype" panose="02040502050505030304" pitchFamily="18" charset="0"/>
            </a:endParaRPr>
          </a:p>
          <a:p>
            <a:r>
              <a:rPr lang="en-US" b="1" dirty="0" smtClean="0">
                <a:latin typeface="Palatino Linotype" panose="02040502050505030304" pitchFamily="18" charset="0"/>
              </a:rPr>
              <a:t>Program </a:t>
            </a:r>
            <a:r>
              <a:rPr lang="en-US" b="1" dirty="0">
                <a:latin typeface="Palatino Linotype" panose="02040502050505030304" pitchFamily="18" charset="0"/>
              </a:rPr>
              <a:t>specifies the order of execution, but computational graphs exclusively specify the dependencies across the </a:t>
            </a:r>
            <a:r>
              <a:rPr lang="en-US" b="1" dirty="0" smtClean="0">
                <a:latin typeface="Palatino Linotype" panose="02040502050505030304" pitchFamily="18" charset="0"/>
              </a:rPr>
              <a:t>operations</a:t>
            </a:r>
            <a:endParaRPr lang="en-US" sz="1600" dirty="0" smtClean="0">
              <a:latin typeface="Palatino Linotype" panose="02040502050505030304" pitchFamily="18" charset="0"/>
            </a:endParaRPr>
          </a:p>
          <a:p>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This allows for </a:t>
            </a:r>
            <a:r>
              <a:rPr lang="en-US" sz="1600" b="1" dirty="0">
                <a:latin typeface="Palatino Linotype" panose="02040502050505030304" pitchFamily="18" charset="0"/>
              </a:rPr>
              <a:t>parallelism</a:t>
            </a:r>
            <a:r>
              <a:rPr lang="en-US" sz="1600" dirty="0">
                <a:latin typeface="Palatino Linotype" panose="02040502050505030304" pitchFamily="18" charset="0"/>
              </a:rPr>
              <a:t> or </a:t>
            </a:r>
            <a:r>
              <a:rPr lang="en-US" sz="1600" b="1" dirty="0">
                <a:latin typeface="Palatino Linotype" panose="02040502050505030304" pitchFamily="18" charset="0"/>
              </a:rPr>
              <a:t>dependency driving </a:t>
            </a:r>
            <a:r>
              <a:rPr lang="en-US" sz="1600" b="1" dirty="0" smtClean="0">
                <a:latin typeface="Palatino Linotype" panose="02040502050505030304" pitchFamily="18" charset="0"/>
              </a:rPr>
              <a:t>scheduling(</a:t>
            </a:r>
            <a:r>
              <a:rPr lang="en-US" sz="1600" dirty="0">
                <a:latin typeface="Palatino Linotype" panose="02040502050505030304" pitchFamily="18" charset="0"/>
              </a:rPr>
              <a:t>execute the multiplication and addition in </a:t>
            </a:r>
            <a:r>
              <a:rPr lang="en-US" sz="1600" dirty="0" smtClean="0">
                <a:latin typeface="Palatino Linotype" panose="02040502050505030304" pitchFamily="18" charset="0"/>
              </a:rPr>
              <a:t>parallel, as they </a:t>
            </a:r>
            <a:r>
              <a:rPr lang="en-US" sz="1600" b="1" dirty="0" smtClean="0">
                <a:latin typeface="Palatino Linotype" panose="02040502050505030304" pitchFamily="18" charset="0"/>
              </a:rPr>
              <a:t>do </a:t>
            </a:r>
            <a:r>
              <a:rPr lang="en-US" sz="1600" b="1" dirty="0">
                <a:latin typeface="Palatino Linotype" panose="02040502050505030304" pitchFamily="18" charset="0"/>
              </a:rPr>
              <a:t>not depend on each </a:t>
            </a:r>
            <a:r>
              <a:rPr lang="en-US" sz="1600" b="1" dirty="0" smtClean="0">
                <a:latin typeface="Palatino Linotype" panose="02040502050505030304" pitchFamily="18" charset="0"/>
              </a:rPr>
              <a:t>other)</a:t>
            </a:r>
          </a:p>
          <a:p>
            <a:pPr marL="285750" indent="-285750">
              <a:buFont typeface="Wingdings" panose="05000000000000000000" pitchFamily="2" charset="2"/>
              <a:buChar char="Ø"/>
            </a:pPr>
            <a:endParaRPr lang="en-US" sz="1600" b="1" dirty="0">
              <a:latin typeface="Palatino Linotype" panose="02040502050505030304" pitchFamily="18" charset="0"/>
            </a:endParaRPr>
          </a:p>
          <a:p>
            <a:pPr marL="285750" indent="-285750">
              <a:buFont typeface="Wingdings" panose="05000000000000000000" pitchFamily="2" charset="2"/>
              <a:buChar char="Ø"/>
            </a:pPr>
            <a:r>
              <a:rPr lang="en-US" sz="1600" dirty="0" smtClean="0">
                <a:latin typeface="Palatino Linotype" panose="02040502050505030304" pitchFamily="18" charset="0"/>
              </a:rPr>
              <a:t>Uses the </a:t>
            </a:r>
            <a:r>
              <a:rPr lang="en-US" sz="1600" dirty="0">
                <a:latin typeface="Palatino Linotype" panose="02040502050505030304" pitchFamily="18" charset="0"/>
              </a:rPr>
              <a:t>topology of the graph to drive the scheduling of operations and execute them in the most efficient </a:t>
            </a:r>
            <a:r>
              <a:rPr lang="en-US" sz="1600" dirty="0" smtClean="0">
                <a:latin typeface="Palatino Linotype" panose="02040502050505030304" pitchFamily="18" charset="0"/>
              </a:rPr>
              <a:t>manner.</a:t>
            </a:r>
          </a:p>
          <a:p>
            <a:endParaRPr lang="en-US" sz="1600" dirty="0">
              <a:latin typeface="Palatino Linotype" panose="02040502050505030304" pitchFamily="18" charset="0"/>
            </a:endParaRPr>
          </a:p>
          <a:p>
            <a:r>
              <a:rPr lang="en-US" sz="1600" dirty="0" smtClean="0">
                <a:latin typeface="Palatino Linotype" panose="02040502050505030304" pitchFamily="18" charset="0"/>
              </a:rPr>
              <a:t> </a:t>
            </a:r>
            <a:r>
              <a:rPr lang="en-US" sz="1600" dirty="0">
                <a:latin typeface="Palatino Linotype" panose="02040502050505030304" pitchFamily="18" charset="0"/>
              </a:rPr>
              <a:t>e.g. using multiple GPUs on a single machine or even </a:t>
            </a:r>
            <a:r>
              <a:rPr lang="en-US" sz="1600" b="1" dirty="0">
                <a:latin typeface="Palatino Linotype" panose="02040502050505030304" pitchFamily="18" charset="0"/>
              </a:rPr>
              <a:t>distribute</a:t>
            </a:r>
            <a:r>
              <a:rPr lang="en-US" sz="1600" dirty="0">
                <a:latin typeface="Palatino Linotype" panose="02040502050505030304" pitchFamily="18" charset="0"/>
              </a:rPr>
              <a:t> the execution across multiple machines</a:t>
            </a:r>
            <a:endParaRPr lang="en-US" sz="1600" dirty="0">
              <a:latin typeface="Palatino Linotype" panose="02040502050505030304" pitchFamily="18" charset="0"/>
            </a:endParaRPr>
          </a:p>
        </p:txBody>
      </p:sp>
    </p:spTree>
    <p:extLst>
      <p:ext uri="{BB962C8B-B14F-4D97-AF65-F5344CB8AC3E}">
        <p14:creationId xmlns:p14="http://schemas.microsoft.com/office/powerpoint/2010/main" val="3920222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3</a:t>
            </a:r>
          </a:p>
        </p:txBody>
      </p:sp>
      <p:sp>
        <p:nvSpPr>
          <p:cNvPr id="12" name="Rectangle 11"/>
          <p:cNvSpPr/>
          <p:nvPr/>
        </p:nvSpPr>
        <p:spPr>
          <a:xfrm>
            <a:off x="609710" y="1665929"/>
            <a:ext cx="6869613" cy="1077218"/>
          </a:xfrm>
          <a:prstGeom prst="rect">
            <a:avLst/>
          </a:prstGeom>
        </p:spPr>
        <p:txBody>
          <a:bodyPr wrap="square">
            <a:spAutoFit/>
          </a:bodyPr>
          <a:lstStyle/>
          <a:p>
            <a:r>
              <a:rPr lang="en-US" sz="3200" spc="27" dirty="0" smtClean="0">
                <a:solidFill>
                  <a:schemeClr val="bg1"/>
                </a:solidFill>
                <a:latin typeface="Palatino Linotype" panose="02040502050505030304" pitchFamily="18" charset="0"/>
                <a:cs typeface="Segoe UI" panose="020B0502040204020203" pitchFamily="34" charset="0"/>
              </a:rPr>
              <a:t>Benefits/Advantages </a:t>
            </a:r>
            <a:r>
              <a:rPr lang="en-US" sz="3200" spc="27" dirty="0">
                <a:solidFill>
                  <a:schemeClr val="bg1"/>
                </a:solidFill>
                <a:latin typeface="Palatino Linotype" panose="02040502050505030304" pitchFamily="18" charset="0"/>
                <a:cs typeface="Segoe UI" panose="020B0502040204020203" pitchFamily="34" charset="0"/>
              </a:rPr>
              <a:t>of Computational </a:t>
            </a:r>
            <a:r>
              <a:rPr lang="en-US" sz="3200" spc="27" dirty="0">
                <a:solidFill>
                  <a:schemeClr val="bg1"/>
                </a:solidFill>
                <a:latin typeface="Palatino Linotype" panose="02040502050505030304" pitchFamily="18" charset="0"/>
                <a:cs typeface="Segoe UI" panose="020B0502040204020203" pitchFamily="34" charset="0"/>
              </a:rPr>
              <a:t>Graphs</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55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Palatino Linotype" panose="02040502050505030304" pitchFamily="18" charset="0"/>
              </a:rPr>
              <a:t>What are the benefits of using </a:t>
            </a:r>
            <a:r>
              <a:rPr lang="en-US" b="1" dirty="0" smtClean="0">
                <a:latin typeface="Palatino Linotype" panose="02040502050505030304" pitchFamily="18" charset="0"/>
              </a:rPr>
              <a:t>computational graphs?</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16</a:t>
            </a:fld>
            <a:endParaRPr lang="en-US" dirty="0">
              <a:solidFill>
                <a:srgbClr val="4D4F53">
                  <a:tint val="75000"/>
                </a:srgbClr>
              </a:solidFill>
            </a:endParaRPr>
          </a:p>
        </p:txBody>
      </p:sp>
      <p:sp>
        <p:nvSpPr>
          <p:cNvPr id="4" name="Rectangle 3"/>
          <p:cNvSpPr/>
          <p:nvPr/>
        </p:nvSpPr>
        <p:spPr>
          <a:xfrm>
            <a:off x="1055077" y="1377022"/>
            <a:ext cx="10879015" cy="3293209"/>
          </a:xfrm>
          <a:prstGeom prst="rect">
            <a:avLst/>
          </a:prstGeom>
        </p:spPr>
        <p:txBody>
          <a:bodyPr wrap="square">
            <a:spAutoFit/>
          </a:bodyPr>
          <a:lstStyle/>
          <a:p>
            <a:pPr marL="285750" indent="-285750">
              <a:buFont typeface="Wingdings" panose="05000000000000000000" pitchFamily="2" charset="2"/>
              <a:buChar char="Ø"/>
            </a:pPr>
            <a:r>
              <a:rPr lang="en-US" sz="1600" b="1" dirty="0" smtClean="0">
                <a:latin typeface="Palatino Linotype" panose="02040502050505030304" pitchFamily="18" charset="0"/>
              </a:rPr>
              <a:t>Parallelism - </a:t>
            </a:r>
            <a:r>
              <a:rPr lang="en-US" sz="1600" dirty="0">
                <a:latin typeface="Palatino Linotype" panose="02040502050505030304" pitchFamily="18" charset="0"/>
              </a:rPr>
              <a:t> By using explicit edges to represent dependencies between operations, it is easy for the system to identify operations that can execute in parallel.</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Distributed execution - </a:t>
            </a:r>
            <a:r>
              <a:rPr lang="en-US" sz="1600" dirty="0">
                <a:latin typeface="Palatino Linotype" panose="02040502050505030304" pitchFamily="18" charset="0"/>
              </a:rPr>
              <a:t> By using explicit edges to represent the values that flow between operations, it is possible for TensorFlow to partition your program across multiple devices (CPUs, GPUs, and TPUs) attached to different machines. TensorFlow inserts the necessary communication and coordination between devices.</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Compilation -</a:t>
            </a:r>
            <a:r>
              <a:rPr lang="en-US" sz="1600" dirty="0">
                <a:latin typeface="Palatino Linotype" panose="02040502050505030304" pitchFamily="18" charset="0"/>
              </a:rPr>
              <a:t> </a:t>
            </a:r>
            <a:r>
              <a:rPr lang="en-US" sz="1600" dirty="0" smtClean="0">
                <a:latin typeface="Palatino Linotype" panose="02040502050505030304" pitchFamily="18" charset="0"/>
              </a:rPr>
              <a:t>TensorFlow’s </a:t>
            </a:r>
            <a:r>
              <a:rPr lang="en-US" sz="1600" dirty="0" smtClean="0">
                <a:latin typeface="Palatino Linotype" panose="02040502050505030304" pitchFamily="18" charset="0"/>
                <a:hlinkClick r:id="rId2" action="ppaction://hlinksldjump" tooltip="XLA (Accelerated Linear Algebra) is a domain-specific compiler for linear algebra that optimizes TensorFlow computations. The results are improvements in speed, memory usage, and portability on server and mobile platforms."/>
              </a:rPr>
              <a:t>XLA</a:t>
            </a:r>
            <a:r>
              <a:rPr lang="en-US" sz="1600" dirty="0" smtClean="0">
                <a:latin typeface="Palatino Linotype" panose="02040502050505030304" pitchFamily="18" charset="0"/>
              </a:rPr>
              <a:t>(</a:t>
            </a:r>
            <a:r>
              <a:rPr lang="en-US" sz="1600" dirty="0">
                <a:latin typeface="Palatino Linotype" panose="02040502050505030304" pitchFamily="18" charset="0"/>
              </a:rPr>
              <a:t>Accelerated Linear </a:t>
            </a:r>
            <a:r>
              <a:rPr lang="en-US" sz="1600" dirty="0" smtClean="0">
                <a:latin typeface="Palatino Linotype" panose="02040502050505030304" pitchFamily="18" charset="0"/>
              </a:rPr>
              <a:t>Algebra) </a:t>
            </a:r>
            <a:r>
              <a:rPr lang="en-US" sz="1600" dirty="0">
                <a:latin typeface="Palatino Linotype" panose="02040502050505030304" pitchFamily="18" charset="0"/>
              </a:rPr>
              <a:t>compiler can use the information in your dataflow graph to generate faster code, for example, by fusing together adjacent operations.</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Portability - </a:t>
            </a:r>
            <a:r>
              <a:rPr lang="en-US" sz="1600" dirty="0" smtClean="0">
                <a:latin typeface="Palatino Linotype" panose="02040502050505030304" pitchFamily="18" charset="0"/>
              </a:rPr>
              <a:t>The </a:t>
            </a:r>
            <a:r>
              <a:rPr lang="en-US" sz="1600" dirty="0">
                <a:latin typeface="Palatino Linotype" panose="02040502050505030304" pitchFamily="18" charset="0"/>
              </a:rPr>
              <a:t>dataflow graph is a language-independent representation of the code in your model. You can build a dataflow graph in Python, store it in a SavedModel, and restore it in a C++ program for low-latency inference.</a:t>
            </a:r>
            <a:endParaRPr lang="en-US" sz="1600" dirty="0">
              <a:latin typeface="Palatino Linotype" panose="02040502050505030304" pitchFamily="18" charset="0"/>
            </a:endParaRPr>
          </a:p>
        </p:txBody>
      </p:sp>
    </p:spTree>
    <p:extLst>
      <p:ext uri="{BB962C8B-B14F-4D97-AF65-F5344CB8AC3E}">
        <p14:creationId xmlns:p14="http://schemas.microsoft.com/office/powerpoint/2010/main" val="1182225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2099"/>
            <a:ext cx="10972800" cy="639763"/>
          </a:xfrm>
        </p:spPr>
        <p:txBody>
          <a:bodyPr/>
          <a:lstStyle/>
          <a:p>
            <a:r>
              <a:rPr lang="en-US" dirty="0" smtClean="0">
                <a:latin typeface="Palatino Linotype" panose="02040502050505030304" pitchFamily="18" charset="0"/>
              </a:rPr>
              <a:t> Components of Computational graphs in Tensorflow</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17</a:t>
            </a:fld>
            <a:endParaRPr lang="en-US" dirty="0">
              <a:solidFill>
                <a:srgbClr val="4D4F53">
                  <a:tint val="75000"/>
                </a:srgbClr>
              </a:solidFill>
            </a:endParaRPr>
          </a:p>
        </p:txBody>
      </p:sp>
      <p:sp>
        <p:nvSpPr>
          <p:cNvPr id="4" name="Rectangle 3"/>
          <p:cNvSpPr/>
          <p:nvPr/>
        </p:nvSpPr>
        <p:spPr>
          <a:xfrm>
            <a:off x="1025049" y="1180414"/>
            <a:ext cx="10800202" cy="4524315"/>
          </a:xfrm>
          <a:prstGeom prst="rect">
            <a:avLst/>
          </a:prstGeom>
        </p:spPr>
        <p:txBody>
          <a:bodyPr wrap="square">
            <a:spAutoFit/>
          </a:bodyPr>
          <a:lstStyle/>
          <a:p>
            <a:pPr marL="285750" indent="-285750">
              <a:buFont typeface="Wingdings" panose="05000000000000000000" pitchFamily="2" charset="2"/>
              <a:buChar char="Ø"/>
            </a:pPr>
            <a:r>
              <a:rPr lang="en-US" sz="1600" b="1" dirty="0" smtClean="0">
                <a:latin typeface="Palatino Linotype" panose="02040502050505030304" pitchFamily="18" charset="0"/>
              </a:rPr>
              <a:t>Variables - </a:t>
            </a:r>
            <a:r>
              <a:rPr lang="en-US" sz="1600" dirty="0" smtClean="0">
                <a:latin typeface="Palatino Linotype" panose="02040502050505030304" pitchFamily="18" charset="0"/>
              </a:rPr>
              <a:t>These </a:t>
            </a:r>
            <a:r>
              <a:rPr lang="en-US" sz="1600" dirty="0">
                <a:latin typeface="Palatino Linotype" panose="02040502050505030304" pitchFamily="18" charset="0"/>
              </a:rPr>
              <a:t>represent </a:t>
            </a:r>
            <a:r>
              <a:rPr lang="en-US" sz="1600" b="1" dirty="0">
                <a:latin typeface="Palatino Linotype" panose="02040502050505030304" pitchFamily="18" charset="0"/>
              </a:rPr>
              <a:t>changeable parameters</a:t>
            </a:r>
            <a:r>
              <a:rPr lang="en-US" sz="1600" dirty="0">
                <a:latin typeface="Palatino Linotype" panose="02040502050505030304" pitchFamily="18" charset="0"/>
              </a:rPr>
              <a:t> within the graph. </a:t>
            </a:r>
            <a:endParaRPr lang="en-US" sz="1600" dirty="0" smtClean="0">
              <a:latin typeface="Palatino Linotype" panose="02040502050505030304" pitchFamily="18" charset="0"/>
            </a:endParaRPr>
          </a:p>
          <a:p>
            <a:r>
              <a:rPr lang="en-US" sz="1600" dirty="0">
                <a:latin typeface="Palatino Linotype" panose="02040502050505030304" pitchFamily="18" charset="0"/>
              </a:rPr>
              <a:t>	</a:t>
            </a:r>
            <a:r>
              <a:rPr lang="en-US" sz="1600" dirty="0" smtClean="0">
                <a:latin typeface="Palatino Linotype" panose="02040502050505030304" pitchFamily="18" charset="0"/>
              </a:rPr>
              <a:t>	</a:t>
            </a:r>
            <a:r>
              <a:rPr lang="en-US" sz="1600" dirty="0" err="1" smtClean="0">
                <a:latin typeface="Palatino Linotype" panose="02040502050505030304" pitchFamily="18" charset="0"/>
              </a:rPr>
              <a:t>Eg</a:t>
            </a:r>
            <a:r>
              <a:rPr lang="en-US" sz="1600" dirty="0" smtClean="0">
                <a:latin typeface="Palatino Linotype" panose="02040502050505030304" pitchFamily="18" charset="0"/>
              </a:rPr>
              <a:t>., the </a:t>
            </a:r>
            <a:r>
              <a:rPr lang="en-US" sz="1600" dirty="0">
                <a:latin typeface="Palatino Linotype" panose="02040502050505030304" pitchFamily="18" charset="0"/>
              </a:rPr>
              <a:t>weights or biases in a neural network</a:t>
            </a:r>
            <a:r>
              <a:rPr lang="en-US" sz="1600" dirty="0" smtClean="0">
                <a:latin typeface="Palatino Linotype" panose="02040502050505030304" pitchFamily="18" charset="0"/>
              </a:rPr>
              <a:t>.</a:t>
            </a:r>
          </a:p>
          <a:p>
            <a:pPr marL="285750" indent="-285750">
              <a:buFont typeface="Wingdings" panose="05000000000000000000" pitchFamily="2" charset="2"/>
              <a:buChar char="Ø"/>
            </a:pPr>
            <a:endParaRPr lang="en-US" sz="1600" b="1" dirty="0" smtClean="0">
              <a:latin typeface="Palatino Linotype" panose="02040502050505030304" pitchFamily="18" charset="0"/>
            </a:endParaRPr>
          </a:p>
          <a:p>
            <a:r>
              <a:rPr lang="en-US" sz="1600" dirty="0">
                <a:latin typeface="Palatino Linotype" panose="02040502050505030304" pitchFamily="18" charset="0"/>
              </a:rPr>
              <a:t> </a:t>
            </a:r>
            <a:r>
              <a:rPr lang="en-US" sz="1600" dirty="0" smtClean="0">
                <a:latin typeface="Palatino Linotype" panose="02040502050505030304" pitchFamily="18" charset="0"/>
              </a:rPr>
              <a:t>      Note: Tensorflow variables have </a:t>
            </a:r>
            <a:r>
              <a:rPr lang="en-US" sz="1600" dirty="0">
                <a:latin typeface="Palatino Linotype" panose="02040502050505030304" pitchFamily="18" charset="0"/>
              </a:rPr>
              <a:t>to be initialized before running the graph in a session.</a:t>
            </a:r>
            <a:endParaRPr lang="en-US" sz="1600" dirty="0" smtClean="0">
              <a:latin typeface="Palatino Linotype" panose="02040502050505030304" pitchFamily="18" charset="0"/>
            </a:endParaRP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Placeholders - </a:t>
            </a:r>
            <a:r>
              <a:rPr lang="en-US" sz="1600" dirty="0" smtClean="0">
                <a:latin typeface="Palatino Linotype" panose="02040502050505030304" pitchFamily="18" charset="0"/>
              </a:rPr>
              <a:t>A </a:t>
            </a:r>
            <a:r>
              <a:rPr lang="en-US" sz="1600" dirty="0">
                <a:latin typeface="Palatino Linotype" panose="02040502050505030304" pitchFamily="18" charset="0"/>
              </a:rPr>
              <a:t>placeholder allows us to feed data into the graph from outside and unlike variables they don’t need to be initialized. Placeholders simply define the shape and the data type. </a:t>
            </a:r>
            <a:endParaRPr lang="en-US" sz="1600" dirty="0" smtClean="0">
              <a:latin typeface="Palatino Linotype" panose="02040502050505030304" pitchFamily="18" charset="0"/>
            </a:endParaRPr>
          </a:p>
          <a:p>
            <a:r>
              <a:rPr lang="en-US" sz="1600" dirty="0">
                <a:latin typeface="Palatino Linotype" panose="02040502050505030304" pitchFamily="18" charset="0"/>
              </a:rPr>
              <a:t>	</a:t>
            </a:r>
            <a:r>
              <a:rPr lang="en-US" sz="1600" dirty="0" smtClean="0">
                <a:latin typeface="Palatino Linotype" panose="02040502050505030304" pitchFamily="18" charset="0"/>
              </a:rPr>
              <a:t>	</a:t>
            </a:r>
            <a:r>
              <a:rPr lang="en-US" sz="1600" dirty="0" err="1" smtClean="0">
                <a:latin typeface="Palatino Linotype" panose="02040502050505030304" pitchFamily="18" charset="0"/>
              </a:rPr>
              <a:t>Eg</a:t>
            </a:r>
            <a:r>
              <a:rPr lang="en-US" sz="1600" dirty="0" smtClean="0">
                <a:latin typeface="Palatino Linotype" panose="02040502050505030304" pitchFamily="18" charset="0"/>
              </a:rPr>
              <a:t>: Inputs </a:t>
            </a:r>
            <a:r>
              <a:rPr lang="en-US" sz="1600" dirty="0">
                <a:latin typeface="Palatino Linotype" panose="02040502050505030304" pitchFamily="18" charset="0"/>
              </a:rPr>
              <a:t>and </a:t>
            </a:r>
            <a:r>
              <a:rPr lang="en-US" sz="1600" dirty="0" smtClean="0">
                <a:latin typeface="Palatino Linotype" panose="02040502050505030304" pitchFamily="18" charset="0"/>
              </a:rPr>
              <a:t>labels data.</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Constants - </a:t>
            </a:r>
            <a:r>
              <a:rPr lang="en-US" sz="1600" b="1" dirty="0">
                <a:latin typeface="Palatino Linotype" panose="02040502050505030304" pitchFamily="18" charset="0"/>
              </a:rPr>
              <a:t> </a:t>
            </a:r>
            <a:r>
              <a:rPr lang="en-US" sz="1600" dirty="0">
                <a:latin typeface="Palatino Linotype" panose="02040502050505030304" pitchFamily="18" charset="0"/>
              </a:rPr>
              <a:t>Parameters that cannot be changed</a:t>
            </a:r>
            <a:r>
              <a:rPr lang="en-US" sz="1600" dirty="0" smtClean="0">
                <a:latin typeface="Palatino Linotype" panose="02040502050505030304" pitchFamily="18" charset="0"/>
              </a:rPr>
              <a:t>. </a:t>
            </a:r>
            <a:r>
              <a:rPr lang="en-US" sz="1600" dirty="0" err="1" smtClean="0">
                <a:latin typeface="Palatino Linotype" panose="02040502050505030304" pitchFamily="18" charset="0"/>
              </a:rPr>
              <a:t>Eg</a:t>
            </a:r>
            <a:r>
              <a:rPr lang="en-US" sz="1600" dirty="0" smtClean="0">
                <a:latin typeface="Palatino Linotype" panose="02040502050505030304" pitchFamily="18" charset="0"/>
              </a:rPr>
              <a:t>. Pi value, 3.14</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Operations -</a:t>
            </a:r>
            <a:r>
              <a:rPr lang="en-US" sz="1600" b="1" dirty="0">
                <a:latin typeface="Palatino Linotype" panose="02040502050505030304" pitchFamily="18" charset="0"/>
              </a:rPr>
              <a:t> </a:t>
            </a:r>
            <a:r>
              <a:rPr lang="en-US" sz="1600" dirty="0">
                <a:latin typeface="Palatino Linotype" panose="02040502050505030304" pitchFamily="18" charset="0"/>
              </a:rPr>
              <a:t>Operations represent nodes in the graph that perform computations on Tensors</a:t>
            </a:r>
            <a:r>
              <a:rPr lang="en-US" sz="1600" dirty="0" smtClean="0">
                <a:latin typeface="Palatino Linotype" panose="02040502050505030304" pitchFamily="18" charset="0"/>
              </a:rPr>
              <a:t>. </a:t>
            </a:r>
            <a:r>
              <a:rPr lang="en-US" sz="1600" dirty="0" err="1" smtClean="0">
                <a:latin typeface="Palatino Linotype" panose="02040502050505030304" pitchFamily="18" charset="0"/>
              </a:rPr>
              <a:t>Eg</a:t>
            </a:r>
            <a:r>
              <a:rPr lang="en-US" sz="1600" dirty="0" smtClean="0">
                <a:latin typeface="Palatino Linotype" panose="02040502050505030304" pitchFamily="18" charset="0"/>
              </a:rPr>
              <a:t>. Matrix Multiplication, activation functions etc.,</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Graph -</a:t>
            </a:r>
            <a:r>
              <a:rPr lang="en-US" sz="1600" b="1" dirty="0">
                <a:latin typeface="Palatino Linotype" panose="02040502050505030304" pitchFamily="18" charset="0"/>
              </a:rPr>
              <a:t> </a:t>
            </a:r>
            <a:r>
              <a:rPr lang="en-US" sz="1600" dirty="0">
                <a:latin typeface="Palatino Linotype" panose="02040502050505030304" pitchFamily="18" charset="0"/>
              </a:rPr>
              <a:t>A graph is like a central hub that connects all the variables, placeholders, constants to operations</a:t>
            </a:r>
            <a:r>
              <a:rPr lang="en-US" sz="1600" dirty="0" smtClean="0">
                <a:latin typeface="Palatino Linotype" panose="02040502050505030304" pitchFamily="18" charset="0"/>
              </a:rPr>
              <a:t>.</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b="1" dirty="0" smtClean="0">
                <a:latin typeface="Palatino Linotype" panose="02040502050505030304" pitchFamily="18" charset="0"/>
              </a:rPr>
              <a:t>Session -</a:t>
            </a:r>
            <a:r>
              <a:rPr lang="en-US" sz="1600" b="1" dirty="0">
                <a:latin typeface="Palatino Linotype" panose="02040502050505030304" pitchFamily="18" charset="0"/>
              </a:rPr>
              <a:t> </a:t>
            </a:r>
            <a:r>
              <a:rPr lang="en-US" sz="1600" dirty="0">
                <a:latin typeface="Palatino Linotype" panose="02040502050505030304" pitchFamily="18" charset="0"/>
              </a:rPr>
              <a:t>A session creates a runtime in which operations are executed and Tensors are evaluated. It also allocates memory and holds the values of intermediate results and variables.</a:t>
            </a:r>
            <a:endParaRPr lang="en-US" sz="1600" b="0" i="0" dirty="0">
              <a:effectLst/>
              <a:latin typeface="Palatino Linotype" panose="02040502050505030304" pitchFamily="18" charset="0"/>
            </a:endParaRPr>
          </a:p>
        </p:txBody>
      </p:sp>
    </p:spTree>
    <p:extLst>
      <p:ext uri="{BB962C8B-B14F-4D97-AF65-F5344CB8AC3E}">
        <p14:creationId xmlns:p14="http://schemas.microsoft.com/office/powerpoint/2010/main" val="269247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6" y="264433"/>
            <a:ext cx="10972800" cy="639763"/>
          </a:xfrm>
        </p:spPr>
        <p:txBody>
          <a:bodyPr/>
          <a:lstStyle/>
          <a:p>
            <a:r>
              <a:rPr lang="en-US" dirty="0" smtClean="0">
                <a:latin typeface="Palatino Linotype" panose="02040502050505030304" pitchFamily="18" charset="0"/>
              </a:rPr>
              <a:t> Graph and Session Class</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18</a:t>
            </a:fld>
            <a:endParaRPr lang="en-US" dirty="0">
              <a:solidFill>
                <a:srgbClr val="4D4F53">
                  <a:tint val="75000"/>
                </a:srgbClr>
              </a:solidFill>
            </a:endParaRPr>
          </a:p>
        </p:txBody>
      </p:sp>
      <p:sp>
        <p:nvSpPr>
          <p:cNvPr id="4" name="Rectangle 3"/>
          <p:cNvSpPr/>
          <p:nvPr/>
        </p:nvSpPr>
        <p:spPr>
          <a:xfrm>
            <a:off x="630699" y="927420"/>
            <a:ext cx="10846193" cy="3108543"/>
          </a:xfrm>
          <a:prstGeom prst="rect">
            <a:avLst/>
          </a:prstGeom>
        </p:spPr>
        <p:txBody>
          <a:bodyPr wrap="square">
            <a:spAutoFit/>
          </a:bodyPr>
          <a:lstStyle/>
          <a:p>
            <a:r>
              <a:rPr lang="en-US" sz="1600" dirty="0" smtClean="0">
                <a:latin typeface="Palatino Linotype" panose="02040502050505030304" pitchFamily="18" charset="0"/>
              </a:rPr>
              <a:t>The </a:t>
            </a:r>
            <a:r>
              <a:rPr lang="en-US" sz="1600" dirty="0">
                <a:latin typeface="Palatino Linotype" panose="02040502050505030304" pitchFamily="18" charset="0"/>
              </a:rPr>
              <a:t>Graph class is used to construct the computational graph and the </a:t>
            </a:r>
            <a:r>
              <a:rPr lang="en-US" sz="1600" dirty="0" smtClean="0">
                <a:latin typeface="Palatino Linotype" panose="02040502050505030304" pitchFamily="18" charset="0"/>
              </a:rPr>
              <a:t>Session class </a:t>
            </a:r>
            <a:r>
              <a:rPr lang="en-US" sz="1600" dirty="0">
                <a:latin typeface="Palatino Linotype" panose="02040502050505030304" pitchFamily="18" charset="0"/>
              </a:rPr>
              <a:t>is used to execute and evaluate all or a subset of nodes</a:t>
            </a:r>
            <a:r>
              <a:rPr lang="en-US" sz="1600" dirty="0" smtClean="0">
                <a:latin typeface="Palatino Linotype" panose="02040502050505030304" pitchFamily="18" charset="0"/>
              </a:rPr>
              <a:t>.</a:t>
            </a:r>
          </a:p>
          <a:p>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smtClean="0">
                <a:latin typeface="Palatino Linotype" panose="02040502050505030304" pitchFamily="18" charset="0"/>
              </a:rPr>
              <a:t>Main </a:t>
            </a:r>
            <a:r>
              <a:rPr lang="en-US" sz="1600" dirty="0">
                <a:latin typeface="Palatino Linotype" panose="02040502050505030304" pitchFamily="18" charset="0"/>
              </a:rPr>
              <a:t>advantage of deferred execution is that during the definition of the computational graph we can construct very complex expressions without directly evaluating them and allocating the space in memory that is needed</a:t>
            </a:r>
            <a:r>
              <a:rPr lang="en-US" sz="1600" dirty="0" smtClean="0">
                <a:latin typeface="Palatino Linotype" panose="02040502050505030304" pitchFamily="18" charset="0"/>
              </a:rPr>
              <a:t>.</a:t>
            </a:r>
          </a:p>
          <a:p>
            <a:endParaRPr lang="en-US" sz="1600" dirty="0">
              <a:latin typeface="Palatino Linotype" panose="02040502050505030304" pitchFamily="18" charset="0"/>
            </a:endParaRPr>
          </a:p>
          <a:p>
            <a:r>
              <a:rPr lang="en-US" sz="1600" dirty="0" err="1" smtClean="0">
                <a:latin typeface="Palatino Linotype" panose="02040502050505030304" pitchFamily="18" charset="0"/>
              </a:rPr>
              <a:t>Eg</a:t>
            </a:r>
            <a:r>
              <a:rPr lang="en-US" sz="1600" dirty="0" smtClean="0">
                <a:latin typeface="Palatino Linotype" panose="02040502050505030304" pitchFamily="18" charset="0"/>
              </a:rPr>
              <a:t>: if </a:t>
            </a:r>
            <a:r>
              <a:rPr lang="en-US" sz="1600" dirty="0">
                <a:latin typeface="Palatino Linotype" panose="02040502050505030304" pitchFamily="18" charset="0"/>
              </a:rPr>
              <a:t>we </a:t>
            </a:r>
            <a:r>
              <a:rPr lang="en-US" sz="1600" dirty="0" smtClean="0">
                <a:latin typeface="Palatino Linotype" panose="02040502050505030304" pitchFamily="18" charset="0"/>
              </a:rPr>
              <a:t>use Numpy</a:t>
            </a:r>
            <a:r>
              <a:rPr lang="en-US" sz="1600" dirty="0">
                <a:latin typeface="Palatino Linotype" panose="02040502050505030304" pitchFamily="18" charset="0"/>
              </a:rPr>
              <a:t> to define a large matrix, say a trillion by a trillion, we would immediately get an </a:t>
            </a:r>
            <a:r>
              <a:rPr lang="en-US" sz="1600" i="1" dirty="0">
                <a:latin typeface="Palatino Linotype" panose="02040502050505030304" pitchFamily="18" charset="0"/>
              </a:rPr>
              <a:t>out of memory error</a:t>
            </a:r>
            <a:r>
              <a:rPr lang="en-US" sz="1600" dirty="0">
                <a:latin typeface="Palatino Linotype" panose="02040502050505030304" pitchFamily="18" charset="0"/>
              </a:rPr>
              <a:t>. In TensorFlow we would define a </a:t>
            </a:r>
            <a:r>
              <a:rPr lang="en-US" sz="1600" dirty="0" smtClean="0">
                <a:latin typeface="Palatino Linotype" panose="02040502050505030304" pitchFamily="18" charset="0"/>
              </a:rPr>
              <a:t>Tensor </a:t>
            </a:r>
            <a:r>
              <a:rPr lang="en-US" sz="1600" dirty="0">
                <a:latin typeface="Palatino Linotype" panose="02040502050505030304" pitchFamily="18" charset="0"/>
              </a:rPr>
              <a:t>that is a description of a multidimensional array. It may have a shape and a data type but it </a:t>
            </a:r>
            <a:r>
              <a:rPr lang="en-US" sz="1600" b="1" dirty="0">
                <a:latin typeface="Palatino Linotype" panose="02040502050505030304" pitchFamily="18" charset="0"/>
              </a:rPr>
              <a:t>does not </a:t>
            </a:r>
            <a:r>
              <a:rPr lang="en-US" sz="1600" dirty="0">
                <a:latin typeface="Palatino Linotype" panose="02040502050505030304" pitchFamily="18" charset="0"/>
              </a:rPr>
              <a:t>have an actual value</a:t>
            </a:r>
            <a:r>
              <a:rPr lang="en-US" sz="1600" dirty="0" smtClean="0">
                <a:latin typeface="Palatino Linotype" panose="02040502050505030304" pitchFamily="18" charset="0"/>
              </a:rPr>
              <a:t>.</a:t>
            </a:r>
          </a:p>
          <a:p>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D</a:t>
            </a:r>
            <a:r>
              <a:rPr lang="en-US" sz="1600" dirty="0">
                <a:latin typeface="Palatino Linotype" panose="02040502050505030304" pitchFamily="18" charset="0"/>
              </a:rPr>
              <a:t>eclaration </a:t>
            </a:r>
            <a:r>
              <a:rPr lang="en-US" sz="1600" dirty="0">
                <a:latin typeface="Palatino Linotype" panose="02040502050505030304" pitchFamily="18" charset="0"/>
              </a:rPr>
              <a:t>and </a:t>
            </a:r>
            <a:r>
              <a:rPr lang="en-US" sz="1600" dirty="0">
                <a:latin typeface="Palatino Linotype" panose="02040502050505030304" pitchFamily="18" charset="0"/>
              </a:rPr>
              <a:t>execution </a:t>
            </a:r>
            <a:r>
              <a:rPr lang="en-US" sz="1600" dirty="0">
                <a:latin typeface="Palatino Linotype" panose="02040502050505030304" pitchFamily="18" charset="0"/>
              </a:rPr>
              <a:t> allows TensorFlow to distribute the computational load across different devices (CPUs, GPUs, TPUs) attached to different machines.</a:t>
            </a:r>
          </a:p>
        </p:txBody>
      </p:sp>
      <p:pic>
        <p:nvPicPr>
          <p:cNvPr id="5" name="Picture 4"/>
          <p:cNvPicPr>
            <a:picLocks noChangeAspect="1"/>
          </p:cNvPicPr>
          <p:nvPr/>
        </p:nvPicPr>
        <p:blipFill>
          <a:blip r:embed="rId2"/>
          <a:stretch>
            <a:fillRect/>
          </a:stretch>
        </p:blipFill>
        <p:spPr>
          <a:xfrm>
            <a:off x="2725616" y="4188302"/>
            <a:ext cx="6248400" cy="1866900"/>
          </a:xfrm>
          <a:prstGeom prst="rect">
            <a:avLst/>
          </a:prstGeom>
        </p:spPr>
      </p:pic>
    </p:spTree>
    <p:extLst>
      <p:ext uri="{BB962C8B-B14F-4D97-AF65-F5344CB8AC3E}">
        <p14:creationId xmlns:p14="http://schemas.microsoft.com/office/powerpoint/2010/main" val="199878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4</a:t>
            </a:r>
            <a:endParaRPr lang="en-US" sz="16700" b="1" dirty="0">
              <a:solidFill>
                <a:srgbClr val="830051"/>
              </a:solidFill>
              <a:latin typeface="Segoe UI" panose="020B0502040204020203" pitchFamily="34" charset="0"/>
              <a:cs typeface="Segoe UI" panose="020B0502040204020203" pitchFamily="34" charset="0"/>
            </a:endParaRPr>
          </a:p>
        </p:txBody>
      </p:sp>
      <p:sp>
        <p:nvSpPr>
          <p:cNvPr id="12" name="Rectangle 11"/>
          <p:cNvSpPr/>
          <p:nvPr/>
        </p:nvSpPr>
        <p:spPr>
          <a:xfrm>
            <a:off x="296233" y="1924145"/>
            <a:ext cx="6869613" cy="1077218"/>
          </a:xfrm>
          <a:prstGeom prst="rect">
            <a:avLst/>
          </a:prstGeom>
        </p:spPr>
        <p:txBody>
          <a:bodyPr wrap="square">
            <a:spAutoFit/>
          </a:bodyPr>
          <a:lstStyle/>
          <a:p>
            <a:r>
              <a:rPr lang="en-US" sz="3200" spc="27" dirty="0" smtClean="0">
                <a:solidFill>
                  <a:schemeClr val="bg1"/>
                </a:solidFill>
                <a:latin typeface="Palatino Linotype" panose="02040502050505030304" pitchFamily="18" charset="0"/>
                <a:cs typeface="Segoe UI" panose="020B0502040204020203" pitchFamily="34" charset="0"/>
              </a:rPr>
              <a:t>Converting </a:t>
            </a:r>
            <a:r>
              <a:rPr lang="en-US" sz="3200" spc="27" dirty="0">
                <a:solidFill>
                  <a:schemeClr val="bg1"/>
                </a:solidFill>
                <a:latin typeface="Palatino Linotype" panose="02040502050505030304" pitchFamily="18" charset="0"/>
                <a:cs typeface="Segoe UI" panose="020B0502040204020203" pitchFamily="34" charset="0"/>
              </a:rPr>
              <a:t>the simple program into a Tensorflow </a:t>
            </a:r>
            <a:r>
              <a:rPr lang="en-US" sz="3200" spc="27" dirty="0">
                <a:solidFill>
                  <a:schemeClr val="bg1"/>
                </a:solidFill>
                <a:latin typeface="Palatino Linotype" panose="02040502050505030304" pitchFamily="18" charset="0"/>
                <a:cs typeface="Segoe UI" panose="020B0502040204020203" pitchFamily="34" charset="0"/>
              </a:rPr>
              <a:t>program</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45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51734" y="380191"/>
            <a:ext cx="1577704" cy="507831"/>
          </a:xfrm>
          <a:prstGeom prst="rect">
            <a:avLst/>
          </a:prstGeom>
          <a:noFill/>
        </p:spPr>
        <p:txBody>
          <a:bodyPr wrap="square" rtlCol="0">
            <a:spAutoFit/>
          </a:bodyPr>
          <a:lstStyle/>
          <a:p>
            <a:r>
              <a:rPr lang="en-US" sz="2700" kern="0" dirty="0" smtClean="0">
                <a:solidFill>
                  <a:srgbClr val="6E267B"/>
                </a:solidFill>
                <a:latin typeface="Palatino Linotype" panose="02040502050505030304" pitchFamily="18" charset="0"/>
                <a:cs typeface="Segoe UI" panose="020B0502040204020203" pitchFamily="34" charset="0"/>
              </a:rPr>
              <a:t>Agenda</a:t>
            </a:r>
            <a:endParaRPr lang="en-US" sz="2700" kern="0" dirty="0">
              <a:solidFill>
                <a:srgbClr val="6E267B"/>
              </a:solidFill>
              <a:latin typeface="Palatino Linotype" panose="02040502050505030304" pitchFamily="18" charset="0"/>
              <a:cs typeface="Segoe UI" panose="020B0502040204020203" pitchFamily="34" charset="0"/>
            </a:endParaRPr>
          </a:p>
        </p:txBody>
      </p:sp>
      <p:grpSp>
        <p:nvGrpSpPr>
          <p:cNvPr id="33" name="Group 32"/>
          <p:cNvGrpSpPr/>
          <p:nvPr/>
        </p:nvGrpSpPr>
        <p:grpSpPr>
          <a:xfrm>
            <a:off x="2556102" y="2438283"/>
            <a:ext cx="8697064" cy="522506"/>
            <a:chOff x="925157" y="1151047"/>
            <a:chExt cx="10255195" cy="593370"/>
          </a:xfrm>
        </p:grpSpPr>
        <p:sp>
          <p:nvSpPr>
            <p:cNvPr id="34" name="Rounded Rectangle 33"/>
            <p:cNvSpPr/>
            <p:nvPr/>
          </p:nvSpPr>
          <p:spPr>
            <a:xfrm>
              <a:off x="1003753" y="115104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35" name="Rectangle 34"/>
            <p:cNvSpPr/>
            <p:nvPr/>
          </p:nvSpPr>
          <p:spPr>
            <a:xfrm>
              <a:off x="1972905" y="115792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36" name="Straight Connector 35"/>
            <p:cNvCxnSpPr/>
            <p:nvPr/>
          </p:nvCxnSpPr>
          <p:spPr>
            <a:xfrm>
              <a:off x="2177881" y="1446777"/>
              <a:ext cx="342949"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079962" y="1446777"/>
              <a:ext cx="342949"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925157" y="1333416"/>
              <a:ext cx="228633" cy="228634"/>
            </a:xfrm>
            <a:prstGeom prst="ellipse">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39" name="Rectangle 38"/>
            <p:cNvSpPr/>
            <p:nvPr/>
          </p:nvSpPr>
          <p:spPr>
            <a:xfrm>
              <a:off x="1366520" y="1151047"/>
              <a:ext cx="792032" cy="593370"/>
            </a:xfrm>
            <a:prstGeom prst="rect">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40" name="TextBox 39"/>
            <p:cNvSpPr txBox="1"/>
            <p:nvPr/>
          </p:nvSpPr>
          <p:spPr>
            <a:xfrm>
              <a:off x="1512789" y="1255498"/>
              <a:ext cx="511021" cy="384470"/>
            </a:xfrm>
            <a:prstGeom prst="rect">
              <a:avLst/>
            </a:prstGeom>
            <a:noFill/>
          </p:spPr>
          <p:txBody>
            <a:bodyPr wrap="square" rtlCol="0" anchor="ctr">
              <a:spAutoFit/>
            </a:bodyPr>
            <a:lstStyle/>
            <a:p>
              <a:pPr algn="ctr">
                <a:defRPr/>
              </a:pPr>
              <a:r>
                <a:rPr lang="en-IN" sz="1600" b="1" dirty="0">
                  <a:solidFill>
                    <a:prstClr val="white"/>
                  </a:solidFill>
                  <a:latin typeface="Segoe UI" panose="020B0502040204020203" pitchFamily="34" charset="0"/>
                  <a:cs typeface="Segoe UI" panose="020B0502040204020203" pitchFamily="34" charset="0"/>
                </a:rPr>
                <a:t>3</a:t>
              </a:r>
            </a:p>
          </p:txBody>
        </p:sp>
        <p:sp>
          <p:nvSpPr>
            <p:cNvPr id="41" name="Rectangle 40"/>
            <p:cNvSpPr/>
            <p:nvPr/>
          </p:nvSpPr>
          <p:spPr>
            <a:xfrm>
              <a:off x="2823218" y="1238022"/>
              <a:ext cx="217827" cy="384470"/>
            </a:xfrm>
            <a:prstGeom prst="rect">
              <a:avLst/>
            </a:prstGeom>
          </p:spPr>
          <p:txBody>
            <a:bodyPr wrap="none">
              <a:spAutoFit/>
            </a:bodyPr>
            <a:lstStyle/>
            <a:p>
              <a:pPr>
                <a:defRPr/>
              </a:pPr>
              <a:endParaRPr lang="en-US" sz="1600" b="1" spc="20" dirty="0">
                <a:solidFill>
                  <a:srgbClr val="4D4F53"/>
                </a:solidFill>
                <a:latin typeface="Segoe UI" panose="020B0502040204020203" pitchFamily="34" charset="0"/>
                <a:cs typeface="Segoe UI" panose="020B0502040204020203" pitchFamily="34" charset="0"/>
              </a:endParaRPr>
            </a:p>
          </p:txBody>
        </p:sp>
      </p:grpSp>
      <p:grpSp>
        <p:nvGrpSpPr>
          <p:cNvPr id="42" name="Group 41"/>
          <p:cNvGrpSpPr/>
          <p:nvPr/>
        </p:nvGrpSpPr>
        <p:grpSpPr>
          <a:xfrm>
            <a:off x="2556102" y="2538653"/>
            <a:ext cx="8697064" cy="1079372"/>
            <a:chOff x="925157" y="1341977"/>
            <a:chExt cx="10255195" cy="1225760"/>
          </a:xfrm>
        </p:grpSpPr>
        <p:sp>
          <p:nvSpPr>
            <p:cNvPr id="43" name="Rounded Rectangle 42"/>
            <p:cNvSpPr/>
            <p:nvPr/>
          </p:nvSpPr>
          <p:spPr>
            <a:xfrm>
              <a:off x="1003753" y="197436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44" name="Rectangle 43"/>
            <p:cNvSpPr/>
            <p:nvPr/>
          </p:nvSpPr>
          <p:spPr>
            <a:xfrm>
              <a:off x="1972905" y="198124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45" name="Straight Connector 44"/>
            <p:cNvCxnSpPr/>
            <p:nvPr/>
          </p:nvCxnSpPr>
          <p:spPr>
            <a:xfrm>
              <a:off x="2177881" y="227009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79962" y="227009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925157" y="2156736"/>
              <a:ext cx="228633" cy="228634"/>
            </a:xfrm>
            <a:prstGeom prst="ellipse">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48" name="Rectangle 47"/>
            <p:cNvSpPr/>
            <p:nvPr/>
          </p:nvSpPr>
          <p:spPr>
            <a:xfrm>
              <a:off x="1366520" y="1974367"/>
              <a:ext cx="792032" cy="593370"/>
            </a:xfrm>
            <a:prstGeom prst="rect">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49" name="TextBox 48"/>
            <p:cNvSpPr txBox="1"/>
            <p:nvPr/>
          </p:nvSpPr>
          <p:spPr>
            <a:xfrm>
              <a:off x="1512789" y="2078818"/>
              <a:ext cx="511021" cy="384470"/>
            </a:xfrm>
            <a:prstGeom prst="rect">
              <a:avLst/>
            </a:prstGeom>
            <a:noFill/>
          </p:spPr>
          <p:txBody>
            <a:bodyPr wrap="square" rtlCol="0" anchor="ctr">
              <a:spAutoFit/>
            </a:bodyPr>
            <a:lstStyle/>
            <a:p>
              <a:pPr algn="ctr">
                <a:defRPr/>
              </a:pPr>
              <a:r>
                <a:rPr lang="en-IN" sz="1600" b="1" dirty="0">
                  <a:solidFill>
                    <a:prstClr val="white"/>
                  </a:solidFill>
                  <a:latin typeface="Segoe UI" panose="020B0502040204020203" pitchFamily="34" charset="0"/>
                  <a:cs typeface="Segoe UI" panose="020B0502040204020203" pitchFamily="34" charset="0"/>
                </a:rPr>
                <a:t>4</a:t>
              </a:r>
            </a:p>
          </p:txBody>
        </p:sp>
        <p:sp>
          <p:nvSpPr>
            <p:cNvPr id="50" name="Rectangle 49"/>
            <p:cNvSpPr/>
            <p:nvPr/>
          </p:nvSpPr>
          <p:spPr>
            <a:xfrm>
              <a:off x="2823218" y="1341977"/>
              <a:ext cx="4084067" cy="384470"/>
            </a:xfrm>
            <a:prstGeom prst="rect">
              <a:avLst/>
            </a:prstGeom>
          </p:spPr>
          <p:txBody>
            <a:bodyPr wrap="none">
              <a:spAutoFit/>
            </a:bodyPr>
            <a:lstStyle/>
            <a:p>
              <a:pPr>
                <a:defRPr/>
              </a:pPr>
              <a:r>
                <a:rPr lang="en-US" sz="1600" b="1" spc="20" dirty="0" smtClean="0">
                  <a:solidFill>
                    <a:srgbClr val="4D4F53"/>
                  </a:solidFill>
                  <a:latin typeface="Segoe UI" panose="020B0502040204020203" pitchFamily="34" charset="0"/>
                  <a:cs typeface="Segoe UI" panose="020B0502040204020203" pitchFamily="34" charset="0"/>
                </a:rPr>
                <a:t>Directed graph &amp; Computational Graph</a:t>
              </a:r>
              <a:endParaRPr lang="en-US" sz="1600" b="1" spc="20" dirty="0">
                <a:solidFill>
                  <a:srgbClr val="4D4F53"/>
                </a:solidFill>
                <a:latin typeface="Segoe UI" panose="020B0502040204020203" pitchFamily="34" charset="0"/>
                <a:cs typeface="Segoe UI" panose="020B0502040204020203" pitchFamily="34" charset="0"/>
              </a:endParaRPr>
            </a:p>
          </p:txBody>
        </p:sp>
      </p:grpSp>
      <p:grpSp>
        <p:nvGrpSpPr>
          <p:cNvPr id="51" name="Group 50"/>
          <p:cNvGrpSpPr/>
          <p:nvPr/>
        </p:nvGrpSpPr>
        <p:grpSpPr>
          <a:xfrm>
            <a:off x="2551788" y="3198861"/>
            <a:ext cx="8704379" cy="1068713"/>
            <a:chOff x="916531" y="3000724"/>
            <a:chExt cx="10263821" cy="1213653"/>
          </a:xfrm>
        </p:grpSpPr>
        <p:sp>
          <p:nvSpPr>
            <p:cNvPr id="52" name="Rounded Rectangle 51"/>
            <p:cNvSpPr/>
            <p:nvPr/>
          </p:nvSpPr>
          <p:spPr>
            <a:xfrm>
              <a:off x="1003753" y="362100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53" name="Rectangle 52"/>
            <p:cNvSpPr/>
            <p:nvPr/>
          </p:nvSpPr>
          <p:spPr>
            <a:xfrm>
              <a:off x="1972906" y="3621009"/>
              <a:ext cx="9207446"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54" name="Straight Connector 53"/>
            <p:cNvCxnSpPr/>
            <p:nvPr/>
          </p:nvCxnSpPr>
          <p:spPr>
            <a:xfrm>
              <a:off x="2177882" y="3909858"/>
              <a:ext cx="342951"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079963" y="3909858"/>
              <a:ext cx="342951"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916531" y="3796497"/>
              <a:ext cx="228635" cy="228634"/>
            </a:xfrm>
            <a:prstGeom prst="ellipse">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57" name="Rectangle 56"/>
            <p:cNvSpPr/>
            <p:nvPr/>
          </p:nvSpPr>
          <p:spPr>
            <a:xfrm>
              <a:off x="1366520" y="3621007"/>
              <a:ext cx="792032" cy="593370"/>
            </a:xfrm>
            <a:prstGeom prst="rect">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58" name="TextBox 57"/>
            <p:cNvSpPr txBox="1"/>
            <p:nvPr/>
          </p:nvSpPr>
          <p:spPr>
            <a:xfrm>
              <a:off x="1512790" y="3718581"/>
              <a:ext cx="511021" cy="384469"/>
            </a:xfrm>
            <a:prstGeom prst="rect">
              <a:avLst/>
            </a:prstGeom>
            <a:noFill/>
          </p:spPr>
          <p:txBody>
            <a:bodyPr wrap="square" rtlCol="0" anchor="ctr">
              <a:spAutoFit/>
            </a:bodyPr>
            <a:lstStyle/>
            <a:p>
              <a:pPr algn="ctr">
                <a:defRPr/>
              </a:pPr>
              <a:r>
                <a:rPr lang="en-US" sz="1600" b="1" dirty="0">
                  <a:solidFill>
                    <a:prstClr val="white"/>
                  </a:solidFill>
                  <a:latin typeface="Segoe UI" panose="020B0502040204020203" pitchFamily="34" charset="0"/>
                  <a:cs typeface="Segoe UI" panose="020B0502040204020203" pitchFamily="34" charset="0"/>
                </a:rPr>
                <a:t>5</a:t>
              </a:r>
              <a:endParaRPr lang="en-IN" sz="1600" b="1" dirty="0">
                <a:solidFill>
                  <a:prstClr val="white"/>
                </a:solidFill>
                <a:latin typeface="Segoe UI" panose="020B0502040204020203" pitchFamily="34" charset="0"/>
                <a:cs typeface="Segoe UI" panose="020B0502040204020203" pitchFamily="34" charset="0"/>
              </a:endParaRPr>
            </a:p>
          </p:txBody>
        </p:sp>
        <p:sp>
          <p:nvSpPr>
            <p:cNvPr id="59" name="Rectangle 58"/>
            <p:cNvSpPr/>
            <p:nvPr/>
          </p:nvSpPr>
          <p:spPr>
            <a:xfrm>
              <a:off x="2819679" y="3000724"/>
              <a:ext cx="4782015" cy="384469"/>
            </a:xfrm>
            <a:prstGeom prst="rect">
              <a:avLst/>
            </a:prstGeom>
          </p:spPr>
          <p:txBody>
            <a:bodyPr wrap="none">
              <a:spAutoFit/>
            </a:bodyPr>
            <a:lstStyle/>
            <a:p>
              <a:pPr>
                <a:defRPr/>
              </a:pPr>
              <a:r>
                <a:rPr lang="en-US" sz="1600" b="1" spc="20" dirty="0">
                  <a:solidFill>
                    <a:srgbClr val="4D4F53"/>
                  </a:solidFill>
                  <a:latin typeface="Segoe UI" panose="020B0502040204020203" pitchFamily="34" charset="0"/>
                  <a:cs typeface="Segoe UI" panose="020B0502040204020203" pitchFamily="34" charset="0"/>
                </a:rPr>
                <a:t>Benefits/Advantages of Computational Graphs</a:t>
              </a:r>
              <a:endParaRPr lang="en-US" sz="1600" b="1" spc="20" dirty="0">
                <a:solidFill>
                  <a:srgbClr val="4D4F53"/>
                </a:solidFill>
                <a:latin typeface="Segoe UI" panose="020B0502040204020203" pitchFamily="34" charset="0"/>
                <a:cs typeface="Segoe UI" panose="020B0502040204020203" pitchFamily="34" charset="0"/>
              </a:endParaRPr>
            </a:p>
          </p:txBody>
        </p:sp>
      </p:grpSp>
      <p:grpSp>
        <p:nvGrpSpPr>
          <p:cNvPr id="60" name="Group 59"/>
          <p:cNvGrpSpPr/>
          <p:nvPr/>
        </p:nvGrpSpPr>
        <p:grpSpPr>
          <a:xfrm>
            <a:off x="2556102" y="3800569"/>
            <a:ext cx="8697064" cy="1090542"/>
            <a:chOff x="925157" y="3799254"/>
            <a:chExt cx="10255195" cy="1238443"/>
          </a:xfrm>
        </p:grpSpPr>
        <p:sp>
          <p:nvSpPr>
            <p:cNvPr id="61" name="Rounded Rectangle 60"/>
            <p:cNvSpPr/>
            <p:nvPr/>
          </p:nvSpPr>
          <p:spPr>
            <a:xfrm>
              <a:off x="1003753" y="444432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62" name="Rectangle 61"/>
            <p:cNvSpPr/>
            <p:nvPr/>
          </p:nvSpPr>
          <p:spPr>
            <a:xfrm>
              <a:off x="1972905" y="445120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63" name="Straight Connector 62"/>
            <p:cNvCxnSpPr/>
            <p:nvPr/>
          </p:nvCxnSpPr>
          <p:spPr>
            <a:xfrm>
              <a:off x="2177881" y="4740057"/>
              <a:ext cx="342950" cy="1911"/>
            </a:xfrm>
            <a:prstGeom prst="line">
              <a:avLst/>
            </a:prstGeom>
            <a:ln w="28575">
              <a:solidFill>
                <a:srgbClr val="6E267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079963" y="4740057"/>
              <a:ext cx="342950" cy="1911"/>
            </a:xfrm>
            <a:prstGeom prst="line">
              <a:avLst/>
            </a:prstGeom>
            <a:ln w="28575">
              <a:solidFill>
                <a:srgbClr val="6E267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925157" y="4626696"/>
              <a:ext cx="228633" cy="228634"/>
            </a:xfrm>
            <a:prstGeom prst="ellipse">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66" name="Rectangle 65"/>
            <p:cNvSpPr/>
            <p:nvPr/>
          </p:nvSpPr>
          <p:spPr>
            <a:xfrm>
              <a:off x="1366520" y="4444327"/>
              <a:ext cx="792032" cy="593370"/>
            </a:xfrm>
            <a:prstGeom prst="rect">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67" name="TextBox 66"/>
            <p:cNvSpPr txBox="1"/>
            <p:nvPr/>
          </p:nvSpPr>
          <p:spPr>
            <a:xfrm>
              <a:off x="1512789" y="4548779"/>
              <a:ext cx="511021" cy="384469"/>
            </a:xfrm>
            <a:prstGeom prst="rect">
              <a:avLst/>
            </a:prstGeom>
            <a:noFill/>
          </p:spPr>
          <p:txBody>
            <a:bodyPr wrap="square" rtlCol="0" anchor="ctr">
              <a:spAutoFit/>
            </a:bodyPr>
            <a:lstStyle/>
            <a:p>
              <a:pPr algn="ctr">
                <a:defRPr/>
              </a:pPr>
              <a:r>
                <a:rPr lang="en-IN" sz="1600" b="1" dirty="0">
                  <a:solidFill>
                    <a:prstClr val="white"/>
                  </a:solidFill>
                  <a:latin typeface="Segoe UI" panose="020B0502040204020203" pitchFamily="34" charset="0"/>
                  <a:cs typeface="Segoe UI" panose="020B0502040204020203" pitchFamily="34" charset="0"/>
                </a:rPr>
                <a:t>6</a:t>
              </a:r>
            </a:p>
          </p:txBody>
        </p:sp>
        <p:sp>
          <p:nvSpPr>
            <p:cNvPr id="68" name="Rectangle 67"/>
            <p:cNvSpPr/>
            <p:nvPr/>
          </p:nvSpPr>
          <p:spPr>
            <a:xfrm>
              <a:off x="2823218" y="3799254"/>
              <a:ext cx="7041717" cy="384469"/>
            </a:xfrm>
            <a:prstGeom prst="rect">
              <a:avLst/>
            </a:prstGeom>
          </p:spPr>
          <p:txBody>
            <a:bodyPr wrap="none">
              <a:spAutoFit/>
            </a:bodyPr>
            <a:lstStyle/>
            <a:p>
              <a:pPr lvl="0">
                <a:defRPr/>
              </a:pPr>
              <a:r>
                <a:rPr lang="en-US" sz="1600" b="1" spc="20" dirty="0">
                  <a:solidFill>
                    <a:srgbClr val="4D4F53"/>
                  </a:solidFill>
                  <a:latin typeface="Segoe UI" panose="020B0502040204020203" pitchFamily="34" charset="0"/>
                  <a:cs typeface="Segoe UI" panose="020B0502040204020203" pitchFamily="34" charset="0"/>
                </a:rPr>
                <a:t>Converting the simple program into a Tensorflow program</a:t>
              </a:r>
              <a:endParaRPr lang="en-US" sz="1600" b="1" spc="20" dirty="0">
                <a:solidFill>
                  <a:srgbClr val="4D4F53"/>
                </a:solidFill>
                <a:latin typeface="Segoe UI" panose="020B0502040204020203" pitchFamily="34" charset="0"/>
                <a:cs typeface="Segoe UI" panose="020B0502040204020203" pitchFamily="34" charset="0"/>
              </a:endParaRPr>
            </a:p>
          </p:txBody>
        </p:sp>
        <p:cxnSp>
          <p:nvCxnSpPr>
            <p:cNvPr id="69" name="Straight Connector 68"/>
            <p:cNvCxnSpPr/>
            <p:nvPr/>
          </p:nvCxnSpPr>
          <p:spPr>
            <a:xfrm>
              <a:off x="2177881" y="474005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079962" y="474005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2556102" y="1804618"/>
            <a:ext cx="8697064" cy="522506"/>
            <a:chOff x="925157" y="1151047"/>
            <a:chExt cx="10255195" cy="593370"/>
          </a:xfrm>
        </p:grpSpPr>
        <p:sp>
          <p:nvSpPr>
            <p:cNvPr id="72" name="Rounded Rectangle 71"/>
            <p:cNvSpPr/>
            <p:nvPr/>
          </p:nvSpPr>
          <p:spPr>
            <a:xfrm>
              <a:off x="1003753" y="115104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73" name="Rectangle 72"/>
            <p:cNvSpPr/>
            <p:nvPr/>
          </p:nvSpPr>
          <p:spPr>
            <a:xfrm>
              <a:off x="1972905" y="115792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74" name="Straight Connector 73"/>
            <p:cNvCxnSpPr/>
            <p:nvPr/>
          </p:nvCxnSpPr>
          <p:spPr>
            <a:xfrm>
              <a:off x="2177881" y="144677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079962" y="144677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925157" y="1333416"/>
              <a:ext cx="228633" cy="228634"/>
            </a:xfrm>
            <a:prstGeom prst="ellipse">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77" name="Rectangle 76"/>
            <p:cNvSpPr/>
            <p:nvPr/>
          </p:nvSpPr>
          <p:spPr>
            <a:xfrm>
              <a:off x="1366520" y="1151047"/>
              <a:ext cx="792032" cy="593370"/>
            </a:xfrm>
            <a:prstGeom prst="rect">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78" name="TextBox 77"/>
            <p:cNvSpPr txBox="1"/>
            <p:nvPr/>
          </p:nvSpPr>
          <p:spPr>
            <a:xfrm>
              <a:off x="1512789" y="1255498"/>
              <a:ext cx="511021" cy="384470"/>
            </a:xfrm>
            <a:prstGeom prst="rect">
              <a:avLst/>
            </a:prstGeom>
            <a:noFill/>
          </p:spPr>
          <p:txBody>
            <a:bodyPr wrap="square" rtlCol="0" anchor="ctr">
              <a:spAutoFit/>
            </a:bodyPr>
            <a:lstStyle/>
            <a:p>
              <a:pPr algn="ctr">
                <a:defRPr/>
              </a:pPr>
              <a:r>
                <a:rPr lang="en-IN" sz="1600" b="1" dirty="0">
                  <a:solidFill>
                    <a:prstClr val="white"/>
                  </a:solidFill>
                  <a:latin typeface="Segoe UI" panose="020B0502040204020203" pitchFamily="34" charset="0"/>
                  <a:cs typeface="Segoe UI" panose="020B0502040204020203" pitchFamily="34" charset="0"/>
                </a:rPr>
                <a:t>2</a:t>
              </a:r>
            </a:p>
          </p:txBody>
        </p:sp>
        <p:sp>
          <p:nvSpPr>
            <p:cNvPr id="79" name="Rectangle 78"/>
            <p:cNvSpPr/>
            <p:nvPr/>
          </p:nvSpPr>
          <p:spPr>
            <a:xfrm>
              <a:off x="2823218" y="1238022"/>
              <a:ext cx="3665080" cy="384470"/>
            </a:xfrm>
            <a:prstGeom prst="rect">
              <a:avLst/>
            </a:prstGeom>
          </p:spPr>
          <p:txBody>
            <a:bodyPr wrap="none">
              <a:spAutoFit/>
            </a:bodyPr>
            <a:lstStyle/>
            <a:p>
              <a:pPr>
                <a:defRPr/>
              </a:pPr>
              <a:r>
                <a:rPr lang="en-US" sz="1600" b="1" spc="20" dirty="0">
                  <a:solidFill>
                    <a:srgbClr val="4D4F53"/>
                  </a:solidFill>
                  <a:latin typeface="Segoe UI" panose="020B0502040204020203" pitchFamily="34" charset="0"/>
                  <a:cs typeface="Segoe UI" panose="020B0502040204020203" pitchFamily="34" charset="0"/>
                </a:rPr>
                <a:t>Building blocks of Tensorflow</a:t>
              </a:r>
              <a:endParaRPr lang="en-US" sz="1600" b="1" spc="20" dirty="0">
                <a:solidFill>
                  <a:srgbClr val="4D4F53"/>
                </a:solidFill>
                <a:latin typeface="Segoe UI" panose="020B0502040204020203" pitchFamily="34" charset="0"/>
                <a:cs typeface="Segoe UI" panose="020B0502040204020203" pitchFamily="34" charset="0"/>
              </a:endParaRPr>
            </a:p>
          </p:txBody>
        </p:sp>
      </p:grpSp>
      <p:grpSp>
        <p:nvGrpSpPr>
          <p:cNvPr id="80" name="Group 79"/>
          <p:cNvGrpSpPr/>
          <p:nvPr/>
        </p:nvGrpSpPr>
        <p:grpSpPr>
          <a:xfrm>
            <a:off x="2556102" y="1145930"/>
            <a:ext cx="8697064" cy="522506"/>
            <a:chOff x="925157" y="1151047"/>
            <a:chExt cx="10255195" cy="593370"/>
          </a:xfrm>
        </p:grpSpPr>
        <p:sp>
          <p:nvSpPr>
            <p:cNvPr id="81" name="Rounded Rectangle 80"/>
            <p:cNvSpPr/>
            <p:nvPr/>
          </p:nvSpPr>
          <p:spPr>
            <a:xfrm>
              <a:off x="1003753" y="115104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82" name="Rectangle 81"/>
            <p:cNvSpPr/>
            <p:nvPr/>
          </p:nvSpPr>
          <p:spPr>
            <a:xfrm>
              <a:off x="1972905" y="115792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83" name="Straight Connector 82"/>
            <p:cNvCxnSpPr/>
            <p:nvPr/>
          </p:nvCxnSpPr>
          <p:spPr>
            <a:xfrm>
              <a:off x="2177881" y="1446777"/>
              <a:ext cx="342949"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079962" y="1446777"/>
              <a:ext cx="342949"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925157" y="1333416"/>
              <a:ext cx="228633" cy="228634"/>
            </a:xfrm>
            <a:prstGeom prst="ellipse">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86" name="Rectangle 85"/>
            <p:cNvSpPr/>
            <p:nvPr/>
          </p:nvSpPr>
          <p:spPr>
            <a:xfrm>
              <a:off x="1366520" y="1151047"/>
              <a:ext cx="792032" cy="593370"/>
            </a:xfrm>
            <a:prstGeom prst="rect">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87" name="TextBox 86"/>
            <p:cNvSpPr txBox="1"/>
            <p:nvPr/>
          </p:nvSpPr>
          <p:spPr>
            <a:xfrm>
              <a:off x="1512789" y="1255498"/>
              <a:ext cx="511021" cy="384470"/>
            </a:xfrm>
            <a:prstGeom prst="rect">
              <a:avLst/>
            </a:prstGeom>
            <a:noFill/>
          </p:spPr>
          <p:txBody>
            <a:bodyPr wrap="square" rtlCol="0" anchor="ctr">
              <a:spAutoFit/>
            </a:bodyPr>
            <a:lstStyle/>
            <a:p>
              <a:pPr algn="ctr">
                <a:defRPr/>
              </a:pPr>
              <a:r>
                <a:rPr lang="en-US" sz="1600" b="1" dirty="0">
                  <a:solidFill>
                    <a:prstClr val="white"/>
                  </a:solidFill>
                  <a:latin typeface="Segoe UI" panose="020B0502040204020203" pitchFamily="34" charset="0"/>
                  <a:cs typeface="Segoe UI" panose="020B0502040204020203" pitchFamily="34" charset="0"/>
                </a:rPr>
                <a:t>1</a:t>
              </a:r>
              <a:endParaRPr lang="en-IN" sz="1600" b="1" dirty="0">
                <a:solidFill>
                  <a:prstClr val="white"/>
                </a:solidFill>
                <a:latin typeface="Segoe UI" panose="020B0502040204020203" pitchFamily="34" charset="0"/>
                <a:cs typeface="Segoe UI" panose="020B0502040204020203" pitchFamily="34" charset="0"/>
              </a:endParaRPr>
            </a:p>
          </p:txBody>
        </p:sp>
        <p:sp>
          <p:nvSpPr>
            <p:cNvPr id="88" name="Rectangle 87"/>
            <p:cNvSpPr/>
            <p:nvPr/>
          </p:nvSpPr>
          <p:spPr>
            <a:xfrm>
              <a:off x="2823218" y="1238022"/>
              <a:ext cx="3995389" cy="384470"/>
            </a:xfrm>
            <a:prstGeom prst="rect">
              <a:avLst/>
            </a:prstGeom>
          </p:spPr>
          <p:txBody>
            <a:bodyPr wrap="none">
              <a:spAutoFit/>
            </a:bodyPr>
            <a:lstStyle/>
            <a:p>
              <a:pPr>
                <a:defRPr/>
              </a:pPr>
              <a:r>
                <a:rPr lang="en-US" sz="1600" b="1" spc="20" dirty="0">
                  <a:solidFill>
                    <a:srgbClr val="4D4F53"/>
                  </a:solidFill>
                  <a:latin typeface="Segoe UI" panose="020B0502040204020203" pitchFamily="34" charset="0"/>
                  <a:cs typeface="Segoe UI" panose="020B0502040204020203" pitchFamily="34" charset="0"/>
                </a:rPr>
                <a:t>What is Tensorflow? What are tensors?</a:t>
              </a:r>
              <a:endParaRPr lang="en-US" sz="1600" b="1" spc="20" dirty="0">
                <a:solidFill>
                  <a:srgbClr val="4D4F53"/>
                </a:solidFill>
                <a:latin typeface="Segoe UI" panose="020B0502040204020203" pitchFamily="34" charset="0"/>
                <a:cs typeface="Segoe UI" panose="020B0502040204020203" pitchFamily="34" charset="0"/>
              </a:endParaRPr>
            </a:p>
          </p:txBody>
        </p:sp>
      </p:grpSp>
      <p:grpSp>
        <p:nvGrpSpPr>
          <p:cNvPr id="89" name="Group 88"/>
          <p:cNvGrpSpPr/>
          <p:nvPr/>
        </p:nvGrpSpPr>
        <p:grpSpPr>
          <a:xfrm>
            <a:off x="2556102" y="5625961"/>
            <a:ext cx="8697064" cy="522507"/>
            <a:chOff x="925157" y="4444327"/>
            <a:chExt cx="10255195" cy="593370"/>
          </a:xfrm>
        </p:grpSpPr>
        <p:sp>
          <p:nvSpPr>
            <p:cNvPr id="90" name="Rounded Rectangle 89"/>
            <p:cNvSpPr/>
            <p:nvPr/>
          </p:nvSpPr>
          <p:spPr>
            <a:xfrm>
              <a:off x="1003753" y="444432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91" name="Rectangle 90"/>
            <p:cNvSpPr/>
            <p:nvPr/>
          </p:nvSpPr>
          <p:spPr>
            <a:xfrm>
              <a:off x="1972905" y="4451207"/>
              <a:ext cx="9207447"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92" name="Straight Connector 91"/>
            <p:cNvCxnSpPr/>
            <p:nvPr/>
          </p:nvCxnSpPr>
          <p:spPr>
            <a:xfrm>
              <a:off x="2177881" y="4740057"/>
              <a:ext cx="342950" cy="1911"/>
            </a:xfrm>
            <a:prstGeom prst="line">
              <a:avLst/>
            </a:prstGeom>
            <a:ln w="28575">
              <a:solidFill>
                <a:srgbClr val="6E267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079963" y="4740057"/>
              <a:ext cx="342950" cy="1911"/>
            </a:xfrm>
            <a:prstGeom prst="line">
              <a:avLst/>
            </a:prstGeom>
            <a:ln w="28575">
              <a:solidFill>
                <a:srgbClr val="6E267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925157" y="4626696"/>
              <a:ext cx="228633" cy="228634"/>
            </a:xfrm>
            <a:prstGeom prst="ellipse">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95" name="Rectangle 94"/>
            <p:cNvSpPr/>
            <p:nvPr/>
          </p:nvSpPr>
          <p:spPr>
            <a:xfrm>
              <a:off x="1366520" y="4444327"/>
              <a:ext cx="792032" cy="593370"/>
            </a:xfrm>
            <a:prstGeom prst="rect">
              <a:avLst/>
            </a:prstGeom>
            <a:solidFill>
              <a:srgbClr val="93DA2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96" name="TextBox 95"/>
            <p:cNvSpPr txBox="1"/>
            <p:nvPr/>
          </p:nvSpPr>
          <p:spPr>
            <a:xfrm>
              <a:off x="1512789" y="4548779"/>
              <a:ext cx="511021" cy="384469"/>
            </a:xfrm>
            <a:prstGeom prst="rect">
              <a:avLst/>
            </a:prstGeom>
            <a:noFill/>
          </p:spPr>
          <p:txBody>
            <a:bodyPr wrap="square" rtlCol="0" anchor="ctr">
              <a:spAutoFit/>
            </a:bodyPr>
            <a:lstStyle/>
            <a:p>
              <a:pPr algn="ctr">
                <a:defRPr/>
              </a:pPr>
              <a:r>
                <a:rPr lang="en-IN" sz="1600" b="1" dirty="0">
                  <a:solidFill>
                    <a:prstClr val="white"/>
                  </a:solidFill>
                  <a:latin typeface="Segoe UI" panose="020B0502040204020203" pitchFamily="34" charset="0"/>
                  <a:cs typeface="Segoe UI" panose="020B0502040204020203" pitchFamily="34" charset="0"/>
                </a:rPr>
                <a:t>8</a:t>
              </a:r>
              <a:endParaRPr lang="en-IN" sz="1600" b="1" dirty="0">
                <a:solidFill>
                  <a:prstClr val="white"/>
                </a:solidFill>
                <a:latin typeface="Segoe UI" panose="020B0502040204020203" pitchFamily="34" charset="0"/>
                <a:cs typeface="Segoe UI" panose="020B0502040204020203" pitchFamily="34" charset="0"/>
              </a:endParaRPr>
            </a:p>
          </p:txBody>
        </p:sp>
        <p:cxnSp>
          <p:nvCxnSpPr>
            <p:cNvPr id="98" name="Straight Connector 97"/>
            <p:cNvCxnSpPr/>
            <p:nvPr/>
          </p:nvCxnSpPr>
          <p:spPr>
            <a:xfrm>
              <a:off x="2177881" y="474005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1079962" y="4740057"/>
              <a:ext cx="342949" cy="1911"/>
            </a:xfrm>
            <a:prstGeom prst="line">
              <a:avLst/>
            </a:prstGeom>
            <a:ln w="28575">
              <a:solidFill>
                <a:srgbClr val="93DA2B"/>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00" name="Group 99"/>
          <p:cNvGrpSpPr/>
          <p:nvPr/>
        </p:nvGrpSpPr>
        <p:grpSpPr>
          <a:xfrm>
            <a:off x="2550168" y="4447611"/>
            <a:ext cx="8704379" cy="1084219"/>
            <a:chOff x="916531" y="2983115"/>
            <a:chExt cx="10263821" cy="1231262"/>
          </a:xfrm>
        </p:grpSpPr>
        <p:sp>
          <p:nvSpPr>
            <p:cNvPr id="101" name="Rounded Rectangle 100"/>
            <p:cNvSpPr/>
            <p:nvPr/>
          </p:nvSpPr>
          <p:spPr>
            <a:xfrm>
              <a:off x="1003753" y="3621007"/>
              <a:ext cx="832233" cy="593367"/>
            </a:xfrm>
            <a:prstGeom prst="roundRect">
              <a:avLst>
                <a:gd name="adj" fmla="val 34445"/>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IN" sz="1600" b="1" kern="0" dirty="0">
                <a:solidFill>
                  <a:srgbClr val="FFFFFF"/>
                </a:solidFill>
                <a:latin typeface="Segoe UI" panose="020B0502040204020203" pitchFamily="34" charset="0"/>
                <a:cs typeface="Segoe UI" panose="020B0502040204020203" pitchFamily="34" charset="0"/>
              </a:endParaRPr>
            </a:p>
          </p:txBody>
        </p:sp>
        <p:sp>
          <p:nvSpPr>
            <p:cNvPr id="102" name="Rectangle 101"/>
            <p:cNvSpPr/>
            <p:nvPr/>
          </p:nvSpPr>
          <p:spPr>
            <a:xfrm>
              <a:off x="1972906" y="3621009"/>
              <a:ext cx="9207446" cy="579611"/>
            </a:xfrm>
            <a:prstGeom prst="rect">
              <a:avLst/>
            </a:prstGeom>
            <a:solidFill>
              <a:schemeClr val="bg1"/>
            </a:solidFill>
            <a:ln w="3175" cap="flat" cmpd="sng" algn="ctr">
              <a:solidFill>
                <a:schemeClr val="bg1">
                  <a:lumMod val="85000"/>
                </a:schemeClr>
              </a:solidFill>
              <a:prstDash val="solid"/>
            </a:ln>
            <a:effectLst>
              <a:outerShdw blurRad="228600" dist="38100" sx="97000" sy="97000" algn="ctr" rotWithShape="0">
                <a:prstClr val="black">
                  <a:alpha val="22000"/>
                </a:prstClr>
              </a:outerShdw>
            </a:effectLst>
          </p:spPr>
          <p:txBody>
            <a:bodyPr anchor="ctr"/>
            <a:lstStyle/>
            <a:p>
              <a:pPr algn="ctr">
                <a:defRPr/>
              </a:pPr>
              <a:endParaRPr lang="en-US" sz="1600" b="1" kern="0" dirty="0">
                <a:solidFill>
                  <a:srgbClr val="FFFFFF"/>
                </a:solidFill>
                <a:latin typeface="Segoe UI" panose="020B0502040204020203" pitchFamily="34" charset="0"/>
                <a:cs typeface="Segoe UI" panose="020B0502040204020203" pitchFamily="34" charset="0"/>
              </a:endParaRPr>
            </a:p>
          </p:txBody>
        </p:sp>
        <p:cxnSp>
          <p:nvCxnSpPr>
            <p:cNvPr id="103" name="Straight Connector 102"/>
            <p:cNvCxnSpPr/>
            <p:nvPr/>
          </p:nvCxnSpPr>
          <p:spPr>
            <a:xfrm>
              <a:off x="2177882" y="3909858"/>
              <a:ext cx="342951"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079963" y="3909858"/>
              <a:ext cx="342951" cy="1911"/>
            </a:xfrm>
            <a:prstGeom prst="line">
              <a:avLst/>
            </a:prstGeom>
            <a:ln w="28575">
              <a:solidFill>
                <a:srgbClr val="10069F"/>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916531" y="3796497"/>
              <a:ext cx="228635" cy="228634"/>
            </a:xfrm>
            <a:prstGeom prst="ellipse">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67" b="1" baseline="-25000" dirty="0">
                <a:solidFill>
                  <a:prstClr val="white"/>
                </a:solidFill>
                <a:latin typeface="Segoe UI" panose="020B0502040204020203" pitchFamily="34" charset="0"/>
                <a:cs typeface="Segoe UI" panose="020B0502040204020203" pitchFamily="34" charset="0"/>
              </a:endParaRPr>
            </a:p>
          </p:txBody>
        </p:sp>
        <p:sp>
          <p:nvSpPr>
            <p:cNvPr id="106" name="Rectangle 105"/>
            <p:cNvSpPr/>
            <p:nvPr/>
          </p:nvSpPr>
          <p:spPr>
            <a:xfrm>
              <a:off x="1366520" y="3621007"/>
              <a:ext cx="792032" cy="593370"/>
            </a:xfrm>
            <a:prstGeom prst="rect">
              <a:avLst/>
            </a:prstGeom>
            <a:solidFill>
              <a:srgbClr val="10069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b="1" baseline="-25000" dirty="0">
                <a:solidFill>
                  <a:prstClr val="white"/>
                </a:solidFill>
                <a:latin typeface="Segoe UI" panose="020B0502040204020203" pitchFamily="34" charset="0"/>
                <a:cs typeface="Segoe UI" panose="020B0502040204020203" pitchFamily="34" charset="0"/>
              </a:endParaRPr>
            </a:p>
          </p:txBody>
        </p:sp>
        <p:sp>
          <p:nvSpPr>
            <p:cNvPr id="107" name="TextBox 106"/>
            <p:cNvSpPr txBox="1"/>
            <p:nvPr/>
          </p:nvSpPr>
          <p:spPr>
            <a:xfrm>
              <a:off x="1512790" y="3718581"/>
              <a:ext cx="511021" cy="384469"/>
            </a:xfrm>
            <a:prstGeom prst="rect">
              <a:avLst/>
            </a:prstGeom>
            <a:noFill/>
          </p:spPr>
          <p:txBody>
            <a:bodyPr wrap="square" rtlCol="0" anchor="ctr">
              <a:spAutoFit/>
            </a:bodyPr>
            <a:lstStyle/>
            <a:p>
              <a:pPr algn="ctr">
                <a:defRPr/>
              </a:pPr>
              <a:r>
                <a:rPr lang="en-US" sz="1600" b="1" dirty="0">
                  <a:solidFill>
                    <a:prstClr val="white"/>
                  </a:solidFill>
                  <a:latin typeface="Segoe UI" panose="020B0502040204020203" pitchFamily="34" charset="0"/>
                  <a:cs typeface="Segoe UI" panose="020B0502040204020203" pitchFamily="34" charset="0"/>
                </a:rPr>
                <a:t>7</a:t>
              </a:r>
              <a:endParaRPr lang="en-IN" sz="1600" b="1" dirty="0">
                <a:solidFill>
                  <a:prstClr val="white"/>
                </a:solidFill>
                <a:latin typeface="Segoe UI" panose="020B0502040204020203" pitchFamily="34" charset="0"/>
                <a:cs typeface="Segoe UI" panose="020B0502040204020203" pitchFamily="34" charset="0"/>
              </a:endParaRPr>
            </a:p>
          </p:txBody>
        </p:sp>
        <p:sp>
          <p:nvSpPr>
            <p:cNvPr id="108" name="Rectangle 107"/>
            <p:cNvSpPr/>
            <p:nvPr/>
          </p:nvSpPr>
          <p:spPr>
            <a:xfrm>
              <a:off x="2821590" y="2983115"/>
              <a:ext cx="1666241" cy="384469"/>
            </a:xfrm>
            <a:prstGeom prst="rect">
              <a:avLst/>
            </a:prstGeom>
          </p:spPr>
          <p:txBody>
            <a:bodyPr wrap="none">
              <a:spAutoFit/>
            </a:bodyPr>
            <a:lstStyle/>
            <a:p>
              <a:pPr>
                <a:defRPr/>
              </a:pPr>
              <a:r>
                <a:rPr lang="en-US" sz="1600" b="1" spc="20" dirty="0">
                  <a:solidFill>
                    <a:srgbClr val="4D4F53"/>
                  </a:solidFill>
                  <a:latin typeface="Segoe UI" panose="020B0502040204020203" pitchFamily="34" charset="0"/>
                  <a:cs typeface="Segoe UI" panose="020B0502040204020203" pitchFamily="34" charset="0"/>
                </a:rPr>
                <a:t>Tensorboard</a:t>
              </a:r>
              <a:endParaRPr lang="en-US" sz="1600" b="1" spc="20" dirty="0">
                <a:solidFill>
                  <a:srgbClr val="4D4F53"/>
                </a:solidFill>
                <a:latin typeface="Segoe UI" panose="020B0502040204020203" pitchFamily="34" charset="0"/>
                <a:cs typeface="Segoe UI" panose="020B0502040204020203" pitchFamily="34" charset="0"/>
              </a:endParaRPr>
            </a:p>
          </p:txBody>
        </p:sp>
      </p:grpSp>
      <p:sp>
        <p:nvSpPr>
          <p:cNvPr id="118" name="Rectangle 117"/>
          <p:cNvSpPr/>
          <p:nvPr/>
        </p:nvSpPr>
        <p:spPr>
          <a:xfrm>
            <a:off x="4167162" y="5079642"/>
            <a:ext cx="6709786" cy="338554"/>
          </a:xfrm>
          <a:prstGeom prst="rect">
            <a:avLst/>
          </a:prstGeom>
        </p:spPr>
        <p:txBody>
          <a:bodyPr wrap="none">
            <a:spAutoFit/>
          </a:bodyPr>
          <a:lstStyle/>
          <a:p>
            <a:pPr lvl="0">
              <a:defRPr/>
            </a:pPr>
            <a:r>
              <a:rPr lang="fr-FR" sz="1600" b="1" spc="20" dirty="0" smtClean="0">
                <a:solidFill>
                  <a:srgbClr val="4D4F53"/>
                </a:solidFill>
                <a:latin typeface="Segoe UI" panose="020B0502040204020203" pitchFamily="34" charset="0"/>
                <a:cs typeface="Segoe UI" panose="020B0502040204020203" pitchFamily="34" charset="0"/>
              </a:rPr>
              <a:t>Installation of Tensorflow, </a:t>
            </a:r>
            <a:r>
              <a:rPr lang="fr-FR" sz="1600" b="1" spc="20" dirty="0">
                <a:solidFill>
                  <a:srgbClr val="4D4F53"/>
                </a:solidFill>
                <a:latin typeface="Segoe UI" panose="020B0502040204020203" pitchFamily="34" charset="0"/>
                <a:cs typeface="Segoe UI" panose="020B0502040204020203" pitchFamily="34" charset="0"/>
              </a:rPr>
              <a:t>Google Collab, Jupyter </a:t>
            </a:r>
            <a:r>
              <a:rPr lang="fr-FR" sz="1600" b="1" spc="20" dirty="0" smtClean="0">
                <a:solidFill>
                  <a:srgbClr val="4D4F53"/>
                </a:solidFill>
                <a:latin typeface="Segoe UI" panose="020B0502040204020203" pitchFamily="34" charset="0"/>
                <a:cs typeface="Segoe UI" panose="020B0502040204020203" pitchFamily="34" charset="0"/>
              </a:rPr>
              <a:t>Notebook </a:t>
            </a:r>
            <a:r>
              <a:rPr lang="fr-FR" sz="1600" b="1" spc="20" dirty="0">
                <a:solidFill>
                  <a:srgbClr val="4D4F53"/>
                </a:solidFill>
                <a:latin typeface="Segoe UI" panose="020B0502040204020203" pitchFamily="34" charset="0"/>
                <a:cs typeface="Segoe UI" panose="020B0502040204020203" pitchFamily="34" charset="0"/>
              </a:rPr>
              <a:t>etc.,</a:t>
            </a:r>
            <a:endParaRPr lang="en-US" sz="1600" b="1" spc="20" dirty="0">
              <a:solidFill>
                <a:srgbClr val="4D4F53"/>
              </a:solidFill>
              <a:latin typeface="Segoe UI" panose="020B0502040204020203" pitchFamily="34" charset="0"/>
              <a:cs typeface="Segoe UI" panose="020B0502040204020203" pitchFamily="34" charset="0"/>
            </a:endParaRPr>
          </a:p>
        </p:txBody>
      </p:sp>
      <p:sp>
        <p:nvSpPr>
          <p:cNvPr id="119" name="Rectangle 118"/>
          <p:cNvSpPr/>
          <p:nvPr/>
        </p:nvSpPr>
        <p:spPr>
          <a:xfrm>
            <a:off x="4165780" y="5704261"/>
            <a:ext cx="6398803" cy="338554"/>
          </a:xfrm>
          <a:prstGeom prst="rect">
            <a:avLst/>
          </a:prstGeom>
        </p:spPr>
        <p:txBody>
          <a:bodyPr wrap="none">
            <a:spAutoFit/>
          </a:bodyPr>
          <a:lstStyle/>
          <a:p>
            <a:r>
              <a:rPr lang="en-US" sz="1600" b="1" spc="20" dirty="0">
                <a:solidFill>
                  <a:srgbClr val="4D4F53"/>
                </a:solidFill>
                <a:latin typeface="Segoe UI" panose="020B0502040204020203" pitchFamily="34" charset="0"/>
                <a:cs typeface="Segoe UI" panose="020B0502040204020203" pitchFamily="34" charset="0"/>
              </a:rPr>
              <a:t>Build simple neural network program using Tensorflow - Demo</a:t>
            </a:r>
          </a:p>
        </p:txBody>
      </p:sp>
    </p:spTree>
    <p:extLst>
      <p:ext uri="{BB962C8B-B14F-4D97-AF65-F5344CB8AC3E}">
        <p14:creationId xmlns:p14="http://schemas.microsoft.com/office/powerpoint/2010/main" val="2156551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t>
            </a:r>
            <a:r>
              <a:rPr lang="en-US" dirty="0">
                <a:latin typeface="Palatino Linotype" panose="02040502050505030304" pitchFamily="18" charset="0"/>
              </a:rPr>
              <a:t>Converting the simple program into a Tensorflow </a:t>
            </a:r>
            <a:r>
              <a:rPr lang="en-US" dirty="0">
                <a:latin typeface="Palatino Linotype" panose="02040502050505030304" pitchFamily="18" charset="0"/>
              </a:rPr>
              <a:t>program</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20</a:t>
            </a:fld>
            <a:endParaRPr lang="en-US" dirty="0">
              <a:solidFill>
                <a:srgbClr val="4D4F53">
                  <a:tint val="75000"/>
                </a:srgbClr>
              </a:solidFill>
            </a:endParaRPr>
          </a:p>
        </p:txBody>
      </p:sp>
      <p:sp>
        <p:nvSpPr>
          <p:cNvPr id="4" name="Rectangle 3"/>
          <p:cNvSpPr/>
          <p:nvPr/>
        </p:nvSpPr>
        <p:spPr>
          <a:xfrm>
            <a:off x="973016" y="1192859"/>
            <a:ext cx="9753599" cy="1323439"/>
          </a:xfrm>
          <a:prstGeom prst="rect">
            <a:avLst/>
          </a:prstGeom>
        </p:spPr>
        <p:txBody>
          <a:bodyPr wrap="square">
            <a:spAutoFit/>
          </a:bodyPr>
          <a:lstStyle/>
          <a:p>
            <a:r>
              <a:rPr lang="en-US" sz="1600" dirty="0">
                <a:latin typeface="Palatino Linotype" panose="02040502050505030304" pitchFamily="18" charset="0"/>
              </a:rPr>
              <a:t>With </a:t>
            </a:r>
            <a:r>
              <a:rPr lang="en-US" sz="1600" dirty="0" smtClean="0">
                <a:latin typeface="Palatino Linotype" panose="02040502050505030304" pitchFamily="18" charset="0"/>
              </a:rPr>
              <a:t>the </a:t>
            </a:r>
            <a:r>
              <a:rPr lang="en-US" sz="1600" dirty="0">
                <a:latin typeface="Palatino Linotype" panose="02040502050505030304" pitchFamily="18" charset="0"/>
              </a:rPr>
              <a:t>core building blocks in place, </a:t>
            </a:r>
            <a:r>
              <a:rPr lang="en-US" sz="1600" dirty="0" smtClean="0">
                <a:latin typeface="Palatino Linotype" panose="02040502050505030304" pitchFamily="18" charset="0"/>
              </a:rPr>
              <a:t>to </a:t>
            </a:r>
            <a:r>
              <a:rPr lang="en-US" sz="1600" dirty="0">
                <a:latin typeface="Palatino Linotype" panose="02040502050505030304" pitchFamily="18" charset="0"/>
              </a:rPr>
              <a:t>convert our simple program into a TensorFlow </a:t>
            </a:r>
            <a:r>
              <a:rPr lang="en-US" sz="1600" dirty="0" smtClean="0">
                <a:latin typeface="Palatino Linotype" panose="02040502050505030304" pitchFamily="18" charset="0"/>
              </a:rPr>
              <a:t>program, there are </a:t>
            </a:r>
            <a:r>
              <a:rPr lang="en-US" sz="1600" dirty="0">
                <a:latin typeface="Palatino Linotype" panose="02040502050505030304" pitchFamily="18" charset="0"/>
              </a:rPr>
              <a:t>two phases</a:t>
            </a:r>
            <a:r>
              <a:rPr lang="en-US" sz="1600" dirty="0" smtClean="0">
                <a:latin typeface="Palatino Linotype" panose="02040502050505030304" pitchFamily="18" charset="0"/>
              </a:rPr>
              <a:t>:</a:t>
            </a:r>
          </a:p>
          <a:p>
            <a:endParaRPr lang="en-US" sz="1600" b="1" dirty="0">
              <a:latin typeface="Palatino Linotype" panose="02040502050505030304" pitchFamily="18" charset="0"/>
            </a:endParaRPr>
          </a:p>
          <a:p>
            <a:pPr marL="342900" indent="-342900">
              <a:buFont typeface="+mj-lt"/>
              <a:buAutoNum type="arabicParenR"/>
            </a:pPr>
            <a:r>
              <a:rPr lang="en-US" sz="1600" b="1" dirty="0" smtClean="0">
                <a:latin typeface="Palatino Linotype" panose="02040502050505030304" pitchFamily="18" charset="0"/>
              </a:rPr>
              <a:t>Construction</a:t>
            </a:r>
            <a:r>
              <a:rPr lang="en-US" sz="1600" dirty="0">
                <a:latin typeface="Palatino Linotype" panose="02040502050505030304" pitchFamily="18" charset="0"/>
              </a:rPr>
              <a:t> of the computational graph.</a:t>
            </a:r>
          </a:p>
          <a:p>
            <a:pPr marL="342900" indent="-342900">
              <a:buFont typeface="+mj-lt"/>
              <a:buAutoNum type="arabicParenR"/>
            </a:pPr>
            <a:r>
              <a:rPr lang="en-US" sz="1600" b="1" dirty="0">
                <a:latin typeface="Palatino Linotype" panose="02040502050505030304" pitchFamily="18" charset="0"/>
              </a:rPr>
              <a:t>Running </a:t>
            </a:r>
            <a:r>
              <a:rPr lang="en-US" sz="1600" dirty="0">
                <a:latin typeface="Palatino Linotype" panose="02040502050505030304" pitchFamily="18" charset="0"/>
              </a:rPr>
              <a:t>a session</a:t>
            </a:r>
            <a:endParaRPr lang="en-US" sz="1600" b="0" i="0" dirty="0">
              <a:effectLst/>
              <a:latin typeface="Palatino Linotype" panose="02040502050505030304" pitchFamily="18" charset="0"/>
            </a:endParaRPr>
          </a:p>
        </p:txBody>
      </p:sp>
      <p:pic>
        <p:nvPicPr>
          <p:cNvPr id="5" name="Picture 4"/>
          <p:cNvPicPr>
            <a:picLocks noChangeAspect="1"/>
          </p:cNvPicPr>
          <p:nvPr/>
        </p:nvPicPr>
        <p:blipFill>
          <a:blip r:embed="rId3"/>
          <a:stretch>
            <a:fillRect/>
          </a:stretch>
        </p:blipFill>
        <p:spPr>
          <a:xfrm>
            <a:off x="5849816" y="1850585"/>
            <a:ext cx="4712676" cy="3214329"/>
          </a:xfrm>
          <a:prstGeom prst="rect">
            <a:avLst/>
          </a:prstGeom>
        </p:spPr>
      </p:pic>
      <p:pic>
        <p:nvPicPr>
          <p:cNvPr id="6" name="Picture 5"/>
          <p:cNvPicPr>
            <a:picLocks noChangeAspect="1"/>
          </p:cNvPicPr>
          <p:nvPr/>
        </p:nvPicPr>
        <p:blipFill>
          <a:blip r:embed="rId4"/>
          <a:stretch>
            <a:fillRect/>
          </a:stretch>
        </p:blipFill>
        <p:spPr>
          <a:xfrm>
            <a:off x="973016" y="2751859"/>
            <a:ext cx="4541626" cy="2277341"/>
          </a:xfrm>
          <a:prstGeom prst="rect">
            <a:avLst/>
          </a:prstGeom>
        </p:spPr>
      </p:pic>
      <p:sp>
        <p:nvSpPr>
          <p:cNvPr id="7" name="Rectangle 6"/>
          <p:cNvSpPr/>
          <p:nvPr/>
        </p:nvSpPr>
        <p:spPr>
          <a:xfrm>
            <a:off x="973016" y="5389231"/>
            <a:ext cx="10163907" cy="584775"/>
          </a:xfrm>
          <a:prstGeom prst="rect">
            <a:avLst/>
          </a:prstGeom>
        </p:spPr>
        <p:txBody>
          <a:bodyPr wrap="square">
            <a:spAutoFit/>
          </a:bodyPr>
          <a:lstStyle/>
          <a:p>
            <a:pPr marL="285750" indent="-285750">
              <a:buFont typeface="Wingdings" panose="05000000000000000000" pitchFamily="2" charset="2"/>
              <a:buChar char="Ø"/>
            </a:pPr>
            <a:r>
              <a:rPr lang="en-US" sz="1600" b="1" dirty="0">
                <a:latin typeface="Palatino Linotype" panose="02040502050505030304" pitchFamily="18" charset="0"/>
              </a:rPr>
              <a:t>TensorFlow provides a default graph for the current thread that is an implicit argument to all API functions in the same </a:t>
            </a:r>
            <a:r>
              <a:rPr lang="en-US" sz="1600" b="1" dirty="0" smtClean="0">
                <a:latin typeface="Palatino Linotype" panose="02040502050505030304" pitchFamily="18" charset="0"/>
              </a:rPr>
              <a:t>context. </a:t>
            </a:r>
            <a:r>
              <a:rPr lang="en-US" sz="1600" b="1" dirty="0">
                <a:latin typeface="Palatino Linotype" panose="02040502050505030304" pitchFamily="18" charset="0"/>
              </a:rPr>
              <a:t>F</a:t>
            </a:r>
            <a:r>
              <a:rPr lang="en-US" sz="1600" b="1" dirty="0" smtClean="0">
                <a:latin typeface="Palatino Linotype" panose="02040502050505030304" pitchFamily="18" charset="0"/>
              </a:rPr>
              <a:t>or </a:t>
            </a:r>
            <a:r>
              <a:rPr lang="en-US" sz="1600" b="1" dirty="0">
                <a:latin typeface="Palatino Linotype" panose="02040502050505030304" pitchFamily="18" charset="0"/>
              </a:rPr>
              <a:t>advanced use cases we can also create multiple </a:t>
            </a:r>
            <a:r>
              <a:rPr lang="en-US" sz="1600" b="1" dirty="0" smtClean="0">
                <a:latin typeface="Palatino Linotype" panose="02040502050505030304" pitchFamily="18" charset="0"/>
              </a:rPr>
              <a:t>graphs.</a:t>
            </a:r>
            <a:endParaRPr lang="en-US" sz="1600" b="1" dirty="0">
              <a:latin typeface="Palatino Linotype" panose="02040502050505030304" pitchFamily="18" charset="0"/>
            </a:endParaRPr>
          </a:p>
        </p:txBody>
      </p:sp>
    </p:spTree>
    <p:extLst>
      <p:ext uri="{BB962C8B-B14F-4D97-AF65-F5344CB8AC3E}">
        <p14:creationId xmlns:p14="http://schemas.microsoft.com/office/powerpoint/2010/main" val="4214490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5</a:t>
            </a:r>
          </a:p>
        </p:txBody>
      </p:sp>
      <p:sp>
        <p:nvSpPr>
          <p:cNvPr id="12" name="Rectangle 11"/>
          <p:cNvSpPr/>
          <p:nvPr/>
        </p:nvSpPr>
        <p:spPr>
          <a:xfrm>
            <a:off x="296233" y="1924145"/>
            <a:ext cx="6869613" cy="584775"/>
          </a:xfrm>
          <a:prstGeom prst="rect">
            <a:avLst/>
          </a:prstGeom>
        </p:spPr>
        <p:txBody>
          <a:bodyPr wrap="square">
            <a:spAutoFit/>
          </a:bodyPr>
          <a:lstStyle/>
          <a:p>
            <a:r>
              <a:rPr lang="en-US" sz="3200" spc="27" dirty="0" smtClean="0">
                <a:solidFill>
                  <a:schemeClr val="bg1"/>
                </a:solidFill>
                <a:latin typeface="Palatino Linotype" panose="02040502050505030304" pitchFamily="18" charset="0"/>
                <a:cs typeface="Segoe UI" panose="020B0502040204020203" pitchFamily="34" charset="0"/>
              </a:rPr>
              <a:t>Tensorboard</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092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Palatino Linotype" panose="02040502050505030304" pitchFamily="18" charset="0"/>
              </a:rPr>
              <a:t> </a:t>
            </a:r>
            <a:r>
              <a:rPr lang="en-US" dirty="0">
                <a:latin typeface="Palatino Linotype" panose="02040502050505030304" pitchFamily="18" charset="0"/>
              </a:rPr>
              <a:t>TensorBoard: TensorFlow's visualization </a:t>
            </a:r>
            <a:r>
              <a:rPr lang="en-US" dirty="0" smtClean="0">
                <a:latin typeface="Palatino Linotype" panose="02040502050505030304" pitchFamily="18" charset="0"/>
              </a:rPr>
              <a:t>toolkit</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22</a:t>
            </a:fld>
            <a:endParaRPr lang="en-US" dirty="0">
              <a:solidFill>
                <a:srgbClr val="4D4F53">
                  <a:tint val="75000"/>
                </a:srgbClr>
              </a:solidFill>
            </a:endParaRPr>
          </a:p>
        </p:txBody>
      </p:sp>
      <p:sp>
        <p:nvSpPr>
          <p:cNvPr id="4" name="Rectangle 3"/>
          <p:cNvSpPr/>
          <p:nvPr/>
        </p:nvSpPr>
        <p:spPr>
          <a:xfrm>
            <a:off x="2283654" y="1966091"/>
            <a:ext cx="7549662" cy="2554545"/>
          </a:xfrm>
          <a:prstGeom prst="rect">
            <a:avLst/>
          </a:prstGeom>
        </p:spPr>
        <p:txBody>
          <a:bodyPr wrap="square">
            <a:spAutoFit/>
          </a:bodyPr>
          <a:lstStyle/>
          <a:p>
            <a:pPr marL="285750" indent="-285750">
              <a:buFont typeface="Wingdings" panose="05000000000000000000" pitchFamily="2" charset="2"/>
              <a:buChar char="Ø"/>
            </a:pPr>
            <a:r>
              <a:rPr lang="en-US" sz="1600" dirty="0" smtClean="0">
                <a:solidFill>
                  <a:srgbClr val="202124"/>
                </a:solidFill>
                <a:latin typeface="Palatino Linotype" panose="02040502050505030304" pitchFamily="18" charset="0"/>
              </a:rPr>
              <a:t>Tracking </a:t>
            </a:r>
            <a:r>
              <a:rPr lang="en-US" sz="1600" dirty="0">
                <a:solidFill>
                  <a:srgbClr val="202124"/>
                </a:solidFill>
                <a:latin typeface="Palatino Linotype" panose="02040502050505030304" pitchFamily="18" charset="0"/>
              </a:rPr>
              <a:t>and visualizing metrics such as loss and </a:t>
            </a:r>
            <a:r>
              <a:rPr lang="en-US" sz="1600" dirty="0" smtClean="0">
                <a:solidFill>
                  <a:srgbClr val="202124"/>
                </a:solidFill>
                <a:latin typeface="Palatino Linotype" panose="02040502050505030304" pitchFamily="18" charset="0"/>
              </a:rPr>
              <a:t>accuracy</a:t>
            </a:r>
          </a:p>
          <a:p>
            <a:endParaRPr lang="en-US" sz="1600" dirty="0">
              <a:solidFill>
                <a:srgbClr val="202124"/>
              </a:solidFill>
              <a:latin typeface="Palatino Linotype" panose="02040502050505030304" pitchFamily="18" charset="0"/>
            </a:endParaRPr>
          </a:p>
          <a:p>
            <a:pPr marL="285750" indent="-285750">
              <a:buFont typeface="Wingdings" panose="05000000000000000000" pitchFamily="2" charset="2"/>
              <a:buChar char="Ø"/>
            </a:pPr>
            <a:r>
              <a:rPr lang="en-US" sz="1600" dirty="0">
                <a:solidFill>
                  <a:srgbClr val="202124"/>
                </a:solidFill>
                <a:latin typeface="Palatino Linotype" panose="02040502050505030304" pitchFamily="18" charset="0"/>
              </a:rPr>
              <a:t>Visualizing the model graph (ops and layers</a:t>
            </a:r>
            <a:r>
              <a:rPr lang="en-US" sz="1600" dirty="0" smtClean="0">
                <a:solidFill>
                  <a:srgbClr val="202124"/>
                </a:solidFill>
                <a:latin typeface="Palatino Linotype" panose="02040502050505030304" pitchFamily="18" charset="0"/>
              </a:rPr>
              <a:t>)</a:t>
            </a:r>
          </a:p>
          <a:p>
            <a:endParaRPr lang="en-US" sz="1600" dirty="0">
              <a:solidFill>
                <a:srgbClr val="202124"/>
              </a:solidFill>
              <a:latin typeface="Palatino Linotype" panose="02040502050505030304" pitchFamily="18" charset="0"/>
            </a:endParaRPr>
          </a:p>
          <a:p>
            <a:pPr marL="285750" indent="-285750">
              <a:buFont typeface="Wingdings" panose="05000000000000000000" pitchFamily="2" charset="2"/>
              <a:buChar char="Ø"/>
            </a:pPr>
            <a:r>
              <a:rPr lang="en-US" sz="1600" dirty="0">
                <a:solidFill>
                  <a:srgbClr val="202124"/>
                </a:solidFill>
                <a:latin typeface="Palatino Linotype" panose="02040502050505030304" pitchFamily="18" charset="0"/>
              </a:rPr>
              <a:t>Viewing histograms of weights, biases, or other tensors as they change over </a:t>
            </a:r>
            <a:r>
              <a:rPr lang="en-US" sz="1600" dirty="0" smtClean="0">
                <a:solidFill>
                  <a:srgbClr val="202124"/>
                </a:solidFill>
                <a:latin typeface="Palatino Linotype" panose="02040502050505030304" pitchFamily="18" charset="0"/>
              </a:rPr>
              <a:t>time</a:t>
            </a:r>
          </a:p>
          <a:p>
            <a:endParaRPr lang="en-US" sz="1600" dirty="0">
              <a:solidFill>
                <a:srgbClr val="202124"/>
              </a:solidFill>
              <a:latin typeface="Palatino Linotype" panose="02040502050505030304" pitchFamily="18" charset="0"/>
            </a:endParaRPr>
          </a:p>
          <a:p>
            <a:pPr marL="285750" indent="-285750">
              <a:buFont typeface="Wingdings" panose="05000000000000000000" pitchFamily="2" charset="2"/>
              <a:buChar char="Ø"/>
            </a:pPr>
            <a:r>
              <a:rPr lang="en-US" sz="1600" dirty="0" smtClean="0">
                <a:solidFill>
                  <a:srgbClr val="202124"/>
                </a:solidFill>
                <a:latin typeface="Palatino Linotype" panose="02040502050505030304" pitchFamily="18" charset="0"/>
              </a:rPr>
              <a:t>Displaying </a:t>
            </a:r>
            <a:r>
              <a:rPr lang="en-US" sz="1600" dirty="0">
                <a:solidFill>
                  <a:srgbClr val="202124"/>
                </a:solidFill>
                <a:latin typeface="Palatino Linotype" panose="02040502050505030304" pitchFamily="18" charset="0"/>
              </a:rPr>
              <a:t>images, text, and audio </a:t>
            </a:r>
            <a:r>
              <a:rPr lang="en-US" sz="1600" dirty="0" smtClean="0">
                <a:solidFill>
                  <a:srgbClr val="202124"/>
                </a:solidFill>
                <a:latin typeface="Palatino Linotype" panose="02040502050505030304" pitchFamily="18" charset="0"/>
              </a:rPr>
              <a:t>data</a:t>
            </a:r>
          </a:p>
          <a:p>
            <a:endParaRPr lang="en-US" sz="1600" dirty="0">
              <a:solidFill>
                <a:srgbClr val="202124"/>
              </a:solidFill>
              <a:latin typeface="Palatino Linotype" panose="02040502050505030304" pitchFamily="18" charset="0"/>
            </a:endParaRPr>
          </a:p>
          <a:p>
            <a:pPr marL="285750" indent="-285750">
              <a:buFont typeface="Wingdings" panose="05000000000000000000" pitchFamily="2" charset="2"/>
              <a:buChar char="Ø"/>
            </a:pPr>
            <a:r>
              <a:rPr lang="en-US" sz="1600" dirty="0">
                <a:solidFill>
                  <a:srgbClr val="202124"/>
                </a:solidFill>
                <a:latin typeface="Palatino Linotype" panose="02040502050505030304" pitchFamily="18" charset="0"/>
              </a:rPr>
              <a:t>Profiling TensorFlow </a:t>
            </a:r>
            <a:r>
              <a:rPr lang="en-US" sz="1600" dirty="0" smtClean="0">
                <a:solidFill>
                  <a:srgbClr val="202124"/>
                </a:solidFill>
                <a:latin typeface="Palatino Linotype" panose="02040502050505030304" pitchFamily="18" charset="0"/>
              </a:rPr>
              <a:t>programs etc.,</a:t>
            </a:r>
            <a:endParaRPr lang="en-US" sz="1600" b="0" i="0" dirty="0">
              <a:solidFill>
                <a:srgbClr val="202124"/>
              </a:solidFill>
              <a:effectLst/>
              <a:latin typeface="Palatino Linotype" panose="02040502050505030304" pitchFamily="18" charset="0"/>
            </a:endParaRPr>
          </a:p>
        </p:txBody>
      </p:sp>
      <p:sp>
        <p:nvSpPr>
          <p:cNvPr id="5" name="Rectangle 4"/>
          <p:cNvSpPr/>
          <p:nvPr/>
        </p:nvSpPr>
        <p:spPr>
          <a:xfrm>
            <a:off x="572085" y="1289308"/>
            <a:ext cx="9636371" cy="338554"/>
          </a:xfrm>
          <a:prstGeom prst="rect">
            <a:avLst/>
          </a:prstGeom>
        </p:spPr>
        <p:txBody>
          <a:bodyPr wrap="square">
            <a:spAutoFit/>
          </a:bodyPr>
          <a:lstStyle/>
          <a:p>
            <a:r>
              <a:rPr lang="en-US" sz="1600" b="1" dirty="0">
                <a:solidFill>
                  <a:srgbClr val="202124"/>
                </a:solidFill>
                <a:latin typeface="Palatino Linotype" panose="02040502050505030304" pitchFamily="18" charset="0"/>
              </a:rPr>
              <a:t>TensorBoard provides the visualization and tooling needed for machine learning experimentation:</a:t>
            </a:r>
          </a:p>
        </p:txBody>
      </p:sp>
    </p:spTree>
    <p:extLst>
      <p:ext uri="{BB962C8B-B14F-4D97-AF65-F5344CB8AC3E}">
        <p14:creationId xmlns:p14="http://schemas.microsoft.com/office/powerpoint/2010/main" val="3520780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How to view graphs in Tensorboard</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23</a:t>
            </a:fld>
            <a:endParaRPr lang="en-US" dirty="0">
              <a:solidFill>
                <a:srgbClr val="4D4F53">
                  <a:tint val="75000"/>
                </a:srgbClr>
              </a:solidFill>
            </a:endParaRPr>
          </a:p>
        </p:txBody>
      </p:sp>
      <p:sp>
        <p:nvSpPr>
          <p:cNvPr id="4" name="TextBox 3"/>
          <p:cNvSpPr txBox="1"/>
          <p:nvPr/>
        </p:nvSpPr>
        <p:spPr>
          <a:xfrm>
            <a:off x="572085" y="1277816"/>
            <a:ext cx="10213146" cy="4678204"/>
          </a:xfrm>
          <a:prstGeom prst="rect">
            <a:avLst/>
          </a:prstGeom>
          <a:noFill/>
        </p:spPr>
        <p:txBody>
          <a:bodyPr wrap="square" rtlCol="0">
            <a:spAutoFit/>
          </a:bodyPr>
          <a:lstStyle/>
          <a:p>
            <a:r>
              <a:rPr lang="en-US" sz="1400" b="1" dirty="0" smtClean="0">
                <a:latin typeface="Palatino Linotype" panose="02040502050505030304" pitchFamily="18" charset="0"/>
                <a:cs typeface="Arial" pitchFamily="34" charset="0"/>
              </a:rPr>
              <a:t>1. Install Tensorboard using pip or through Anaconda:</a:t>
            </a:r>
          </a:p>
          <a:p>
            <a:endParaRPr lang="en-US" sz="1400" dirty="0">
              <a:latin typeface="Palatino Linotype" panose="02040502050505030304" pitchFamily="18" charset="0"/>
              <a:cs typeface="Arial" pitchFamily="34" charset="0"/>
            </a:endParaRPr>
          </a:p>
          <a:p>
            <a:r>
              <a:rPr lang="en-US" sz="1400" i="1" dirty="0">
                <a:latin typeface="Palatino Linotype" panose="02040502050505030304" pitchFamily="18" charset="0"/>
                <a:cs typeface="Arial" pitchFamily="34" charset="0"/>
              </a:rPr>
              <a:t>(py36) C:\Annie\Projects\Data Science COE\AI Initiative\AI Sessions\Tensorflow&gt;pip </a:t>
            </a:r>
            <a:r>
              <a:rPr lang="en-US" sz="1400" i="1" dirty="0" smtClean="0">
                <a:latin typeface="Palatino Linotype" panose="02040502050505030304" pitchFamily="18" charset="0"/>
                <a:cs typeface="Arial" pitchFamily="34" charset="0"/>
              </a:rPr>
              <a:t>install </a:t>
            </a:r>
            <a:r>
              <a:rPr lang="en-US" sz="1400" i="1" dirty="0" err="1" smtClean="0">
                <a:latin typeface="Palatino Linotype" panose="02040502050505030304" pitchFamily="18" charset="0"/>
                <a:cs typeface="Arial" pitchFamily="34" charset="0"/>
              </a:rPr>
              <a:t>tensorboard</a:t>
            </a:r>
            <a:endParaRPr lang="en-US" sz="1400" i="1" dirty="0" smtClean="0">
              <a:latin typeface="Palatino Linotype" panose="02040502050505030304" pitchFamily="18" charset="0"/>
              <a:cs typeface="Arial" pitchFamily="34" charset="0"/>
            </a:endParaRPr>
          </a:p>
          <a:p>
            <a:endParaRPr lang="en-US" sz="1400" i="1" dirty="0">
              <a:latin typeface="Palatino Linotype" panose="02040502050505030304" pitchFamily="18" charset="0"/>
              <a:cs typeface="Arial" pitchFamily="34" charset="0"/>
            </a:endParaRPr>
          </a:p>
          <a:p>
            <a:r>
              <a:rPr lang="en-US" sz="1400" b="1" i="1" dirty="0" smtClean="0">
                <a:latin typeface="Palatino Linotype" panose="02040502050505030304" pitchFamily="18" charset="0"/>
                <a:cs typeface="Arial" pitchFamily="34" charset="0"/>
              </a:rPr>
              <a:t>2. Write your </a:t>
            </a:r>
            <a:r>
              <a:rPr lang="en-US" sz="1400" b="1" i="1" dirty="0" err="1" smtClean="0">
                <a:latin typeface="Palatino Linotype" panose="02040502050505030304" pitchFamily="18" charset="0"/>
                <a:cs typeface="Arial" pitchFamily="34" charset="0"/>
              </a:rPr>
              <a:t>tensorflow</a:t>
            </a:r>
            <a:r>
              <a:rPr lang="en-US" sz="1400" b="1" i="1" dirty="0" smtClean="0">
                <a:latin typeface="Palatino Linotype" panose="02040502050505030304" pitchFamily="18" charset="0"/>
                <a:cs typeface="Arial" pitchFamily="34" charset="0"/>
              </a:rPr>
              <a:t> python code and save it as a .</a:t>
            </a:r>
            <a:r>
              <a:rPr lang="en-US" sz="1400" b="1" i="1" dirty="0" err="1" smtClean="0">
                <a:latin typeface="Palatino Linotype" panose="02040502050505030304" pitchFamily="18" charset="0"/>
                <a:cs typeface="Arial" pitchFamily="34" charset="0"/>
              </a:rPr>
              <a:t>py</a:t>
            </a:r>
            <a:r>
              <a:rPr lang="en-US" sz="1400" b="1" i="1" dirty="0" smtClean="0">
                <a:latin typeface="Palatino Linotype" panose="02040502050505030304" pitchFamily="18" charset="0"/>
                <a:cs typeface="Arial" pitchFamily="34" charset="0"/>
              </a:rPr>
              <a:t> file</a:t>
            </a:r>
          </a:p>
          <a:p>
            <a:endParaRPr lang="en-US" sz="1400" i="1" dirty="0">
              <a:latin typeface="Palatino Linotype" panose="02040502050505030304" pitchFamily="18" charset="0"/>
              <a:cs typeface="Arial" pitchFamily="34" charset="0"/>
            </a:endParaRPr>
          </a:p>
          <a:p>
            <a:r>
              <a:rPr lang="en-US" sz="1400" b="1" i="1" dirty="0" smtClean="0">
                <a:latin typeface="Palatino Linotype" panose="02040502050505030304" pitchFamily="18" charset="0"/>
                <a:cs typeface="Arial" pitchFamily="34" charset="0"/>
              </a:rPr>
              <a:t>3. To write the graph to your disk include the below code snippet of creating a writer object and adding the session graph to the object, with the name”/</a:t>
            </a:r>
            <a:r>
              <a:rPr lang="en-US" sz="1400" b="1" i="1" dirty="0" err="1" smtClean="0">
                <a:latin typeface="Palatino Linotype" panose="02040502050505030304" pitchFamily="18" charset="0"/>
                <a:cs typeface="Arial" pitchFamily="34" charset="0"/>
              </a:rPr>
              <a:t>tsboard</a:t>
            </a:r>
            <a:r>
              <a:rPr lang="en-US" sz="1400" b="1" i="1" dirty="0" smtClean="0">
                <a:latin typeface="Palatino Linotype" panose="02040502050505030304" pitchFamily="18" charset="0"/>
                <a:cs typeface="Arial" pitchFamily="34" charset="0"/>
              </a:rPr>
              <a:t>”</a:t>
            </a:r>
          </a:p>
          <a:p>
            <a:endParaRPr lang="en-US" sz="1400" i="1" dirty="0">
              <a:latin typeface="Palatino Linotype" panose="02040502050505030304" pitchFamily="18" charset="0"/>
              <a:cs typeface="Arial" pitchFamily="34" charset="0"/>
            </a:endParaRPr>
          </a:p>
          <a:p>
            <a:r>
              <a:rPr lang="en-US" sz="1400" i="1" dirty="0">
                <a:latin typeface="Palatino Linotype" panose="02040502050505030304" pitchFamily="18" charset="0"/>
              </a:rPr>
              <a:t>writer=tf.compat.v1.summary.FileWriter("/</a:t>
            </a:r>
            <a:r>
              <a:rPr lang="en-US" sz="1400" i="1" dirty="0" err="1">
                <a:latin typeface="Palatino Linotype" panose="02040502050505030304" pitchFamily="18" charset="0"/>
              </a:rPr>
              <a:t>tsboard</a:t>
            </a:r>
            <a:r>
              <a:rPr lang="en-US" sz="1400" i="1" dirty="0">
                <a:latin typeface="Palatino Linotype" panose="02040502050505030304" pitchFamily="18" charset="0"/>
              </a:rPr>
              <a:t>")</a:t>
            </a:r>
          </a:p>
          <a:p>
            <a:r>
              <a:rPr lang="en-US" sz="1400" i="1" dirty="0" err="1" smtClean="0">
                <a:latin typeface="Palatino Linotype" panose="02040502050505030304" pitchFamily="18" charset="0"/>
              </a:rPr>
              <a:t>writer.add_graph</a:t>
            </a:r>
            <a:r>
              <a:rPr lang="en-US" sz="1400" i="1" dirty="0" smtClean="0">
                <a:latin typeface="Palatino Linotype" panose="02040502050505030304" pitchFamily="18" charset="0"/>
              </a:rPr>
              <a:t>(</a:t>
            </a:r>
            <a:r>
              <a:rPr lang="en-US" sz="1400" i="1" dirty="0" err="1" smtClean="0">
                <a:latin typeface="Palatino Linotype" panose="02040502050505030304" pitchFamily="18" charset="0"/>
              </a:rPr>
              <a:t>sess.graph</a:t>
            </a:r>
            <a:r>
              <a:rPr lang="en-US" sz="1400" i="1" dirty="0" smtClean="0">
                <a:latin typeface="Palatino Linotype" panose="02040502050505030304" pitchFamily="18" charset="0"/>
              </a:rPr>
              <a:t>)</a:t>
            </a:r>
          </a:p>
          <a:p>
            <a:endParaRPr lang="en-US" sz="1400" i="1" dirty="0" smtClean="0">
              <a:latin typeface="Palatino Linotype" panose="02040502050505030304" pitchFamily="18" charset="0"/>
              <a:cs typeface="Arial" pitchFamily="34" charset="0"/>
            </a:endParaRPr>
          </a:p>
          <a:p>
            <a:r>
              <a:rPr lang="en-US" sz="1400" b="1" i="1" dirty="0" smtClean="0">
                <a:latin typeface="Palatino Linotype" panose="02040502050505030304" pitchFamily="18" charset="0"/>
                <a:cs typeface="Arial" pitchFamily="34" charset="0"/>
              </a:rPr>
              <a:t>4. </a:t>
            </a:r>
            <a:r>
              <a:rPr lang="en-US" sz="1400" b="1" dirty="0" smtClean="0">
                <a:latin typeface="Palatino Linotype" panose="02040502050505030304" pitchFamily="18" charset="0"/>
                <a:cs typeface="Arial" pitchFamily="34" charset="0"/>
              </a:rPr>
              <a:t>In the terminal or Anaconda prompt, execute the below to run the </a:t>
            </a:r>
            <a:r>
              <a:rPr lang="en-US" sz="1400" b="1" dirty="0" err="1" smtClean="0">
                <a:latin typeface="Palatino Linotype" panose="02040502050505030304" pitchFamily="18" charset="0"/>
                <a:cs typeface="Arial" pitchFamily="34" charset="0"/>
              </a:rPr>
              <a:t>tensorflow</a:t>
            </a:r>
            <a:r>
              <a:rPr lang="en-US" sz="1400" b="1" dirty="0" smtClean="0">
                <a:latin typeface="Palatino Linotype" panose="02040502050505030304" pitchFamily="18" charset="0"/>
                <a:cs typeface="Arial" pitchFamily="34" charset="0"/>
              </a:rPr>
              <a:t> program:</a:t>
            </a:r>
          </a:p>
          <a:p>
            <a:endParaRPr lang="en-US" sz="1400" i="1" dirty="0">
              <a:latin typeface="Palatino Linotype" panose="02040502050505030304" pitchFamily="18" charset="0"/>
              <a:cs typeface="Arial" pitchFamily="34" charset="0"/>
            </a:endParaRPr>
          </a:p>
          <a:p>
            <a:r>
              <a:rPr lang="en-US" sz="1400" i="1" dirty="0">
                <a:latin typeface="Palatino Linotype" panose="02040502050505030304" pitchFamily="18" charset="0"/>
                <a:cs typeface="Arial" pitchFamily="34" charset="0"/>
              </a:rPr>
              <a:t>(py36) C:\Annie\Projects\Data Science COE\AI Initiative\AI Sessions\Tensorflow&gt;python </a:t>
            </a:r>
            <a:r>
              <a:rPr lang="en-US" sz="1400" i="1" dirty="0" smtClean="0">
                <a:latin typeface="Palatino Linotype" panose="02040502050505030304" pitchFamily="18" charset="0"/>
                <a:cs typeface="Arial" pitchFamily="34" charset="0"/>
              </a:rPr>
              <a:t>Tensorflow_code.py</a:t>
            </a:r>
          </a:p>
          <a:p>
            <a:endParaRPr lang="en-US" sz="1400" i="1" dirty="0">
              <a:latin typeface="Palatino Linotype" panose="02040502050505030304" pitchFamily="18" charset="0"/>
              <a:cs typeface="Arial" pitchFamily="34" charset="0"/>
            </a:endParaRPr>
          </a:p>
          <a:p>
            <a:r>
              <a:rPr lang="en-US" sz="1400" b="1" i="1" dirty="0" smtClean="0">
                <a:latin typeface="Palatino Linotype" panose="02040502050505030304" pitchFamily="18" charset="0"/>
                <a:cs typeface="Arial" pitchFamily="34" charset="0"/>
              </a:rPr>
              <a:t>5. In the terminal or Anaconda prompt, execute the below code to invoke </a:t>
            </a:r>
            <a:r>
              <a:rPr lang="en-US" sz="1400" b="1" i="1" dirty="0" err="1" smtClean="0">
                <a:latin typeface="Palatino Linotype" panose="02040502050505030304" pitchFamily="18" charset="0"/>
                <a:cs typeface="Arial" pitchFamily="34" charset="0"/>
              </a:rPr>
              <a:t>tensorboard</a:t>
            </a:r>
            <a:r>
              <a:rPr lang="en-US" sz="1400" b="1" i="1" dirty="0" smtClean="0">
                <a:latin typeface="Palatino Linotype" panose="02040502050505030304" pitchFamily="18" charset="0"/>
                <a:cs typeface="Arial" pitchFamily="34" charset="0"/>
              </a:rPr>
              <a:t> and visualize the saved graph:</a:t>
            </a:r>
          </a:p>
          <a:p>
            <a:endParaRPr lang="en-US" sz="1400" i="1" dirty="0">
              <a:latin typeface="Palatino Linotype" panose="02040502050505030304" pitchFamily="18" charset="0"/>
              <a:cs typeface="Arial" pitchFamily="34" charset="0"/>
            </a:endParaRPr>
          </a:p>
          <a:p>
            <a:r>
              <a:rPr lang="en-US" sz="1400" i="1" dirty="0">
                <a:latin typeface="Palatino Linotype" panose="02040502050505030304" pitchFamily="18" charset="0"/>
                <a:cs typeface="Arial" pitchFamily="34" charset="0"/>
              </a:rPr>
              <a:t>(py36) C:\Annie\Projects\Data Science COE\AI Initiative\AI Sessions\Tensorflow&gt;</a:t>
            </a:r>
            <a:r>
              <a:rPr lang="en-US" sz="1400" i="1" dirty="0" err="1">
                <a:latin typeface="Palatino Linotype" panose="02040502050505030304" pitchFamily="18" charset="0"/>
                <a:cs typeface="Arial" pitchFamily="34" charset="0"/>
              </a:rPr>
              <a:t>tensorboard</a:t>
            </a:r>
            <a:r>
              <a:rPr lang="en-US" sz="1400" i="1" dirty="0">
                <a:latin typeface="Palatino Linotype" panose="02040502050505030304" pitchFamily="18" charset="0"/>
                <a:cs typeface="Arial" pitchFamily="34" charset="0"/>
              </a:rPr>
              <a:t> --</a:t>
            </a:r>
            <a:r>
              <a:rPr lang="en-US" sz="1400" i="1" dirty="0" err="1">
                <a:latin typeface="Palatino Linotype" panose="02040502050505030304" pitchFamily="18" charset="0"/>
                <a:cs typeface="Arial" pitchFamily="34" charset="0"/>
              </a:rPr>
              <a:t>logdir</a:t>
            </a:r>
            <a:r>
              <a:rPr lang="en-US" sz="1400" i="1" dirty="0">
                <a:latin typeface="Palatino Linotype" panose="02040502050505030304" pitchFamily="18" charset="0"/>
                <a:cs typeface="Arial" pitchFamily="34" charset="0"/>
              </a:rPr>
              <a:t> /</a:t>
            </a:r>
            <a:r>
              <a:rPr lang="en-US" sz="1400" i="1" dirty="0" err="1" smtClean="0">
                <a:latin typeface="Palatino Linotype" panose="02040502050505030304" pitchFamily="18" charset="0"/>
                <a:cs typeface="Arial" pitchFamily="34" charset="0"/>
              </a:rPr>
              <a:t>tsboard</a:t>
            </a:r>
            <a:endParaRPr lang="en-US" sz="1400" i="1" dirty="0" smtClean="0">
              <a:latin typeface="Palatino Linotype" panose="02040502050505030304" pitchFamily="18" charset="0"/>
              <a:cs typeface="Arial" pitchFamily="34" charset="0"/>
            </a:endParaRPr>
          </a:p>
          <a:p>
            <a:endParaRPr lang="en-US" sz="1400" i="1" dirty="0">
              <a:latin typeface="Palatino Linotype" panose="02040502050505030304" pitchFamily="18" charset="0"/>
              <a:cs typeface="Arial" pitchFamily="34" charset="0"/>
            </a:endParaRPr>
          </a:p>
          <a:p>
            <a:r>
              <a:rPr lang="en-US" sz="1400" i="1" dirty="0" smtClean="0">
                <a:latin typeface="Palatino Linotype" panose="02040502050505030304" pitchFamily="18" charset="0"/>
                <a:cs typeface="Arial" pitchFamily="34" charset="0"/>
              </a:rPr>
              <a:t>6. Access and view the </a:t>
            </a:r>
            <a:r>
              <a:rPr lang="en-US" sz="1400" i="1" dirty="0" err="1" smtClean="0">
                <a:latin typeface="Palatino Linotype" panose="02040502050505030304" pitchFamily="18" charset="0"/>
                <a:cs typeface="Arial" pitchFamily="34" charset="0"/>
              </a:rPr>
              <a:t>tensorboard</a:t>
            </a:r>
            <a:r>
              <a:rPr lang="en-US" sz="1400" i="1" dirty="0" smtClean="0">
                <a:latin typeface="Palatino Linotype" panose="02040502050505030304" pitchFamily="18" charset="0"/>
                <a:cs typeface="Arial" pitchFamily="34" charset="0"/>
              </a:rPr>
              <a:t> using the url: http://localhost:6006</a:t>
            </a:r>
            <a:endParaRPr lang="en-US" sz="1400" i="1" dirty="0">
              <a:latin typeface="Palatino Linotype" panose="02040502050505030304" pitchFamily="18" charset="0"/>
              <a:cs typeface="Arial" pitchFamily="34" charset="0"/>
            </a:endParaRPr>
          </a:p>
        </p:txBody>
      </p:sp>
    </p:spTree>
    <p:extLst>
      <p:ext uri="{BB962C8B-B14F-4D97-AF65-F5344CB8AC3E}">
        <p14:creationId xmlns:p14="http://schemas.microsoft.com/office/powerpoint/2010/main" val="3972137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24</a:t>
            </a:fld>
            <a:endParaRPr lang="en-US" dirty="0">
              <a:solidFill>
                <a:srgbClr val="4D4F53">
                  <a:tint val="75000"/>
                </a:srgb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5" y="351691"/>
            <a:ext cx="8639906" cy="5933721"/>
          </a:xfrm>
          <a:prstGeom prst="rect">
            <a:avLst/>
          </a:prstGeom>
        </p:spPr>
      </p:pic>
    </p:spTree>
    <p:extLst>
      <p:ext uri="{BB962C8B-B14F-4D97-AF65-F5344CB8AC3E}">
        <p14:creationId xmlns:p14="http://schemas.microsoft.com/office/powerpoint/2010/main" val="1368615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 Visualizing the computational graph using Tensorboard</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25</a:t>
            </a:fld>
            <a:endParaRPr lang="en-US" dirty="0">
              <a:solidFill>
                <a:srgbClr val="4D4F53">
                  <a:tint val="75000"/>
                </a:srgbClr>
              </a:solidFill>
            </a:endParaRPr>
          </a:p>
        </p:txBody>
      </p:sp>
      <p:pic>
        <p:nvPicPr>
          <p:cNvPr id="4" name="Picture 3"/>
          <p:cNvPicPr>
            <a:picLocks noChangeAspect="1"/>
          </p:cNvPicPr>
          <p:nvPr/>
        </p:nvPicPr>
        <p:blipFill>
          <a:blip r:embed="rId2"/>
          <a:stretch>
            <a:fillRect/>
          </a:stretch>
        </p:blipFill>
        <p:spPr>
          <a:xfrm>
            <a:off x="339970" y="1478573"/>
            <a:ext cx="5042271" cy="2741735"/>
          </a:xfrm>
          <a:prstGeom prst="rect">
            <a:avLst/>
          </a:prstGeom>
        </p:spPr>
      </p:pic>
      <p:pic>
        <p:nvPicPr>
          <p:cNvPr id="5" name="Picture 4"/>
          <p:cNvPicPr>
            <a:picLocks noChangeAspect="1"/>
          </p:cNvPicPr>
          <p:nvPr/>
        </p:nvPicPr>
        <p:blipFill>
          <a:blip r:embed="rId3"/>
          <a:stretch>
            <a:fillRect/>
          </a:stretch>
        </p:blipFill>
        <p:spPr>
          <a:xfrm>
            <a:off x="5641229" y="1478573"/>
            <a:ext cx="5941171" cy="3743326"/>
          </a:xfrm>
          <a:prstGeom prst="rect">
            <a:avLst/>
          </a:prstGeom>
        </p:spPr>
      </p:pic>
    </p:spTree>
    <p:extLst>
      <p:ext uri="{BB962C8B-B14F-4D97-AF65-F5344CB8AC3E}">
        <p14:creationId xmlns:p14="http://schemas.microsoft.com/office/powerpoint/2010/main" val="1551996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6</a:t>
            </a:r>
            <a:endParaRPr lang="en-US" sz="16700" b="1" dirty="0">
              <a:solidFill>
                <a:srgbClr val="830051"/>
              </a:solidFill>
              <a:latin typeface="Segoe UI" panose="020B0502040204020203" pitchFamily="34" charset="0"/>
              <a:cs typeface="Segoe UI" panose="020B0502040204020203" pitchFamily="34" charset="0"/>
            </a:endParaRPr>
          </a:p>
        </p:txBody>
      </p:sp>
      <p:sp>
        <p:nvSpPr>
          <p:cNvPr id="12" name="Rectangle 11"/>
          <p:cNvSpPr/>
          <p:nvPr/>
        </p:nvSpPr>
        <p:spPr>
          <a:xfrm>
            <a:off x="296233" y="1924145"/>
            <a:ext cx="6869613" cy="1077218"/>
          </a:xfrm>
          <a:prstGeom prst="rect">
            <a:avLst/>
          </a:prstGeom>
        </p:spPr>
        <p:txBody>
          <a:bodyPr wrap="square">
            <a:spAutoFit/>
          </a:bodyPr>
          <a:lstStyle/>
          <a:p>
            <a:r>
              <a:rPr lang="fr-FR" sz="3200" spc="27" dirty="0" smtClean="0">
                <a:solidFill>
                  <a:schemeClr val="bg1"/>
                </a:solidFill>
                <a:latin typeface="Palatino Linotype" panose="02040502050505030304" pitchFamily="18" charset="0"/>
                <a:cs typeface="Segoe UI" panose="020B0502040204020203" pitchFamily="34" charset="0"/>
              </a:rPr>
              <a:t>Installation </a:t>
            </a:r>
            <a:r>
              <a:rPr lang="fr-FR" sz="3200" spc="27" dirty="0">
                <a:solidFill>
                  <a:schemeClr val="bg1"/>
                </a:solidFill>
                <a:latin typeface="Palatino Linotype" panose="02040502050505030304" pitchFamily="18" charset="0"/>
                <a:cs typeface="Segoe UI" panose="020B0502040204020203" pitchFamily="34" charset="0"/>
              </a:rPr>
              <a:t>of Tensorflow, Google Collab, Jupyter Notebook etc</a:t>
            </a:r>
            <a:r>
              <a:rPr lang="fr-FR" sz="3200" spc="27" dirty="0">
                <a:solidFill>
                  <a:schemeClr val="bg1"/>
                </a:solidFill>
                <a:latin typeface="Palatino Linotype" panose="02040502050505030304" pitchFamily="18" charset="0"/>
                <a:cs typeface="Segoe UI" panose="020B0502040204020203" pitchFamily="34" charset="0"/>
              </a:rPr>
              <a:t>.,</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43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latin typeface="Palatino Linotype" panose="02040502050505030304" pitchFamily="18" charset="0"/>
              </a:rPr>
              <a:t>Installation of Tensorflow, Google Collab, Jupyter Notebook etc</a:t>
            </a:r>
            <a:r>
              <a:rPr lang="fr-FR" dirty="0">
                <a:latin typeface="Palatino Linotype" panose="02040502050505030304" pitchFamily="18" charset="0"/>
              </a:rPr>
              <a:t>.,</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27</a:t>
            </a:fld>
            <a:endParaRPr lang="en-US" dirty="0">
              <a:solidFill>
                <a:srgbClr val="4D4F53">
                  <a:tint val="75000"/>
                </a:srgbClr>
              </a:solidFill>
            </a:endParaRPr>
          </a:p>
        </p:txBody>
      </p:sp>
      <p:sp>
        <p:nvSpPr>
          <p:cNvPr id="7" name="Rectangle 6"/>
          <p:cNvSpPr/>
          <p:nvPr/>
        </p:nvSpPr>
        <p:spPr>
          <a:xfrm>
            <a:off x="753791" y="4427339"/>
            <a:ext cx="10562493" cy="369332"/>
          </a:xfrm>
          <a:prstGeom prst="rect">
            <a:avLst/>
          </a:prstGeom>
        </p:spPr>
        <p:txBody>
          <a:bodyPr wrap="square">
            <a:spAutoFit/>
          </a:bodyPr>
          <a:lstStyle/>
          <a:p>
            <a:r>
              <a:rPr lang="en-US" dirty="0">
                <a:hlinkClick r:id="rId2"/>
              </a:rPr>
              <a:t>https://www.youtube.com/watch?v=inN8seMm7UI&amp;list=PLQY2H8rRoyvyK5aEDAI3wUUqC_F0oEroL</a:t>
            </a:r>
            <a:endParaRPr lang="en-US" dirty="0"/>
          </a:p>
        </p:txBody>
      </p:sp>
      <p:sp>
        <p:nvSpPr>
          <p:cNvPr id="8" name="TextBox 7"/>
          <p:cNvSpPr txBox="1"/>
          <p:nvPr/>
        </p:nvSpPr>
        <p:spPr>
          <a:xfrm>
            <a:off x="753790" y="3913087"/>
            <a:ext cx="10676209" cy="338554"/>
          </a:xfrm>
          <a:prstGeom prst="rect">
            <a:avLst/>
          </a:prstGeom>
          <a:noFill/>
        </p:spPr>
        <p:txBody>
          <a:bodyPr wrap="square" rtlCol="0">
            <a:spAutoFit/>
          </a:bodyPr>
          <a:lstStyle/>
          <a:p>
            <a:r>
              <a:rPr lang="en-US" sz="1600" b="1" dirty="0" smtClean="0">
                <a:solidFill>
                  <a:srgbClr val="4D4F53"/>
                </a:solidFill>
                <a:latin typeface="Palatino Linotype" panose="02040502050505030304" pitchFamily="18" charset="0"/>
                <a:cs typeface="Arial" pitchFamily="34" charset="0"/>
              </a:rPr>
              <a:t>Google Collab Guide for using with Tensorflow - </a:t>
            </a:r>
            <a:r>
              <a:rPr lang="en-US" sz="1600" b="1" dirty="0" err="1" smtClean="0">
                <a:solidFill>
                  <a:srgbClr val="4D4F53"/>
                </a:solidFill>
                <a:latin typeface="Palatino Linotype" panose="02040502050505030304" pitchFamily="18" charset="0"/>
                <a:cs typeface="Arial" pitchFamily="34" charset="0"/>
              </a:rPr>
              <a:t>Jupyter</a:t>
            </a:r>
            <a:r>
              <a:rPr lang="en-US" sz="1600" b="1" dirty="0" smtClean="0">
                <a:solidFill>
                  <a:srgbClr val="4D4F53"/>
                </a:solidFill>
                <a:latin typeface="Palatino Linotype" panose="02040502050505030304" pitchFamily="18" charset="0"/>
                <a:cs typeface="Arial" pitchFamily="34" charset="0"/>
              </a:rPr>
              <a:t> Notebook in Google drive(for self-reference) </a:t>
            </a:r>
            <a:endParaRPr lang="en-US" sz="1600" b="1" dirty="0">
              <a:solidFill>
                <a:srgbClr val="4D4F53"/>
              </a:solidFill>
              <a:latin typeface="Palatino Linotype" panose="02040502050505030304" pitchFamily="18" charset="0"/>
              <a:cs typeface="Arial" pitchFamily="34" charset="0"/>
            </a:endParaRPr>
          </a:p>
        </p:txBody>
      </p:sp>
      <p:sp>
        <p:nvSpPr>
          <p:cNvPr id="9" name="TextBox 8"/>
          <p:cNvSpPr txBox="1"/>
          <p:nvPr/>
        </p:nvSpPr>
        <p:spPr>
          <a:xfrm>
            <a:off x="894469" y="1206269"/>
            <a:ext cx="10070123" cy="2739211"/>
          </a:xfrm>
          <a:prstGeom prst="rect">
            <a:avLst/>
          </a:prstGeom>
          <a:noFill/>
        </p:spPr>
        <p:txBody>
          <a:bodyPr wrap="square" rtlCol="0">
            <a:spAutoFit/>
          </a:bodyPr>
          <a:lstStyle/>
          <a:p>
            <a:pPr marL="342900" indent="-342900">
              <a:buAutoNum type="arabicPeriod"/>
            </a:pPr>
            <a:r>
              <a:rPr lang="en-US" sz="1600" b="1" dirty="0" smtClean="0">
                <a:solidFill>
                  <a:srgbClr val="4D4F53"/>
                </a:solidFill>
                <a:latin typeface="Palatino Linotype" panose="02040502050505030304" pitchFamily="18" charset="0"/>
                <a:cs typeface="Arial" pitchFamily="34" charset="0"/>
              </a:rPr>
              <a:t>Anaconda installation:</a:t>
            </a:r>
          </a:p>
          <a:p>
            <a:pPr marL="800100" lvl="1" indent="-342900">
              <a:buAutoNum type="alphaLcPeriod"/>
            </a:pPr>
            <a:r>
              <a:rPr lang="en-US" sz="1600" dirty="0" smtClean="0">
                <a:solidFill>
                  <a:srgbClr val="4D4F53"/>
                </a:solidFill>
                <a:latin typeface="Palatino Linotype" panose="02040502050505030304" pitchFamily="18" charset="0"/>
                <a:cs typeface="Arial" pitchFamily="34" charset="0"/>
              </a:rPr>
              <a:t>Create new environment with required Python 3.6 and install Tensorflow</a:t>
            </a:r>
          </a:p>
          <a:p>
            <a:pPr marL="800100" lvl="1" indent="-342900">
              <a:buAutoNum type="alphaLcPeriod"/>
            </a:pPr>
            <a:r>
              <a:rPr lang="en-US" sz="1600" dirty="0" smtClean="0">
                <a:solidFill>
                  <a:srgbClr val="4D4F53"/>
                </a:solidFill>
                <a:latin typeface="Palatino Linotype" panose="02040502050505030304" pitchFamily="18" charset="0"/>
                <a:cs typeface="Arial" pitchFamily="34" charset="0"/>
              </a:rPr>
              <a:t>Install </a:t>
            </a:r>
            <a:r>
              <a:rPr lang="en-US" sz="1600" dirty="0" err="1" smtClean="0">
                <a:solidFill>
                  <a:srgbClr val="4D4F53"/>
                </a:solidFill>
                <a:latin typeface="Palatino Linotype" panose="02040502050505030304" pitchFamily="18" charset="0"/>
                <a:cs typeface="Arial" pitchFamily="34" charset="0"/>
              </a:rPr>
              <a:t>Jupyter</a:t>
            </a:r>
            <a:r>
              <a:rPr lang="en-US" sz="1600" dirty="0" smtClean="0">
                <a:solidFill>
                  <a:srgbClr val="4D4F53"/>
                </a:solidFill>
                <a:latin typeface="Palatino Linotype" panose="02040502050505030304" pitchFamily="18" charset="0"/>
                <a:cs typeface="Arial" pitchFamily="34" charset="0"/>
              </a:rPr>
              <a:t> notebook in Anaconda</a:t>
            </a:r>
            <a:endParaRPr lang="en-US" sz="1600" dirty="0">
              <a:solidFill>
                <a:srgbClr val="4D4F53"/>
              </a:solidFill>
              <a:latin typeface="Palatino Linotype" panose="02040502050505030304" pitchFamily="18" charset="0"/>
              <a:cs typeface="Arial" pitchFamily="34" charset="0"/>
            </a:endParaRPr>
          </a:p>
          <a:p>
            <a:pPr marL="342900" indent="-342900">
              <a:buAutoNum type="arabicPeriod"/>
            </a:pPr>
            <a:endParaRPr lang="en-US" sz="1600" dirty="0" smtClean="0">
              <a:solidFill>
                <a:srgbClr val="4D4F53"/>
              </a:solidFill>
              <a:latin typeface="Palatino Linotype" panose="02040502050505030304" pitchFamily="18" charset="0"/>
              <a:cs typeface="Arial" pitchFamily="34" charset="0"/>
            </a:endParaRPr>
          </a:p>
          <a:p>
            <a:pPr marL="342900" indent="-342900">
              <a:buAutoNum type="arabicPeriod"/>
            </a:pPr>
            <a:r>
              <a:rPr lang="en-US" sz="1600" b="1" dirty="0" smtClean="0">
                <a:solidFill>
                  <a:srgbClr val="4D4F53"/>
                </a:solidFill>
                <a:latin typeface="Palatino Linotype" panose="02040502050505030304" pitchFamily="18" charset="0"/>
                <a:cs typeface="Arial" pitchFamily="34" charset="0"/>
              </a:rPr>
              <a:t>Install Tensorflow using pip</a:t>
            </a:r>
          </a:p>
          <a:p>
            <a:pPr lvl="1"/>
            <a:r>
              <a:rPr lang="en-US" sz="1600" dirty="0" smtClean="0">
                <a:solidFill>
                  <a:srgbClr val="4D4F53"/>
                </a:solidFill>
                <a:latin typeface="Palatino Linotype" panose="02040502050505030304" pitchFamily="18" charset="0"/>
                <a:cs typeface="Arial" pitchFamily="34" charset="0"/>
              </a:rPr>
              <a:t>!pip install </a:t>
            </a:r>
            <a:r>
              <a:rPr lang="en-US" sz="1600" dirty="0" err="1" smtClean="0">
                <a:solidFill>
                  <a:srgbClr val="4D4F53"/>
                </a:solidFill>
                <a:latin typeface="Palatino Linotype" panose="02040502050505030304" pitchFamily="18" charset="0"/>
                <a:cs typeface="Arial" pitchFamily="34" charset="0"/>
              </a:rPr>
              <a:t>tensorflow</a:t>
            </a:r>
            <a:endParaRPr lang="en-US" sz="1600" dirty="0" smtClean="0">
              <a:solidFill>
                <a:srgbClr val="4D4F53"/>
              </a:solidFill>
              <a:latin typeface="Palatino Linotype" panose="02040502050505030304" pitchFamily="18" charset="0"/>
              <a:cs typeface="Arial" pitchFamily="34" charset="0"/>
            </a:endParaRPr>
          </a:p>
          <a:p>
            <a:pPr lvl="1"/>
            <a:endParaRPr lang="en-US" sz="1600" dirty="0">
              <a:solidFill>
                <a:srgbClr val="4D4F53"/>
              </a:solidFill>
              <a:latin typeface="Palatino Linotype" panose="02040502050505030304" pitchFamily="18" charset="0"/>
              <a:cs typeface="Arial" pitchFamily="34" charset="0"/>
            </a:endParaRPr>
          </a:p>
          <a:p>
            <a:pPr lvl="1"/>
            <a:r>
              <a:rPr lang="en-US" sz="1600" dirty="0" smtClean="0">
                <a:solidFill>
                  <a:srgbClr val="4D4F53"/>
                </a:solidFill>
                <a:latin typeface="Palatino Linotype" panose="02040502050505030304" pitchFamily="18" charset="0"/>
                <a:cs typeface="Arial" pitchFamily="34" charset="0"/>
              </a:rPr>
              <a:t>Import </a:t>
            </a:r>
            <a:r>
              <a:rPr lang="en-US" sz="1600" dirty="0" err="1" smtClean="0">
                <a:solidFill>
                  <a:srgbClr val="4D4F53"/>
                </a:solidFill>
                <a:latin typeface="Palatino Linotype" panose="02040502050505030304" pitchFamily="18" charset="0"/>
                <a:cs typeface="Arial" pitchFamily="34" charset="0"/>
              </a:rPr>
              <a:t>tensorflow</a:t>
            </a:r>
            <a:r>
              <a:rPr lang="en-US" sz="1600" dirty="0" smtClean="0">
                <a:solidFill>
                  <a:srgbClr val="4D4F53"/>
                </a:solidFill>
                <a:latin typeface="Palatino Linotype" panose="02040502050505030304" pitchFamily="18" charset="0"/>
                <a:cs typeface="Arial" pitchFamily="34" charset="0"/>
              </a:rPr>
              <a:t> as </a:t>
            </a:r>
            <a:r>
              <a:rPr lang="en-US" sz="1600" dirty="0" err="1" smtClean="0">
                <a:solidFill>
                  <a:srgbClr val="4D4F53"/>
                </a:solidFill>
                <a:latin typeface="Palatino Linotype" panose="02040502050505030304" pitchFamily="18" charset="0"/>
                <a:cs typeface="Arial" pitchFamily="34" charset="0"/>
              </a:rPr>
              <a:t>tf</a:t>
            </a:r>
            <a:endParaRPr lang="en-US" sz="1600" dirty="0" smtClean="0">
              <a:solidFill>
                <a:srgbClr val="4D4F53"/>
              </a:solidFill>
              <a:latin typeface="Palatino Linotype" panose="02040502050505030304" pitchFamily="18" charset="0"/>
              <a:cs typeface="Arial" pitchFamily="34" charset="0"/>
            </a:endParaRPr>
          </a:p>
          <a:p>
            <a:pPr lvl="1"/>
            <a:r>
              <a:rPr lang="en-US" sz="1600" dirty="0" smtClean="0">
                <a:solidFill>
                  <a:srgbClr val="4D4F53"/>
                </a:solidFill>
                <a:latin typeface="Palatino Linotype" panose="02040502050505030304" pitchFamily="18" charset="0"/>
                <a:cs typeface="Arial" pitchFamily="34" charset="0"/>
              </a:rPr>
              <a:t>Print(</a:t>
            </a:r>
            <a:r>
              <a:rPr lang="en-US" sz="1600" dirty="0" err="1" smtClean="0">
                <a:solidFill>
                  <a:srgbClr val="4D4F53"/>
                </a:solidFill>
                <a:latin typeface="Palatino Linotype" panose="02040502050505030304" pitchFamily="18" charset="0"/>
                <a:cs typeface="Arial" pitchFamily="34" charset="0"/>
              </a:rPr>
              <a:t>tf</a:t>
            </a:r>
            <a:r>
              <a:rPr lang="en-US" sz="1600" dirty="0" smtClean="0">
                <a:solidFill>
                  <a:srgbClr val="4D4F53"/>
                </a:solidFill>
                <a:latin typeface="Palatino Linotype" panose="02040502050505030304" pitchFamily="18" charset="0"/>
                <a:cs typeface="Arial" pitchFamily="34" charset="0"/>
              </a:rPr>
              <a:t>.__version__)</a:t>
            </a:r>
          </a:p>
          <a:p>
            <a:pPr marL="342900" indent="-342900">
              <a:buAutoNum type="arabicPeriod"/>
            </a:pPr>
            <a:endParaRPr lang="en-US" sz="1400" dirty="0">
              <a:solidFill>
                <a:srgbClr val="4D4F53"/>
              </a:solidFill>
              <a:latin typeface="Arial" pitchFamily="34" charset="0"/>
              <a:cs typeface="Arial" pitchFamily="34" charset="0"/>
            </a:endParaRPr>
          </a:p>
          <a:p>
            <a:pPr marL="342900" indent="-342900">
              <a:buAutoNum type="arabicPeriod"/>
            </a:pPr>
            <a:endParaRPr lang="en-US" sz="1400" dirty="0" smtClean="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3296761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7</a:t>
            </a:r>
          </a:p>
        </p:txBody>
      </p:sp>
      <p:sp>
        <p:nvSpPr>
          <p:cNvPr id="12" name="Rectangle 11"/>
          <p:cNvSpPr/>
          <p:nvPr/>
        </p:nvSpPr>
        <p:spPr>
          <a:xfrm>
            <a:off x="296233" y="1924145"/>
            <a:ext cx="6869613" cy="1077218"/>
          </a:xfrm>
          <a:prstGeom prst="rect">
            <a:avLst/>
          </a:prstGeom>
        </p:spPr>
        <p:txBody>
          <a:bodyPr wrap="square">
            <a:spAutoFit/>
          </a:bodyPr>
          <a:lstStyle/>
          <a:p>
            <a:r>
              <a:rPr lang="en-US" sz="3200" spc="27" dirty="0" smtClean="0">
                <a:solidFill>
                  <a:schemeClr val="bg1"/>
                </a:solidFill>
                <a:latin typeface="Palatino Linotype" panose="02040502050505030304" pitchFamily="18" charset="0"/>
                <a:cs typeface="Segoe UI" panose="020B0502040204020203" pitchFamily="34" charset="0"/>
              </a:rPr>
              <a:t>Build </a:t>
            </a:r>
            <a:r>
              <a:rPr lang="en-US" sz="3200" spc="27" dirty="0">
                <a:solidFill>
                  <a:schemeClr val="bg1"/>
                </a:solidFill>
                <a:latin typeface="Palatino Linotype" panose="02040502050505030304" pitchFamily="18" charset="0"/>
                <a:cs typeface="Segoe UI" panose="020B0502040204020203" pitchFamily="34" charset="0"/>
              </a:rPr>
              <a:t>simple neural network program using Tensorflow - </a:t>
            </a:r>
            <a:r>
              <a:rPr lang="en-US" sz="3200" spc="27" dirty="0">
                <a:solidFill>
                  <a:schemeClr val="bg1"/>
                </a:solidFill>
                <a:latin typeface="Palatino Linotype" panose="02040502050505030304" pitchFamily="18" charset="0"/>
                <a:cs typeface="Segoe UI" panose="020B0502040204020203" pitchFamily="34" charset="0"/>
              </a:rPr>
              <a:t>Demo</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814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One Hidden Layer Neural network computation graph</a:t>
            </a:r>
            <a:endParaRPr lang="en-US" dirty="0"/>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29</a:t>
            </a:fld>
            <a:endParaRPr lang="en-US" dirty="0">
              <a:solidFill>
                <a:srgbClr val="4D4F53">
                  <a:tint val="75000"/>
                </a:srgbClr>
              </a:solidFill>
            </a:endParaRPr>
          </a:p>
        </p:txBody>
      </p:sp>
      <p:pic>
        <p:nvPicPr>
          <p:cNvPr id="4" name="Picture 3"/>
          <p:cNvPicPr>
            <a:picLocks noChangeAspect="1"/>
          </p:cNvPicPr>
          <p:nvPr/>
        </p:nvPicPr>
        <p:blipFill>
          <a:blip r:embed="rId2"/>
          <a:stretch>
            <a:fillRect/>
          </a:stretch>
        </p:blipFill>
        <p:spPr>
          <a:xfrm>
            <a:off x="2729279" y="1361708"/>
            <a:ext cx="5772150" cy="3876675"/>
          </a:xfrm>
          <a:prstGeom prst="rect">
            <a:avLst/>
          </a:prstGeom>
        </p:spPr>
      </p:pic>
    </p:spTree>
    <p:extLst>
      <p:ext uri="{BB962C8B-B14F-4D97-AF65-F5344CB8AC3E}">
        <p14:creationId xmlns:p14="http://schemas.microsoft.com/office/powerpoint/2010/main" val="1783694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1" name="TextBox 10"/>
          <p:cNvSpPr txBox="1"/>
          <p:nvPr/>
        </p:nvSpPr>
        <p:spPr>
          <a:xfrm>
            <a:off x="8893928" y="1888471"/>
            <a:ext cx="3113144" cy="2662267"/>
          </a:xfrm>
          <a:prstGeom prst="rect">
            <a:avLst/>
          </a:prstGeom>
          <a:noFill/>
        </p:spPr>
        <p:txBody>
          <a:bodyPr wrap="square" rtlCol="0" anchor="ctr">
            <a:spAutoFit/>
          </a:bodyPr>
          <a:lstStyle/>
          <a:p>
            <a:pPr algn="ctr"/>
            <a:r>
              <a:rPr lang="en-US" sz="16700" b="1" dirty="0">
                <a:solidFill>
                  <a:srgbClr val="830051"/>
                </a:solidFill>
                <a:latin typeface="Segoe UI" panose="020B0502040204020203" pitchFamily="34" charset="0"/>
                <a:cs typeface="Segoe UI" panose="020B0502040204020203" pitchFamily="34" charset="0"/>
              </a:rPr>
              <a:t>1</a:t>
            </a:r>
            <a:endParaRPr lang="en-US" sz="16700" b="1" dirty="0">
              <a:solidFill>
                <a:srgbClr val="830051"/>
              </a:solidFill>
              <a:latin typeface="Segoe UI" panose="020B0502040204020203" pitchFamily="34" charset="0"/>
              <a:cs typeface="Segoe UI" panose="020B0502040204020203" pitchFamily="34" charset="0"/>
            </a:endParaRPr>
          </a:p>
        </p:txBody>
      </p:sp>
      <p:sp>
        <p:nvSpPr>
          <p:cNvPr id="12" name="Rectangle 11"/>
          <p:cNvSpPr/>
          <p:nvPr/>
        </p:nvSpPr>
        <p:spPr>
          <a:xfrm>
            <a:off x="433864" y="1573143"/>
            <a:ext cx="7704295" cy="1077218"/>
          </a:xfrm>
          <a:prstGeom prst="rect">
            <a:avLst/>
          </a:prstGeom>
        </p:spPr>
        <p:txBody>
          <a:bodyPr wrap="square">
            <a:spAutoFit/>
          </a:bodyPr>
          <a:lstStyle/>
          <a:p>
            <a:r>
              <a:rPr lang="en-US" sz="3200" spc="27" dirty="0">
                <a:solidFill>
                  <a:schemeClr val="bg1"/>
                </a:solidFill>
                <a:latin typeface="Palatino Linotype" panose="02040502050505030304" pitchFamily="18" charset="0"/>
                <a:cs typeface="Segoe UI" panose="020B0502040204020203" pitchFamily="34" charset="0"/>
              </a:rPr>
              <a:t>What is Tensorflow</a:t>
            </a:r>
            <a:r>
              <a:rPr lang="en-US" sz="3200" spc="27" dirty="0" smtClean="0">
                <a:solidFill>
                  <a:schemeClr val="bg1"/>
                </a:solidFill>
                <a:latin typeface="Palatino Linotype" panose="02040502050505030304" pitchFamily="18" charset="0"/>
                <a:cs typeface="Segoe UI" panose="020B0502040204020203" pitchFamily="34" charset="0"/>
              </a:rPr>
              <a:t>?</a:t>
            </a:r>
          </a:p>
          <a:p>
            <a:r>
              <a:rPr lang="en-US" sz="3200" spc="27" dirty="0">
                <a:solidFill>
                  <a:schemeClr val="bg1"/>
                </a:solidFill>
                <a:latin typeface="Palatino Linotype" panose="02040502050505030304" pitchFamily="18" charset="0"/>
                <a:cs typeface="Segoe UI" panose="020B0502040204020203" pitchFamily="34" charset="0"/>
              </a:rPr>
              <a:t>What are </a:t>
            </a:r>
            <a:r>
              <a:rPr lang="en-US" sz="3200" spc="27" dirty="0" smtClean="0">
                <a:solidFill>
                  <a:schemeClr val="bg1"/>
                </a:solidFill>
                <a:latin typeface="Palatino Linotype" panose="02040502050505030304" pitchFamily="18" charset="0"/>
                <a:cs typeface="Segoe UI" panose="020B0502040204020203" pitchFamily="34" charset="0"/>
              </a:rPr>
              <a:t>Tensors</a:t>
            </a:r>
            <a:r>
              <a:rPr lang="en-US" sz="3200" spc="27" dirty="0">
                <a:solidFill>
                  <a:schemeClr val="bg1"/>
                </a:solidFill>
                <a:latin typeface="Palatino Linotype" panose="02040502050505030304" pitchFamily="18" charset="0"/>
                <a:cs typeface="Segoe UI" panose="020B0502040204020203" pitchFamily="34" charset="0"/>
              </a:rPr>
              <a:t>?</a:t>
            </a:r>
            <a:endParaRPr lang="en-US" sz="32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276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Tensorflow Algorithms work?</a:t>
            </a:r>
            <a:endParaRPr lang="en-US" dirty="0"/>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30</a:t>
            </a:fld>
            <a:endParaRPr lang="en-US" dirty="0">
              <a:solidFill>
                <a:srgbClr val="4D4F53">
                  <a:tint val="75000"/>
                </a:srgbClr>
              </a:solidFill>
            </a:endParaRPr>
          </a:p>
        </p:txBody>
      </p:sp>
      <p:pic>
        <p:nvPicPr>
          <p:cNvPr id="4" name="Picture 3"/>
          <p:cNvPicPr>
            <a:picLocks noChangeAspect="1"/>
          </p:cNvPicPr>
          <p:nvPr/>
        </p:nvPicPr>
        <p:blipFill>
          <a:blip r:embed="rId2"/>
          <a:stretch>
            <a:fillRect/>
          </a:stretch>
        </p:blipFill>
        <p:spPr>
          <a:xfrm>
            <a:off x="2520462" y="1382665"/>
            <a:ext cx="6079514" cy="3683536"/>
          </a:xfrm>
          <a:prstGeom prst="rect">
            <a:avLst/>
          </a:prstGeom>
        </p:spPr>
      </p:pic>
    </p:spTree>
    <p:extLst>
      <p:ext uri="{BB962C8B-B14F-4D97-AF65-F5344CB8AC3E}">
        <p14:creationId xmlns:p14="http://schemas.microsoft.com/office/powerpoint/2010/main" val="3219028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470" y="2836985"/>
            <a:ext cx="8419515" cy="639763"/>
          </a:xfrm>
        </p:spPr>
        <p:txBody>
          <a:bodyPr/>
          <a:lstStyle/>
          <a:p>
            <a:r>
              <a:rPr lang="en-US" dirty="0" smtClean="0"/>
              <a:t> Simple Neural Network Using Tensorflow - Demo</a:t>
            </a:r>
            <a:endParaRPr lang="en-US" dirty="0"/>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31</a:t>
            </a:fld>
            <a:endParaRPr lang="en-US" dirty="0">
              <a:solidFill>
                <a:srgbClr val="4D4F53">
                  <a:tint val="75000"/>
                </a:srgbClr>
              </a:solidFill>
            </a:endParaRPr>
          </a:p>
        </p:txBody>
      </p:sp>
    </p:spTree>
    <p:extLst>
      <p:ext uri="{BB962C8B-B14F-4D97-AF65-F5344CB8AC3E}">
        <p14:creationId xmlns:p14="http://schemas.microsoft.com/office/powerpoint/2010/main" val="3273362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1" y="210588"/>
            <a:ext cx="12192001" cy="6647413"/>
          </a:xfrm>
          <a:prstGeom prst="rect">
            <a:avLst/>
          </a:prstGeom>
          <a:solidFill>
            <a:srgbClr val="83005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5" name="Freeform 15"/>
          <p:cNvSpPr>
            <a:spLocks/>
          </p:cNvSpPr>
          <p:nvPr/>
        </p:nvSpPr>
        <p:spPr bwMode="auto">
          <a:xfrm>
            <a:off x="6781842" y="210588"/>
            <a:ext cx="5410159" cy="6647413"/>
          </a:xfrm>
          <a:custGeom>
            <a:avLst/>
            <a:gdLst>
              <a:gd name="T0" fmla="*/ 0 w 1968"/>
              <a:gd name="T1" fmla="*/ 0 h 2160"/>
              <a:gd name="T2" fmla="*/ 1968 w 1968"/>
              <a:gd name="T3" fmla="*/ 0 h 2160"/>
              <a:gd name="T4" fmla="*/ 1968 w 1968"/>
              <a:gd name="T5" fmla="*/ 2160 h 2160"/>
              <a:gd name="T6" fmla="*/ 809 w 1968"/>
              <a:gd name="T7" fmla="*/ 2160 h 2160"/>
              <a:gd name="T8" fmla="*/ 0 w 1968"/>
              <a:gd name="T9" fmla="*/ 0 h 2160"/>
            </a:gdLst>
            <a:ahLst/>
            <a:cxnLst>
              <a:cxn ang="0">
                <a:pos x="T0" y="T1"/>
              </a:cxn>
              <a:cxn ang="0">
                <a:pos x="T2" y="T3"/>
              </a:cxn>
              <a:cxn ang="0">
                <a:pos x="T4" y="T5"/>
              </a:cxn>
              <a:cxn ang="0">
                <a:pos x="T6" y="T7"/>
              </a:cxn>
              <a:cxn ang="0">
                <a:pos x="T8" y="T9"/>
              </a:cxn>
            </a:cxnLst>
            <a:rect l="0" t="0" r="r" b="b"/>
            <a:pathLst>
              <a:path w="1968" h="2160">
                <a:moveTo>
                  <a:pt x="0" y="0"/>
                </a:moveTo>
                <a:lnTo>
                  <a:pt x="1968" y="0"/>
                </a:lnTo>
                <a:lnTo>
                  <a:pt x="1968" y="2160"/>
                </a:lnTo>
                <a:lnTo>
                  <a:pt x="809" y="216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6" name="Freeform 67"/>
          <p:cNvSpPr>
            <a:spLocks/>
          </p:cNvSpPr>
          <p:nvPr/>
        </p:nvSpPr>
        <p:spPr bwMode="auto">
          <a:xfrm>
            <a:off x="6186591" y="151002"/>
            <a:ext cx="2822713" cy="6698610"/>
          </a:xfrm>
          <a:custGeom>
            <a:avLst/>
            <a:gdLst>
              <a:gd name="T0" fmla="*/ 811 w 811"/>
              <a:gd name="T1" fmla="*/ 2160 h 2160"/>
              <a:gd name="T2" fmla="*/ 197 w 811"/>
              <a:gd name="T3" fmla="*/ 0 h 2160"/>
              <a:gd name="T4" fmla="*/ 0 w 811"/>
              <a:gd name="T5" fmla="*/ 0 h 2160"/>
              <a:gd name="T6" fmla="*/ 809 w 811"/>
              <a:gd name="T7" fmla="*/ 2160 h 2160"/>
              <a:gd name="T8" fmla="*/ 811 w 811"/>
              <a:gd name="T9" fmla="*/ 2160 h 2160"/>
              <a:gd name="connsiteX0" fmla="*/ 10000 w 10000"/>
              <a:gd name="connsiteY0" fmla="*/ 10000 h 10000"/>
              <a:gd name="connsiteX1" fmla="*/ 2622 w 10000"/>
              <a:gd name="connsiteY1" fmla="*/ 0 h 10000"/>
              <a:gd name="connsiteX2" fmla="*/ 0 w 10000"/>
              <a:gd name="connsiteY2" fmla="*/ 0 h 10000"/>
              <a:gd name="connsiteX3" fmla="*/ 9975 w 10000"/>
              <a:gd name="connsiteY3" fmla="*/ 10000 h 10000"/>
              <a:gd name="connsiteX4" fmla="*/ 10000 w 10000"/>
              <a:gd name="connsiteY4" fmla="*/ 10000 h 10000"/>
              <a:gd name="connsiteX0" fmla="*/ 9422 w 9422"/>
              <a:gd name="connsiteY0" fmla="*/ 10088 h 10088"/>
              <a:gd name="connsiteX1" fmla="*/ 2044 w 9422"/>
              <a:gd name="connsiteY1" fmla="*/ 88 h 10088"/>
              <a:gd name="connsiteX2" fmla="*/ 0 w 9422"/>
              <a:gd name="connsiteY2" fmla="*/ 0 h 10088"/>
              <a:gd name="connsiteX3" fmla="*/ 9397 w 9422"/>
              <a:gd name="connsiteY3" fmla="*/ 10088 h 10088"/>
              <a:gd name="connsiteX4" fmla="*/ 9422 w 9422"/>
              <a:gd name="connsiteY4" fmla="*/ 10088 h 10088"/>
              <a:gd name="connsiteX0" fmla="*/ 9893 w 9893"/>
              <a:gd name="connsiteY0" fmla="*/ 9913 h 9913"/>
              <a:gd name="connsiteX1" fmla="*/ 2062 w 9893"/>
              <a:gd name="connsiteY1" fmla="*/ 0 h 9913"/>
              <a:gd name="connsiteX2" fmla="*/ 0 w 9893"/>
              <a:gd name="connsiteY2" fmla="*/ 93 h 9913"/>
              <a:gd name="connsiteX3" fmla="*/ 9866 w 9893"/>
              <a:gd name="connsiteY3" fmla="*/ 9913 h 9913"/>
              <a:gd name="connsiteX4" fmla="*/ 9893 w 9893"/>
              <a:gd name="connsiteY4" fmla="*/ 9913 h 9913"/>
              <a:gd name="connsiteX0" fmla="*/ 10000 w 10000"/>
              <a:gd name="connsiteY0" fmla="*/ 9906 h 9906"/>
              <a:gd name="connsiteX1" fmla="*/ 2222 w 10000"/>
              <a:gd name="connsiteY1" fmla="*/ 8 h 9906"/>
              <a:gd name="connsiteX2" fmla="*/ 0 w 10000"/>
              <a:gd name="connsiteY2" fmla="*/ 0 h 9906"/>
              <a:gd name="connsiteX3" fmla="*/ 9973 w 10000"/>
              <a:gd name="connsiteY3" fmla="*/ 9906 h 9906"/>
              <a:gd name="connsiteX4" fmla="*/ 10000 w 10000"/>
              <a:gd name="connsiteY4" fmla="*/ 9906 h 9906"/>
              <a:gd name="connsiteX0" fmla="*/ 10000 w 10000"/>
              <a:gd name="connsiteY0" fmla="*/ 10021 h 10021"/>
              <a:gd name="connsiteX1" fmla="*/ 2429 w 10000"/>
              <a:gd name="connsiteY1" fmla="*/ 0 h 10021"/>
              <a:gd name="connsiteX2" fmla="*/ 0 w 10000"/>
              <a:gd name="connsiteY2" fmla="*/ 21 h 10021"/>
              <a:gd name="connsiteX3" fmla="*/ 9973 w 10000"/>
              <a:gd name="connsiteY3" fmla="*/ 10021 h 10021"/>
              <a:gd name="connsiteX4" fmla="*/ 10000 w 10000"/>
              <a:gd name="connsiteY4" fmla="*/ 10021 h 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21">
                <a:moveTo>
                  <a:pt x="10000" y="10021"/>
                </a:moveTo>
                <a:lnTo>
                  <a:pt x="2429" y="0"/>
                </a:lnTo>
                <a:lnTo>
                  <a:pt x="0" y="21"/>
                </a:lnTo>
                <a:lnTo>
                  <a:pt x="9973" y="10021"/>
                </a:lnTo>
                <a:lnTo>
                  <a:pt x="10000" y="10021"/>
                </a:lnTo>
                <a:close/>
              </a:path>
            </a:pathLst>
          </a:custGeom>
          <a:solidFill>
            <a:srgbClr val="4D4F5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Freeform 68"/>
          <p:cNvSpPr>
            <a:spLocks/>
          </p:cNvSpPr>
          <p:nvPr/>
        </p:nvSpPr>
        <p:spPr bwMode="auto">
          <a:xfrm>
            <a:off x="8737599" y="5264351"/>
            <a:ext cx="758567" cy="1460653"/>
          </a:xfrm>
          <a:custGeom>
            <a:avLst/>
            <a:gdLst>
              <a:gd name="T0" fmla="*/ 0 w 279"/>
              <a:gd name="T1" fmla="*/ 245 h 459"/>
              <a:gd name="T2" fmla="*/ 279 w 279"/>
              <a:gd name="T3" fmla="*/ 0 h 459"/>
              <a:gd name="T4" fmla="*/ 279 w 279"/>
              <a:gd name="T5" fmla="*/ 247 h 459"/>
              <a:gd name="T6" fmla="*/ 67 w 279"/>
              <a:gd name="T7" fmla="*/ 459 h 459"/>
              <a:gd name="T8" fmla="*/ 0 w 279"/>
              <a:gd name="T9" fmla="*/ 245 h 459"/>
              <a:gd name="connsiteX0" fmla="*/ 0 w 10000"/>
              <a:gd name="connsiteY0" fmla="*/ 5338 h 10339"/>
              <a:gd name="connsiteX1" fmla="*/ 10000 w 10000"/>
              <a:gd name="connsiteY1" fmla="*/ 0 h 10339"/>
              <a:gd name="connsiteX2" fmla="*/ 10000 w 10000"/>
              <a:gd name="connsiteY2" fmla="*/ 5381 h 10339"/>
              <a:gd name="connsiteX3" fmla="*/ 2866 w 10000"/>
              <a:gd name="connsiteY3" fmla="*/ 10339 h 10339"/>
              <a:gd name="connsiteX4" fmla="*/ 0 w 10000"/>
              <a:gd name="connsiteY4" fmla="*/ 5338 h 10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39">
                <a:moveTo>
                  <a:pt x="0" y="5338"/>
                </a:moveTo>
                <a:lnTo>
                  <a:pt x="10000" y="0"/>
                </a:lnTo>
                <a:lnTo>
                  <a:pt x="10000" y="5381"/>
                </a:lnTo>
                <a:lnTo>
                  <a:pt x="2866" y="10339"/>
                </a:lnTo>
                <a:lnTo>
                  <a:pt x="0" y="5338"/>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Rectangle 69"/>
          <p:cNvSpPr>
            <a:spLocks noChangeArrowheads="1"/>
          </p:cNvSpPr>
          <p:nvPr/>
        </p:nvSpPr>
        <p:spPr bwMode="auto">
          <a:xfrm>
            <a:off x="3" y="5264350"/>
            <a:ext cx="9496164" cy="788995"/>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1">
                    <a:lumMod val="50000"/>
                  </a:schemeClr>
                </a:solidFill>
                <a:latin typeface="Segoe UI" panose="020B0502040204020203" pitchFamily="34" charset="0"/>
                <a:cs typeface="Segoe UI" panose="020B0502040204020203" pitchFamily="34" charset="0"/>
              </a:rPr>
              <a:t>Collaborative Spirit | Unrelenting Dedication | Expert Thinking</a:t>
            </a:r>
          </a:p>
        </p:txBody>
      </p:sp>
      <p:sp>
        <p:nvSpPr>
          <p:cNvPr id="12" name="Rectangle 11"/>
          <p:cNvSpPr/>
          <p:nvPr/>
        </p:nvSpPr>
        <p:spPr>
          <a:xfrm>
            <a:off x="1949285" y="2524309"/>
            <a:ext cx="4647629" cy="1015663"/>
          </a:xfrm>
          <a:prstGeom prst="rect">
            <a:avLst/>
          </a:prstGeom>
        </p:spPr>
        <p:txBody>
          <a:bodyPr wrap="square">
            <a:spAutoFit/>
          </a:bodyPr>
          <a:lstStyle/>
          <a:p>
            <a:r>
              <a:rPr lang="en-US" sz="6000" spc="27" dirty="0" smtClean="0">
                <a:solidFill>
                  <a:schemeClr val="bg1"/>
                </a:solidFill>
                <a:latin typeface="Palatino Linotype" panose="02040502050505030304" pitchFamily="18" charset="0"/>
                <a:cs typeface="Segoe UI" panose="020B0502040204020203" pitchFamily="34" charset="0"/>
              </a:rPr>
              <a:t>Thank You</a:t>
            </a:r>
            <a:endParaRPr lang="en-US" sz="6000" spc="27" dirty="0">
              <a:solidFill>
                <a:schemeClr val="bg1"/>
              </a:solidFill>
              <a:latin typeface="Palatino Linotype" panose="02040502050505030304" pitchFamily="18" charset="0"/>
              <a:cs typeface="Segoe UI" panose="020B0502040204020203"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90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 What is Tensorflow?</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4</a:t>
            </a:fld>
            <a:endParaRPr lang="en-US" dirty="0">
              <a:solidFill>
                <a:srgbClr val="4D4F53">
                  <a:tint val="75000"/>
                </a:srgbClr>
              </a:solidFill>
            </a:endParaRPr>
          </a:p>
        </p:txBody>
      </p:sp>
      <p:sp>
        <p:nvSpPr>
          <p:cNvPr id="4" name="Rectangle 3"/>
          <p:cNvSpPr/>
          <p:nvPr/>
        </p:nvSpPr>
        <p:spPr>
          <a:xfrm>
            <a:off x="672030" y="1336838"/>
            <a:ext cx="8240616" cy="4370427"/>
          </a:xfrm>
          <a:prstGeom prst="rect">
            <a:avLst/>
          </a:prstGeom>
        </p:spPr>
        <p:txBody>
          <a:bodyPr wrap="square">
            <a:spAutoFit/>
          </a:bodyPr>
          <a:lstStyle/>
          <a:p>
            <a:r>
              <a:rPr lang="en-US" b="1" dirty="0">
                <a:latin typeface="Palatino Linotype" panose="02040502050505030304" pitchFamily="18" charset="0"/>
              </a:rPr>
              <a:t>TensorFlow is a free and open-source </a:t>
            </a:r>
            <a:r>
              <a:rPr lang="en-US" b="1" dirty="0">
                <a:latin typeface="Palatino Linotype" panose="02040502050505030304" pitchFamily="18" charset="0"/>
              </a:rPr>
              <a:t>software </a:t>
            </a:r>
            <a:r>
              <a:rPr lang="en-US" b="1" dirty="0">
                <a:latin typeface="Palatino Linotype" panose="02040502050505030304" pitchFamily="18" charset="0"/>
              </a:rPr>
              <a:t>library for numerical computation of mathematical expressions, using data flow graphs</a:t>
            </a:r>
            <a:r>
              <a:rPr lang="en-US" b="1" dirty="0">
                <a:latin typeface="Palatino Linotype" panose="02040502050505030304" pitchFamily="18" charset="0"/>
              </a:rPr>
              <a:t>.</a:t>
            </a:r>
          </a:p>
          <a:p>
            <a:endParaRPr lang="en-US" b="1" dirty="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It is a symbolic math </a:t>
            </a:r>
            <a:r>
              <a:rPr lang="en-US" sz="1400" dirty="0" smtClean="0">
                <a:latin typeface="Palatino Linotype" panose="02040502050505030304" pitchFamily="18" charset="0"/>
              </a:rPr>
              <a:t>library used </a:t>
            </a:r>
            <a:r>
              <a:rPr lang="en-US" sz="1400" dirty="0">
                <a:latin typeface="Palatino Linotype" panose="02040502050505030304" pitchFamily="18" charset="0"/>
              </a:rPr>
              <a:t>for machine learning applications such as neural </a:t>
            </a:r>
            <a:r>
              <a:rPr lang="en-US" sz="1400" dirty="0" smtClean="0">
                <a:latin typeface="Palatino Linotype" panose="02040502050505030304" pitchFamily="18" charset="0"/>
              </a:rPr>
              <a:t>networks </a:t>
            </a:r>
            <a:r>
              <a:rPr lang="en-US" sz="1400" dirty="0">
                <a:latin typeface="Palatino Linotype" panose="02040502050505030304" pitchFamily="18" charset="0"/>
              </a:rPr>
              <a:t>for dataflow and differentiable programming across a range of </a:t>
            </a:r>
            <a:r>
              <a:rPr lang="en-US" sz="1400" dirty="0" smtClean="0">
                <a:latin typeface="Palatino Linotype" panose="02040502050505030304" pitchFamily="18" charset="0"/>
              </a:rPr>
              <a:t>tasks</a:t>
            </a:r>
          </a:p>
          <a:p>
            <a:pPr marL="285750" indent="-285750">
              <a:buFont typeface="Wingdings" panose="05000000000000000000" pitchFamily="2" charset="2"/>
              <a:buChar char="Ø"/>
            </a:pPr>
            <a:endParaRPr lang="en-US" sz="1400" dirty="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Starting in 2011, Google Brain built DistBelief as a proprietary machine learning system based on deep learning neural networks. Refactored codebase of DistBelief into a faster, more robust application-grade library, became TensorFlow.</a:t>
            </a:r>
          </a:p>
          <a:p>
            <a:pPr marL="285750" indent="-285750">
              <a:buFont typeface="Wingdings" panose="05000000000000000000" pitchFamily="2" charset="2"/>
              <a:buChar char="Ø"/>
            </a:pPr>
            <a:endParaRPr lang="en-US" sz="1400" dirty="0" smtClean="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Version 1.0.0 was released on February 11, 2017</a:t>
            </a:r>
            <a:r>
              <a:rPr lang="en-US" sz="1400" dirty="0" smtClean="0">
                <a:latin typeface="Palatino Linotype" panose="02040502050505030304" pitchFamily="18" charset="0"/>
              </a:rPr>
              <a:t>. Currently </a:t>
            </a:r>
            <a:r>
              <a:rPr lang="en-US" sz="1400" dirty="0">
                <a:latin typeface="Palatino Linotype" panose="02040502050505030304" pitchFamily="18" charset="0"/>
              </a:rPr>
              <a:t>TensorFlow 2.0 Beta is </a:t>
            </a:r>
            <a:r>
              <a:rPr lang="en-US" sz="1400" dirty="0" smtClean="0">
                <a:latin typeface="Palatino Linotype" panose="02040502050505030304" pitchFamily="18" charset="0"/>
              </a:rPr>
              <a:t>available.</a:t>
            </a:r>
          </a:p>
          <a:p>
            <a:pPr marL="285750" indent="-285750">
              <a:buFont typeface="Wingdings" panose="05000000000000000000" pitchFamily="2" charset="2"/>
              <a:buChar char="Ø"/>
            </a:pPr>
            <a:endParaRPr lang="en-US" sz="1400" dirty="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TensorFlow can run on multiple </a:t>
            </a:r>
            <a:r>
              <a:rPr lang="en-US" sz="1400" dirty="0" smtClean="0">
                <a:latin typeface="Palatino Linotype" panose="02040502050505030304" pitchFamily="18" charset="0"/>
              </a:rPr>
              <a:t>CPUs, </a:t>
            </a:r>
            <a:r>
              <a:rPr lang="en-US" sz="1400" dirty="0" smtClean="0">
                <a:latin typeface="Palatino Linotype" panose="02040502050505030304" pitchFamily="18" charset="0"/>
                <a:hlinkClick r:id="rId2" action="ppaction://hlinksldjump" tooltip="A graphics processing unit (GPU) is a specialized electronic circuit designed to rapidly manipulate and alter memory to accelerate the creation of images in a frame buffer intended for output to a display device"/>
              </a:rPr>
              <a:t>GPUs</a:t>
            </a:r>
            <a:r>
              <a:rPr lang="en-US" sz="1400" dirty="0" smtClean="0">
                <a:latin typeface="Palatino Linotype" panose="02040502050505030304" pitchFamily="18" charset="0"/>
              </a:rPr>
              <a:t> </a:t>
            </a:r>
            <a:r>
              <a:rPr lang="en-US" sz="1400" dirty="0">
                <a:latin typeface="Palatino Linotype" panose="02040502050505030304" pitchFamily="18" charset="0"/>
              </a:rPr>
              <a:t>(with optional </a:t>
            </a:r>
            <a:r>
              <a:rPr lang="en-US" sz="1400" dirty="0">
                <a:latin typeface="Palatino Linotype" panose="02040502050505030304" pitchFamily="18" charset="0"/>
                <a:hlinkClick r:id="rId2" action="ppaction://hlinksldjump" tooltip="CUDA is a parallel computing platform and application programming interface (API) model created by Nvidia"/>
              </a:rPr>
              <a:t>CUDA</a:t>
            </a:r>
            <a:r>
              <a:rPr lang="en-US" sz="1400" dirty="0">
                <a:latin typeface="Palatino Linotype" panose="02040502050505030304" pitchFamily="18" charset="0"/>
              </a:rPr>
              <a:t> and SYCL extensions for general-purpose computing on graphics processing units</a:t>
            </a:r>
            <a:r>
              <a:rPr lang="en-US" sz="1400" dirty="0" smtClean="0">
                <a:latin typeface="Palatino Linotype" panose="02040502050505030304" pitchFamily="18" charset="0"/>
              </a:rPr>
              <a:t>) and </a:t>
            </a:r>
            <a:r>
              <a:rPr lang="en-US" sz="1400" dirty="0" smtClean="0">
                <a:latin typeface="Palatino Linotype" panose="02040502050505030304" pitchFamily="18" charset="0"/>
                <a:hlinkClick r:id="rId2" action="ppaction://hlinksldjump" tooltip="Tensor Processing Unit (TPU), an application-specific integrated circuit (a hardware chip) built specifically for machine learning and tailored for TensorFlow. TPU is a programmable AI accelerator designed to provide high throughput of low-precision arithm"/>
              </a:rPr>
              <a:t>TPUs.</a:t>
            </a:r>
            <a:endParaRPr lang="en-US" sz="1400" dirty="0" smtClean="0">
              <a:latin typeface="Palatino Linotype" panose="02040502050505030304" pitchFamily="18" charset="0"/>
            </a:endParaRPr>
          </a:p>
          <a:p>
            <a:pPr marL="285750" indent="-285750">
              <a:buFont typeface="Wingdings" panose="05000000000000000000" pitchFamily="2" charset="2"/>
              <a:buChar char="Ø"/>
            </a:pPr>
            <a:endParaRPr lang="en-US" sz="1400" dirty="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TensorFlow is available on 64-bit Linux, macOS, Windows, and mobile computing platforms including Android and iOS</a:t>
            </a:r>
            <a:r>
              <a:rPr lang="en-US" sz="1400" dirty="0" smtClean="0">
                <a:latin typeface="Palatino Linotype" panose="02040502050505030304" pitchFamily="18" charset="0"/>
              </a:rPr>
              <a:t>.</a:t>
            </a:r>
          </a:p>
          <a:p>
            <a:pPr marL="285750" indent="-285750">
              <a:buFont typeface="Wingdings" panose="05000000000000000000" pitchFamily="2" charset="2"/>
              <a:buChar char="Ø"/>
            </a:pPr>
            <a:endParaRPr lang="en-US" sz="1400" dirty="0">
              <a:latin typeface="Palatino Linotype" panose="02040502050505030304" pitchFamily="18" charset="0"/>
            </a:endParaRPr>
          </a:p>
          <a:p>
            <a:pPr marL="285750" indent="-285750">
              <a:buFont typeface="Wingdings" panose="05000000000000000000" pitchFamily="2" charset="2"/>
              <a:buChar char="Ø"/>
            </a:pPr>
            <a:r>
              <a:rPr lang="en-US" sz="1400" dirty="0">
                <a:latin typeface="Palatino Linotype" panose="02040502050505030304" pitchFamily="18" charset="0"/>
              </a:rPr>
              <a:t>TensorFlow computations are expressed as </a:t>
            </a:r>
            <a:r>
              <a:rPr lang="en-US" sz="1400" dirty="0" smtClean="0">
                <a:latin typeface="Palatino Linotype" panose="02040502050505030304" pitchFamily="18" charset="0"/>
              </a:rPr>
              <a:t>statefull </a:t>
            </a:r>
            <a:r>
              <a:rPr lang="en-US" sz="1400" dirty="0">
                <a:latin typeface="Palatino Linotype" panose="02040502050505030304" pitchFamily="18" charset="0"/>
              </a:rPr>
              <a:t>dataflow graphs</a:t>
            </a:r>
            <a:r>
              <a:rPr lang="en-US" sz="1400" dirty="0" smtClean="0">
                <a:latin typeface="Palatino Linotype" panose="02040502050505030304" pitchFamily="18" charset="0"/>
              </a:rPr>
              <a:t>.</a:t>
            </a:r>
            <a:endParaRPr lang="en-US" sz="1400" dirty="0">
              <a:latin typeface="Palatino Linotype" panose="02040502050505030304" pitchFamily="18" charset="0"/>
            </a:endParaRPr>
          </a:p>
        </p:txBody>
      </p:sp>
      <p:pic>
        <p:nvPicPr>
          <p:cNvPr id="5" name="Picture 4"/>
          <p:cNvPicPr>
            <a:picLocks noChangeAspect="1"/>
          </p:cNvPicPr>
          <p:nvPr/>
        </p:nvPicPr>
        <p:blipFill>
          <a:blip r:embed="rId3"/>
          <a:stretch>
            <a:fillRect/>
          </a:stretch>
        </p:blipFill>
        <p:spPr>
          <a:xfrm>
            <a:off x="9053011" y="914113"/>
            <a:ext cx="2676525" cy="5095875"/>
          </a:xfrm>
          <a:prstGeom prst="rect">
            <a:avLst/>
          </a:prstGeom>
        </p:spPr>
      </p:pic>
    </p:spTree>
    <p:extLst>
      <p:ext uri="{BB962C8B-B14F-4D97-AF65-F5344CB8AC3E}">
        <p14:creationId xmlns:p14="http://schemas.microsoft.com/office/powerpoint/2010/main" val="208734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08" y="375139"/>
            <a:ext cx="10972800" cy="639763"/>
          </a:xfrm>
        </p:spPr>
        <p:txBody>
          <a:bodyPr/>
          <a:lstStyle/>
          <a:p>
            <a:r>
              <a:rPr lang="en-US" dirty="0" smtClean="0"/>
              <a:t> Tensorflow supported Languages &amp; Platforms </a:t>
            </a:r>
            <a:endParaRPr lang="en-US" dirty="0"/>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5</a:t>
            </a:fld>
            <a:endParaRPr lang="en-US" dirty="0">
              <a:solidFill>
                <a:srgbClr val="4D4F53">
                  <a:tint val="75000"/>
                </a:srgbClr>
              </a:solidFill>
            </a:endParaRPr>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279" y="944758"/>
            <a:ext cx="7780583" cy="591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044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 </a:t>
            </a:r>
            <a:r>
              <a:rPr lang="en-US" dirty="0" smtClean="0">
                <a:latin typeface="Palatino Linotype" panose="02040502050505030304" pitchFamily="18" charset="0"/>
              </a:rPr>
              <a:t>What are Tensors?</a:t>
            </a:r>
            <a:endParaRPr lang="en-US" dirty="0">
              <a:latin typeface="Palatino Linotype" panose="02040502050505030304" pitchFamily="18" charset="0"/>
            </a:endParaRP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6</a:t>
            </a:fld>
            <a:endParaRPr lang="en-US" dirty="0">
              <a:solidFill>
                <a:srgbClr val="4D4F53">
                  <a:tint val="75000"/>
                </a:srgbClr>
              </a:solidFill>
            </a:endParaRPr>
          </a:p>
        </p:txBody>
      </p:sp>
      <p:sp>
        <p:nvSpPr>
          <p:cNvPr id="4" name="Rectangle 3"/>
          <p:cNvSpPr/>
          <p:nvPr/>
        </p:nvSpPr>
        <p:spPr>
          <a:xfrm>
            <a:off x="837283" y="1210933"/>
            <a:ext cx="7216048" cy="369332"/>
          </a:xfrm>
          <a:prstGeom prst="rect">
            <a:avLst/>
          </a:prstGeom>
        </p:spPr>
        <p:txBody>
          <a:bodyPr wrap="square">
            <a:spAutoFit/>
          </a:bodyPr>
          <a:lstStyle/>
          <a:p>
            <a:r>
              <a:rPr lang="en-US" b="1" dirty="0">
                <a:latin typeface="Palatino Linotype" panose="02040502050505030304" pitchFamily="18" charset="0"/>
              </a:rPr>
              <a:t>Tensors are dynamically sized multidimensional data arrays.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70" y="1694235"/>
            <a:ext cx="6629400" cy="3733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61508045"/>
              </p:ext>
            </p:extLst>
          </p:nvPr>
        </p:nvGraphicFramePr>
        <p:xfrm>
          <a:off x="8053331" y="2065785"/>
          <a:ext cx="2543026" cy="1662636"/>
        </p:xfrm>
        <a:graphic>
          <a:graphicData uri="http://schemas.openxmlformats.org/drawingml/2006/table">
            <a:tbl>
              <a:tblPr/>
              <a:tblGrid>
                <a:gridCol w="1209985">
                  <a:extLst>
                    <a:ext uri="{9D8B030D-6E8A-4147-A177-3AD203B41FA5}">
                      <a16:colId xmlns:a16="http://schemas.microsoft.com/office/drawing/2014/main" val="804909985"/>
                    </a:ext>
                  </a:extLst>
                </a:gridCol>
                <a:gridCol w="1333041">
                  <a:extLst>
                    <a:ext uri="{9D8B030D-6E8A-4147-A177-3AD203B41FA5}">
                      <a16:colId xmlns:a16="http://schemas.microsoft.com/office/drawing/2014/main" val="2185684888"/>
                    </a:ext>
                  </a:extLst>
                </a:gridCol>
              </a:tblGrid>
              <a:tr h="272785">
                <a:tc>
                  <a:txBody>
                    <a:bodyPr/>
                    <a:lstStyle/>
                    <a:p>
                      <a:r>
                        <a:rPr lang="en-US" sz="1600">
                          <a:effectLst/>
                        </a:rPr>
                        <a:t>Rank</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a:effectLst/>
                        </a:rPr>
                        <a:t>Entity</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60324911"/>
                  </a:ext>
                </a:extLst>
              </a:tr>
              <a:tr h="272785">
                <a:tc>
                  <a:txBody>
                    <a:bodyPr/>
                    <a:lstStyle/>
                    <a:p>
                      <a:r>
                        <a:rPr lang="en-US" sz="1600">
                          <a:effectLst/>
                        </a:rPr>
                        <a:t>0</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a:effectLst/>
                        </a:rPr>
                        <a:t>Scalar</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78434815"/>
                  </a:ext>
                </a:extLst>
              </a:tr>
              <a:tr h="272785">
                <a:tc>
                  <a:txBody>
                    <a:bodyPr/>
                    <a:lstStyle/>
                    <a:p>
                      <a:r>
                        <a:rPr lang="en-US" sz="1600">
                          <a:effectLst/>
                        </a:rPr>
                        <a:t>1</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a:effectLst/>
                        </a:rPr>
                        <a:t>Vector</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02376401"/>
                  </a:ext>
                </a:extLst>
              </a:tr>
              <a:tr h="272785">
                <a:tc>
                  <a:txBody>
                    <a:bodyPr/>
                    <a:lstStyle/>
                    <a:p>
                      <a:r>
                        <a:rPr lang="en-US" sz="1600">
                          <a:effectLst/>
                        </a:rPr>
                        <a:t>2</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a:effectLst/>
                        </a:rPr>
                        <a:t>Matrix</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42975571"/>
                  </a:ext>
                </a:extLst>
              </a:tr>
              <a:tr h="272785">
                <a:tc>
                  <a:txBody>
                    <a:bodyPr/>
                    <a:lstStyle/>
                    <a:p>
                      <a:r>
                        <a:rPr lang="en-US" sz="1600">
                          <a:effectLst/>
                        </a:rPr>
                        <a:t>3</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dirty="0">
                          <a:effectLst/>
                        </a:rPr>
                        <a:t>3-Tensor</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36357669"/>
                  </a:ext>
                </a:extLst>
              </a:tr>
              <a:tr h="272785">
                <a:tc>
                  <a:txBody>
                    <a:bodyPr/>
                    <a:lstStyle/>
                    <a:p>
                      <a:r>
                        <a:rPr lang="en-US" sz="1600">
                          <a:effectLst/>
                        </a:rPr>
                        <a:t>n</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1600" dirty="0">
                          <a:effectLst/>
                        </a:rPr>
                        <a:t>n-Tensor</a:t>
                      </a:r>
                    </a:p>
                  </a:txBody>
                  <a:tcPr marL="66533" marR="66533" marT="16633" marB="1663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0225900"/>
                  </a:ext>
                </a:extLst>
              </a:tr>
            </a:tbl>
          </a:graphicData>
        </a:graphic>
      </p:graphicFrame>
    </p:spTree>
    <p:extLst>
      <p:ext uri="{BB962C8B-B14F-4D97-AF65-F5344CB8AC3E}">
        <p14:creationId xmlns:p14="http://schemas.microsoft.com/office/powerpoint/2010/main" val="337882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Tensors - Examples</a:t>
            </a:r>
            <a:endParaRPr lang="en-US" dirty="0"/>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7</a:t>
            </a:fld>
            <a:endParaRPr lang="en-US" dirty="0">
              <a:solidFill>
                <a:srgbClr val="4D4F53">
                  <a:tint val="75000"/>
                </a:srgb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363" y="1390135"/>
            <a:ext cx="5658637" cy="42484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084" y="1613754"/>
            <a:ext cx="5932373" cy="3870557"/>
          </a:xfrm>
          <a:prstGeom prst="rect">
            <a:avLst/>
          </a:prstGeom>
        </p:spPr>
      </p:pic>
    </p:spTree>
    <p:extLst>
      <p:ext uri="{BB962C8B-B14F-4D97-AF65-F5344CB8AC3E}">
        <p14:creationId xmlns:p14="http://schemas.microsoft.com/office/powerpoint/2010/main" val="618660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1" y="235667"/>
            <a:ext cx="10972800" cy="639763"/>
          </a:xfrm>
        </p:spPr>
        <p:txBody>
          <a:bodyPr/>
          <a:lstStyle/>
          <a:p>
            <a:r>
              <a:rPr lang="en-US" dirty="0">
                <a:latin typeface="Palatino Linotype" panose="02040502050505030304" pitchFamily="18" charset="0"/>
              </a:rPr>
              <a:t> Why Tensorflow is so popular?</a:t>
            </a:r>
          </a:p>
        </p:txBody>
      </p:sp>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8</a:t>
            </a:fld>
            <a:endParaRPr lang="en-US" dirty="0">
              <a:solidFill>
                <a:srgbClr val="4D4F53">
                  <a:tint val="75000"/>
                </a:srgbClr>
              </a:solidFill>
            </a:endParaRPr>
          </a:p>
        </p:txBody>
      </p:sp>
      <p:sp>
        <p:nvSpPr>
          <p:cNvPr id="4" name="Rectangle 3"/>
          <p:cNvSpPr/>
          <p:nvPr/>
        </p:nvSpPr>
        <p:spPr>
          <a:xfrm>
            <a:off x="1082282" y="875430"/>
            <a:ext cx="10652518" cy="5324535"/>
          </a:xfrm>
          <a:prstGeom prst="rect">
            <a:avLst/>
          </a:prstGeom>
        </p:spPr>
        <p:txBody>
          <a:bodyPr wrap="square">
            <a:spAutoFit/>
          </a:bodyPr>
          <a:lstStyle/>
          <a:p>
            <a:r>
              <a:rPr lang="en-US" b="1" dirty="0">
                <a:latin typeface="Palatino Linotype" panose="02040502050505030304" pitchFamily="18" charset="0"/>
              </a:rPr>
              <a:t>It has become one of the go to frameworks for deep learning projects </a:t>
            </a:r>
            <a:r>
              <a:rPr lang="en-US" b="1" dirty="0" smtClean="0">
                <a:latin typeface="Palatino Linotype" panose="02040502050505030304" pitchFamily="18" charset="0"/>
              </a:rPr>
              <a:t>because..</a:t>
            </a:r>
          </a:p>
          <a:p>
            <a:endParaRPr lang="en-US" sz="1600" b="1" dirty="0" smtClean="0">
              <a:latin typeface="Palatino Linotype" panose="02040502050505030304" pitchFamily="18" charset="0"/>
            </a:endParaRPr>
          </a:p>
          <a:p>
            <a:pPr marL="285750" indent="-285750">
              <a:buFont typeface="Wingdings" panose="05000000000000000000" pitchFamily="2" charset="2"/>
              <a:buChar char="Ø"/>
            </a:pPr>
            <a:r>
              <a:rPr lang="en-US" sz="1600" b="1" dirty="0">
                <a:latin typeface="Palatino Linotype" panose="02040502050505030304" pitchFamily="18" charset="0"/>
              </a:rPr>
              <a:t>TensorFlow</a:t>
            </a:r>
            <a:r>
              <a:rPr lang="en-US" sz="1600" dirty="0">
                <a:latin typeface="Palatino Linotype" panose="02040502050505030304" pitchFamily="18" charset="0"/>
              </a:rPr>
              <a:t> provides </a:t>
            </a:r>
            <a:r>
              <a:rPr lang="en-US" sz="1600" b="1" dirty="0">
                <a:latin typeface="Palatino Linotype" panose="02040502050505030304" pitchFamily="18" charset="0"/>
              </a:rPr>
              <a:t>excellent</a:t>
            </a:r>
            <a:r>
              <a:rPr lang="en-US" sz="1600" dirty="0">
                <a:latin typeface="Palatino Linotype" panose="02040502050505030304" pitchFamily="18" charset="0"/>
              </a:rPr>
              <a:t> functionalities and services when compared to other popular deep learning </a:t>
            </a:r>
            <a:r>
              <a:rPr lang="en-US" sz="1600" dirty="0" smtClean="0">
                <a:latin typeface="Palatino Linotype" panose="02040502050505030304" pitchFamily="18" charset="0"/>
              </a:rPr>
              <a:t>frameworks. </a:t>
            </a:r>
          </a:p>
          <a:p>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TensorFlow provides an accessible and readable </a:t>
            </a:r>
            <a:r>
              <a:rPr lang="en-US" sz="1600" dirty="0" smtClean="0">
                <a:latin typeface="Palatino Linotype" panose="02040502050505030304" pitchFamily="18" charset="0"/>
              </a:rPr>
              <a:t>syntax</a:t>
            </a:r>
          </a:p>
          <a:p>
            <a:endParaRPr lang="en-US" sz="1600" b="1" dirty="0" smtClean="0">
              <a:latin typeface="Palatino Linotype" panose="02040502050505030304" pitchFamily="18" charset="0"/>
            </a:endParaRPr>
          </a:p>
          <a:p>
            <a:pPr marL="285750" indent="-285750">
              <a:buFont typeface="Wingdings" panose="05000000000000000000" pitchFamily="2" charset="2"/>
              <a:buChar char="Ø"/>
            </a:pPr>
            <a:r>
              <a:rPr lang="en-US" sz="1600" dirty="0" smtClean="0">
                <a:latin typeface="Palatino Linotype" panose="02040502050505030304" pitchFamily="18" charset="0"/>
              </a:rPr>
              <a:t>Has the ability </a:t>
            </a:r>
            <a:r>
              <a:rPr lang="en-US" sz="1600" dirty="0">
                <a:latin typeface="Palatino Linotype" panose="02040502050505030304" pitchFamily="18" charset="0"/>
              </a:rPr>
              <a:t>to abstract lot of boilerplate code and configurations without reducing the flexibility and </a:t>
            </a:r>
            <a:r>
              <a:rPr lang="en-US" sz="1600" dirty="0" smtClean="0">
                <a:latin typeface="Palatino Linotype" panose="02040502050505030304" pitchFamily="18" charset="0"/>
              </a:rPr>
              <a:t>scalability.</a:t>
            </a:r>
          </a:p>
          <a:p>
            <a:pPr marL="285750" indent="-285750">
              <a:buFont typeface="Wingdings" panose="05000000000000000000" pitchFamily="2" charset="2"/>
              <a:buChar char="Ø"/>
            </a:pPr>
            <a:endParaRPr lang="en-US" sz="1600" b="1"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TensorFlow is a low-level library which provides more </a:t>
            </a:r>
            <a:r>
              <a:rPr lang="en-US" sz="1600" dirty="0" smtClean="0">
                <a:latin typeface="Palatino Linotype" panose="02040502050505030304" pitchFamily="18" charset="0"/>
              </a:rPr>
              <a:t>flexibility(define your own functionalities or services for your models)</a:t>
            </a:r>
          </a:p>
          <a:p>
            <a:pPr marL="285750" indent="-285750">
              <a:buFont typeface="Wingdings" panose="05000000000000000000" pitchFamily="2" charset="2"/>
              <a:buChar char="Ø"/>
            </a:pPr>
            <a:endParaRPr lang="en-US" sz="1600" b="1"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TensorFlow provides more network </a:t>
            </a:r>
            <a:r>
              <a:rPr lang="en-US" sz="1600" dirty="0" smtClean="0">
                <a:latin typeface="Palatino Linotype" panose="02040502050505030304" pitchFamily="18" charset="0"/>
              </a:rPr>
              <a:t>control using Tensorboard(helps understand </a:t>
            </a:r>
            <a:r>
              <a:rPr lang="en-US" sz="1600" dirty="0">
                <a:latin typeface="Palatino Linotype" panose="02040502050505030304" pitchFamily="18" charset="0"/>
              </a:rPr>
              <a:t>how operations are implemented across the </a:t>
            </a:r>
            <a:r>
              <a:rPr lang="en-US" sz="1600" dirty="0" smtClean="0">
                <a:latin typeface="Palatino Linotype" panose="02040502050505030304" pitchFamily="18" charset="0"/>
              </a:rPr>
              <a:t>network)</a:t>
            </a:r>
          </a:p>
          <a:p>
            <a:pPr marL="285750" indent="-285750">
              <a:buFont typeface="Wingdings" panose="05000000000000000000" pitchFamily="2" charset="2"/>
              <a:buChar char="Ø"/>
            </a:pPr>
            <a:endParaRPr lang="en-US" sz="1600" b="1"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Distributes </a:t>
            </a:r>
            <a:r>
              <a:rPr lang="en-US" sz="1600" dirty="0">
                <a:latin typeface="Palatino Linotype" panose="02040502050505030304" pitchFamily="18" charset="0"/>
              </a:rPr>
              <a:t>the training time of </a:t>
            </a:r>
            <a:r>
              <a:rPr lang="en-US" sz="1600" dirty="0">
                <a:latin typeface="Palatino Linotype" panose="02040502050505030304" pitchFamily="18" charset="0"/>
              </a:rPr>
              <a:t>a model </a:t>
            </a:r>
            <a:r>
              <a:rPr lang="en-US" sz="1600" dirty="0">
                <a:latin typeface="Palatino Linotype" panose="02040502050505030304" pitchFamily="18" charset="0"/>
              </a:rPr>
              <a:t>over many servers to reduce the training </a:t>
            </a:r>
            <a:r>
              <a:rPr lang="en-US" sz="1600" dirty="0">
                <a:latin typeface="Palatino Linotype" panose="02040502050505030304" pitchFamily="18" charset="0"/>
              </a:rPr>
              <a:t>time</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Searching for good hyperparameters by running parallel experiments over multiple servers</a:t>
            </a:r>
            <a:r>
              <a:rPr lang="en-US" sz="1600" dirty="0">
                <a:latin typeface="Palatino Linotype" panose="02040502050505030304" pitchFamily="18" charset="0"/>
              </a:rPr>
              <a:t>.</a:t>
            </a:r>
          </a:p>
          <a:p>
            <a:pPr marL="285750" indent="-285750">
              <a:buFont typeface="Wingdings" panose="05000000000000000000" pitchFamily="2" charset="2"/>
              <a:buChar char="Ø"/>
            </a:pPr>
            <a:endParaRPr lang="en-US" sz="1600" dirty="0">
              <a:latin typeface="Palatino Linotype" panose="02040502050505030304" pitchFamily="18" charset="0"/>
            </a:endParaRPr>
          </a:p>
          <a:p>
            <a:pPr marL="285750" indent="-285750">
              <a:buFont typeface="Wingdings" panose="05000000000000000000" pitchFamily="2" charset="2"/>
              <a:buChar char="Ø"/>
            </a:pPr>
            <a:r>
              <a:rPr lang="en-US" sz="1600" dirty="0">
                <a:latin typeface="Palatino Linotype" panose="02040502050505030304" pitchFamily="18" charset="0"/>
              </a:rPr>
              <a:t>TensorFlow </a:t>
            </a:r>
            <a:r>
              <a:rPr lang="en-US" sz="1600" dirty="0" smtClean="0">
                <a:latin typeface="Palatino Linotype" panose="02040502050505030304" pitchFamily="18" charset="0"/>
              </a:rPr>
              <a:t>is available for </a:t>
            </a:r>
            <a:r>
              <a:rPr lang="en-US" sz="1600" dirty="0">
                <a:latin typeface="Palatino Linotype" panose="02040502050505030304" pitchFamily="18" charset="0"/>
              </a:rPr>
              <a:t>web, mobile, edge, </a:t>
            </a:r>
            <a:r>
              <a:rPr lang="en-US" sz="1600" dirty="0" smtClean="0">
                <a:latin typeface="Palatino Linotype" panose="02040502050505030304" pitchFamily="18" charset="0"/>
              </a:rPr>
              <a:t>and embedded </a:t>
            </a:r>
            <a:r>
              <a:rPr lang="en-US" sz="1600" dirty="0">
                <a:latin typeface="Palatino Linotype" panose="02040502050505030304" pitchFamily="18" charset="0"/>
              </a:rPr>
              <a:t>platforms</a:t>
            </a:r>
            <a:endParaRPr lang="en-US" sz="1600" dirty="0">
              <a:latin typeface="Palatino Linotype" panose="02040502050505030304" pitchFamily="18" charset="0"/>
            </a:endParaRPr>
          </a:p>
        </p:txBody>
      </p:sp>
    </p:spTree>
    <p:extLst>
      <p:ext uri="{BB962C8B-B14F-4D97-AF65-F5344CB8AC3E}">
        <p14:creationId xmlns:p14="http://schemas.microsoft.com/office/powerpoint/2010/main" val="870158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CF02FA9-8CAD-4C87-B028-31481A2E0525}" type="slidenum">
              <a:rPr lang="en-US" smtClean="0">
                <a:solidFill>
                  <a:srgbClr val="4D4F53">
                    <a:tint val="75000"/>
                  </a:srgbClr>
                </a:solidFill>
              </a:rPr>
              <a:pPr/>
              <a:t>9</a:t>
            </a:fld>
            <a:endParaRPr lang="en-US" dirty="0">
              <a:solidFill>
                <a:srgbClr val="4D4F53">
                  <a:tint val="75000"/>
                </a:srgbClr>
              </a:solidFill>
            </a:endParaRPr>
          </a:p>
        </p:txBody>
      </p:sp>
      <p:pic>
        <p:nvPicPr>
          <p:cNvPr id="4" name="Picture 3"/>
          <p:cNvPicPr>
            <a:picLocks noChangeAspect="1"/>
          </p:cNvPicPr>
          <p:nvPr/>
        </p:nvPicPr>
        <p:blipFill>
          <a:blip r:embed="rId2"/>
          <a:stretch>
            <a:fillRect/>
          </a:stretch>
        </p:blipFill>
        <p:spPr>
          <a:xfrm>
            <a:off x="7033846" y="1338419"/>
            <a:ext cx="3833447" cy="4921317"/>
          </a:xfrm>
          <a:prstGeom prst="rect">
            <a:avLst/>
          </a:prstGeom>
        </p:spPr>
      </p:pic>
      <p:sp>
        <p:nvSpPr>
          <p:cNvPr id="5" name="Title 1"/>
          <p:cNvSpPr>
            <a:spLocks noGrp="1"/>
          </p:cNvSpPr>
          <p:nvPr>
            <p:ph type="title"/>
          </p:nvPr>
        </p:nvSpPr>
        <p:spPr>
          <a:xfrm>
            <a:off x="862379" y="431912"/>
            <a:ext cx="3763108" cy="639763"/>
          </a:xfrm>
        </p:spPr>
        <p:txBody>
          <a:bodyPr/>
          <a:lstStyle/>
          <a:p>
            <a:r>
              <a:rPr lang="en-US" dirty="0" smtClean="0">
                <a:latin typeface="Palatino Linotype" panose="02040502050505030304" pitchFamily="18" charset="0"/>
              </a:rPr>
              <a:t>Tensorflow Ranking</a:t>
            </a:r>
            <a:endParaRPr lang="en-US" dirty="0">
              <a:latin typeface="Palatino Linotype" panose="02040502050505030304" pitchFamily="18" charset="0"/>
            </a:endParaRPr>
          </a:p>
        </p:txBody>
      </p:sp>
      <p:sp>
        <p:nvSpPr>
          <p:cNvPr id="6" name="TextBox 5"/>
          <p:cNvSpPr txBox="1"/>
          <p:nvPr/>
        </p:nvSpPr>
        <p:spPr>
          <a:xfrm>
            <a:off x="7033846" y="917787"/>
            <a:ext cx="4103077" cy="307777"/>
          </a:xfrm>
          <a:prstGeom prst="rect">
            <a:avLst/>
          </a:prstGeom>
          <a:noFill/>
        </p:spPr>
        <p:txBody>
          <a:bodyPr wrap="square" rtlCol="0">
            <a:spAutoFit/>
          </a:bodyPr>
          <a:lstStyle/>
          <a:p>
            <a:r>
              <a:rPr lang="en-US" sz="1400" dirty="0" smtClean="0">
                <a:solidFill>
                  <a:srgbClr val="4D4F53"/>
                </a:solidFill>
                <a:latin typeface="Palatino Linotype" panose="02040502050505030304" pitchFamily="18" charset="0"/>
                <a:cs typeface="Arial" pitchFamily="34" charset="0"/>
              </a:rPr>
              <a:t>Standardized scores from The Data Incubator.</a:t>
            </a:r>
            <a:endParaRPr lang="en-US" sz="1400" dirty="0">
              <a:solidFill>
                <a:srgbClr val="4D4F53"/>
              </a:solidFill>
              <a:latin typeface="Palatino Linotype" panose="02040502050505030304" pitchFamily="18" charset="0"/>
              <a:cs typeface="Arial" pitchFamily="34" charset="0"/>
            </a:endParaRPr>
          </a:p>
        </p:txBody>
      </p:sp>
      <p:pic>
        <p:nvPicPr>
          <p:cNvPr id="9" name="Picture 8"/>
          <p:cNvPicPr>
            <a:picLocks noChangeAspect="1"/>
          </p:cNvPicPr>
          <p:nvPr/>
        </p:nvPicPr>
        <p:blipFill>
          <a:blip r:embed="rId3"/>
          <a:stretch>
            <a:fillRect/>
          </a:stretch>
        </p:blipFill>
        <p:spPr>
          <a:xfrm>
            <a:off x="862379" y="1529861"/>
            <a:ext cx="5543550" cy="3962400"/>
          </a:xfrm>
          <a:prstGeom prst="rect">
            <a:avLst/>
          </a:prstGeom>
        </p:spPr>
      </p:pic>
    </p:spTree>
    <p:extLst>
      <p:ext uri="{BB962C8B-B14F-4D97-AF65-F5344CB8AC3E}">
        <p14:creationId xmlns:p14="http://schemas.microsoft.com/office/powerpoint/2010/main" val="930867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3.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4057</TotalTime>
  <Words>1078</Words>
  <Application>Microsoft Office PowerPoint</Application>
  <PresentationFormat>Widescreen</PresentationFormat>
  <Paragraphs>259</Paragraphs>
  <Slides>32</Slides>
  <Notes>18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Aller</vt:lpstr>
      <vt:lpstr>Arial</vt:lpstr>
      <vt:lpstr>Calibri</vt:lpstr>
      <vt:lpstr>Calibri Light</vt:lpstr>
      <vt:lpstr>medium-content-serif-font</vt:lpstr>
      <vt:lpstr>Palatino Linotype</vt:lpstr>
      <vt:lpstr>Segoe UI</vt:lpstr>
      <vt:lpstr>Segoe UI Light</vt:lpstr>
      <vt:lpstr>Wingdings</vt:lpstr>
      <vt:lpstr>Office Theme</vt:lpstr>
      <vt:lpstr>Mindtree</vt:lpstr>
      <vt:lpstr>1_Mindtree</vt:lpstr>
      <vt:lpstr>PowerPoint Presentation</vt:lpstr>
      <vt:lpstr>PowerPoint Presentation</vt:lpstr>
      <vt:lpstr>PowerPoint Presentation</vt:lpstr>
      <vt:lpstr> What is Tensorflow?</vt:lpstr>
      <vt:lpstr> Tensorflow supported Languages &amp; Platforms </vt:lpstr>
      <vt:lpstr> What are Tensors?</vt:lpstr>
      <vt:lpstr> Tensors - Examples</vt:lpstr>
      <vt:lpstr> Why Tensorflow is so popular?</vt:lpstr>
      <vt:lpstr>Tensorflow Ranking</vt:lpstr>
      <vt:lpstr>PowerPoint Presentation</vt:lpstr>
      <vt:lpstr> Building blocks of Tensorflow</vt:lpstr>
      <vt:lpstr> Directed graph &amp; Computational Graph</vt:lpstr>
      <vt:lpstr>Program Vs Computational graph</vt:lpstr>
      <vt:lpstr> Advantages of organizing computations as a directed graph</vt:lpstr>
      <vt:lpstr>PowerPoint Presentation</vt:lpstr>
      <vt:lpstr>What are the benefits of using computational graphs?</vt:lpstr>
      <vt:lpstr> Components of Computational graphs in Tensorflow</vt:lpstr>
      <vt:lpstr> Graph and Session Class</vt:lpstr>
      <vt:lpstr>PowerPoint Presentation</vt:lpstr>
      <vt:lpstr> Converting the simple program into a Tensorflow program</vt:lpstr>
      <vt:lpstr>PowerPoint Presentation</vt:lpstr>
      <vt:lpstr> TensorBoard: TensorFlow's visualization toolkit</vt:lpstr>
      <vt:lpstr>How to view graphs in Tensorboard</vt:lpstr>
      <vt:lpstr>PowerPoint Presentation</vt:lpstr>
      <vt:lpstr> Visualizing the computational graph using Tensorboard</vt:lpstr>
      <vt:lpstr>PowerPoint Presentation</vt:lpstr>
      <vt:lpstr>Installation of Tensorflow, Google Collab, Jupyter Notebook etc.,</vt:lpstr>
      <vt:lpstr>PowerPoint Presentation</vt:lpstr>
      <vt:lpstr>Simple One Hidden Layer Neural network computation graph</vt:lpstr>
      <vt:lpstr>How do Tensorflow Algorithms work?</vt:lpstr>
      <vt:lpstr> Simple Neural Network Using Tensorflow -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Freeman</dc:creator>
  <cp:lastModifiedBy>Annie Freeman</cp:lastModifiedBy>
  <cp:revision>116</cp:revision>
  <dcterms:created xsi:type="dcterms:W3CDTF">2018-01-16T12:00:17Z</dcterms:created>
  <dcterms:modified xsi:type="dcterms:W3CDTF">2019-07-10T08:36:13Z</dcterms:modified>
</cp:coreProperties>
</file>