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Poppins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tgXZHCJoHihECdS6UgQ6drfZU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bold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7422442"/>
            <a:ext cx="18288000" cy="2893928"/>
            <a:chOff x="0" y="-57150"/>
            <a:chExt cx="4816593" cy="762187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816592" cy="705037"/>
            </a:xfrm>
            <a:custGeom>
              <a:rect b="b" l="l" r="r" t="t"/>
              <a:pathLst>
                <a:path extrusionOk="0" h="70503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5037"/>
                  </a:lnTo>
                  <a:lnTo>
                    <a:pt x="0" y="705037"/>
                  </a:lnTo>
                  <a:close/>
                </a:path>
              </a:pathLst>
            </a:custGeom>
            <a:solidFill>
              <a:srgbClr val="FFD076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57150"/>
              <a:ext cx="4816593" cy="762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2256205" y="1579171"/>
            <a:ext cx="14194690" cy="7330767"/>
            <a:chOff x="0" y="-57150"/>
            <a:chExt cx="3738519" cy="1930737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3738519" cy="1873587"/>
            </a:xfrm>
            <a:custGeom>
              <a:rect b="b" l="l" r="r" t="t"/>
              <a:pathLst>
                <a:path extrusionOk="0" h="1873587" w="3738519">
                  <a:moveTo>
                    <a:pt x="43633" y="0"/>
                  </a:moveTo>
                  <a:lnTo>
                    <a:pt x="3694886" y="0"/>
                  </a:lnTo>
                  <a:cubicBezTo>
                    <a:pt x="3718984" y="0"/>
                    <a:pt x="3738519" y="19535"/>
                    <a:pt x="3738519" y="43633"/>
                  </a:cubicBezTo>
                  <a:lnTo>
                    <a:pt x="3738519" y="1829954"/>
                  </a:lnTo>
                  <a:cubicBezTo>
                    <a:pt x="3738519" y="1854052"/>
                    <a:pt x="3718984" y="1873587"/>
                    <a:pt x="3694886" y="1873587"/>
                  </a:cubicBezTo>
                  <a:lnTo>
                    <a:pt x="43633" y="1873587"/>
                  </a:lnTo>
                  <a:cubicBezTo>
                    <a:pt x="32061" y="1873587"/>
                    <a:pt x="20962" y="1868990"/>
                    <a:pt x="12780" y="1860807"/>
                  </a:cubicBezTo>
                  <a:cubicBezTo>
                    <a:pt x="4597" y="1852625"/>
                    <a:pt x="0" y="1841526"/>
                    <a:pt x="0" y="1829954"/>
                  </a:cubicBezTo>
                  <a:lnTo>
                    <a:pt x="0" y="43633"/>
                  </a:lnTo>
                  <a:cubicBezTo>
                    <a:pt x="0" y="32061"/>
                    <a:pt x="4597" y="20962"/>
                    <a:pt x="12780" y="12780"/>
                  </a:cubicBezTo>
                  <a:cubicBezTo>
                    <a:pt x="20962" y="4597"/>
                    <a:pt x="32061" y="0"/>
                    <a:pt x="43633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0" y="-57150"/>
              <a:ext cx="3738519" cy="1930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2046655" y="1369619"/>
            <a:ext cx="14194783" cy="7330815"/>
            <a:chOff x="0" y="-57150"/>
            <a:chExt cx="3738519" cy="1930737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3738519" cy="1873587"/>
            </a:xfrm>
            <a:custGeom>
              <a:rect b="b" l="l" r="r" t="t"/>
              <a:pathLst>
                <a:path extrusionOk="0" h="1873587" w="3738519">
                  <a:moveTo>
                    <a:pt x="43633" y="0"/>
                  </a:moveTo>
                  <a:lnTo>
                    <a:pt x="3694886" y="0"/>
                  </a:lnTo>
                  <a:cubicBezTo>
                    <a:pt x="3718984" y="0"/>
                    <a:pt x="3738519" y="19535"/>
                    <a:pt x="3738519" y="43633"/>
                  </a:cubicBezTo>
                  <a:lnTo>
                    <a:pt x="3738519" y="1829954"/>
                  </a:lnTo>
                  <a:cubicBezTo>
                    <a:pt x="3738519" y="1854052"/>
                    <a:pt x="3718984" y="1873587"/>
                    <a:pt x="3694886" y="1873587"/>
                  </a:cubicBezTo>
                  <a:lnTo>
                    <a:pt x="43633" y="1873587"/>
                  </a:lnTo>
                  <a:cubicBezTo>
                    <a:pt x="32061" y="1873587"/>
                    <a:pt x="20962" y="1868990"/>
                    <a:pt x="12780" y="1860807"/>
                  </a:cubicBezTo>
                  <a:cubicBezTo>
                    <a:pt x="4597" y="1852625"/>
                    <a:pt x="0" y="1841526"/>
                    <a:pt x="0" y="1829954"/>
                  </a:cubicBezTo>
                  <a:lnTo>
                    <a:pt x="0" y="43633"/>
                  </a:lnTo>
                  <a:cubicBezTo>
                    <a:pt x="0" y="32061"/>
                    <a:pt x="4597" y="20962"/>
                    <a:pt x="12780" y="12780"/>
                  </a:cubicBezTo>
                  <a:cubicBezTo>
                    <a:pt x="20962" y="4597"/>
                    <a:pt x="32061" y="0"/>
                    <a:pt x="4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-57150"/>
              <a:ext cx="3738519" cy="1930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 txBox="1"/>
          <p:nvPr/>
        </p:nvSpPr>
        <p:spPr>
          <a:xfrm>
            <a:off x="3429000" y="2286677"/>
            <a:ext cx="11485496" cy="296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8B5F0B"/>
                </a:solidFill>
                <a:latin typeface="Poppins"/>
                <a:ea typeface="Poppins"/>
                <a:cs typeface="Poppins"/>
                <a:sym typeface="Poppins"/>
              </a:rPr>
              <a:t>PROJECT TITLE:</a:t>
            </a:r>
            <a:endParaRPr/>
          </a:p>
          <a:p>
            <a:pPr indent="0" lvl="0" marL="0" marR="0" rtl="0" algn="ctr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8B5F0B"/>
                </a:solidFill>
                <a:latin typeface="Poppins"/>
                <a:ea typeface="Poppins"/>
                <a:cs typeface="Poppins"/>
                <a:sym typeface="Poppins"/>
              </a:rPr>
              <a:t>Hotel Booking &amp; Management System</a:t>
            </a:r>
            <a:endParaRPr/>
          </a:p>
          <a:p>
            <a:pPr indent="0" lvl="0" marL="0" marR="0" rtl="0" algn="ctr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8B5F0B"/>
                </a:solidFill>
                <a:latin typeface="Poppins"/>
                <a:ea typeface="Poppins"/>
                <a:cs typeface="Poppins"/>
                <a:sym typeface="Poppins"/>
              </a:rPr>
              <a:t>TEAM - 7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2256200" y="5845375"/>
            <a:ext cx="14404200" cy="27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43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Team Members:</a:t>
            </a:r>
            <a:br>
              <a:rPr b="0" i="1" lang="en-US" sz="343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1" lang="en-US" sz="343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2410030094 - Repala Gnana Lakshmi Prasanna</a:t>
            </a:r>
            <a:endParaRPr/>
          </a:p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43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2410030397 - Jahnavi B</a:t>
            </a:r>
            <a:endParaRPr/>
          </a:p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438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2410030466 - Rooprekha Bharde</a:t>
            </a:r>
            <a:endParaRPr b="0" i="1" sz="3438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"/>
          <p:cNvGrpSpPr/>
          <p:nvPr/>
        </p:nvGrpSpPr>
        <p:grpSpPr>
          <a:xfrm>
            <a:off x="0" y="8326812"/>
            <a:ext cx="18288000" cy="2601109"/>
            <a:chOff x="0" y="-57150"/>
            <a:chExt cx="4816593" cy="685066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4816592" cy="627916"/>
            </a:xfrm>
            <a:custGeom>
              <a:rect b="b" l="l" r="r" t="t"/>
              <a:pathLst>
                <a:path extrusionOk="0" h="62791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27916"/>
                  </a:lnTo>
                  <a:lnTo>
                    <a:pt x="0" y="627916"/>
                  </a:lnTo>
                  <a:close/>
                </a:path>
              </a:pathLst>
            </a:custGeom>
            <a:solidFill>
              <a:srgbClr val="FFD076"/>
            </a:solidFill>
            <a:ln>
              <a:noFill/>
            </a:ln>
          </p:spPr>
        </p:sp>
        <p:sp>
          <p:nvSpPr>
            <p:cNvPr id="101" name="Google Shape;101;p2"/>
            <p:cNvSpPr txBox="1"/>
            <p:nvPr/>
          </p:nvSpPr>
          <p:spPr>
            <a:xfrm>
              <a:off x="0" y="-57150"/>
              <a:ext cx="4816593" cy="6850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3749015" y="2832171"/>
            <a:ext cx="907601" cy="1013960"/>
            <a:chOff x="0" y="-95250"/>
            <a:chExt cx="812800" cy="908050"/>
          </a:xfrm>
        </p:grpSpPr>
        <p:sp>
          <p:nvSpPr>
            <p:cNvPr id="103" name="Google Shape;103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D076"/>
            </a:solidFill>
            <a:ln>
              <a:noFill/>
            </a:ln>
          </p:spPr>
        </p:sp>
        <p:sp>
          <p:nvSpPr>
            <p:cNvPr id="104" name="Google Shape;104;p2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43" u="none" cap="none" strike="noStrike">
                  <a:solidFill>
                    <a:srgbClr val="8B5F0B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/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3749015" y="7050203"/>
            <a:ext cx="907601" cy="1013960"/>
            <a:chOff x="0" y="-95250"/>
            <a:chExt cx="812800" cy="908050"/>
          </a:xfrm>
        </p:grpSpPr>
        <p:sp>
          <p:nvSpPr>
            <p:cNvPr id="106" name="Google Shape;106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D076"/>
            </a:solidFill>
            <a:ln>
              <a:noFill/>
            </a:ln>
          </p:spPr>
        </p:sp>
        <p:sp>
          <p:nvSpPr>
            <p:cNvPr id="107" name="Google Shape;107;p2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43" u="none" cap="none" strike="noStrike">
                  <a:solidFill>
                    <a:srgbClr val="8B5F0B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3749015" y="4221960"/>
            <a:ext cx="907601" cy="1013960"/>
            <a:chOff x="0" y="-95250"/>
            <a:chExt cx="812800" cy="908050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D076"/>
            </a:solidFill>
            <a:ln>
              <a:noFill/>
            </a:ln>
          </p:spPr>
        </p:sp>
        <p:sp>
          <p:nvSpPr>
            <p:cNvPr id="110" name="Google Shape;110;p2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43" u="none" cap="none" strike="noStrike">
                  <a:solidFill>
                    <a:srgbClr val="8B5F0B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/>
            </a:p>
          </p:txBody>
        </p:sp>
      </p:grpSp>
      <p:sp>
        <p:nvSpPr>
          <p:cNvPr id="111" name="Google Shape;111;p2"/>
          <p:cNvSpPr txBox="1"/>
          <p:nvPr/>
        </p:nvSpPr>
        <p:spPr>
          <a:xfrm>
            <a:off x="1807688" y="404228"/>
            <a:ext cx="14672623" cy="1687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321" u="none" cap="none" strike="noStrike">
                <a:solidFill>
                  <a:srgbClr val="8B5F0B"/>
                </a:solidFill>
                <a:latin typeface="Poppins"/>
                <a:ea typeface="Poppins"/>
                <a:cs typeface="Poppins"/>
                <a:sym typeface="Poppins"/>
              </a:rPr>
              <a:t>Table of Contents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5232024" y="3073074"/>
            <a:ext cx="4884326" cy="633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41" u="none" cap="none" strike="noStrike">
                <a:solidFill>
                  <a:srgbClr val="8B5F0B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5112869" y="5858521"/>
            <a:ext cx="7446150" cy="633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41" u="none" cap="none" strike="noStrike">
                <a:solidFill>
                  <a:srgbClr val="8B5F0B"/>
                </a:solidFill>
                <a:latin typeface="Poppins"/>
                <a:ea typeface="Poppins"/>
                <a:cs typeface="Poppins"/>
                <a:sym typeface="Poppins"/>
              </a:rPr>
              <a:t>Application of Societal Needs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5232024" y="4417520"/>
            <a:ext cx="5837563" cy="633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41" u="none" cap="none" strike="noStrike">
                <a:solidFill>
                  <a:srgbClr val="8B5F0B"/>
                </a:solidFill>
                <a:latin typeface="Poppins"/>
                <a:ea typeface="Poppins"/>
                <a:cs typeface="Poppins"/>
                <a:sym typeface="Poppins"/>
              </a:rPr>
              <a:t>Feasibility and Analysis </a:t>
            </a:r>
            <a:endParaRPr/>
          </a:p>
        </p:txBody>
      </p:sp>
      <p:grpSp>
        <p:nvGrpSpPr>
          <p:cNvPr id="115" name="Google Shape;115;p2"/>
          <p:cNvGrpSpPr/>
          <p:nvPr/>
        </p:nvGrpSpPr>
        <p:grpSpPr>
          <a:xfrm>
            <a:off x="3749015" y="5662962"/>
            <a:ext cx="907601" cy="1013960"/>
            <a:chOff x="0" y="-95250"/>
            <a:chExt cx="812800" cy="908050"/>
          </a:xfrm>
        </p:grpSpPr>
        <p:sp>
          <p:nvSpPr>
            <p:cNvPr id="116" name="Google Shape;116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D076"/>
            </a:solidFill>
            <a:ln>
              <a:noFill/>
            </a:ln>
          </p:spPr>
        </p:sp>
        <p:sp>
          <p:nvSpPr>
            <p:cNvPr id="117" name="Google Shape;117;p2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999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43" u="none" cap="none" strike="noStrike">
                  <a:solidFill>
                    <a:srgbClr val="8B5F0B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/>
            </a:p>
          </p:txBody>
        </p:sp>
      </p:grpSp>
      <p:sp>
        <p:nvSpPr>
          <p:cNvPr id="118" name="Google Shape;118;p2"/>
          <p:cNvSpPr txBox="1"/>
          <p:nvPr/>
        </p:nvSpPr>
        <p:spPr>
          <a:xfrm>
            <a:off x="5112869" y="7153537"/>
            <a:ext cx="4884326" cy="633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41" u="none" cap="none" strike="noStrike">
                <a:solidFill>
                  <a:srgbClr val="8B5F0B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"/>
          <p:cNvGrpSpPr/>
          <p:nvPr/>
        </p:nvGrpSpPr>
        <p:grpSpPr>
          <a:xfrm>
            <a:off x="0" y="1566095"/>
            <a:ext cx="18288000" cy="7484734"/>
            <a:chOff x="0" y="-57150"/>
            <a:chExt cx="4816593" cy="1971288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4816592" cy="1914138"/>
            </a:xfrm>
            <a:custGeom>
              <a:rect b="b" l="l" r="r" t="t"/>
              <a:pathLst>
                <a:path extrusionOk="0" h="19141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14138"/>
                  </a:lnTo>
                  <a:lnTo>
                    <a:pt x="0" y="1914138"/>
                  </a:lnTo>
                  <a:close/>
                </a:path>
              </a:pathLst>
            </a:custGeom>
            <a:solidFill>
              <a:srgbClr val="FFD076"/>
            </a:solidFill>
            <a:ln>
              <a:noFill/>
            </a:ln>
          </p:spPr>
        </p:sp>
        <p:sp>
          <p:nvSpPr>
            <p:cNvPr id="125" name="Google Shape;125;p3"/>
            <p:cNvSpPr txBox="1"/>
            <p:nvPr/>
          </p:nvSpPr>
          <p:spPr>
            <a:xfrm>
              <a:off x="0" y="-57150"/>
              <a:ext cx="4816593" cy="1971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3"/>
          <p:cNvGrpSpPr/>
          <p:nvPr/>
        </p:nvGrpSpPr>
        <p:grpSpPr>
          <a:xfrm>
            <a:off x="11037809" y="1765520"/>
            <a:ext cx="6957163" cy="5801586"/>
            <a:chOff x="0" y="-57150"/>
            <a:chExt cx="1832339" cy="1527990"/>
          </a:xfrm>
        </p:grpSpPr>
        <p:sp>
          <p:nvSpPr>
            <p:cNvPr id="127" name="Google Shape;127;p3"/>
            <p:cNvSpPr/>
            <p:nvPr/>
          </p:nvSpPr>
          <p:spPr>
            <a:xfrm>
              <a:off x="0" y="0"/>
              <a:ext cx="1832339" cy="1470840"/>
            </a:xfrm>
            <a:custGeom>
              <a:rect b="b" l="l" r="r" t="t"/>
              <a:pathLst>
                <a:path extrusionOk="0" h="1470840" w="1832339">
                  <a:moveTo>
                    <a:pt x="62317" y="0"/>
                  </a:moveTo>
                  <a:lnTo>
                    <a:pt x="1770023" y="0"/>
                  </a:lnTo>
                  <a:cubicBezTo>
                    <a:pt x="1804439" y="0"/>
                    <a:pt x="1832339" y="27900"/>
                    <a:pt x="1832339" y="62317"/>
                  </a:cubicBezTo>
                  <a:lnTo>
                    <a:pt x="1832339" y="1408523"/>
                  </a:lnTo>
                  <a:cubicBezTo>
                    <a:pt x="1832339" y="1442940"/>
                    <a:pt x="1804439" y="1470840"/>
                    <a:pt x="1770023" y="1470840"/>
                  </a:cubicBezTo>
                  <a:lnTo>
                    <a:pt x="62317" y="1470840"/>
                  </a:lnTo>
                  <a:cubicBezTo>
                    <a:pt x="27900" y="1470840"/>
                    <a:pt x="0" y="1442940"/>
                    <a:pt x="0" y="1408523"/>
                  </a:cubicBezTo>
                  <a:lnTo>
                    <a:pt x="0" y="62317"/>
                  </a:lnTo>
                  <a:cubicBezTo>
                    <a:pt x="0" y="27900"/>
                    <a:pt x="27900" y="0"/>
                    <a:pt x="62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0" y="-57150"/>
              <a:ext cx="1832339" cy="1527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3"/>
          <p:cNvSpPr txBox="1"/>
          <p:nvPr/>
        </p:nvSpPr>
        <p:spPr>
          <a:xfrm>
            <a:off x="1364950" y="3181775"/>
            <a:ext cx="8388600" cy="57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37" u="none" cap="none" strike="noStrike">
                <a:solidFill>
                  <a:srgbClr val="563C08"/>
                </a:solidFill>
                <a:latin typeface="Poppins"/>
                <a:ea typeface="Poppins"/>
                <a:cs typeface="Poppins"/>
                <a:sym typeface="Poppins"/>
              </a:rPr>
              <a:t>This project is a database system to manage hotel bookings, customer details, and room status.</a:t>
            </a:r>
            <a:endParaRPr/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37" u="none" cap="none" strike="noStrike">
              <a:solidFill>
                <a:srgbClr val="563C0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37" u="none" cap="none" strike="noStrike">
                <a:solidFill>
                  <a:srgbClr val="563C08"/>
                </a:solidFill>
                <a:latin typeface="Poppins"/>
                <a:ea typeface="Poppins"/>
                <a:cs typeface="Poppins"/>
                <a:sym typeface="Poppins"/>
              </a:rPr>
              <a:t>Objectives:</a:t>
            </a:r>
            <a:endParaRPr/>
          </a:p>
          <a:p>
            <a:pPr indent="-295551" lvl="1" marL="591102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563C08"/>
              </a:buClr>
              <a:buSzPts val="2737"/>
              <a:buFont typeface="Arial"/>
              <a:buChar char="•"/>
            </a:pPr>
            <a:r>
              <a:rPr b="0" i="0" lang="en-US" sz="2737" u="none" cap="none" strike="noStrike">
                <a:solidFill>
                  <a:srgbClr val="563C08"/>
                </a:solidFill>
                <a:latin typeface="Poppins"/>
                <a:ea typeface="Poppins"/>
                <a:cs typeface="Poppins"/>
                <a:sym typeface="Poppins"/>
              </a:rPr>
              <a:t>Store and manage booking data clearly.</a:t>
            </a:r>
            <a:endParaRPr/>
          </a:p>
          <a:p>
            <a:pPr indent="-295551" lvl="1" marL="591102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563C08"/>
              </a:buClr>
              <a:buSzPts val="2737"/>
              <a:buFont typeface="Arial"/>
              <a:buChar char="•"/>
            </a:pPr>
            <a:r>
              <a:rPr b="0" i="0" lang="en-US" sz="2737" u="none" cap="none" strike="noStrike">
                <a:solidFill>
                  <a:srgbClr val="563C08"/>
                </a:solidFill>
                <a:latin typeface="Poppins"/>
                <a:ea typeface="Poppins"/>
                <a:cs typeface="Poppins"/>
                <a:sym typeface="Poppins"/>
              </a:rPr>
              <a:t>Track which rooms are available, booked, or being cleaned </a:t>
            </a:r>
            <a:endParaRPr/>
          </a:p>
          <a:p>
            <a:pPr indent="-295551" lvl="1" marL="591102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563C08"/>
              </a:buClr>
              <a:buSzPts val="2737"/>
              <a:buFont typeface="Arial"/>
              <a:buChar char="•"/>
            </a:pPr>
            <a:r>
              <a:rPr b="0" i="0" lang="en-US" sz="2737" u="none" cap="none" strike="noStrike">
                <a:solidFill>
                  <a:srgbClr val="563C08"/>
                </a:solidFill>
                <a:latin typeface="Poppins"/>
                <a:ea typeface="Poppins"/>
                <a:cs typeface="Poppins"/>
                <a:sym typeface="Poppins"/>
              </a:rPr>
              <a:t>Help hotel staff avoid confusion or overbooking.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1484103" y="1753911"/>
            <a:ext cx="7659897" cy="1427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869" u="none" cap="none" strike="noStrike">
                <a:solidFill>
                  <a:srgbClr val="563C08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1037809" y="1982511"/>
            <a:ext cx="6666517" cy="5239776"/>
          </a:xfrm>
          <a:custGeom>
            <a:rect b="b" l="l" r="r" t="t"/>
            <a:pathLst>
              <a:path extrusionOk="0" h="1022480" w="1300892">
                <a:moveTo>
                  <a:pt x="65034" y="0"/>
                </a:moveTo>
                <a:lnTo>
                  <a:pt x="1235858" y="0"/>
                </a:lnTo>
                <a:cubicBezTo>
                  <a:pt x="1253106" y="0"/>
                  <a:pt x="1269648" y="6852"/>
                  <a:pt x="1281844" y="19048"/>
                </a:cubicBezTo>
                <a:cubicBezTo>
                  <a:pt x="1294040" y="31244"/>
                  <a:pt x="1300892" y="47786"/>
                  <a:pt x="1300892" y="65034"/>
                </a:cubicBezTo>
                <a:lnTo>
                  <a:pt x="1300892" y="957447"/>
                </a:lnTo>
                <a:cubicBezTo>
                  <a:pt x="1300892" y="974695"/>
                  <a:pt x="1294040" y="991236"/>
                  <a:pt x="1281844" y="1003432"/>
                </a:cubicBezTo>
                <a:cubicBezTo>
                  <a:pt x="1269648" y="1015629"/>
                  <a:pt x="1253106" y="1022480"/>
                  <a:pt x="1235858" y="1022480"/>
                </a:cubicBezTo>
                <a:lnTo>
                  <a:pt x="65034" y="1022480"/>
                </a:lnTo>
                <a:cubicBezTo>
                  <a:pt x="47786" y="1022480"/>
                  <a:pt x="31244" y="1015629"/>
                  <a:pt x="19048" y="1003432"/>
                </a:cubicBezTo>
                <a:cubicBezTo>
                  <a:pt x="6852" y="991236"/>
                  <a:pt x="0" y="974695"/>
                  <a:pt x="0" y="957447"/>
                </a:cubicBezTo>
                <a:lnTo>
                  <a:pt x="0" y="65034"/>
                </a:lnTo>
                <a:cubicBezTo>
                  <a:pt x="0" y="47786"/>
                  <a:pt x="6852" y="31244"/>
                  <a:pt x="19048" y="19048"/>
                </a:cubicBezTo>
                <a:cubicBezTo>
                  <a:pt x="31244" y="6852"/>
                  <a:pt x="47786" y="0"/>
                  <a:pt x="65034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5496" r="-15496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0" y="1785923"/>
            <a:ext cx="18288000" cy="3676353"/>
            <a:chOff x="0" y="-57150"/>
            <a:chExt cx="4816593" cy="968258"/>
          </a:xfrm>
        </p:grpSpPr>
        <p:sp>
          <p:nvSpPr>
            <p:cNvPr id="137" name="Google Shape;137;p4"/>
            <p:cNvSpPr/>
            <p:nvPr/>
          </p:nvSpPr>
          <p:spPr>
            <a:xfrm>
              <a:off x="0" y="0"/>
              <a:ext cx="4816592" cy="911108"/>
            </a:xfrm>
            <a:custGeom>
              <a:rect b="b" l="l" r="r" t="t"/>
              <a:pathLst>
                <a:path extrusionOk="0" h="91110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11108"/>
                  </a:lnTo>
                  <a:lnTo>
                    <a:pt x="0" y="911108"/>
                  </a:lnTo>
                  <a:close/>
                </a:path>
              </a:pathLst>
            </a:custGeom>
            <a:solidFill>
              <a:srgbClr val="FFD076"/>
            </a:solidFill>
            <a:ln>
              <a:noFill/>
            </a:ln>
          </p:spPr>
        </p:sp>
        <p:sp>
          <p:nvSpPr>
            <p:cNvPr id="138" name="Google Shape;138;p4"/>
            <p:cNvSpPr txBox="1"/>
            <p:nvPr/>
          </p:nvSpPr>
          <p:spPr>
            <a:xfrm>
              <a:off x="0" y="-57150"/>
              <a:ext cx="4816593" cy="9682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4"/>
          <p:cNvGrpSpPr/>
          <p:nvPr/>
        </p:nvGrpSpPr>
        <p:grpSpPr>
          <a:xfrm>
            <a:off x="0" y="5243052"/>
            <a:ext cx="18288000" cy="3668170"/>
            <a:chOff x="0" y="-57150"/>
            <a:chExt cx="4816593" cy="966103"/>
          </a:xfrm>
        </p:grpSpPr>
        <p:sp>
          <p:nvSpPr>
            <p:cNvPr id="140" name="Google Shape;140;p4"/>
            <p:cNvSpPr/>
            <p:nvPr/>
          </p:nvSpPr>
          <p:spPr>
            <a:xfrm>
              <a:off x="0" y="0"/>
              <a:ext cx="4816592" cy="908953"/>
            </a:xfrm>
            <a:custGeom>
              <a:rect b="b" l="l" r="r" t="t"/>
              <a:pathLst>
                <a:path extrusionOk="0" h="90895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08953"/>
                  </a:lnTo>
                  <a:lnTo>
                    <a:pt x="0" y="908953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</p:sp>
        <p:sp>
          <p:nvSpPr>
            <p:cNvPr id="141" name="Google Shape;141;p4"/>
            <p:cNvSpPr txBox="1"/>
            <p:nvPr/>
          </p:nvSpPr>
          <p:spPr>
            <a:xfrm>
              <a:off x="0" y="-57150"/>
              <a:ext cx="4816593" cy="966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4"/>
          <p:cNvSpPr txBox="1"/>
          <p:nvPr/>
        </p:nvSpPr>
        <p:spPr>
          <a:xfrm>
            <a:off x="2903513" y="199762"/>
            <a:ext cx="12480974" cy="1456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54" u="none" cap="none" strike="noStrike">
                <a:solidFill>
                  <a:srgbClr val="8B5F0B"/>
                </a:solidFill>
                <a:latin typeface="Poppins"/>
                <a:ea typeface="Poppins"/>
                <a:cs typeface="Poppins"/>
                <a:sym typeface="Poppins"/>
              </a:rPr>
              <a:t>Feasibility &amp; Analysis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1302598" y="3082106"/>
            <a:ext cx="11751677" cy="182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project uses MySQL which is a free DBMS.</a:t>
            </a:r>
            <a:endParaRPr/>
          </a:p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Runs on a normal computer or laptop.</a:t>
            </a:r>
            <a:endParaRPr/>
          </a:p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Easy to build with basic database knowledge.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302598" y="6445739"/>
            <a:ext cx="11751677" cy="182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Uses free tools — no need to buy expensive software.</a:t>
            </a:r>
            <a:endParaRPr/>
          </a:p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Great for small hotels, guest houses.</a:t>
            </a:r>
            <a:endParaRPr/>
          </a:p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Saves time and reduces manual work.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1302598" y="2232605"/>
            <a:ext cx="11227527" cy="567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64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Technical Feasibility: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1302598" y="5757552"/>
            <a:ext cx="11227527" cy="567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64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Economic Feasibility: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>
            <a:off x="1028700" y="651964"/>
            <a:ext cx="6404878" cy="8686208"/>
            <a:chOff x="0" y="-57150"/>
            <a:chExt cx="1686882" cy="2287726"/>
          </a:xfrm>
        </p:grpSpPr>
        <p:sp>
          <p:nvSpPr>
            <p:cNvPr id="152" name="Google Shape;152;p5"/>
            <p:cNvSpPr/>
            <p:nvPr/>
          </p:nvSpPr>
          <p:spPr>
            <a:xfrm>
              <a:off x="0" y="0"/>
              <a:ext cx="1686882" cy="2230576"/>
            </a:xfrm>
            <a:custGeom>
              <a:rect b="b" l="l" r="r" t="t"/>
              <a:pathLst>
                <a:path extrusionOk="0" h="2230576" w="1686882">
                  <a:moveTo>
                    <a:pt x="0" y="0"/>
                  </a:moveTo>
                  <a:lnTo>
                    <a:pt x="1686882" y="0"/>
                  </a:lnTo>
                  <a:lnTo>
                    <a:pt x="1686882" y="2230576"/>
                  </a:lnTo>
                  <a:lnTo>
                    <a:pt x="0" y="2230576"/>
                  </a:lnTo>
                  <a:close/>
                </a:path>
              </a:pathLst>
            </a:custGeom>
            <a:solidFill>
              <a:srgbClr val="FFD076"/>
            </a:solidFill>
            <a:ln>
              <a:noFill/>
            </a:ln>
          </p:spPr>
        </p:sp>
        <p:sp>
          <p:nvSpPr>
            <p:cNvPr id="153" name="Google Shape;153;p5"/>
            <p:cNvSpPr txBox="1"/>
            <p:nvPr/>
          </p:nvSpPr>
          <p:spPr>
            <a:xfrm>
              <a:off x="0" y="-57150"/>
              <a:ext cx="1686882" cy="2287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5"/>
          <p:cNvGrpSpPr/>
          <p:nvPr/>
        </p:nvGrpSpPr>
        <p:grpSpPr>
          <a:xfrm>
            <a:off x="17543311" y="731837"/>
            <a:ext cx="744689" cy="8606336"/>
            <a:chOff x="0" y="-57150"/>
            <a:chExt cx="196132" cy="2266689"/>
          </a:xfrm>
        </p:grpSpPr>
        <p:sp>
          <p:nvSpPr>
            <p:cNvPr id="155" name="Google Shape;155;p5"/>
            <p:cNvSpPr/>
            <p:nvPr/>
          </p:nvSpPr>
          <p:spPr>
            <a:xfrm>
              <a:off x="0" y="0"/>
              <a:ext cx="196132" cy="2209539"/>
            </a:xfrm>
            <a:custGeom>
              <a:rect b="b" l="l" r="r" t="t"/>
              <a:pathLst>
                <a:path extrusionOk="0" h="2209539" w="196132">
                  <a:moveTo>
                    <a:pt x="0" y="0"/>
                  </a:moveTo>
                  <a:lnTo>
                    <a:pt x="196132" y="0"/>
                  </a:lnTo>
                  <a:lnTo>
                    <a:pt x="196132" y="2209539"/>
                  </a:lnTo>
                  <a:lnTo>
                    <a:pt x="0" y="2209539"/>
                  </a:lnTo>
                  <a:close/>
                </a:path>
              </a:pathLst>
            </a:custGeom>
            <a:solidFill>
              <a:srgbClr val="FFD076"/>
            </a:solidFill>
            <a:ln>
              <a:noFill/>
            </a:ln>
          </p:spPr>
        </p:sp>
        <p:sp>
          <p:nvSpPr>
            <p:cNvPr id="156" name="Google Shape;156;p5"/>
            <p:cNvSpPr txBox="1"/>
            <p:nvPr/>
          </p:nvSpPr>
          <p:spPr>
            <a:xfrm>
              <a:off x="0" y="-57150"/>
              <a:ext cx="196132" cy="2266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5"/>
          <p:cNvGrpSpPr/>
          <p:nvPr/>
        </p:nvGrpSpPr>
        <p:grpSpPr>
          <a:xfrm>
            <a:off x="7828352" y="651963"/>
            <a:ext cx="9002441" cy="1853378"/>
            <a:chOff x="0" y="-57150"/>
            <a:chExt cx="2371013" cy="488132"/>
          </a:xfrm>
        </p:grpSpPr>
        <p:sp>
          <p:nvSpPr>
            <p:cNvPr id="158" name="Google Shape;158;p5"/>
            <p:cNvSpPr/>
            <p:nvPr/>
          </p:nvSpPr>
          <p:spPr>
            <a:xfrm>
              <a:off x="0" y="0"/>
              <a:ext cx="2371013" cy="430982"/>
            </a:xfrm>
            <a:custGeom>
              <a:rect b="b" l="l" r="r" t="t"/>
              <a:pathLst>
                <a:path extrusionOk="0" h="430982" w="2371013">
                  <a:moveTo>
                    <a:pt x="0" y="0"/>
                  </a:moveTo>
                  <a:lnTo>
                    <a:pt x="2371013" y="0"/>
                  </a:lnTo>
                  <a:lnTo>
                    <a:pt x="2371013" y="430982"/>
                  </a:lnTo>
                  <a:lnTo>
                    <a:pt x="0" y="430982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</p:sp>
        <p:sp>
          <p:nvSpPr>
            <p:cNvPr id="159" name="Google Shape;159;p5"/>
            <p:cNvSpPr txBox="1"/>
            <p:nvPr/>
          </p:nvSpPr>
          <p:spPr>
            <a:xfrm>
              <a:off x="0" y="-57150"/>
              <a:ext cx="2371013" cy="48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5"/>
          <p:cNvSpPr txBox="1"/>
          <p:nvPr/>
        </p:nvSpPr>
        <p:spPr>
          <a:xfrm>
            <a:off x="854929" y="2276622"/>
            <a:ext cx="6578649" cy="7131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63C08"/>
                </a:solidFill>
                <a:latin typeface="Poppins"/>
                <a:ea typeface="Poppins"/>
                <a:cs typeface="Poppins"/>
                <a:sym typeface="Poppins"/>
              </a:rPr>
              <a:t>Application to  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563C08"/>
                </a:solidFill>
                <a:latin typeface="Poppins"/>
                <a:ea typeface="Poppins"/>
                <a:cs typeface="Poppins"/>
                <a:sym typeface="Poppins"/>
              </a:rPr>
              <a:t>Societal Needs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0" u="none" cap="none" strike="noStrike">
              <a:solidFill>
                <a:srgbClr val="563C0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7947506" y="1228016"/>
            <a:ext cx="8294024" cy="844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8631" lvl="1" marL="517265" marR="0" rtl="0" algn="l">
              <a:lnSpc>
                <a:spcPct val="14004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5"/>
              <a:buFont typeface="Arial"/>
              <a:buChar char="•"/>
            </a:pPr>
            <a:r>
              <a:rPr b="0" i="0" lang="en-US" sz="2395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Helps small hotels and lodges manage guests and rooms easily.</a:t>
            </a:r>
            <a:endParaRPr/>
          </a:p>
        </p:txBody>
      </p:sp>
      <p:grpSp>
        <p:nvGrpSpPr>
          <p:cNvPr id="162" name="Google Shape;162;p5"/>
          <p:cNvGrpSpPr/>
          <p:nvPr/>
        </p:nvGrpSpPr>
        <p:grpSpPr>
          <a:xfrm>
            <a:off x="7828352" y="4582125"/>
            <a:ext cx="9002441" cy="1853378"/>
            <a:chOff x="0" y="-57150"/>
            <a:chExt cx="2371013" cy="488132"/>
          </a:xfrm>
        </p:grpSpPr>
        <p:sp>
          <p:nvSpPr>
            <p:cNvPr id="163" name="Google Shape;163;p5"/>
            <p:cNvSpPr/>
            <p:nvPr/>
          </p:nvSpPr>
          <p:spPr>
            <a:xfrm>
              <a:off x="0" y="0"/>
              <a:ext cx="2371013" cy="430982"/>
            </a:xfrm>
            <a:custGeom>
              <a:rect b="b" l="l" r="r" t="t"/>
              <a:pathLst>
                <a:path extrusionOk="0" h="430982" w="2371013">
                  <a:moveTo>
                    <a:pt x="0" y="0"/>
                  </a:moveTo>
                  <a:lnTo>
                    <a:pt x="2371013" y="0"/>
                  </a:lnTo>
                  <a:lnTo>
                    <a:pt x="2371013" y="430982"/>
                  </a:lnTo>
                  <a:lnTo>
                    <a:pt x="0" y="430982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</p:sp>
        <p:sp>
          <p:nvSpPr>
            <p:cNvPr id="164" name="Google Shape;164;p5"/>
            <p:cNvSpPr txBox="1"/>
            <p:nvPr/>
          </p:nvSpPr>
          <p:spPr>
            <a:xfrm>
              <a:off x="0" y="-57150"/>
              <a:ext cx="2371013" cy="48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5"/>
          <p:cNvGrpSpPr/>
          <p:nvPr/>
        </p:nvGrpSpPr>
        <p:grpSpPr>
          <a:xfrm>
            <a:off x="7828352" y="6547207"/>
            <a:ext cx="9002441" cy="1853378"/>
            <a:chOff x="0" y="-57150"/>
            <a:chExt cx="2371013" cy="488132"/>
          </a:xfrm>
        </p:grpSpPr>
        <p:sp>
          <p:nvSpPr>
            <p:cNvPr id="166" name="Google Shape;166;p5"/>
            <p:cNvSpPr/>
            <p:nvPr/>
          </p:nvSpPr>
          <p:spPr>
            <a:xfrm>
              <a:off x="0" y="0"/>
              <a:ext cx="2371013" cy="430982"/>
            </a:xfrm>
            <a:custGeom>
              <a:rect b="b" l="l" r="r" t="t"/>
              <a:pathLst>
                <a:path extrusionOk="0" h="430982" w="2371013">
                  <a:moveTo>
                    <a:pt x="0" y="0"/>
                  </a:moveTo>
                  <a:lnTo>
                    <a:pt x="2371013" y="0"/>
                  </a:lnTo>
                  <a:lnTo>
                    <a:pt x="2371013" y="430982"/>
                  </a:lnTo>
                  <a:lnTo>
                    <a:pt x="0" y="430982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</p:sp>
        <p:sp>
          <p:nvSpPr>
            <p:cNvPr id="167" name="Google Shape;167;p5"/>
            <p:cNvSpPr txBox="1"/>
            <p:nvPr/>
          </p:nvSpPr>
          <p:spPr>
            <a:xfrm>
              <a:off x="0" y="-57150"/>
              <a:ext cx="2371013" cy="48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5"/>
          <p:cNvSpPr txBox="1"/>
          <p:nvPr/>
        </p:nvSpPr>
        <p:spPr>
          <a:xfrm>
            <a:off x="7947506" y="7127044"/>
            <a:ext cx="8294024" cy="844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8631" lvl="1" marL="517265" marR="0" rtl="0" algn="l">
              <a:lnSpc>
                <a:spcPct val="14004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5"/>
              <a:buFont typeface="Arial"/>
              <a:buChar char="•"/>
            </a:pPr>
            <a:r>
              <a:rPr b="0" i="0" lang="en-US" sz="2395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Useful in tourist areas or budget hotels where tech is limited.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7947506" y="5165747"/>
            <a:ext cx="8294024" cy="844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8631" lvl="1" marL="517265" marR="0" rtl="0" algn="l">
              <a:lnSpc>
                <a:spcPct val="14004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5"/>
              <a:buFont typeface="Arial"/>
              <a:buChar char="•"/>
            </a:pPr>
            <a:r>
              <a:rPr b="0" i="0" lang="en-US" sz="2395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Stores all information in one safe place.</a:t>
            </a:r>
            <a:endParaRPr/>
          </a:p>
          <a:p>
            <a:pPr indent="0" lvl="0" marL="0" marR="0" rtl="0" algn="l">
              <a:lnSpc>
                <a:spcPct val="14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5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7828352" y="2617044"/>
            <a:ext cx="9002441" cy="1853378"/>
            <a:chOff x="0" y="-57150"/>
            <a:chExt cx="2371013" cy="488132"/>
          </a:xfrm>
        </p:grpSpPr>
        <p:sp>
          <p:nvSpPr>
            <p:cNvPr id="171" name="Google Shape;171;p5"/>
            <p:cNvSpPr/>
            <p:nvPr/>
          </p:nvSpPr>
          <p:spPr>
            <a:xfrm>
              <a:off x="0" y="0"/>
              <a:ext cx="2371013" cy="430982"/>
            </a:xfrm>
            <a:custGeom>
              <a:rect b="b" l="l" r="r" t="t"/>
              <a:pathLst>
                <a:path extrusionOk="0" h="430982" w="2371013">
                  <a:moveTo>
                    <a:pt x="0" y="0"/>
                  </a:moveTo>
                  <a:lnTo>
                    <a:pt x="2371013" y="0"/>
                  </a:lnTo>
                  <a:lnTo>
                    <a:pt x="2371013" y="430982"/>
                  </a:lnTo>
                  <a:lnTo>
                    <a:pt x="0" y="430982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</p:sp>
        <p:sp>
          <p:nvSpPr>
            <p:cNvPr id="172" name="Google Shape;172;p5"/>
            <p:cNvSpPr txBox="1"/>
            <p:nvPr/>
          </p:nvSpPr>
          <p:spPr>
            <a:xfrm>
              <a:off x="0" y="-57150"/>
              <a:ext cx="2371013" cy="48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5"/>
          <p:cNvSpPr txBox="1"/>
          <p:nvPr/>
        </p:nvSpPr>
        <p:spPr>
          <a:xfrm>
            <a:off x="7947506" y="3196881"/>
            <a:ext cx="8294024" cy="844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8631" lvl="1" marL="517265" marR="0" rtl="0" algn="l">
              <a:lnSpc>
                <a:spcPct val="14004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5"/>
              <a:buFont typeface="Arial"/>
              <a:buChar char="•"/>
            </a:pPr>
            <a:r>
              <a:rPr b="0" i="0" lang="en-US" sz="2395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Reduces booking mistakes and double-booking.</a:t>
            </a:r>
            <a:endParaRPr/>
          </a:p>
          <a:p>
            <a:pPr indent="0" lvl="0" marL="0" marR="0" rtl="0" algn="l">
              <a:lnSpc>
                <a:spcPct val="14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5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6"/>
          <p:cNvGrpSpPr/>
          <p:nvPr/>
        </p:nvGrpSpPr>
        <p:grpSpPr>
          <a:xfrm>
            <a:off x="4125502" y="-216991"/>
            <a:ext cx="225561" cy="10503991"/>
            <a:chOff x="0" y="-57150"/>
            <a:chExt cx="59407" cy="2766483"/>
          </a:xfrm>
        </p:grpSpPr>
        <p:sp>
          <p:nvSpPr>
            <p:cNvPr id="179" name="Google Shape;179;p6"/>
            <p:cNvSpPr/>
            <p:nvPr/>
          </p:nvSpPr>
          <p:spPr>
            <a:xfrm>
              <a:off x="0" y="0"/>
              <a:ext cx="59407" cy="2709333"/>
            </a:xfrm>
            <a:custGeom>
              <a:rect b="b" l="l" r="r" t="t"/>
              <a:pathLst>
                <a:path extrusionOk="0" h="2709333" w="59407">
                  <a:moveTo>
                    <a:pt x="0" y="0"/>
                  </a:moveTo>
                  <a:lnTo>
                    <a:pt x="59407" y="0"/>
                  </a:lnTo>
                  <a:lnTo>
                    <a:pt x="5940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</p:sp>
        <p:sp>
          <p:nvSpPr>
            <p:cNvPr id="180" name="Google Shape;180;p6"/>
            <p:cNvSpPr txBox="1"/>
            <p:nvPr/>
          </p:nvSpPr>
          <p:spPr>
            <a:xfrm>
              <a:off x="0" y="-57150"/>
              <a:ext cx="59407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6"/>
          <p:cNvGrpSpPr/>
          <p:nvPr/>
        </p:nvGrpSpPr>
        <p:grpSpPr>
          <a:xfrm>
            <a:off x="-2203776" y="-1055437"/>
            <a:ext cx="6329279" cy="12180883"/>
            <a:chOff x="0" y="-57150"/>
            <a:chExt cx="1666971" cy="3208134"/>
          </a:xfrm>
        </p:grpSpPr>
        <p:sp>
          <p:nvSpPr>
            <p:cNvPr id="182" name="Google Shape;182;p6"/>
            <p:cNvSpPr/>
            <p:nvPr/>
          </p:nvSpPr>
          <p:spPr>
            <a:xfrm>
              <a:off x="0" y="0"/>
              <a:ext cx="1666971" cy="3150984"/>
            </a:xfrm>
            <a:custGeom>
              <a:rect b="b" l="l" r="r" t="t"/>
              <a:pathLst>
                <a:path extrusionOk="0" h="3150984" w="1666971">
                  <a:moveTo>
                    <a:pt x="0" y="0"/>
                  </a:moveTo>
                  <a:lnTo>
                    <a:pt x="1666971" y="0"/>
                  </a:lnTo>
                  <a:lnTo>
                    <a:pt x="1666971" y="3150984"/>
                  </a:lnTo>
                  <a:lnTo>
                    <a:pt x="0" y="3150984"/>
                  </a:lnTo>
                  <a:close/>
                </a:path>
              </a:pathLst>
            </a:custGeom>
            <a:solidFill>
              <a:srgbClr val="FFD076"/>
            </a:solidFill>
            <a:ln>
              <a:noFill/>
            </a:ln>
          </p:spPr>
        </p:sp>
        <p:sp>
          <p:nvSpPr>
            <p:cNvPr id="183" name="Google Shape;183;p6"/>
            <p:cNvSpPr txBox="1"/>
            <p:nvPr/>
          </p:nvSpPr>
          <p:spPr>
            <a:xfrm>
              <a:off x="0" y="-57150"/>
              <a:ext cx="1666971" cy="3208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6"/>
          <p:cNvGrpSpPr/>
          <p:nvPr/>
        </p:nvGrpSpPr>
        <p:grpSpPr>
          <a:xfrm>
            <a:off x="2182977" y="3312901"/>
            <a:ext cx="3798154" cy="3798154"/>
            <a:chOff x="0" y="0"/>
            <a:chExt cx="812800" cy="812800"/>
          </a:xfrm>
        </p:grpSpPr>
        <p:sp>
          <p:nvSpPr>
            <p:cNvPr id="185" name="Google Shape;185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B5F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6"/>
          <p:cNvSpPr/>
          <p:nvPr/>
        </p:nvSpPr>
        <p:spPr>
          <a:xfrm>
            <a:off x="2012870" y="3154578"/>
            <a:ext cx="4138367" cy="4114800"/>
          </a:xfrm>
          <a:custGeom>
            <a:rect b="b" l="l" r="r" t="t"/>
            <a:pathLst>
              <a:path extrusionOk="0" h="4114800" w="4138367">
                <a:moveTo>
                  <a:pt x="0" y="0"/>
                </a:moveTo>
                <a:lnTo>
                  <a:pt x="4138367" y="0"/>
                </a:lnTo>
                <a:lnTo>
                  <a:pt x="41383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6"/>
          <p:cNvSpPr txBox="1"/>
          <p:nvPr/>
        </p:nvSpPr>
        <p:spPr>
          <a:xfrm>
            <a:off x="6701837" y="3864998"/>
            <a:ext cx="10183028" cy="31452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5043" lvl="1" marL="550087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7"/>
              <a:buFont typeface="Arial"/>
              <a:buChar char="•"/>
            </a:pPr>
            <a:r>
              <a:rPr b="0" i="0" lang="en-US" sz="254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Hotel Booking &amp; Management System is a helpful and simple tool for hotels.</a:t>
            </a:r>
            <a:endParaRPr/>
          </a:p>
          <a:p>
            <a:pPr indent="-275043" lvl="1" marL="550087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7"/>
              <a:buFont typeface="Arial"/>
              <a:buChar char="•"/>
            </a:pPr>
            <a:r>
              <a:rPr b="0" i="0" lang="en-US" sz="254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Saves time, improves service, and makes hotel work easier.</a:t>
            </a:r>
            <a:endParaRPr/>
          </a:p>
          <a:p>
            <a:pPr indent="-275043" lvl="1" marL="550087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7"/>
              <a:buFont typeface="Arial"/>
              <a:buChar char="•"/>
            </a:pPr>
            <a:r>
              <a:rPr b="0" i="0" lang="en-US" sz="254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Can be expanded with online booking or customer feedback later.</a:t>
            </a:r>
            <a:endParaRPr/>
          </a:p>
          <a:p>
            <a:pPr indent="-275043" lvl="1" marL="550087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47"/>
              <a:buFont typeface="Arial"/>
              <a:buChar char="•"/>
            </a:pPr>
            <a:r>
              <a:rPr b="0" i="0" lang="en-US" sz="2547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Solves real-world hotel management problems</a:t>
            </a:r>
            <a:endParaRPr/>
          </a:p>
          <a:p>
            <a:pPr indent="0" lvl="0" marL="0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47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6701837" y="2197402"/>
            <a:ext cx="8616075" cy="1290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44" u="none" cap="none" strike="noStrike">
                <a:solidFill>
                  <a:srgbClr val="974806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7"/>
          <p:cNvGrpSpPr/>
          <p:nvPr/>
        </p:nvGrpSpPr>
        <p:grpSpPr>
          <a:xfrm>
            <a:off x="0" y="7422442"/>
            <a:ext cx="18288000" cy="2864558"/>
            <a:chOff x="0" y="-57150"/>
            <a:chExt cx="4816593" cy="754452"/>
          </a:xfrm>
        </p:grpSpPr>
        <p:sp>
          <p:nvSpPr>
            <p:cNvPr id="195" name="Google Shape;195;p7"/>
            <p:cNvSpPr/>
            <p:nvPr/>
          </p:nvSpPr>
          <p:spPr>
            <a:xfrm>
              <a:off x="0" y="0"/>
              <a:ext cx="4816592" cy="697302"/>
            </a:xfrm>
            <a:custGeom>
              <a:rect b="b" l="l" r="r" t="t"/>
              <a:pathLst>
                <a:path extrusionOk="0" h="69730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97302"/>
                  </a:lnTo>
                  <a:lnTo>
                    <a:pt x="0" y="697302"/>
                  </a:lnTo>
                  <a:close/>
                </a:path>
              </a:pathLst>
            </a:custGeom>
            <a:solidFill>
              <a:srgbClr val="FFD076"/>
            </a:solidFill>
            <a:ln>
              <a:noFill/>
            </a:ln>
          </p:spPr>
        </p:sp>
        <p:sp>
          <p:nvSpPr>
            <p:cNvPr id="196" name="Google Shape;196;p7"/>
            <p:cNvSpPr txBox="1"/>
            <p:nvPr/>
          </p:nvSpPr>
          <p:spPr>
            <a:xfrm>
              <a:off x="0" y="-57150"/>
              <a:ext cx="4816593" cy="7544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7"/>
          <p:cNvGrpSpPr/>
          <p:nvPr/>
        </p:nvGrpSpPr>
        <p:grpSpPr>
          <a:xfrm>
            <a:off x="2256205" y="1579171"/>
            <a:ext cx="14194690" cy="7330767"/>
            <a:chOff x="0" y="-57150"/>
            <a:chExt cx="3738519" cy="1930737"/>
          </a:xfrm>
        </p:grpSpPr>
        <p:sp>
          <p:nvSpPr>
            <p:cNvPr id="198" name="Google Shape;198;p7"/>
            <p:cNvSpPr/>
            <p:nvPr/>
          </p:nvSpPr>
          <p:spPr>
            <a:xfrm>
              <a:off x="0" y="0"/>
              <a:ext cx="3738519" cy="1873587"/>
            </a:xfrm>
            <a:custGeom>
              <a:rect b="b" l="l" r="r" t="t"/>
              <a:pathLst>
                <a:path extrusionOk="0" h="1873587" w="3738519">
                  <a:moveTo>
                    <a:pt x="43633" y="0"/>
                  </a:moveTo>
                  <a:lnTo>
                    <a:pt x="3694886" y="0"/>
                  </a:lnTo>
                  <a:cubicBezTo>
                    <a:pt x="3718984" y="0"/>
                    <a:pt x="3738519" y="19535"/>
                    <a:pt x="3738519" y="43633"/>
                  </a:cubicBezTo>
                  <a:lnTo>
                    <a:pt x="3738519" y="1829954"/>
                  </a:lnTo>
                  <a:cubicBezTo>
                    <a:pt x="3738519" y="1854052"/>
                    <a:pt x="3718984" y="1873587"/>
                    <a:pt x="3694886" y="1873587"/>
                  </a:cubicBezTo>
                  <a:lnTo>
                    <a:pt x="43633" y="1873587"/>
                  </a:lnTo>
                  <a:cubicBezTo>
                    <a:pt x="32061" y="1873587"/>
                    <a:pt x="20962" y="1868990"/>
                    <a:pt x="12780" y="1860807"/>
                  </a:cubicBezTo>
                  <a:cubicBezTo>
                    <a:pt x="4597" y="1852625"/>
                    <a:pt x="0" y="1841526"/>
                    <a:pt x="0" y="1829954"/>
                  </a:cubicBezTo>
                  <a:lnTo>
                    <a:pt x="0" y="43633"/>
                  </a:lnTo>
                  <a:cubicBezTo>
                    <a:pt x="0" y="32061"/>
                    <a:pt x="4597" y="20962"/>
                    <a:pt x="12780" y="12780"/>
                  </a:cubicBezTo>
                  <a:cubicBezTo>
                    <a:pt x="20962" y="4597"/>
                    <a:pt x="32061" y="0"/>
                    <a:pt x="43633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 txBox="1"/>
            <p:nvPr/>
          </p:nvSpPr>
          <p:spPr>
            <a:xfrm>
              <a:off x="0" y="-57150"/>
              <a:ext cx="3738519" cy="1930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7"/>
          <p:cNvGrpSpPr/>
          <p:nvPr/>
        </p:nvGrpSpPr>
        <p:grpSpPr>
          <a:xfrm>
            <a:off x="2046655" y="1369621"/>
            <a:ext cx="14194690" cy="7330767"/>
            <a:chOff x="0" y="-57150"/>
            <a:chExt cx="3738519" cy="1930737"/>
          </a:xfrm>
        </p:grpSpPr>
        <p:sp>
          <p:nvSpPr>
            <p:cNvPr id="201" name="Google Shape;201;p7"/>
            <p:cNvSpPr/>
            <p:nvPr/>
          </p:nvSpPr>
          <p:spPr>
            <a:xfrm>
              <a:off x="0" y="0"/>
              <a:ext cx="3738519" cy="1873587"/>
            </a:xfrm>
            <a:custGeom>
              <a:rect b="b" l="l" r="r" t="t"/>
              <a:pathLst>
                <a:path extrusionOk="0" h="1873587" w="3738519">
                  <a:moveTo>
                    <a:pt x="43633" y="0"/>
                  </a:moveTo>
                  <a:lnTo>
                    <a:pt x="3694886" y="0"/>
                  </a:lnTo>
                  <a:cubicBezTo>
                    <a:pt x="3718984" y="0"/>
                    <a:pt x="3738519" y="19535"/>
                    <a:pt x="3738519" y="43633"/>
                  </a:cubicBezTo>
                  <a:lnTo>
                    <a:pt x="3738519" y="1829954"/>
                  </a:lnTo>
                  <a:cubicBezTo>
                    <a:pt x="3738519" y="1854052"/>
                    <a:pt x="3718984" y="1873587"/>
                    <a:pt x="3694886" y="1873587"/>
                  </a:cubicBezTo>
                  <a:lnTo>
                    <a:pt x="43633" y="1873587"/>
                  </a:lnTo>
                  <a:cubicBezTo>
                    <a:pt x="32061" y="1873587"/>
                    <a:pt x="20962" y="1868990"/>
                    <a:pt x="12780" y="1860807"/>
                  </a:cubicBezTo>
                  <a:cubicBezTo>
                    <a:pt x="4597" y="1852625"/>
                    <a:pt x="0" y="1841526"/>
                    <a:pt x="0" y="1829954"/>
                  </a:cubicBezTo>
                  <a:lnTo>
                    <a:pt x="0" y="43633"/>
                  </a:lnTo>
                  <a:cubicBezTo>
                    <a:pt x="0" y="32061"/>
                    <a:pt x="4597" y="20962"/>
                    <a:pt x="12780" y="12780"/>
                  </a:cubicBezTo>
                  <a:cubicBezTo>
                    <a:pt x="20962" y="4597"/>
                    <a:pt x="32061" y="0"/>
                    <a:pt x="43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 txBox="1"/>
            <p:nvPr/>
          </p:nvSpPr>
          <p:spPr>
            <a:xfrm>
              <a:off x="0" y="-57150"/>
              <a:ext cx="3738519" cy="1930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7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7"/>
          <p:cNvSpPr txBox="1"/>
          <p:nvPr/>
        </p:nvSpPr>
        <p:spPr>
          <a:xfrm>
            <a:off x="3583054" y="2171766"/>
            <a:ext cx="11121892" cy="5772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406" u="none" cap="none" strike="noStrike">
                <a:solidFill>
                  <a:srgbClr val="8B5F0B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