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55"/>
  </p:notesMasterIdLst>
  <p:sldIdLst>
    <p:sldId id="6695" r:id="rId5"/>
    <p:sldId id="6796" r:id="rId6"/>
    <p:sldId id="6971" r:id="rId7"/>
    <p:sldId id="6909" r:id="rId8"/>
    <p:sldId id="6883" r:id="rId9"/>
    <p:sldId id="6914" r:id="rId10"/>
    <p:sldId id="6958" r:id="rId11"/>
    <p:sldId id="6932" r:id="rId12"/>
    <p:sldId id="6933" r:id="rId13"/>
    <p:sldId id="6957" r:id="rId14"/>
    <p:sldId id="6798" r:id="rId15"/>
    <p:sldId id="6934" r:id="rId16"/>
    <p:sldId id="6950" r:id="rId17"/>
    <p:sldId id="6940" r:id="rId18"/>
    <p:sldId id="6941" r:id="rId19"/>
    <p:sldId id="6970" r:id="rId20"/>
    <p:sldId id="6790" r:id="rId21"/>
    <p:sldId id="6960" r:id="rId22"/>
    <p:sldId id="6888" r:id="rId23"/>
    <p:sldId id="6955" r:id="rId24"/>
    <p:sldId id="6889" r:id="rId25"/>
    <p:sldId id="6949" r:id="rId26"/>
    <p:sldId id="6781" r:id="rId27"/>
    <p:sldId id="6944" r:id="rId28"/>
    <p:sldId id="6942" r:id="rId29"/>
    <p:sldId id="6945" r:id="rId30"/>
    <p:sldId id="6946" r:id="rId31"/>
    <p:sldId id="6931" r:id="rId32"/>
    <p:sldId id="6954" r:id="rId33"/>
    <p:sldId id="6775" r:id="rId34"/>
    <p:sldId id="6951" r:id="rId35"/>
    <p:sldId id="6875" r:id="rId36"/>
    <p:sldId id="6901" r:id="rId37"/>
    <p:sldId id="6884" r:id="rId38"/>
    <p:sldId id="6899" r:id="rId39"/>
    <p:sldId id="6959" r:id="rId40"/>
    <p:sldId id="6938" r:id="rId41"/>
    <p:sldId id="6936" r:id="rId42"/>
    <p:sldId id="6937" r:id="rId43"/>
    <p:sldId id="6956" r:id="rId44"/>
    <p:sldId id="264" r:id="rId45"/>
    <p:sldId id="6965" r:id="rId46"/>
    <p:sldId id="6966" r:id="rId47"/>
    <p:sldId id="6967" r:id="rId48"/>
    <p:sldId id="6952" r:id="rId49"/>
    <p:sldId id="6953" r:id="rId50"/>
    <p:sldId id="6968" r:id="rId51"/>
    <p:sldId id="6969" r:id="rId52"/>
    <p:sldId id="6788" r:id="rId53"/>
    <p:sldId id="28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E24C1D-B272-602D-5314-7C83C20DB694}" name="Shivam Kumar Mishra (Integra)" initials="S(" userId="S::is10692@integra.co.in::19143e6b-9123-41e7-afc3-eb3dd1dce3ec" providerId="AD"/>
  <p188:author id="{12471535-D7EF-122E-57AF-D384C2C827DF}" name="Manikandan Kulandaivelu (Integra)" initials="M(" userId="S::is9437@integra.co.in::62594897-38fc-49e1-bd7f-6988bdc13a49" providerId="AD"/>
  <p188:author id="{4B8C6F4C-9F6B-DF7A-FA07-A8D437E2D044}" name="Ramesh Ganesan (Integra)" initials="" userId="S::IS1589@integra.co.in::6a62cec0-b3d9-4d8d-acb0-187dd9f2839f" providerId="AD"/>
  <p188:author id="{B658A567-D073-1691-5286-DEF721268D3B}" name="Alison Rita Vieyra (Integra)" initials="A(" userId="S::is7936@integra.co.in::fe235659-bd8f-4463-9066-e0a8f9d00ff6" providerId="AD"/>
  <p188:author id="{FF158A92-0084-5931-A52F-A57AA49308C2}" name="Shtakshi Tyagi (Integra)" initials="S(" userId="S::is10623@integra.co.in::0e8ded1b-9cd1-4554-9cff-385ad60e76b5" providerId="AD"/>
  <p188:author id="{B75104A0-0320-6541-4F92-5C5A99CEC138}" name="Harish Agrawal (Integra)" initials="" userId="S::IS10488@integra.co.in::e13ac6a8-1d1d-4184-ae93-b3f0fed0ba79" providerId="AD"/>
  <p188:author id="{3FC54BC7-C639-DBCD-9C36-B9414BC465D0}" name="Alison Rita Vieyra (Integra)" initials="" userId="S::IS7936@integra.co.in::fe235659-bd8f-4463-9066-e0a8f9d00ff6" providerId="AD"/>
  <p188:author id="{26D115FD-F8C3-98BB-D148-155FC58FCDFF}" name="Manikandan Kulandaivelu (Integra)" initials="" userId="S::IS9437@integra.co.in::62594897-38fc-49e1-bd7f-6988bdc13a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70"/>
    <a:srgbClr val="C8F598"/>
    <a:srgbClr val="F5F5F5"/>
    <a:srgbClr val="0000FF"/>
    <a:srgbClr val="008000"/>
    <a:srgbClr val="FF0000"/>
    <a:srgbClr val="CBD5E8"/>
    <a:srgbClr val="EFF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3EAA9-6EA3-3CB4-39B1-3244D2DE255D}" v="60" dt="2024-10-07T05:41:36.454"/>
    <p1510:client id="{3971A7F3-B91A-3E43-061E-71FE951942DF}" v="76" dt="2024-10-07T09:35:21.759"/>
    <p1510:client id="{6DFEFFDE-F350-D038-3A6B-4B1285D76139}" v="44" dt="2024-10-08T05:57:08.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518DA-33E0-4B40-9A50-7BF4D8CFB4E1}"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B2B75-90C8-4DEB-83B1-AE8669F3AFD2}" type="slidenum">
              <a:rPr lang="en-IN" smtClean="0"/>
              <a:t>‹#›</a:t>
            </a:fld>
            <a:endParaRPr lang="en-IN"/>
          </a:p>
        </p:txBody>
      </p:sp>
    </p:spTree>
    <p:extLst>
      <p:ext uri="{BB962C8B-B14F-4D97-AF65-F5344CB8AC3E}">
        <p14:creationId xmlns:p14="http://schemas.microsoft.com/office/powerpoint/2010/main" val="397171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2</a:t>
            </a:fld>
            <a:endParaRPr lang="en-US" altLang="en-US"/>
          </a:p>
        </p:txBody>
      </p:sp>
    </p:spTree>
    <p:extLst>
      <p:ext uri="{BB962C8B-B14F-4D97-AF65-F5344CB8AC3E}">
        <p14:creationId xmlns:p14="http://schemas.microsoft.com/office/powerpoint/2010/main" val="274839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22</a:t>
            </a:fld>
            <a:endParaRPr lang="en-US" altLang="en-US"/>
          </a:p>
        </p:txBody>
      </p:sp>
    </p:spTree>
    <p:extLst>
      <p:ext uri="{BB962C8B-B14F-4D97-AF65-F5344CB8AC3E}">
        <p14:creationId xmlns:p14="http://schemas.microsoft.com/office/powerpoint/2010/main" val="739827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23</a:t>
            </a:fld>
            <a:endParaRPr lang="en-US" altLang="en-US"/>
          </a:p>
        </p:txBody>
      </p:sp>
    </p:spTree>
    <p:extLst>
      <p:ext uri="{BB962C8B-B14F-4D97-AF65-F5344CB8AC3E}">
        <p14:creationId xmlns:p14="http://schemas.microsoft.com/office/powerpoint/2010/main" val="2690693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24</a:t>
            </a:fld>
            <a:endParaRPr lang="en-US" altLang="en-US"/>
          </a:p>
        </p:txBody>
      </p:sp>
    </p:spTree>
    <p:extLst>
      <p:ext uri="{BB962C8B-B14F-4D97-AF65-F5344CB8AC3E}">
        <p14:creationId xmlns:p14="http://schemas.microsoft.com/office/powerpoint/2010/main" val="35075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32</a:t>
            </a:fld>
            <a:endParaRPr lang="en-US" altLang="en-US"/>
          </a:p>
        </p:txBody>
      </p:sp>
    </p:spTree>
    <p:extLst>
      <p:ext uri="{BB962C8B-B14F-4D97-AF65-F5344CB8AC3E}">
        <p14:creationId xmlns:p14="http://schemas.microsoft.com/office/powerpoint/2010/main" val="245299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33</a:t>
            </a:fld>
            <a:endParaRPr lang="en-US" altLang="en-US"/>
          </a:p>
        </p:txBody>
      </p:sp>
    </p:spTree>
    <p:extLst>
      <p:ext uri="{BB962C8B-B14F-4D97-AF65-F5344CB8AC3E}">
        <p14:creationId xmlns:p14="http://schemas.microsoft.com/office/powerpoint/2010/main" val="395110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34</a:t>
            </a:fld>
            <a:endParaRPr lang="en-US" altLang="en-US"/>
          </a:p>
        </p:txBody>
      </p:sp>
    </p:spTree>
    <p:extLst>
      <p:ext uri="{BB962C8B-B14F-4D97-AF65-F5344CB8AC3E}">
        <p14:creationId xmlns:p14="http://schemas.microsoft.com/office/powerpoint/2010/main" val="63023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35</a:t>
            </a:fld>
            <a:endParaRPr lang="en-US" altLang="en-US"/>
          </a:p>
        </p:txBody>
      </p:sp>
    </p:spTree>
    <p:extLst>
      <p:ext uri="{BB962C8B-B14F-4D97-AF65-F5344CB8AC3E}">
        <p14:creationId xmlns:p14="http://schemas.microsoft.com/office/powerpoint/2010/main" val="406393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5</a:t>
            </a:fld>
            <a:endParaRPr lang="en-US" altLang="en-US"/>
          </a:p>
        </p:txBody>
      </p:sp>
    </p:spTree>
    <p:extLst>
      <p:ext uri="{BB962C8B-B14F-4D97-AF65-F5344CB8AC3E}">
        <p14:creationId xmlns:p14="http://schemas.microsoft.com/office/powerpoint/2010/main" val="153804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6</a:t>
            </a:fld>
            <a:endParaRPr lang="en-US" altLang="en-US"/>
          </a:p>
        </p:txBody>
      </p:sp>
    </p:spTree>
    <p:extLst>
      <p:ext uri="{BB962C8B-B14F-4D97-AF65-F5344CB8AC3E}">
        <p14:creationId xmlns:p14="http://schemas.microsoft.com/office/powerpoint/2010/main" val="421837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8</a:t>
            </a:fld>
            <a:endParaRPr lang="en-US" altLang="en-US"/>
          </a:p>
        </p:txBody>
      </p:sp>
    </p:spTree>
    <p:extLst>
      <p:ext uri="{BB962C8B-B14F-4D97-AF65-F5344CB8AC3E}">
        <p14:creationId xmlns:p14="http://schemas.microsoft.com/office/powerpoint/2010/main" val="94421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15C0-E306-D2BF-4FC8-53A182BE1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3FA9F-9511-B08E-9194-2861EDD65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C98BB6-894E-0933-D255-4A094CC489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92F3C8-A361-AA37-776C-B683A3B75EF1}"/>
              </a:ext>
            </a:extLst>
          </p:cNvPr>
          <p:cNvSpPr>
            <a:spLocks noGrp="1"/>
          </p:cNvSpPr>
          <p:nvPr>
            <p:ph type="sldNum" sz="quarter" idx="5"/>
          </p:nvPr>
        </p:nvSpPr>
        <p:spPr/>
        <p:txBody>
          <a:bodyPr/>
          <a:lstStyle/>
          <a:p>
            <a:pPr>
              <a:defRPr/>
            </a:pPr>
            <a:fld id="{53ADBCF9-A9E3-443C-9B5A-4EF9728AF8C1}" type="slidenum">
              <a:rPr lang="en-US" altLang="en-US" smtClean="0"/>
              <a:pPr>
                <a:defRPr/>
              </a:pPr>
              <a:t>11</a:t>
            </a:fld>
            <a:endParaRPr lang="en-US" altLang="en-US"/>
          </a:p>
        </p:txBody>
      </p:sp>
    </p:spTree>
    <p:extLst>
      <p:ext uri="{BB962C8B-B14F-4D97-AF65-F5344CB8AC3E}">
        <p14:creationId xmlns:p14="http://schemas.microsoft.com/office/powerpoint/2010/main" val="316497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12</a:t>
            </a:fld>
            <a:endParaRPr lang="en-US" altLang="en-US"/>
          </a:p>
        </p:txBody>
      </p:sp>
    </p:spTree>
    <p:extLst>
      <p:ext uri="{BB962C8B-B14F-4D97-AF65-F5344CB8AC3E}">
        <p14:creationId xmlns:p14="http://schemas.microsoft.com/office/powerpoint/2010/main" val="334094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13</a:t>
            </a:fld>
            <a:endParaRPr lang="en-US" altLang="en-US"/>
          </a:p>
        </p:txBody>
      </p:sp>
    </p:spTree>
    <p:extLst>
      <p:ext uri="{BB962C8B-B14F-4D97-AF65-F5344CB8AC3E}">
        <p14:creationId xmlns:p14="http://schemas.microsoft.com/office/powerpoint/2010/main" val="2128365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18</a:t>
            </a:fld>
            <a:endParaRPr lang="en-US" altLang="en-US"/>
          </a:p>
        </p:txBody>
      </p:sp>
    </p:spTree>
    <p:extLst>
      <p:ext uri="{BB962C8B-B14F-4D97-AF65-F5344CB8AC3E}">
        <p14:creationId xmlns:p14="http://schemas.microsoft.com/office/powerpoint/2010/main" val="389244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3ADBCF9-A9E3-443C-9B5A-4EF9728AF8C1}" type="slidenum">
              <a:rPr lang="en-US" altLang="en-US" smtClean="0"/>
              <a:pPr>
                <a:defRPr/>
              </a:pPr>
              <a:t>19</a:t>
            </a:fld>
            <a:endParaRPr lang="en-US" altLang="en-US"/>
          </a:p>
        </p:txBody>
      </p:sp>
    </p:spTree>
    <p:extLst>
      <p:ext uri="{BB962C8B-B14F-4D97-AF65-F5344CB8AC3E}">
        <p14:creationId xmlns:p14="http://schemas.microsoft.com/office/powerpoint/2010/main" val="4000209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BBD38475-AEC2-4C79-BD08-AC6A4E645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07DEE0-A40D-43D4-8C53-98A8771CEF0B}"/>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3443A57-1DD7-48B4-86C0-69892DFDD70C}"/>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C9B535F0-8AA0-402F-89A2-36C5BAADEE8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30813"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6282036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94328" y="1767325"/>
            <a:ext cx="6890975"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0"/>
          </p:nvPr>
        </p:nvSpPr>
        <p:spPr>
          <a:xfrm>
            <a:off x="0" y="1766888"/>
            <a:ext cx="3930555" cy="441483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35EE4E23-6A1E-4F07-9C61-047697DE50A6}"/>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11DD91CD-DDC5-4E0F-827B-F69391AE053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01596B-6E7C-4865-BEFD-C6AA8F0445D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23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DB3238C0-8C69-4A3F-B73A-12DCA7CCB6D5}"/>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2F8972FF-1319-4E74-90A0-D650C274A1D3}"/>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78A33D6-BBFC-4C94-8BCB-5CCAAD1D690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31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80F7C817-A445-430B-A4AE-4DC58EE183B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451178-D9EB-4343-840B-BC171B506D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A4B44A6-33F5-47AE-8844-F8A959F4764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43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4285A775-AFDB-46E0-9359-0F99CF845A7B}"/>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195B03-8AAC-4607-B0C9-FC2C84F96767}"/>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3F0FE7-826A-4C57-9CF9-914C3192641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57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68F6E3-F0E3-43A4-ADD3-C1A8A2F84AD0}"/>
              </a:ext>
            </a:extLst>
          </p:cNvPr>
          <p:cNvSpPr/>
          <p:nvPr userDrawn="1"/>
        </p:nvSpPr>
        <p:spPr>
          <a:xfrm>
            <a:off x="0" y="1371600"/>
            <a:ext cx="12192000" cy="5561013"/>
          </a:xfrm>
          <a:prstGeom prst="rect">
            <a:avLst/>
          </a:prstGeom>
          <a:solidFill>
            <a:srgbClr val="F98C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C1479ED-CB37-4A67-8670-7CEDD9BF21D2}"/>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9">
            <a:extLst>
              <a:ext uri="{FF2B5EF4-FFF2-40B4-BE49-F238E27FC236}">
                <a16:creationId xmlns:a16="http://schemas.microsoft.com/office/drawing/2014/main" id="{5CC90C5B-160D-4A86-8611-D3766B72F9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16"/>
          <p:cNvSpPr>
            <a:spLocks noGrp="1"/>
          </p:cNvSpPr>
          <p:nvPr>
            <p:ph type="pic" sz="quarter" idx="10"/>
          </p:nvPr>
        </p:nvSpPr>
        <p:spPr>
          <a:xfrm>
            <a:off x="7181850" y="1388445"/>
            <a:ext cx="5029200" cy="5550408"/>
          </a:xfrm>
        </p:spPr>
        <p:txBody>
          <a:bodyPr rtlCol="0" anchor="ctr">
            <a:normAutofit/>
          </a:bodyPr>
          <a:lstStyle>
            <a:lvl1pPr marL="0" indent="0">
              <a:buNone/>
              <a:defRPr baseline="0">
                <a:solidFill>
                  <a:schemeClr val="bg1"/>
                </a:solidFill>
              </a:defRPr>
            </a:lvl1pPr>
          </a:lstStyle>
          <a:p>
            <a:pPr lvl="0"/>
            <a:r>
              <a:rPr lang="en-US" noProof="0"/>
              <a:t>Click icon to add picture</a:t>
            </a:r>
          </a:p>
        </p:txBody>
      </p:sp>
      <p:sp>
        <p:nvSpPr>
          <p:cNvPr id="2" name="Title 1"/>
          <p:cNvSpPr>
            <a:spLocks noGrp="1"/>
          </p:cNvSpPr>
          <p:nvPr>
            <p:ph type="title"/>
          </p:nvPr>
        </p:nvSpPr>
        <p:spPr>
          <a:xfrm>
            <a:off x="476250" y="2912445"/>
            <a:ext cx="5930900" cy="1571625"/>
          </a:xfrm>
        </p:spPr>
        <p:txBody>
          <a:bodyPr anchor="b"/>
          <a:lstStyle>
            <a:lvl1pPr>
              <a:defRPr sz="44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76250" y="4535585"/>
            <a:ext cx="5930900" cy="744537"/>
          </a:xfrm>
        </p:spPr>
        <p:txBody>
          <a:bodyPr/>
          <a:lstStyle>
            <a:lvl1pPr marL="0" indent="0">
              <a:buNone/>
              <a:defRPr sz="2400">
                <a:solidFill>
                  <a:schemeClr val="bg1"/>
                </a:solidFill>
                <a:latin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27917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06A275EE-E8CF-40DC-90CA-04650805588F}"/>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76FEA3B0-052E-47B1-86F3-B29DE2C5D2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B2C81A8-89C7-4D32-A7F4-83F504350C5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63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90C9C6D2-0EFF-4F3C-B9EC-E5DC1984B4AE}"/>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C7AA3B2-9BC0-479D-AA41-808432E6DE5D}"/>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0DBD3C3-302F-4EE7-9999-3CC996C9D44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555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C17FF4B2-2C2E-4A8C-BD4C-84E57B27CED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6B07343-2BD8-469C-ABC7-C1197656A4DB}"/>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D208308-61D8-4FE5-A7AF-476A6085FC81}"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683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4751B3-427D-41E3-B9B4-ACCD3E572679}"/>
              </a:ext>
            </a:extLst>
          </p:cNvPr>
          <p:cNvSpPr/>
          <p:nvPr userDrawn="1"/>
        </p:nvSpPr>
        <p:spPr>
          <a:xfrm>
            <a:off x="0" y="1371600"/>
            <a:ext cx="12192000" cy="556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60EC712-7CAE-4F93-BC91-CD645239CE37}"/>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9">
            <a:extLst>
              <a:ext uri="{FF2B5EF4-FFF2-40B4-BE49-F238E27FC236}">
                <a16:creationId xmlns:a16="http://schemas.microsoft.com/office/drawing/2014/main" id="{6D6CF114-3FBE-483E-95A7-66ECD2DA6B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a:extLst>
              <a:ext uri="{FF2B5EF4-FFF2-40B4-BE49-F238E27FC236}">
                <a16:creationId xmlns:a16="http://schemas.microsoft.com/office/drawing/2014/main" id="{7BA9B887-F5D4-4C77-900E-53E8BF8E55A2}"/>
              </a:ext>
            </a:extLst>
          </p:cNvPr>
          <p:cNvSpPr txBox="1">
            <a:spLocks noChangeArrowheads="1"/>
          </p:cNvSpPr>
          <p:nvPr userDrawn="1"/>
        </p:nvSpPr>
        <p:spPr bwMode="auto">
          <a:xfrm>
            <a:off x="5445125" y="3759200"/>
            <a:ext cx="13017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5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Q&amp;A</a:t>
            </a:r>
          </a:p>
        </p:txBody>
      </p:sp>
    </p:spTree>
    <p:extLst>
      <p:ext uri="{BB962C8B-B14F-4D97-AF65-F5344CB8AC3E}">
        <p14:creationId xmlns:p14="http://schemas.microsoft.com/office/powerpoint/2010/main" val="2169025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129479D0-EA7E-4520-B150-E0EE3FD74A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0D64B6C-3D1A-4F82-B704-7287B0CAB015}"/>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34CE7DA-5922-4DF5-9F84-8624FCEB45A6}"/>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1B309148-4169-405A-900E-E704B2B48AB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7E74B631-F33A-40C4-B13F-1D6A4F330977}"/>
              </a:ext>
            </a:extLst>
          </p:cNvPr>
          <p:cNvSpPr txBox="1">
            <a:spLocks noChangeArrowheads="1"/>
          </p:cNvSpPr>
          <p:nvPr userDrawn="1"/>
        </p:nvSpPr>
        <p:spPr bwMode="auto">
          <a:xfrm>
            <a:off x="19621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Corporate Headquarters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Principal Delivery Centre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100 Feet Road (ECR),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Pakkamudiyanpet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Pondicherry – 605 008,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+91 413 4212124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Fax: +91 413 4212190 </a:t>
            </a:r>
          </a:p>
        </p:txBody>
      </p:sp>
      <p:sp>
        <p:nvSpPr>
          <p:cNvPr id="9" name="TextBox 12">
            <a:extLst>
              <a:ext uri="{FF2B5EF4-FFF2-40B4-BE49-F238E27FC236}">
                <a16:creationId xmlns:a16="http://schemas.microsoft.com/office/drawing/2014/main" id="{E9BCC438-4059-4644-B457-F3D2780A4268}"/>
              </a:ext>
            </a:extLst>
          </p:cNvPr>
          <p:cNvSpPr txBox="1">
            <a:spLocks noChangeArrowheads="1"/>
          </p:cNvSpPr>
          <p:nvPr userDrawn="1"/>
        </p:nvSpPr>
        <p:spPr bwMode="auto">
          <a:xfrm>
            <a:off x="1962150" y="4868863"/>
            <a:ext cx="5200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prstClr val="white"/>
                </a:solidFill>
                <a:effectLst/>
                <a:uLnTx/>
                <a:uFillTx/>
                <a:latin typeface="Calibri" panose="020F0502020204030204" pitchFamily="34" charset="0"/>
                <a:ea typeface="MS Gothic" panose="020B0609070205080204" pitchFamily="49" charset="-128"/>
                <a:cs typeface="Open Sans Light"/>
              </a:rPr>
              <a:t>Integra Software Services Pvt. Ltd. </a:t>
            </a:r>
          </a:p>
        </p:txBody>
      </p:sp>
      <p:sp>
        <p:nvSpPr>
          <p:cNvPr id="10" name="TextBox 13">
            <a:extLst>
              <a:ext uri="{FF2B5EF4-FFF2-40B4-BE49-F238E27FC236}">
                <a16:creationId xmlns:a16="http://schemas.microsoft.com/office/drawing/2014/main" id="{F4D27EED-A460-42D9-88EC-D3409F632A83}"/>
              </a:ext>
            </a:extLst>
          </p:cNvPr>
          <p:cNvSpPr txBox="1">
            <a:spLocks noChangeArrowheads="1"/>
          </p:cNvSpPr>
          <p:nvPr userDrawn="1"/>
        </p:nvSpPr>
        <p:spPr bwMode="auto">
          <a:xfrm>
            <a:off x="43624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Registered Office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Centre for Digital 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One – IT Park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Floor 2, Module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200 Feet Road, Thoraipakkam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 600 097,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44 46125555</a:t>
            </a:r>
          </a:p>
        </p:txBody>
      </p:sp>
      <p:sp>
        <p:nvSpPr>
          <p:cNvPr id="11" name="TextBox 14">
            <a:extLst>
              <a:ext uri="{FF2B5EF4-FFF2-40B4-BE49-F238E27FC236}">
                <a16:creationId xmlns:a16="http://schemas.microsoft.com/office/drawing/2014/main" id="{5FEDFD15-33AA-485F-8A78-DC3A127B4F9B}"/>
              </a:ext>
            </a:extLst>
          </p:cNvPr>
          <p:cNvSpPr txBox="1">
            <a:spLocks noChangeArrowheads="1"/>
          </p:cNvSpPr>
          <p:nvPr userDrawn="1"/>
        </p:nvSpPr>
        <p:spPr bwMode="auto">
          <a:xfrm>
            <a:off x="1938338" y="2070100"/>
            <a:ext cx="35941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5400" b="0" i="0" u="none" strike="noStrike" kern="1200" cap="none" spc="0" normalizeH="0" baseline="0" noProof="0">
                <a:ln>
                  <a:noFill/>
                </a:ln>
                <a:solidFill>
                  <a:prstClr val="white"/>
                </a:solidFill>
                <a:effectLst/>
                <a:uLnTx/>
                <a:uFillTx/>
                <a:latin typeface="Calibri" panose="020F0502020204030204" pitchFamily="34" charset="0"/>
                <a:ea typeface="+mn-ea"/>
                <a:cs typeface="Segoe UI Light" panose="020B0502040204020203" pitchFamily="34" charset="0"/>
              </a:rPr>
              <a:t>Thank You</a:t>
            </a:r>
          </a:p>
        </p:txBody>
      </p:sp>
      <p:sp>
        <p:nvSpPr>
          <p:cNvPr id="12" name="TextBox 15">
            <a:extLst>
              <a:ext uri="{FF2B5EF4-FFF2-40B4-BE49-F238E27FC236}">
                <a16:creationId xmlns:a16="http://schemas.microsoft.com/office/drawing/2014/main" id="{A0776419-DC5B-4753-9EC0-F09A3AD9E1A4}"/>
              </a:ext>
            </a:extLst>
          </p:cNvPr>
          <p:cNvSpPr txBox="1">
            <a:spLocks noChangeArrowheads="1"/>
          </p:cNvSpPr>
          <p:nvPr userDrawn="1"/>
        </p:nvSpPr>
        <p:spPr bwMode="auto">
          <a:xfrm>
            <a:off x="7791450" y="5211763"/>
            <a:ext cx="2400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Global Delivery Centres:</a:t>
            </a:r>
          </a:p>
        </p:txBody>
      </p:sp>
      <p:sp>
        <p:nvSpPr>
          <p:cNvPr id="13" name="TextBox 16">
            <a:extLst>
              <a:ext uri="{FF2B5EF4-FFF2-40B4-BE49-F238E27FC236}">
                <a16:creationId xmlns:a16="http://schemas.microsoft.com/office/drawing/2014/main" id="{C52C3A8B-EF81-4DC8-BDDF-D439823CEBA8}"/>
              </a:ext>
            </a:extLst>
          </p:cNvPr>
          <p:cNvSpPr txBox="1">
            <a:spLocks noChangeArrowheads="1"/>
          </p:cNvSpPr>
          <p:nvPr userDrawn="1"/>
        </p:nvSpPr>
        <p:spPr bwMode="auto">
          <a:xfrm>
            <a:off x="7791450" y="6410325"/>
            <a:ext cx="3733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India</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Bangalore, Chennai, Pondicherry, Pune</a:t>
            </a:r>
          </a:p>
        </p:txBody>
      </p:sp>
      <p:sp>
        <p:nvSpPr>
          <p:cNvPr id="14" name="TextBox 17">
            <a:extLst>
              <a:ext uri="{FF2B5EF4-FFF2-40B4-BE49-F238E27FC236}">
                <a16:creationId xmlns:a16="http://schemas.microsoft.com/office/drawing/2014/main" id="{60976D5E-14AA-40AF-99DE-04909D52650E}"/>
              </a:ext>
            </a:extLst>
          </p:cNvPr>
          <p:cNvSpPr txBox="1">
            <a:spLocks noChangeArrowheads="1"/>
          </p:cNvSpPr>
          <p:nvPr userDrawn="1"/>
        </p:nvSpPr>
        <p:spPr bwMode="auto">
          <a:xfrm>
            <a:off x="7791450" y="5586413"/>
            <a:ext cx="3213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UK</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Harrow</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(Middlesex)</a:t>
            </a:r>
          </a:p>
        </p:txBody>
      </p:sp>
      <p:sp>
        <p:nvSpPr>
          <p:cNvPr id="15" name="TextBox 18">
            <a:extLst>
              <a:ext uri="{FF2B5EF4-FFF2-40B4-BE49-F238E27FC236}">
                <a16:creationId xmlns:a16="http://schemas.microsoft.com/office/drawing/2014/main" id="{3339915A-0394-41FC-B748-6AECDE44E4FF}"/>
              </a:ext>
            </a:extLst>
          </p:cNvPr>
          <p:cNvSpPr txBox="1">
            <a:spLocks noChangeArrowheads="1"/>
          </p:cNvSpPr>
          <p:nvPr userDrawn="1"/>
        </p:nvSpPr>
        <p:spPr bwMode="auto">
          <a:xfrm>
            <a:off x="7791450" y="5861050"/>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US</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Oak Brook (Illinois)</a:t>
            </a:r>
          </a:p>
        </p:txBody>
      </p:sp>
      <p:sp>
        <p:nvSpPr>
          <p:cNvPr id="16" name="TextBox 19">
            <a:extLst>
              <a:ext uri="{FF2B5EF4-FFF2-40B4-BE49-F238E27FC236}">
                <a16:creationId xmlns:a16="http://schemas.microsoft.com/office/drawing/2014/main" id="{F1C2A865-5203-457B-A70C-BECE128B147C}"/>
              </a:ext>
            </a:extLst>
          </p:cNvPr>
          <p:cNvSpPr txBox="1">
            <a:spLocks noChangeArrowheads="1"/>
          </p:cNvSpPr>
          <p:nvPr userDrawn="1"/>
        </p:nvSpPr>
        <p:spPr bwMode="auto">
          <a:xfrm>
            <a:off x="7791450" y="6135688"/>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Japan</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Yokohama</a:t>
            </a:r>
          </a:p>
        </p:txBody>
      </p:sp>
      <p:cxnSp>
        <p:nvCxnSpPr>
          <p:cNvPr id="17" name="Straight Connector 16">
            <a:extLst>
              <a:ext uri="{FF2B5EF4-FFF2-40B4-BE49-F238E27FC236}">
                <a16:creationId xmlns:a16="http://schemas.microsoft.com/office/drawing/2014/main" id="{22F444BF-217B-43BB-8CCE-2CA66E8B6186}"/>
              </a:ext>
            </a:extLst>
          </p:cNvPr>
          <p:cNvCxnSpPr/>
          <p:nvPr userDrawn="1"/>
        </p:nvCxnSpPr>
        <p:spPr>
          <a:xfrm>
            <a:off x="7177088" y="5222875"/>
            <a:ext cx="0" cy="1450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2150" y="2992762"/>
            <a:ext cx="6629400" cy="819837"/>
          </a:xfrm>
        </p:spPr>
        <p:txBody>
          <a:bodyPr>
            <a:normAutofit/>
          </a:bodyPr>
          <a:lstStyle>
            <a:lvl1pPr marL="0" indent="0" algn="l">
              <a:lnSpc>
                <a:spcPct val="125000"/>
              </a:lnSpc>
              <a:spcBef>
                <a:spcPts val="0"/>
              </a:spcBef>
              <a:buNone/>
              <a:defRPr sz="1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3024058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320E7E3A-65E9-45AA-8107-E883FB7409F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8F8D26-454B-4BA7-ADAF-6373E267C144}"/>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506A891-3A0B-4651-AA8F-5BD56C4CD597}"/>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10">
            <a:extLst>
              <a:ext uri="{FF2B5EF4-FFF2-40B4-BE49-F238E27FC236}">
                <a16:creationId xmlns:a16="http://schemas.microsoft.com/office/drawing/2014/main" id="{05AB897D-DED7-435F-8326-3906C409DFA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73475"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5"/>
          <p:cNvSpPr>
            <a:spLocks noGrp="1"/>
          </p:cNvSpPr>
          <p:nvPr>
            <p:ph type="pic" sz="quarter" idx="10"/>
          </p:nvPr>
        </p:nvSpPr>
        <p:spPr>
          <a:xfrm>
            <a:off x="6096000" y="311150"/>
            <a:ext cx="2223581" cy="749300"/>
          </a:xfrm>
        </p:spPr>
        <p:txBody>
          <a:bodyPr rtlCol="0">
            <a:normAutofit/>
          </a:bodyPr>
          <a:lstStyle>
            <a:lvl1pPr marL="0" indent="0">
              <a:buNone/>
              <a:defRPr/>
            </a:lvl1pPr>
          </a:lstStyle>
          <a:p>
            <a:pPr lvl="0"/>
            <a:r>
              <a:rPr lang="en-US" noProof="0"/>
              <a:t>Click icon to add picture</a:t>
            </a:r>
          </a:p>
        </p:txBody>
      </p:sp>
    </p:spTree>
    <p:extLst>
      <p:ext uri="{BB962C8B-B14F-4D97-AF65-F5344CB8AC3E}">
        <p14:creationId xmlns:p14="http://schemas.microsoft.com/office/powerpoint/2010/main" val="3902614532"/>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5831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5831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0" y="831850"/>
            <a:ext cx="10515600"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Footer Placeholder 4">
            <a:extLst>
              <a:ext uri="{FF2B5EF4-FFF2-40B4-BE49-F238E27FC236}">
                <a16:creationId xmlns:a16="http://schemas.microsoft.com/office/drawing/2014/main" id="{BB52A644-FB2B-4878-9BE0-038F2B12A077}"/>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85923A1A-7AAB-4EF8-B45A-EFB1663079D0}"/>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2B7CF85-56F1-4B59-BD59-745C90A9A5B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007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255713"/>
            <a:ext cx="5111496"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255713"/>
            <a:ext cx="5108237"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0B2DC59-E065-42D5-AB01-B8BE289E034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212170-996F-47B9-801B-0CDFD3E068E4}"/>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6596B15-9E4A-4B1A-9002-9FC7DB018DF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054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332141"/>
            <a:ext cx="10515600"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6974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6974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B66BEA0-629E-44E4-9C4A-846D545DC49C}"/>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421F374-F146-49A6-83AC-7039003483AF}"/>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86BFD1F-8EA1-4230-8861-551D467F048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076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Text Placeholder 2"/>
          <p:cNvSpPr>
            <a:spLocks noGrp="1"/>
          </p:cNvSpPr>
          <p:nvPr>
            <p:ph type="body" idx="1"/>
          </p:nvPr>
        </p:nvSpPr>
        <p:spPr>
          <a:xfrm>
            <a:off x="477838" y="1681163"/>
            <a:ext cx="5157787"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77838" y="2224585"/>
            <a:ext cx="5157787"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10250" y="1681163"/>
            <a:ext cx="5183188"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10250" y="2224585"/>
            <a:ext cx="5183188"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8" name="Footer Placeholder 4">
            <a:extLst>
              <a:ext uri="{FF2B5EF4-FFF2-40B4-BE49-F238E27FC236}">
                <a16:creationId xmlns:a16="http://schemas.microsoft.com/office/drawing/2014/main" id="{5E1153A3-F708-4526-A862-6D6792C795FA}"/>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9" name="Slide Number Placeholder 5">
            <a:extLst>
              <a:ext uri="{FF2B5EF4-FFF2-40B4-BE49-F238E27FC236}">
                <a16:creationId xmlns:a16="http://schemas.microsoft.com/office/drawing/2014/main" id="{4A814BE3-62EB-472C-ABF3-146048FF70BF}"/>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BF44B1-48FE-47FF-B217-A5D64A2A55A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224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041EC-8267-4D73-A076-F802D13D176A}"/>
              </a:ext>
            </a:extLst>
          </p:cNvPr>
          <p:cNvSpPr/>
          <p:nvPr userDrawn="1"/>
        </p:nvSpPr>
        <p:spPr>
          <a:xfrm>
            <a:off x="10414000" y="6278563"/>
            <a:ext cx="1778000" cy="579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13" name="Text Placeholder 12"/>
          <p:cNvSpPr>
            <a:spLocks noGrp="1"/>
          </p:cNvSpPr>
          <p:nvPr>
            <p:ph type="body" sz="quarter" idx="10"/>
          </p:nvPr>
        </p:nvSpPr>
        <p:spPr>
          <a:xfrm>
            <a:off x="469900" y="831850"/>
            <a:ext cx="10515600" cy="369888"/>
          </a:xfrm>
        </p:spPr>
        <p:txBody>
          <a:bodyPr>
            <a:noAutofit/>
          </a:bodyPr>
          <a:lstStyle>
            <a:lvl1pPr marL="0" indent="0">
              <a:buNone/>
              <a:defRPr sz="2400">
                <a:solidFill>
                  <a:srgbClr val="FA8D1B"/>
                </a:solidFill>
                <a:latin typeface="Calibri Light" panose="020F0302020204030204" pitchFamily="34" charset="0"/>
              </a:defRPr>
            </a:lvl1pPr>
          </a:lstStyle>
          <a:p>
            <a:pPr lvl="0"/>
            <a:r>
              <a:rPr lang="en-US"/>
              <a:t>Edit Master text styles</a:t>
            </a:r>
          </a:p>
        </p:txBody>
      </p:sp>
    </p:spTree>
    <p:extLst>
      <p:ext uri="{BB962C8B-B14F-4D97-AF65-F5344CB8AC3E}">
        <p14:creationId xmlns:p14="http://schemas.microsoft.com/office/powerpoint/2010/main" val="1475300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A645CF-1FF0-42E0-AEF1-9670320A0C32}"/>
              </a:ext>
            </a:extLst>
          </p:cNvPr>
          <p:cNvSpPr/>
          <p:nvPr userDrawn="1"/>
        </p:nvSpPr>
        <p:spPr>
          <a:xfrm>
            <a:off x="10344150" y="6381750"/>
            <a:ext cx="18478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9704" y="255941"/>
            <a:ext cx="10515600" cy="1108835"/>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25065810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938E425-1A00-46F0-A379-9FF38B556124}"/>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3" name="Slide Number Placeholder 5">
            <a:extLst>
              <a:ext uri="{FF2B5EF4-FFF2-40B4-BE49-F238E27FC236}">
                <a16:creationId xmlns:a16="http://schemas.microsoft.com/office/drawing/2014/main" id="{989B0F9D-867B-4393-8FE3-A2A7C5B902C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2C4252A-ED36-49D4-B805-C6F75AE240BD}"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83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300"/>
            </a:lvl1pPr>
            <a:lvl2pPr>
              <a:defRPr sz="1900"/>
            </a:lvl2pPr>
            <a:lvl3pPr>
              <a:defRPr sz="19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46652AB-9BC9-4021-8196-AF959EC5955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DD0052-8D68-497B-91DA-9787A9B37EB0}"/>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1CF82DD-A017-400A-8C50-2C2CE195E66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1591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8B42E424-2477-4C01-A617-1EE84A295896}"/>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30BBA425-FE11-4B38-AB89-9ED741E6479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F2A85B4-B780-440B-BDA1-8AF8AC181B9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303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414E8787-3576-4947-BE53-FA277D30B57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8E2DE6C5-1FE9-4054-B93E-E48C44795203}"/>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5810EC0-85E2-4EFB-A84D-5D6202DFA22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40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EB7995F5-60FB-4A2D-B4FE-BDDC60993AAE}"/>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1B763BA-7861-4EA9-85ED-D3A1BA75277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137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6A36DA9-2961-404C-B8A5-AC8015A53E2F}"/>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DB8BCE32-ED18-4034-B240-5D52FCA0F32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E77E79-5697-44A7-ABF1-2DE0E2A623B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403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ADA454-451A-47BE-8912-05A5F1D79F05}"/>
              </a:ext>
            </a:extLst>
          </p:cNvPr>
          <p:cNvSpPr/>
          <p:nvPr userDrawn="1"/>
        </p:nvSpPr>
        <p:spPr>
          <a:xfrm>
            <a:off x="10594975" y="6351588"/>
            <a:ext cx="1268413" cy="479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611C0901-1432-45AC-A098-8613271F9AA0}"/>
              </a:ext>
            </a:extLst>
          </p:cNvPr>
          <p:cNvSpPr/>
          <p:nvPr userDrawn="1"/>
        </p:nvSpPr>
        <p:spPr bwMode="auto">
          <a:xfrm>
            <a:off x="11214100" y="6527800"/>
            <a:ext cx="155575" cy="1555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51CF826C-C1F9-4155-8F40-0ADF96E01A7C}"/>
              </a:ext>
            </a:extLst>
          </p:cNvPr>
          <p:cNvSpPr/>
          <p:nvPr userDrawn="1"/>
        </p:nvSpPr>
        <p:spPr bwMode="auto">
          <a:xfrm>
            <a:off x="11506200" y="6527800"/>
            <a:ext cx="155575"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55F2B88C-32AF-4321-BD5C-B4EBBD2BCFBC}"/>
              </a:ext>
            </a:extLst>
          </p:cNvPr>
          <p:cNvSpPr/>
          <p:nvPr userDrawn="1"/>
        </p:nvSpPr>
        <p:spPr bwMode="auto">
          <a:xfrm>
            <a:off x="11769725" y="6527800"/>
            <a:ext cx="155575" cy="1555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09693850-1BE9-4E09-84B6-02D6DBC4BCDE}"/>
              </a:ext>
            </a:extLst>
          </p:cNvPr>
          <p:cNvCxnSpPr>
            <a:cxnSpLocks/>
          </p:cNvCxnSpPr>
          <p:nvPr userDrawn="1"/>
        </p:nvCxnSpPr>
        <p:spPr bwMode="auto">
          <a:xfrm>
            <a:off x="1294765" y="6605588"/>
            <a:ext cx="975423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9" name="Picture 6">
            <a:extLst>
              <a:ext uri="{FF2B5EF4-FFF2-40B4-BE49-F238E27FC236}">
                <a16:creationId xmlns:a16="http://schemas.microsoft.com/office/drawing/2014/main" id="{97219337-8E7A-4DB9-894E-CF531A6CC5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6700" y="6443663"/>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Placeholder 34"/>
          <p:cNvSpPr>
            <a:spLocks noGrp="1"/>
          </p:cNvSpPr>
          <p:nvPr userDrawn="1">
            <p:ph type="body" sz="quarter" idx="10"/>
          </p:nvPr>
        </p:nvSpPr>
        <p:spPr>
          <a:xfrm>
            <a:off x="296862" y="244453"/>
            <a:ext cx="10995025" cy="537868"/>
          </a:xfrm>
        </p:spPr>
        <p:txBody>
          <a:bodyPr/>
          <a:lstStyle>
            <a:lvl1pPr marL="0" indent="0">
              <a:buNone/>
              <a:defRPr sz="2800" b="0">
                <a:latin typeface="Verdana" panose="020B0604030504040204" pitchFamily="34" charset="0"/>
                <a:ea typeface="Verdana" panose="020B0604030504040204" pitchFamily="34" charset="0"/>
              </a:defRPr>
            </a:lvl1pPr>
          </a:lstStyle>
          <a:p>
            <a:pPr lvl="0"/>
            <a:r>
              <a:rPr lang="en-US"/>
              <a:t>Click to edit Master text styles</a:t>
            </a:r>
          </a:p>
        </p:txBody>
      </p:sp>
    </p:spTree>
    <p:extLst>
      <p:ext uri="{BB962C8B-B14F-4D97-AF65-F5344CB8AC3E}">
        <p14:creationId xmlns:p14="http://schemas.microsoft.com/office/powerpoint/2010/main" val="21437365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82D063D-4F1C-450B-8DD6-D90D177FFABF}" type="slidenum">
              <a:t>‹#›</a:t>
            </a:fld>
            <a:endParaRPr/>
          </a:p>
        </p:txBody>
      </p:sp>
      <p:sp>
        <p:nvSpPr>
          <p:cNvPr id="6" name="PlaceHolder 5"/>
          <p:cNvSpPr>
            <a:spLocks noGrp="1"/>
          </p:cNvSpPr>
          <p:nvPr>
            <p:ph type="dt" idx="9"/>
          </p:nvPr>
        </p:nvSpPr>
        <p:spPr/>
        <p:txBody>
          <a:bodyPr/>
          <a:lstStyle/>
          <a:p>
            <a:endParaRPr/>
          </a:p>
        </p:txBody>
      </p:sp>
    </p:spTree>
    <p:extLst>
      <p:ext uri="{BB962C8B-B14F-4D97-AF65-F5344CB8AC3E}">
        <p14:creationId xmlns:p14="http://schemas.microsoft.com/office/powerpoint/2010/main" val="317506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EB7995F5-60FB-4A2D-B4FE-BDDC60993AAE}"/>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1B763BA-7861-4EA9-85ED-D3A1BA75277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1729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EB7995F5-60FB-4A2D-B4FE-BDDC60993AAE}"/>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1B763BA-7861-4EA9-85ED-D3A1BA75277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7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255713"/>
            <a:ext cx="10515600"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AB15083-88A0-4966-AE30-AA7324E62BC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B8CA0333-229B-4C3C-816A-0B2429A60E6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9D542FB-ECD6-4D8B-80B8-A784F19662EF}"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25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69704" y="1767325"/>
            <a:ext cx="10515600"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D9537BAE-11CF-4AE9-9322-116301EA8E3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5217B6F3-844B-441C-B30B-7F9C7780FB1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5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4" name="Footer Placeholder 4">
            <a:extLst>
              <a:ext uri="{FF2B5EF4-FFF2-40B4-BE49-F238E27FC236}">
                <a16:creationId xmlns:a16="http://schemas.microsoft.com/office/drawing/2014/main" id="{89521BB7-200F-4575-9D10-3E64092C16D3}"/>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95DBE7E7-42A4-46FD-814A-B9E58DB895B6}"/>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E884F3A-F01E-4DB9-B5F2-FA14182670B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4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Footer Placeholder 4">
            <a:extLst>
              <a:ext uri="{FF2B5EF4-FFF2-40B4-BE49-F238E27FC236}">
                <a16:creationId xmlns:a16="http://schemas.microsoft.com/office/drawing/2014/main" id="{F9A271B8-00F8-496A-B7E4-B7CD2FE81C2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4" name="Slide Number Placeholder 5">
            <a:extLst>
              <a:ext uri="{FF2B5EF4-FFF2-40B4-BE49-F238E27FC236}">
                <a16:creationId xmlns:a16="http://schemas.microsoft.com/office/drawing/2014/main" id="{DD3EF117-84EA-43E5-8830-EA011B42968D}"/>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E5FE472-53E6-4D32-BB70-35BC54726616}"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20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583139"/>
            <a:ext cx="6904623"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Picture Placeholder 4"/>
          <p:cNvSpPr>
            <a:spLocks noGrp="1"/>
          </p:cNvSpPr>
          <p:nvPr>
            <p:ph type="pic" sz="quarter" idx="11"/>
          </p:nvPr>
        </p:nvSpPr>
        <p:spPr>
          <a:xfrm>
            <a:off x="0" y="1582738"/>
            <a:ext cx="3889612" cy="459898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E7925B4-9255-4C14-ACB9-16D41C94B9A8}"/>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2D50FCFE-F0CA-49F5-9A65-39EDECED988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E6C38DF-81A7-4CB7-BA58-F9D51D71CA29}"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49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255713"/>
            <a:ext cx="6904623"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1"/>
          </p:nvPr>
        </p:nvSpPr>
        <p:spPr>
          <a:xfrm>
            <a:off x="0" y="1255334"/>
            <a:ext cx="3889612" cy="4926391"/>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4AB9268-CE03-4C21-B25B-5A4F50BACA20}"/>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FA93540-646E-452E-85B1-75010315FB9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0BEE812-CFFD-4FCF-98F8-F1600D05383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2318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DF94921-40F0-4FF3-914F-D5AF4E9D10B9}"/>
              </a:ext>
            </a:extLst>
          </p:cNvPr>
          <p:cNvSpPr>
            <a:spLocks noGrp="1"/>
          </p:cNvSpPr>
          <p:nvPr>
            <p:ph type="title"/>
          </p:nvPr>
        </p:nvSpPr>
        <p:spPr bwMode="auto">
          <a:xfrm>
            <a:off x="469900" y="255588"/>
            <a:ext cx="10515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AB60F94-17F4-4739-A14F-3B5BBAA51256}"/>
              </a:ext>
            </a:extLst>
          </p:cNvPr>
          <p:cNvSpPr>
            <a:spLocks noGrp="1"/>
          </p:cNvSpPr>
          <p:nvPr>
            <p:ph type="body" idx="1"/>
          </p:nvPr>
        </p:nvSpPr>
        <p:spPr bwMode="auto">
          <a:xfrm>
            <a:off x="469900" y="1255713"/>
            <a:ext cx="10515600"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EEBD721-F56C-4E38-BFA5-8FCD94880C3A}"/>
              </a:ext>
            </a:extLst>
          </p:cNvPr>
          <p:cNvSpPr>
            <a:spLocks noGrp="1"/>
          </p:cNvSpPr>
          <p:nvPr>
            <p:ph type="ftr" sz="quarter" idx="3"/>
          </p:nvPr>
        </p:nvSpPr>
        <p:spPr>
          <a:xfrm>
            <a:off x="503238" y="6454775"/>
            <a:ext cx="10636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accent6">
                    <a:lumMod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1726CE57-0A36-48B2-B329-1B06A7AC730D}"/>
              </a:ext>
            </a:extLst>
          </p:cNvPr>
          <p:cNvSpPr>
            <a:spLocks noGrp="1"/>
          </p:cNvSpPr>
          <p:nvPr>
            <p:ph type="sldNum" sz="quarter" idx="4"/>
          </p:nvPr>
        </p:nvSpPr>
        <p:spPr>
          <a:xfrm>
            <a:off x="5876925" y="6454775"/>
            <a:ext cx="4381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D8E8E"/>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2150191-7AE1-495A-B09D-50850F07E54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99A820A2-DA06-4DF7-8C3F-4CBDDBCE7227}"/>
              </a:ext>
            </a:extLst>
          </p:cNvPr>
          <p:cNvPicPr>
            <a:picLocks noChangeAspect="1"/>
          </p:cNvPicPr>
          <p:nvPr userDrawn="1"/>
        </p:nvPicPr>
        <p:blipFill>
          <a:blip r:embed="rId36" cstate="print">
            <a:extLst>
              <a:ext uri="{28A0092B-C50C-407E-A947-70E740481C1C}">
                <a14:useLocalDpi xmlns:a14="http://schemas.microsoft.com/office/drawing/2010/main" val="0"/>
              </a:ext>
            </a:extLst>
          </a:blip>
          <a:srcRect/>
          <a:stretch>
            <a:fillRect/>
          </a:stretch>
        </p:blipFill>
        <p:spPr bwMode="auto">
          <a:xfrm>
            <a:off x="10764838" y="6488113"/>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7471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9" r:id="rId32"/>
    <p:sldLayoutId id="2147483730" r:id="rId33"/>
    <p:sldLayoutId id="2147483731" r:id="rId34"/>
  </p:sldLayoutIdLst>
  <p:hf hdr="0" dt="0"/>
  <p:txStyles>
    <p:titleStyle>
      <a:lvl1pPr algn="l" rtl="0" eaLnBrk="0" fontAlgn="base" hangingPunct="0">
        <a:lnSpc>
          <a:spcPct val="90000"/>
        </a:lnSpc>
        <a:spcBef>
          <a:spcPct val="0"/>
        </a:spcBef>
        <a:spcAft>
          <a:spcPct val="0"/>
        </a:spcAft>
        <a:defRPr sz="4300" kern="120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p:titleStyle>
    <p:bodyStyle>
      <a:lvl1pPr marL="228600" indent="-228600" algn="l" rtl="0" eaLnBrk="0" fontAlgn="base" hangingPunct="0">
        <a:spcBef>
          <a:spcPts val="1000"/>
        </a:spcBef>
        <a:spcAft>
          <a:spcPct val="0"/>
        </a:spcAft>
        <a:buClr>
          <a:srgbClr val="C00000"/>
        </a:buClr>
        <a:buFont typeface="Arial" panose="020B0604020202020204" pitchFamily="34" charset="0"/>
        <a:buChar char="•"/>
        <a:defRPr sz="2300" kern="1200">
          <a:solidFill>
            <a:srgbClr val="585858"/>
          </a:solidFill>
          <a:latin typeface="+mn-lt"/>
          <a:ea typeface="+mn-ea"/>
          <a:cs typeface="+mn-cs"/>
        </a:defRPr>
      </a:lvl1pPr>
      <a:lvl2pPr marL="685800" indent="-228600" algn="l" rtl="0" eaLnBrk="0" fontAlgn="base" hangingPunct="0">
        <a:spcBef>
          <a:spcPts val="500"/>
        </a:spcBef>
        <a:spcAft>
          <a:spcPct val="0"/>
        </a:spcAft>
        <a:buClr>
          <a:srgbClr val="FA8D1B"/>
        </a:buClr>
        <a:buFont typeface="Calibri" panose="020F0502020204030204" pitchFamily="34" charset="0"/>
        <a:buChar char="−"/>
        <a:defRPr sz="2100" kern="1200">
          <a:solidFill>
            <a:srgbClr val="585858"/>
          </a:solidFill>
          <a:latin typeface="+mn-lt"/>
          <a:ea typeface="+mn-ea"/>
          <a:cs typeface="+mn-cs"/>
        </a:defRPr>
      </a:lvl2pPr>
      <a:lvl3pPr marL="1143000" indent="-228600" algn="l" rtl="0" eaLnBrk="0" fontAlgn="base" hangingPunct="0">
        <a:spcBef>
          <a:spcPts val="500"/>
        </a:spcBef>
        <a:spcAft>
          <a:spcPct val="0"/>
        </a:spcAft>
        <a:buClr>
          <a:srgbClr val="152D8F"/>
        </a:buClr>
        <a:buFont typeface="Wingdings" panose="05000000000000000000" pitchFamily="2" charset="2"/>
        <a:buChar char="§"/>
        <a:defRPr sz="1900" kern="1200">
          <a:solidFill>
            <a:srgbClr val="585858"/>
          </a:solidFill>
          <a:latin typeface="+mn-lt"/>
          <a:ea typeface="+mn-ea"/>
          <a:cs typeface="+mn-cs"/>
        </a:defRPr>
      </a:lvl3pPr>
      <a:lvl4pPr marL="16002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4pPr>
      <a:lvl5pPr marL="20574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integraportal.sharepoint.com/:x:/r/sites/ProductManagementTea/_layouts/15/Doc2.aspx?action=edit&amp;sourcedoc=%7B564011ca-5eaf-4d2f-a736-b94b477a4dcf%7D&amp;wdOrigin=TEAMS-MAGLEV.teamsSdk_ns.rwc&amp;wdExp=TEAMS-TREATMENT&amp;wdhostclicktime=1722238310445&amp;web=1" TargetMode="Externa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_A4666CA4.xlsx"/><Relationship Id="rId1" Type="http://schemas.openxmlformats.org/officeDocument/2006/relationships/slideLayout" Target="../slideLayouts/slideLayout34.xml"/><Relationship Id="rId5" Type="http://schemas.openxmlformats.org/officeDocument/2006/relationships/image" Target="../media/image11.emf"/><Relationship Id="rId4" Type="http://schemas.openxmlformats.org/officeDocument/2006/relationships/package" Target="../embeddings/Microsoft_Excel_Worksheet_545E6C9D.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651164-9094-4753-AB29-0B0148EE57D6}"/>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47855A56-3DF9-4BA0-B83A-C4D6438B0E0C}"/>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221A6B2-8A84-48D9-9993-48CF3C776FFD}"/>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41DFDDBE-B871-4378-B91E-AFF365AA7772}"/>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8D0FC8D-13CA-40A8-B563-385EFF9AB259}"/>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089899C-B025-40F8-A85A-6DA41CE82C99}"/>
              </a:ext>
            </a:extLst>
          </p:cNvPr>
          <p:cNvSpPr/>
          <p:nvPr/>
        </p:nvSpPr>
        <p:spPr>
          <a:xfrm>
            <a:off x="-3330" y="231973"/>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6BA38E9F-6763-4234-A8C3-B25B00B92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7F7556C-67A4-491B-B8EA-8AD94F39647C}"/>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98580C7F-D7D8-40A4-B9C3-5B0F51E55C4E}"/>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DFBC1DF2-172A-4226-92BD-00CBFDBBA364}"/>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C9A79B53-CEA6-435C-8D6F-6F26A5FFFB9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A8F55C8B-7ECE-4514-BC93-DB9B0B7BBF7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80A79B46-FE9C-4275-B9D7-DAB6E558566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D8DD90BB-2A73-4D34-AA7D-A6B4A09CDA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D556AD47-3FE1-8C6E-ACCC-A1825C5588F7}"/>
              </a:ext>
            </a:extLst>
          </p:cNvPr>
          <p:cNvSpPr txBox="1">
            <a:spLocks/>
          </p:cNvSpPr>
          <p:nvPr/>
        </p:nvSpPr>
        <p:spPr bwMode="auto">
          <a:xfrm>
            <a:off x="214671" y="2092287"/>
            <a:ext cx="9675888" cy="13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a:solidFill>
                  <a:schemeClr val="bg1"/>
                </a:solidFill>
                <a:latin typeface="Verdana"/>
                <a:ea typeface="Verdana"/>
              </a:rPr>
              <a:t>Product plan–</a:t>
            </a:r>
            <a:r>
              <a:rPr lang="en-US" altLang="en-US" sz="2800" b="1">
                <a:solidFill>
                  <a:schemeClr val="bg1"/>
                </a:solidFill>
                <a:latin typeface="Verdana"/>
                <a:ea typeface="Verdana"/>
              </a:rPr>
              <a:t> </a:t>
            </a:r>
            <a:r>
              <a:rPr lang="en-US" altLang="en-US" sz="2800" b="1" err="1">
                <a:solidFill>
                  <a:schemeClr val="bg1"/>
                </a:solidFill>
                <a:latin typeface="Verdana"/>
                <a:ea typeface="Verdana"/>
              </a:rPr>
              <a:t>iWMS</a:t>
            </a:r>
            <a:r>
              <a:rPr lang="en-US" altLang="en-US" sz="2800" b="1">
                <a:solidFill>
                  <a:schemeClr val="bg1"/>
                </a:solidFill>
                <a:latin typeface="Verdana"/>
                <a:ea typeface="Verdana"/>
              </a:rPr>
              <a:t>, </a:t>
            </a:r>
            <a:r>
              <a:rPr lang="en-US" altLang="en-US" sz="2800" b="1" err="1">
                <a:solidFill>
                  <a:schemeClr val="bg1"/>
                </a:solidFill>
                <a:latin typeface="Verdana"/>
                <a:ea typeface="Verdana"/>
              </a:rPr>
              <a:t>iTracks</a:t>
            </a:r>
            <a:endParaRPr lang="en-US" altLang="en-US" sz="2800" b="1">
              <a:solidFill>
                <a:schemeClr val="bg1"/>
              </a:solidFill>
              <a:latin typeface="Verdana"/>
              <a:ea typeface="Verdana"/>
            </a:endParaRPr>
          </a:p>
          <a:p>
            <a:pPr>
              <a:defRPr/>
            </a:pPr>
            <a:endParaRPr lang="en-US" altLang="en-US" sz="3100" b="1">
              <a:solidFill>
                <a:schemeClr val="bg1"/>
              </a:solidFill>
              <a:latin typeface="Verdana"/>
              <a:ea typeface="Verdana"/>
            </a:endParaRPr>
          </a:p>
          <a:p>
            <a:pPr marL="342900" indent="-342900">
              <a:buFont typeface="Arial" panose="020B0604020202020204" pitchFamily="34" charset="0"/>
              <a:buChar char="•"/>
              <a:defRPr/>
            </a:pPr>
            <a:r>
              <a:rPr lang="en-US" altLang="en-US" sz="2000" b="1">
                <a:solidFill>
                  <a:schemeClr val="bg1"/>
                </a:solidFill>
                <a:latin typeface="Verdana"/>
                <a:ea typeface="Verdana"/>
              </a:rPr>
              <a:t> JAS'24 - Update </a:t>
            </a:r>
          </a:p>
          <a:p>
            <a:pPr marL="342900" indent="-342900">
              <a:buFont typeface="Arial" panose="020B0604020202020204" pitchFamily="34" charset="0"/>
              <a:buChar char="•"/>
              <a:defRPr/>
            </a:pPr>
            <a:endParaRPr lang="en-US" altLang="en-US" sz="2000" b="1">
              <a:solidFill>
                <a:schemeClr val="bg1"/>
              </a:solidFill>
              <a:latin typeface="Verdana"/>
              <a:ea typeface="Verdana"/>
            </a:endParaRPr>
          </a:p>
          <a:p>
            <a:pPr marL="342900" indent="-342900">
              <a:buFont typeface="Arial" panose="020B0604020202020204" pitchFamily="34" charset="0"/>
              <a:buChar char="•"/>
              <a:defRPr/>
            </a:pPr>
            <a:r>
              <a:rPr lang="en-US" altLang="en-US" sz="2000" b="1">
                <a:solidFill>
                  <a:schemeClr val="bg1"/>
                </a:solidFill>
                <a:latin typeface="Verdana"/>
                <a:ea typeface="Verdana"/>
              </a:rPr>
              <a:t>Review OND’24 Plan</a:t>
            </a:r>
            <a:br>
              <a:rPr lang="en-US" altLang="en-US" sz="3100" b="1">
                <a:latin typeface="Verdana"/>
                <a:ea typeface="Verdana"/>
              </a:rPr>
            </a:br>
            <a:br>
              <a:rPr lang="en-US" altLang="en-US" sz="3100" b="1">
                <a:latin typeface="Verdana"/>
                <a:ea typeface="Verdana"/>
              </a:rPr>
            </a:br>
            <a:endParaRPr lang="en-US" altLang="en-US" sz="1400">
              <a:solidFill>
                <a:schemeClr val="bg1"/>
              </a:solidFill>
              <a:latin typeface="Verdana"/>
              <a:ea typeface="Verdana"/>
            </a:endParaRPr>
          </a:p>
        </p:txBody>
      </p:sp>
    </p:spTree>
    <p:extLst>
      <p:ext uri="{BB962C8B-B14F-4D97-AF65-F5344CB8AC3E}">
        <p14:creationId xmlns:p14="http://schemas.microsoft.com/office/powerpoint/2010/main" val="285574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B6BC-8EBF-4A02-89D3-8DBFFC250A27}"/>
              </a:ext>
            </a:extLst>
          </p:cNvPr>
          <p:cNvSpPr>
            <a:spLocks noGrp="1"/>
          </p:cNvSpPr>
          <p:nvPr>
            <p:ph type="title"/>
          </p:nvPr>
        </p:nvSpPr>
        <p:spPr>
          <a:xfrm>
            <a:off x="581998" y="-3879"/>
            <a:ext cx="11018807" cy="576262"/>
          </a:xfrm>
        </p:spPr>
        <p:txBody>
          <a:bodyPr/>
          <a:lstStyle/>
          <a:p>
            <a:r>
              <a:rPr lang="en-US" sz="2700" b="1"/>
              <a:t>OND'24 </a:t>
            </a:r>
            <a:r>
              <a:rPr lang="en-US" sz="2700" b="1" err="1"/>
              <a:t>iWMS</a:t>
            </a:r>
            <a:r>
              <a:rPr lang="en-US" sz="2700" b="1"/>
              <a:t> - Planned Delivery Goals </a:t>
            </a:r>
            <a:endParaRPr lang="en-US" sz="2700" b="1">
              <a:solidFill>
                <a:srgbClr val="FF0000"/>
              </a:solidFill>
              <a:cs typeface="Calibri"/>
            </a:endParaRPr>
          </a:p>
        </p:txBody>
      </p:sp>
      <p:sp>
        <p:nvSpPr>
          <p:cNvPr id="5" name="Footer Placeholder 4">
            <a:extLst>
              <a:ext uri="{FF2B5EF4-FFF2-40B4-BE49-F238E27FC236}">
                <a16:creationId xmlns:a16="http://schemas.microsoft.com/office/drawing/2014/main" id="{4985C2D0-8AD2-4D2A-97E1-53199352F32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6AE89689-89C9-4EFF-B2CF-497B4B96CE4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75AC9B1-DC8F-499D-884F-8725CE55D332}"/>
              </a:ext>
            </a:extLst>
          </p:cNvPr>
          <p:cNvGraphicFramePr>
            <a:graphicFrameLocks noGrp="1"/>
          </p:cNvGraphicFramePr>
          <p:nvPr>
            <p:extLst>
              <p:ext uri="{D42A27DB-BD31-4B8C-83A1-F6EECF244321}">
                <p14:modId xmlns:p14="http://schemas.microsoft.com/office/powerpoint/2010/main" val="88150659"/>
              </p:ext>
            </p:extLst>
          </p:nvPr>
        </p:nvGraphicFramePr>
        <p:xfrm>
          <a:off x="484909" y="498763"/>
          <a:ext cx="11251788" cy="5138248"/>
        </p:xfrm>
        <a:graphic>
          <a:graphicData uri="http://schemas.openxmlformats.org/drawingml/2006/table">
            <a:tbl>
              <a:tblPr/>
              <a:tblGrid>
                <a:gridCol w="1615289">
                  <a:extLst>
                    <a:ext uri="{9D8B030D-6E8A-4147-A177-3AD203B41FA5}">
                      <a16:colId xmlns:a16="http://schemas.microsoft.com/office/drawing/2014/main" val="3545584121"/>
                    </a:ext>
                  </a:extLst>
                </a:gridCol>
                <a:gridCol w="1120160">
                  <a:extLst>
                    <a:ext uri="{9D8B030D-6E8A-4147-A177-3AD203B41FA5}">
                      <a16:colId xmlns:a16="http://schemas.microsoft.com/office/drawing/2014/main" val="249146288"/>
                    </a:ext>
                  </a:extLst>
                </a:gridCol>
                <a:gridCol w="1175773">
                  <a:extLst>
                    <a:ext uri="{9D8B030D-6E8A-4147-A177-3AD203B41FA5}">
                      <a16:colId xmlns:a16="http://schemas.microsoft.com/office/drawing/2014/main" val="1742673147"/>
                    </a:ext>
                  </a:extLst>
                </a:gridCol>
                <a:gridCol w="1243629">
                  <a:extLst>
                    <a:ext uri="{9D8B030D-6E8A-4147-A177-3AD203B41FA5}">
                      <a16:colId xmlns:a16="http://schemas.microsoft.com/office/drawing/2014/main" val="896229250"/>
                    </a:ext>
                  </a:extLst>
                </a:gridCol>
                <a:gridCol w="1278535">
                  <a:extLst>
                    <a:ext uri="{9D8B030D-6E8A-4147-A177-3AD203B41FA5}">
                      <a16:colId xmlns:a16="http://schemas.microsoft.com/office/drawing/2014/main" val="2297998968"/>
                    </a:ext>
                  </a:extLst>
                </a:gridCol>
                <a:gridCol w="1323038">
                  <a:extLst>
                    <a:ext uri="{9D8B030D-6E8A-4147-A177-3AD203B41FA5}">
                      <a16:colId xmlns:a16="http://schemas.microsoft.com/office/drawing/2014/main" val="671362601"/>
                    </a:ext>
                  </a:extLst>
                </a:gridCol>
                <a:gridCol w="3495364">
                  <a:extLst>
                    <a:ext uri="{9D8B030D-6E8A-4147-A177-3AD203B41FA5}">
                      <a16:colId xmlns:a16="http://schemas.microsoft.com/office/drawing/2014/main" val="3383810483"/>
                    </a:ext>
                  </a:extLst>
                </a:gridCol>
              </a:tblGrid>
              <a:tr h="463110">
                <a:tc>
                  <a:txBody>
                    <a:bodyPr/>
                    <a:lstStyle/>
                    <a:p>
                      <a:pPr algn="ctr" fontAlgn="b"/>
                      <a:r>
                        <a:rPr lang="en-IN" sz="1600" b="0" i="0" u="none" strike="noStrike">
                          <a:solidFill>
                            <a:schemeClr val="bg1"/>
                          </a:solidFill>
                          <a:effectLst/>
                          <a:latin typeface="Calibri"/>
                        </a:rPr>
                        <a:t>Customer</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b"/>
                      <a:r>
                        <a:rPr lang="en-US" sz="1600" b="1" i="0" u="none" strike="noStrike">
                          <a:solidFill>
                            <a:schemeClr val="bg1"/>
                          </a:solidFill>
                          <a:effectLst/>
                          <a:latin typeface="Calibri"/>
                        </a:rPr>
                        <a:t>Platform Setup*</a:t>
                      </a:r>
                      <a:endParaRPr lang="en-IN" sz="1600" b="1" i="0" u="none" strike="noStrike">
                        <a:solidFill>
                          <a:schemeClr val="bg1"/>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ctr" fontAlgn="b"/>
                      <a:r>
                        <a:rPr lang="en-US" sz="1600" b="1" i="0" u="none" strike="noStrike">
                          <a:solidFill>
                            <a:schemeClr val="bg1"/>
                          </a:solidFill>
                          <a:effectLst/>
                          <a:latin typeface="Calibri"/>
                        </a:rPr>
                        <a:t>Testing</a:t>
                      </a:r>
                    </a:p>
                    <a:p>
                      <a:pPr lvl="0" algn="ctr">
                        <a:buNone/>
                      </a:pPr>
                      <a:r>
                        <a:rPr lang="en-US" sz="1600" b="1" i="0" u="none" strike="noStrike">
                          <a:solidFill>
                            <a:schemeClr val="bg1"/>
                          </a:solidFill>
                          <a:effectLst/>
                          <a:latin typeface="Calibri"/>
                        </a:rPr>
                        <a:t>(</a:t>
                      </a:r>
                      <a:r>
                        <a:rPr lang="en-US" sz="1600" b="1" i="0" u="none" strike="noStrike" err="1">
                          <a:solidFill>
                            <a:schemeClr val="bg1"/>
                          </a:solidFill>
                          <a:effectLst/>
                          <a:latin typeface="Calibri"/>
                        </a:rPr>
                        <a:t>Prod.Tech</a:t>
                      </a:r>
                      <a:r>
                        <a:rPr lang="en-US" sz="1600" b="1" i="0" u="none" strike="noStrike">
                          <a:solidFill>
                            <a:schemeClr val="bg1"/>
                          </a:solidFill>
                          <a:effectLst/>
                          <a:latin typeface="Calibri"/>
                        </a:rPr>
                        <a:t>.)</a:t>
                      </a:r>
                    </a:p>
                  </a:txBody>
                  <a:tcPr marL="8676" marR="8676" marT="867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a:solidFill>
                            <a:schemeClr val="bg1"/>
                          </a:solidFill>
                          <a:effectLst/>
                          <a:latin typeface="Calibri"/>
                        </a:rPr>
                        <a:t>Testing</a:t>
                      </a:r>
                    </a:p>
                    <a:p>
                      <a:pPr lvl="0" algn="ctr">
                        <a:buNone/>
                      </a:pPr>
                      <a:r>
                        <a:rPr lang="en-US" sz="1600" b="1" i="0" u="none" strike="noStrike">
                          <a:solidFill>
                            <a:schemeClr val="bg1"/>
                          </a:solidFill>
                          <a:effectLst/>
                          <a:latin typeface="Calibri"/>
                        </a:rPr>
                        <a:t>(Customer)</a:t>
                      </a: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b"/>
                      <a:r>
                        <a:rPr lang="en-US" sz="1600" b="1" i="0" u="none" strike="noStrike">
                          <a:solidFill>
                            <a:schemeClr val="bg1"/>
                          </a:solidFill>
                          <a:effectLst/>
                          <a:latin typeface="Calibri"/>
                        </a:rPr>
                        <a:t>Go Live Date</a:t>
                      </a:r>
                      <a:endParaRPr lang="en-IN" sz="1600" b="1" i="0" u="none" strike="noStrike">
                        <a:solidFill>
                          <a:schemeClr val="bg1"/>
                        </a:solidFill>
                        <a:effectLst/>
                        <a:latin typeface="Calibri"/>
                      </a:endParaRP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lvl="0" algn="ctr">
                        <a:buNone/>
                      </a:pPr>
                      <a:r>
                        <a:rPr lang="en-US" sz="1600" b="1" i="0" u="none" strike="noStrike">
                          <a:solidFill>
                            <a:schemeClr val="bg1"/>
                          </a:solidFill>
                          <a:effectLst/>
                          <a:latin typeface="Calibri"/>
                        </a:rPr>
                        <a:t>Why?</a:t>
                      </a:r>
                    </a:p>
                  </a:txBody>
                  <a:tcPr marL="8675" marR="8675" marT="867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6350">
                      <a:solidFill>
                        <a:srgbClr val="000000"/>
                      </a:solidFill>
                    </a:lnB>
                    <a:solidFill>
                      <a:srgbClr val="0070C0"/>
                    </a:solidFill>
                  </a:tcPr>
                </a:tc>
                <a:extLst>
                  <a:ext uri="{0D108BD9-81ED-4DB2-BD59-A6C34878D82A}">
                    <a16:rowId xmlns:a16="http://schemas.microsoft.com/office/drawing/2014/main" val="536669686"/>
                  </a:ext>
                </a:extLst>
              </a:tr>
              <a:tr h="463110">
                <a:tc>
                  <a:txBody>
                    <a:bodyPr/>
                    <a:lstStyle/>
                    <a:p>
                      <a:pPr algn="ctr" fontAlgn="b"/>
                      <a:r>
                        <a:rPr lang="en-IN" sz="1600" b="1" i="0" u="none" strike="noStrike">
                          <a:solidFill>
                            <a:srgbClr val="000000"/>
                          </a:solidFill>
                          <a:effectLst/>
                          <a:latin typeface="Calibri"/>
                        </a:rPr>
                        <a:t>WMS New onboarding</a:t>
                      </a:r>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600" b="1" i="0" u="none" strike="noStrike">
                          <a:solidFill>
                            <a:srgbClr val="000000"/>
                          </a:solidFill>
                          <a:effectLst/>
                          <a:latin typeface="Calibri"/>
                        </a:rPr>
                        <a:t>Start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600" b="1" i="0" u="none" strike="noStrike">
                          <a:solidFill>
                            <a:srgbClr val="000000"/>
                          </a:solidFill>
                          <a:effectLst/>
                          <a:latin typeface="Calibri"/>
                        </a:rPr>
                        <a:t>End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600" b="1" i="0" u="none" strike="noStrike">
                          <a:solidFill>
                            <a:srgbClr val="000000"/>
                          </a:solidFill>
                          <a:effectLst/>
                          <a:latin typeface="Calibri"/>
                        </a:rPr>
                        <a:t>End Date</a:t>
                      </a:r>
                      <a:endParaRPr lang="en-IN" sz="16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600" b="1" i="0" u="none" strike="noStrike">
                          <a:solidFill>
                            <a:srgbClr val="000000"/>
                          </a:solidFill>
                          <a:effectLst/>
                          <a:latin typeface="Calibri"/>
                        </a:rPr>
                        <a:t>End Date</a:t>
                      </a:r>
                      <a:endParaRPr lang="en-IN" sz="16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a:tc>
                <a:extLst>
                  <a:ext uri="{0D108BD9-81ED-4DB2-BD59-A6C34878D82A}">
                    <a16:rowId xmlns:a16="http://schemas.microsoft.com/office/drawing/2014/main" val="4018466627"/>
                  </a:ext>
                </a:extLst>
              </a:tr>
              <a:tr h="463110">
                <a:tc>
                  <a:txBody>
                    <a:bodyPr/>
                    <a:lstStyle/>
                    <a:p>
                      <a:pPr lvl="0" algn="ctr">
                        <a:buNone/>
                      </a:pPr>
                      <a:r>
                        <a:rPr lang="en-IN" sz="1600" b="0" i="0" u="none" strike="noStrike" noProof="0">
                          <a:solidFill>
                            <a:srgbClr val="000000"/>
                          </a:solidFill>
                          <a:effectLst/>
                          <a:latin typeface="Calibri"/>
                        </a:rPr>
                        <a:t>CUP (Journals) - Enhancements</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1-Oct-2024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600" b="0" i="0" u="none" strike="noStrike" kern="1200">
                          <a:solidFill>
                            <a:srgbClr val="000000"/>
                          </a:solidFill>
                          <a:effectLst/>
                          <a:latin typeface="+mn-lt"/>
                          <a:ea typeface="+mn-ea"/>
                          <a:cs typeface="+mn-cs"/>
                        </a:rPr>
                        <a:t>20-Dec-2024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US" sz="1600" b="0" i="0" u="none" strike="noStrike" kern="1200">
                          <a:solidFill>
                            <a:srgbClr val="000000"/>
                          </a:solidFill>
                          <a:effectLst/>
                          <a:latin typeface="+mn-lt"/>
                          <a:ea typeface="+mn-ea"/>
                          <a:cs typeface="+mn-cs"/>
                        </a:rPr>
                        <a:t>30-Dec-2024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US" sz="1600" b="0" i="0" u="none" strike="noStrike" noProof="0">
                          <a:solidFill>
                            <a:srgbClr val="000000"/>
                          </a:solidFill>
                          <a:effectLst/>
                          <a:latin typeface="Calibri"/>
                        </a:rPr>
                        <a:t>NA</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31-Dec-2024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600" b="0" i="0" u="none" strike="noStrike" noProof="0">
                          <a:solidFill>
                            <a:srgbClr val="000000"/>
                          </a:solidFill>
                          <a:effectLst/>
                          <a:latin typeface="Calibri"/>
                        </a:rPr>
                        <a:t>Customer requirement</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38381"/>
                  </a:ext>
                </a:extLst>
              </a:tr>
              <a:tr h="688406">
                <a:tc>
                  <a:txBody>
                    <a:bodyPr/>
                    <a:lstStyle/>
                    <a:p>
                      <a:pPr lvl="0" algn="ctr">
                        <a:buNone/>
                      </a:pPr>
                      <a:r>
                        <a:rPr lang="en-IN" sz="1600" b="0" i="0" u="none" strike="noStrike" noProof="0">
                          <a:solidFill>
                            <a:srgbClr val="000000"/>
                          </a:solidFill>
                          <a:effectLst/>
                          <a:latin typeface="Calibri"/>
                        </a:rPr>
                        <a:t>Elsevier Latex P2 Points</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endParaRPr lang="en-IN" sz="1600" b="0" i="0" u="none" strike="noStrike" kern="1200" noProof="0">
                        <a:solidFill>
                          <a:srgbClr val="000000"/>
                        </a:solidFill>
                        <a:effectLst/>
                        <a:latin typeface="Calibri"/>
                      </a:endParaRPr>
                    </a:p>
                    <a:p>
                      <a:pPr lvl="0" algn="ctr">
                        <a:lnSpc>
                          <a:spcPct val="100000"/>
                        </a:lnSpc>
                        <a:spcBef>
                          <a:spcPts val="0"/>
                        </a:spcBef>
                        <a:spcAft>
                          <a:spcPts val="0"/>
                        </a:spcAft>
                        <a:buNone/>
                      </a:pPr>
                      <a:r>
                        <a:rPr lang="en-IN" sz="1600" b="0" i="0" u="none" strike="noStrike" kern="1200" noProof="0">
                          <a:solidFill>
                            <a:srgbClr val="000000"/>
                          </a:solidFill>
                          <a:effectLst/>
                          <a:latin typeface="Calibri"/>
                        </a:rPr>
                        <a:t>1-Oct-2024</a:t>
                      </a:r>
                      <a:endParaRPr lang="en-IN" sz="1600" b="0" i="0" u="none" strike="noStrike" kern="1200" noProof="0">
                        <a:solidFill>
                          <a:srgbClr val="3D3D3D"/>
                        </a:solidFill>
                        <a:effectLst/>
                        <a:latin typeface="Calibri"/>
                      </a:endParaRPr>
                    </a:p>
                    <a:p>
                      <a:pPr marL="0" lvl="0" algn="ctr" defTabSz="914400">
                        <a:buNone/>
                      </a:pPr>
                      <a:endParaRPr lang="en-IN" sz="1600" b="0" i="0" u="none" strike="noStrike" kern="1200" noProof="0">
                        <a:solidFill>
                          <a:srgbClr val="000000"/>
                        </a:solidFill>
                        <a:effectLst/>
                        <a:latin typeface="Calibri"/>
                      </a:endParaRP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marL="0" lvl="0" algn="ctr" defTabSz="914400">
                        <a:buNone/>
                      </a:pPr>
                      <a:r>
                        <a:rPr lang="en-IN" sz="1600" b="0" i="0" u="none" strike="noStrike" kern="1200" noProof="0">
                          <a:solidFill>
                            <a:srgbClr val="000000"/>
                          </a:solidFill>
                          <a:effectLst/>
                          <a:latin typeface="Calibri"/>
                        </a:rPr>
                        <a:t>5-Nov-2024</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marL="0" lvl="0" algn="ctr">
                        <a:buNone/>
                      </a:pPr>
                      <a:r>
                        <a:rPr lang="en-IN" sz="1600" b="0" i="0" u="none" strike="noStrike" kern="1200" noProof="0">
                          <a:solidFill>
                            <a:srgbClr val="000000"/>
                          </a:solidFill>
                          <a:effectLst/>
                          <a:latin typeface="Calibri"/>
                        </a:rPr>
                        <a:t>13-Nov-2024</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endParaRPr lang="en-US" sz="1600" b="0" i="0" u="none" strike="noStrike" noProof="0">
                        <a:solidFill>
                          <a:srgbClr val="000000"/>
                        </a:solidFill>
                        <a:effectLst/>
                        <a:latin typeface="Calibri"/>
                      </a:endParaRP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15-Nov-2024</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buNone/>
                      </a:pPr>
                      <a:r>
                        <a:rPr lang="en-US" sz="1600" b="0" i="0" u="none" strike="noStrike" noProof="0">
                          <a:solidFill>
                            <a:srgbClr val="000000"/>
                          </a:solidFill>
                          <a:effectLst/>
                          <a:latin typeface="Calibri"/>
                        </a:rPr>
                        <a:t>Enhancement Points</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extLst>
                  <a:ext uri="{0D108BD9-81ED-4DB2-BD59-A6C34878D82A}">
                    <a16:rowId xmlns:a16="http://schemas.microsoft.com/office/drawing/2014/main" val="3115599848"/>
                  </a:ext>
                </a:extLst>
              </a:tr>
              <a:tr h="688406">
                <a:tc>
                  <a:txBody>
                    <a:bodyPr/>
                    <a:lstStyle/>
                    <a:p>
                      <a:pPr lvl="0" algn="ctr">
                        <a:buNone/>
                      </a:pPr>
                      <a:r>
                        <a:rPr lang="en-IN" sz="1600" b="0" i="0" u="none" strike="noStrike" noProof="0">
                          <a:solidFill>
                            <a:srgbClr val="000000"/>
                          </a:solidFill>
                          <a:effectLst/>
                          <a:latin typeface="Calibri"/>
                        </a:rPr>
                        <a:t>WKH(Journals) - Enhancements</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1-Oct-2024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20-Dec-2024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en-US" sz="1600" b="0" i="0" u="none" strike="noStrike" kern="1200" noProof="0">
                        <a:solidFill>
                          <a:srgbClr val="000000"/>
                        </a:solidFill>
                        <a:effectLst/>
                        <a:latin typeface="Calibri"/>
                      </a:endParaRPr>
                    </a:p>
                    <a:p>
                      <a:pPr lvl="0" algn="ctr">
                        <a:lnSpc>
                          <a:spcPct val="100000"/>
                        </a:lnSpc>
                        <a:spcBef>
                          <a:spcPts val="0"/>
                        </a:spcBef>
                        <a:spcAft>
                          <a:spcPts val="0"/>
                        </a:spcAft>
                        <a:buNone/>
                      </a:pPr>
                      <a:r>
                        <a:rPr lang="en-US" sz="1600" b="0" i="0" u="none" strike="noStrike" kern="1200" noProof="0">
                          <a:solidFill>
                            <a:srgbClr val="000000"/>
                          </a:solidFill>
                          <a:effectLst/>
                          <a:latin typeface="Calibri"/>
                        </a:rPr>
                        <a:t>30-Dec-2024</a:t>
                      </a:r>
                      <a:endParaRPr lang="en-US" sz="1600" b="0" i="0" u="none" strike="noStrike" kern="1200" noProof="0">
                        <a:solidFill>
                          <a:srgbClr val="3D3D3D"/>
                        </a:solidFill>
                        <a:effectLst/>
                        <a:latin typeface="Calibri"/>
                      </a:endParaRPr>
                    </a:p>
                    <a:p>
                      <a:pPr marL="0" lvl="0" algn="ctr" defTabSz="914400">
                        <a:buNone/>
                      </a:pPr>
                      <a:endParaRPr lang="en-US" sz="1600" b="0" i="0" u="none" strike="noStrike" kern="1200" noProof="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31-Dec-2024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600" b="0" i="0" u="none" strike="noStrike" noProof="0">
                          <a:solidFill>
                            <a:srgbClr val="000000"/>
                          </a:solidFill>
                          <a:effectLst/>
                          <a:latin typeface="Calibri"/>
                        </a:rPr>
                        <a:t>Customer requirement</a:t>
                      </a:r>
                      <a:endParaRPr lang="en-US"/>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706200"/>
                  </a:ext>
                </a:extLst>
              </a:tr>
              <a:tr h="688406">
                <a:tc>
                  <a:txBody>
                    <a:bodyPr/>
                    <a:lstStyle/>
                    <a:p>
                      <a:pPr lvl="0" algn="ctr">
                        <a:buNone/>
                      </a:pPr>
                      <a:r>
                        <a:rPr lang="en-IN" sz="1600" b="0" i="0" u="none" strike="noStrike" noProof="0">
                          <a:solidFill>
                            <a:srgbClr val="000000"/>
                          </a:solidFill>
                          <a:effectLst/>
                          <a:latin typeface="Calibri"/>
                        </a:rPr>
                        <a:t>ACS (Journals) - Enhancements</a:t>
                      </a:r>
                      <a:endParaRPr lang="en-US"/>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1-Oct-2024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20-Dec-2024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en-US" sz="1600" b="0" i="0" u="none" strike="noStrike" kern="1200" noProof="0">
                        <a:solidFill>
                          <a:srgbClr val="000000"/>
                        </a:solidFill>
                        <a:effectLst/>
                        <a:latin typeface="Calibri"/>
                      </a:endParaRPr>
                    </a:p>
                    <a:p>
                      <a:pPr lvl="0" algn="ctr">
                        <a:lnSpc>
                          <a:spcPct val="100000"/>
                        </a:lnSpc>
                        <a:spcBef>
                          <a:spcPts val="0"/>
                        </a:spcBef>
                        <a:spcAft>
                          <a:spcPts val="0"/>
                        </a:spcAft>
                        <a:buNone/>
                      </a:pPr>
                      <a:r>
                        <a:rPr lang="en-US" sz="1600" b="0" i="0" u="none" strike="noStrike" kern="1200" noProof="0">
                          <a:solidFill>
                            <a:srgbClr val="000000"/>
                          </a:solidFill>
                          <a:effectLst/>
                          <a:latin typeface="Calibri"/>
                        </a:rPr>
                        <a:t>30-Dec-2024</a:t>
                      </a:r>
                      <a:endParaRPr lang="en-US" sz="1600" b="0" i="0" u="none" strike="noStrike" kern="1200" noProof="0">
                        <a:solidFill>
                          <a:srgbClr val="3D3D3D"/>
                        </a:solidFill>
                        <a:effectLst/>
                        <a:latin typeface="Calibri"/>
                      </a:endParaRPr>
                    </a:p>
                    <a:p>
                      <a:pPr marL="0" lvl="0" algn="ctr">
                        <a:buNone/>
                      </a:pPr>
                      <a:endParaRPr lang="en-US" sz="1600" b="0" i="0" u="none" strike="noStrike" kern="1200" noProof="0">
                        <a:solidFill>
                          <a:srgbClr val="000000"/>
                        </a:solidFill>
                        <a:effectLst/>
                      </a:endParaRP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rPr>
                        <a:t>31-Dec-2024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600" b="0" i="0" u="none" strike="noStrike" noProof="0">
                          <a:solidFill>
                            <a:srgbClr val="000000"/>
                          </a:solidFill>
                          <a:effectLst/>
                          <a:latin typeface="Calibri"/>
                        </a:rPr>
                        <a:t>Customer requirement</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3677"/>
                  </a:ext>
                </a:extLst>
              </a:tr>
              <a:tr h="688406">
                <a:tc>
                  <a:txBody>
                    <a:bodyPr/>
                    <a:lstStyle/>
                    <a:p>
                      <a:pPr lvl="0" algn="ctr">
                        <a:buNone/>
                      </a:pPr>
                      <a:r>
                        <a:rPr lang="en-IN" sz="1600" b="0" i="0" u="none" strike="noStrike" noProof="0">
                          <a:solidFill>
                            <a:srgbClr val="000000"/>
                          </a:solidFill>
                          <a:effectLst/>
                          <a:latin typeface="Calibri"/>
                        </a:rPr>
                        <a:t>IWMS Documentation preparation</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1-Oct-2024</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20-Dec-2024</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US" sz="1600" b="0" i="0" u="none" strike="noStrike" kern="1200" noProof="0">
                          <a:solidFill>
                            <a:srgbClr val="000000"/>
                          </a:solidFill>
                          <a:effectLst/>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20-Dec-2024</a:t>
                      </a:r>
                      <a:endParaRPr lang="en-IN" sz="1600" b="0" i="0" u="none" strike="noStrike" noProof="0">
                        <a:solidFill>
                          <a:srgbClr val="000000"/>
                        </a:solidFill>
                        <a:effectLst/>
                      </a:endParaRP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600" b="0" i="0" u="none" strike="noStrike" noProof="0">
                          <a:solidFill>
                            <a:srgbClr val="000000"/>
                          </a:solidFill>
                          <a:effectLst/>
                          <a:latin typeface="Calibri"/>
                        </a:rPr>
                        <a:t>Technical, Testing and User documents</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3773154"/>
                  </a:ext>
                </a:extLst>
              </a:tr>
              <a:tr h="688406">
                <a:tc>
                  <a:txBody>
                    <a:bodyPr/>
                    <a:lstStyle/>
                    <a:p>
                      <a:pPr lvl="0" algn="ctr">
                        <a:buNone/>
                      </a:pPr>
                      <a:r>
                        <a:rPr lang="en-IN" sz="1600" b="0" i="0" u="none" strike="noStrike" noProof="0">
                          <a:solidFill>
                            <a:srgbClr val="000000"/>
                          </a:solidFill>
                          <a:effectLst/>
                          <a:latin typeface="Calibri"/>
                        </a:rPr>
                        <a:t>IWMS Testing Samples collection</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1-Oct-2024</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IN" sz="1600" b="0" i="0" u="none" strike="noStrike" kern="1200" noProof="0">
                          <a:solidFill>
                            <a:srgbClr val="000000"/>
                          </a:solidFill>
                          <a:effectLst/>
                          <a:latin typeface="Calibri"/>
                        </a:rPr>
                        <a:t>21-Oct-2024</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a:buNone/>
                      </a:pPr>
                      <a:r>
                        <a:rPr lang="en-US" sz="1600" b="0" i="0" u="none" strike="noStrike" kern="1200" noProof="0">
                          <a:solidFill>
                            <a:srgbClr val="000000"/>
                          </a:solidFill>
                          <a:effectLst/>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21-Oct-2024</a:t>
                      </a:r>
                      <a:endParaRPr lang="en-IN" sz="1600" b="0" i="0" u="none" strike="noStrike" noProof="0">
                        <a:solidFill>
                          <a:srgbClr val="000000"/>
                        </a:solidFill>
                        <a:effectLst/>
                      </a:endParaRP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600" b="0" i="0" u="none" strike="noStrike" noProof="0">
                          <a:solidFill>
                            <a:srgbClr val="000000"/>
                          </a:solidFill>
                          <a:effectLst/>
                          <a:latin typeface="Calibri"/>
                        </a:rPr>
                        <a:t>Testing Samples for the </a:t>
                      </a:r>
                      <a:r>
                        <a:rPr lang="en-US" sz="1600" b="0" i="0" u="none" strike="noStrike" noProof="0" err="1">
                          <a:solidFill>
                            <a:srgbClr val="000000"/>
                          </a:solidFill>
                          <a:effectLst/>
                          <a:latin typeface="Calibri"/>
                        </a:rPr>
                        <a:t>WMSes</a:t>
                      </a:r>
                      <a:r>
                        <a:rPr lang="en-US" sz="1600" b="0" i="0" u="none" strike="noStrike" noProof="0">
                          <a:solidFill>
                            <a:srgbClr val="000000"/>
                          </a:solidFill>
                          <a:effectLst/>
                          <a:latin typeface="Calibri"/>
                        </a:rPr>
                        <a:t> which are in live</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644498"/>
                  </a:ext>
                </a:extLst>
              </a:tr>
            </a:tbl>
          </a:graphicData>
        </a:graphic>
      </p:graphicFrame>
      <p:sp>
        <p:nvSpPr>
          <p:cNvPr id="3" name="TextBox 2">
            <a:extLst>
              <a:ext uri="{FF2B5EF4-FFF2-40B4-BE49-F238E27FC236}">
                <a16:creationId xmlns:a16="http://schemas.microsoft.com/office/drawing/2014/main" id="{3B2AF765-9FAF-458B-A729-3EE87250619E}"/>
              </a:ext>
            </a:extLst>
          </p:cNvPr>
          <p:cNvSpPr txBox="1"/>
          <p:nvPr/>
        </p:nvSpPr>
        <p:spPr>
          <a:xfrm>
            <a:off x="380716" y="6854820"/>
            <a:ext cx="10760613" cy="646331"/>
          </a:xfrm>
          <a:prstGeom prst="rect">
            <a:avLst/>
          </a:prstGeom>
          <a:noFill/>
        </p:spPr>
        <p:txBody>
          <a:bodyPr wrap="square" lIns="91440" tIns="45720" rIns="91440" bIns="45720" rtlCol="0" anchor="t">
            <a:spAutoFit/>
          </a:bodyPr>
          <a:lstStyle/>
          <a:p>
            <a:r>
              <a:rPr lang="en-IN" b="1">
                <a:solidFill>
                  <a:srgbClr val="000000"/>
                </a:solidFill>
                <a:latin typeface="Calibri"/>
                <a:cs typeface="Calibri"/>
              </a:rPr>
              <a:t>Platform setup includes - Camunda Design, File IO Verification,  Tools IO, Integration Module, Unit Testing</a:t>
            </a:r>
            <a:endParaRPr lang="en-IN">
              <a:cs typeface="Calibri"/>
            </a:endParaRPr>
          </a:p>
          <a:p>
            <a:endParaRPr lang="en-IN"/>
          </a:p>
        </p:txBody>
      </p:sp>
    </p:spTree>
    <p:extLst>
      <p:ext uri="{BB962C8B-B14F-4D97-AF65-F5344CB8AC3E}">
        <p14:creationId xmlns:p14="http://schemas.microsoft.com/office/powerpoint/2010/main" val="185406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09844-9D94-325C-422A-ECEF3AEC3CAC}"/>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063036D4-A5C8-2047-A922-62BB207DEDDD}"/>
              </a:ext>
            </a:extLst>
          </p:cNvPr>
          <p:cNvSpPr>
            <a:spLocks noGrp="1"/>
          </p:cNvSpPr>
          <p:nvPr>
            <p:ph type="body" sz="quarter" idx="10"/>
          </p:nvPr>
        </p:nvSpPr>
        <p:spPr>
          <a:xfrm>
            <a:off x="188373" y="203971"/>
            <a:ext cx="10995025" cy="538163"/>
          </a:xfrm>
        </p:spPr>
        <p:txBody>
          <a:bodyPr/>
          <a:lstStyle/>
          <a:p>
            <a:r>
              <a:rPr lang="en-US" sz="3200" b="1">
                <a:latin typeface="Calibri"/>
                <a:ea typeface="Verdana"/>
                <a:cs typeface="Calibri"/>
              </a:rPr>
              <a:t>OND'24- Core Team Capacity (</a:t>
            </a:r>
            <a:r>
              <a:rPr lang="en-US" sz="3200" b="1" err="1">
                <a:latin typeface="Calibri"/>
                <a:ea typeface="Verdana"/>
                <a:cs typeface="Calibri"/>
              </a:rPr>
              <a:t>iWMS</a:t>
            </a:r>
            <a:r>
              <a:rPr lang="en-US" sz="3200" b="1">
                <a:latin typeface="Calibri"/>
                <a:ea typeface="Verdana"/>
                <a:cs typeface="Calibri"/>
              </a:rPr>
              <a:t>)</a:t>
            </a:r>
            <a:endParaRPr lang="en-US" sz="3200" b="1">
              <a:solidFill>
                <a:srgbClr val="3D3D3D"/>
              </a:solidFill>
              <a:latin typeface="Calibri"/>
              <a:cs typeface="Calibri"/>
            </a:endParaRPr>
          </a:p>
          <a:p>
            <a:endParaRPr lang="en-US"/>
          </a:p>
          <a:p>
            <a:endParaRPr lang="en-US"/>
          </a:p>
          <a:p>
            <a:endParaRPr lang="en-US"/>
          </a:p>
          <a:p>
            <a:br>
              <a:rPr lang="en-US" sz="2800"/>
            </a:br>
            <a:r>
              <a:rPr lang="en-US">
                <a:latin typeface="Verdana"/>
                <a:ea typeface="Verdana"/>
              </a:rPr>
              <a:t> </a:t>
            </a:r>
            <a:endParaRPr lang="en-US">
              <a:solidFill>
                <a:schemeClr val="tx1"/>
              </a:solidFill>
              <a:cs typeface="Calibri"/>
            </a:endParaRPr>
          </a:p>
        </p:txBody>
      </p:sp>
      <p:graphicFrame>
        <p:nvGraphicFramePr>
          <p:cNvPr id="9" name="Table 8">
            <a:extLst>
              <a:ext uri="{FF2B5EF4-FFF2-40B4-BE49-F238E27FC236}">
                <a16:creationId xmlns:a16="http://schemas.microsoft.com/office/drawing/2014/main" id="{CFA0F344-EEFD-0676-8D7D-F202E245EB7B}"/>
              </a:ext>
            </a:extLst>
          </p:cNvPr>
          <p:cNvGraphicFramePr>
            <a:graphicFrameLocks noGrp="1"/>
          </p:cNvGraphicFramePr>
          <p:nvPr>
            <p:extLst>
              <p:ext uri="{D42A27DB-BD31-4B8C-83A1-F6EECF244321}">
                <p14:modId xmlns:p14="http://schemas.microsoft.com/office/powerpoint/2010/main" val="1867814540"/>
              </p:ext>
            </p:extLst>
          </p:nvPr>
        </p:nvGraphicFramePr>
        <p:xfrm>
          <a:off x="359209" y="987769"/>
          <a:ext cx="11554782" cy="3967093"/>
        </p:xfrm>
        <a:graphic>
          <a:graphicData uri="http://schemas.openxmlformats.org/drawingml/2006/table">
            <a:tbl>
              <a:tblPr bandRow="1">
                <a:tableStyleId>{5C22544A-7EE6-4342-B048-85BDC9FD1C3A}</a:tableStyleId>
              </a:tblPr>
              <a:tblGrid>
                <a:gridCol w="3170239">
                  <a:extLst>
                    <a:ext uri="{9D8B030D-6E8A-4147-A177-3AD203B41FA5}">
                      <a16:colId xmlns:a16="http://schemas.microsoft.com/office/drawing/2014/main" val="3223432966"/>
                    </a:ext>
                  </a:extLst>
                </a:gridCol>
                <a:gridCol w="2689855">
                  <a:extLst>
                    <a:ext uri="{9D8B030D-6E8A-4147-A177-3AD203B41FA5}">
                      <a16:colId xmlns:a16="http://schemas.microsoft.com/office/drawing/2014/main" val="4285903780"/>
                    </a:ext>
                  </a:extLst>
                </a:gridCol>
                <a:gridCol w="3036379">
                  <a:extLst>
                    <a:ext uri="{9D8B030D-6E8A-4147-A177-3AD203B41FA5}">
                      <a16:colId xmlns:a16="http://schemas.microsoft.com/office/drawing/2014/main" val="1702196340"/>
                    </a:ext>
                  </a:extLst>
                </a:gridCol>
                <a:gridCol w="2658309">
                  <a:extLst>
                    <a:ext uri="{9D8B030D-6E8A-4147-A177-3AD203B41FA5}">
                      <a16:colId xmlns:a16="http://schemas.microsoft.com/office/drawing/2014/main" val="840213351"/>
                    </a:ext>
                  </a:extLst>
                </a:gridCol>
              </a:tblGrid>
              <a:tr h="438150">
                <a:tc gridSpan="4">
                  <a:txBody>
                    <a:bodyPr/>
                    <a:lstStyle/>
                    <a:p>
                      <a:pPr algn="ctr" fontAlgn="base"/>
                      <a:r>
                        <a:rPr lang="en-US" sz="1400" b="1" i="0" u="none" strike="noStrike">
                          <a:solidFill>
                            <a:srgbClr val="FFFFFF"/>
                          </a:solidFill>
                          <a:effectLst/>
                          <a:highlight>
                            <a:srgbClr val="0070C0"/>
                          </a:highlight>
                          <a:latin typeface="Verdana"/>
                        </a:rPr>
                        <a:t>CORE TEAM</a:t>
                      </a:r>
                      <a:endParaRPr lang="en-US" b="1" i="0">
                        <a:solidFill>
                          <a:srgbClr val="FFFFFF"/>
                        </a:solidFill>
                        <a:effectLst/>
                        <a:highlight>
                          <a:srgbClr val="0070C0"/>
                        </a:highlight>
                        <a:latin typeface="Verdana"/>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4939060"/>
                  </a:ext>
                </a:extLst>
              </a:tr>
              <a:tr h="321468">
                <a:tc>
                  <a:txBody>
                    <a:bodyPr/>
                    <a:lstStyle/>
                    <a:p>
                      <a:pPr algn="ctr" fontAlgn="base"/>
                      <a:r>
                        <a:rPr lang="en-US" sz="1400" b="1" i="0" u="none" strike="noStrike">
                          <a:solidFill>
                            <a:srgbClr val="FFFFFF"/>
                          </a:solidFill>
                          <a:effectLst/>
                          <a:highlight>
                            <a:srgbClr val="0070C0"/>
                          </a:highlight>
                          <a:latin typeface="Verdana"/>
                        </a:rPr>
                        <a:t>Role</a:t>
                      </a:r>
                      <a:endParaRPr lang="en-US" b="0" i="0">
                        <a:solidFill>
                          <a:srgbClr val="3D3D3D"/>
                        </a:solidFill>
                        <a:effectLst/>
                        <a:highlight>
                          <a:srgbClr val="0070C0"/>
                        </a:highligh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fontAlgn="base"/>
                      <a:r>
                        <a:rPr lang="en-US" sz="1400" b="1" i="0" u="none" strike="noStrike">
                          <a:solidFill>
                            <a:srgbClr val="FFFFFF"/>
                          </a:solidFill>
                          <a:effectLst/>
                          <a:highlight>
                            <a:srgbClr val="0070C0"/>
                          </a:highlight>
                          <a:latin typeface="Verdana"/>
                        </a:rPr>
                        <a:t>Team (FTE)</a:t>
                      </a:r>
                      <a:endParaRPr lang="en-US" b="0" i="0">
                        <a:solidFill>
                          <a:srgbClr val="3D3D3D"/>
                        </a:solidFill>
                        <a:effectLst/>
                        <a:highlight>
                          <a:srgbClr val="0070C0"/>
                        </a:highlight>
                        <a:latin typeface="Verdana"/>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fontAlgn="base"/>
                      <a:r>
                        <a:rPr lang="en-US" sz="1400" b="1" i="0" u="none" strike="noStrike">
                          <a:solidFill>
                            <a:srgbClr val="FFFFFF"/>
                          </a:solidFill>
                          <a:effectLst/>
                          <a:highlight>
                            <a:srgbClr val="0070C0"/>
                          </a:highlight>
                          <a:latin typeface="Verdana"/>
                        </a:rPr>
                        <a:t>Capacity (Man days-OND'24)</a:t>
                      </a:r>
                      <a:endParaRPr lang="en-US" b="0" i="0">
                        <a:solidFill>
                          <a:srgbClr val="3D3D3D"/>
                        </a:solidFill>
                        <a:effectLst/>
                        <a:highlight>
                          <a:srgbClr val="0070C0"/>
                        </a:highlight>
                        <a:latin typeface="Verdana"/>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fontAlgn="base"/>
                      <a:r>
                        <a:rPr lang="en-US" sz="1400" b="1" i="0" u="none" strike="noStrike">
                          <a:solidFill>
                            <a:srgbClr val="FFFFFF"/>
                          </a:solidFill>
                          <a:effectLst/>
                          <a:highlight>
                            <a:srgbClr val="0070C0"/>
                          </a:highlight>
                          <a:latin typeface="Verdana"/>
                        </a:rPr>
                        <a:t>Remarks (WMS)</a:t>
                      </a:r>
                      <a:endParaRPr lang="en-US" b="0" i="0">
                        <a:solidFill>
                          <a:srgbClr val="3D3D3D"/>
                        </a:solidFill>
                        <a:effectLst/>
                        <a:highlight>
                          <a:srgbClr val="0070C0"/>
                        </a:highlight>
                        <a:latin typeface="Verdana"/>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extLst>
                  <a:ext uri="{0D108BD9-81ED-4DB2-BD59-A6C34878D82A}">
                    <a16:rowId xmlns:a16="http://schemas.microsoft.com/office/drawing/2014/main" val="2677304012"/>
                  </a:ext>
                </a:extLst>
              </a:tr>
              <a:tr h="381000">
                <a:tc>
                  <a:txBody>
                    <a:bodyPr/>
                    <a:lstStyle/>
                    <a:p>
                      <a:pPr algn="l" fontAlgn="base"/>
                      <a:r>
                        <a:rPr lang="en-US" sz="1400" b="0" i="0" u="none" strike="noStrike">
                          <a:solidFill>
                            <a:srgbClr val="3D3D3D"/>
                          </a:solidFill>
                          <a:effectLst/>
                          <a:latin typeface="Verdana"/>
                        </a:rPr>
                        <a:t>Developers</a:t>
                      </a:r>
                      <a:endParaRPr lang="en-US" b="0" i="0">
                        <a:solidFill>
                          <a:srgbClr val="3D3D3D"/>
                        </a:solidFill>
                        <a:effectLs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6</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360</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l" fontAlgn="auto"/>
                      <a:r>
                        <a:rPr lang="en-US" sz="1400" b="0" i="0" u="none" strike="noStrike">
                          <a:solidFill>
                            <a:srgbClr val="3D3D3D"/>
                          </a:solidFill>
                          <a:effectLst/>
                          <a:latin typeface="Verdana"/>
                        </a:rPr>
                        <a:t>(Vinoth, Mohanraj, Devanath, Karthick, Kalaiyarasi, Aravind)</a:t>
                      </a:r>
                      <a:endParaRPr lang="en-US" sz="1400" b="0" i="0" u="none" strike="noStrike">
                        <a:solidFill>
                          <a:srgbClr val="3D3D3D"/>
                        </a:solidFill>
                        <a:effectLst/>
                        <a:latin typeface="Verdana" panose="020B0604030504040204" pitchFamily="34" charset="0"/>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77674075"/>
                  </a:ext>
                </a:extLst>
              </a:tr>
              <a:tr h="342900">
                <a:tc>
                  <a:txBody>
                    <a:bodyPr/>
                    <a:lstStyle/>
                    <a:p>
                      <a:pPr algn="l" fontAlgn="base"/>
                      <a:r>
                        <a:rPr lang="en-US" sz="1400" b="0" i="0" u="none" strike="noStrike">
                          <a:solidFill>
                            <a:srgbClr val="3D3D3D"/>
                          </a:solidFill>
                          <a:effectLst/>
                          <a:latin typeface="Verdana"/>
                        </a:rPr>
                        <a:t>Tester</a:t>
                      </a:r>
                      <a:endParaRPr lang="en-US" b="0" i="0">
                        <a:solidFill>
                          <a:srgbClr val="3D3D3D"/>
                        </a:solidFill>
                        <a:effectLs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1</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60</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l" fontAlgn="auto"/>
                      <a:endParaRPr lang="en-US" sz="1400" b="0" i="0" u="none" strike="noStrike">
                        <a:solidFill>
                          <a:srgbClr val="3D3D3D"/>
                        </a:solidFill>
                        <a:effectLst/>
                        <a:latin typeface="Verdana" panose="020B0604030504040204" pitchFamily="34" charset="0"/>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4030209124"/>
                  </a:ext>
                </a:extLst>
              </a:tr>
              <a:tr h="457200">
                <a:tc>
                  <a:txBody>
                    <a:bodyPr/>
                    <a:lstStyle/>
                    <a:p>
                      <a:pPr algn="l" fontAlgn="base"/>
                      <a:r>
                        <a:rPr lang="en-US" sz="1400" b="1" i="0" u="none" strike="noStrike">
                          <a:solidFill>
                            <a:srgbClr val="3D3D3D"/>
                          </a:solidFill>
                          <a:effectLst/>
                          <a:highlight>
                            <a:srgbClr val="D6DBEF"/>
                          </a:highlight>
                          <a:latin typeface="Verdana"/>
                        </a:rPr>
                        <a:t>Total Capacity (Dev and Testing)</a:t>
                      </a:r>
                      <a:endParaRPr lang="en-US" b="0" i="0">
                        <a:solidFill>
                          <a:srgbClr val="3D3D3D"/>
                        </a:solidFill>
                        <a:effectLst/>
                        <a:highlight>
                          <a:srgbClr val="D6DBEF"/>
                        </a:highligh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D6DBEF"/>
                    </a:solidFill>
                  </a:tcPr>
                </a:tc>
                <a:tc>
                  <a:txBody>
                    <a:bodyPr/>
                    <a:lstStyle/>
                    <a:p>
                      <a:pPr algn="ctr" fontAlgn="auto"/>
                      <a:r>
                        <a:rPr lang="en-US" sz="1400" b="1" i="0" u="none" strike="noStrike">
                          <a:solidFill>
                            <a:srgbClr val="3D3D3D"/>
                          </a:solidFill>
                          <a:effectLst/>
                          <a:highlight>
                            <a:srgbClr val="D6DBEF"/>
                          </a:highlight>
                          <a:latin typeface="Verdana"/>
                        </a:rPr>
                        <a:t>7</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D6DBEF"/>
                    </a:solidFill>
                  </a:tcPr>
                </a:tc>
                <a:tc>
                  <a:txBody>
                    <a:bodyPr/>
                    <a:lstStyle/>
                    <a:p>
                      <a:pPr algn="ctr" fontAlgn="auto"/>
                      <a:r>
                        <a:rPr lang="en-US" sz="1400" b="1" i="0" u="none" strike="noStrike">
                          <a:solidFill>
                            <a:srgbClr val="3D3D3D"/>
                          </a:solidFill>
                          <a:effectLst/>
                          <a:highlight>
                            <a:srgbClr val="D6DBEF"/>
                          </a:highlight>
                          <a:latin typeface="Verdana"/>
                        </a:rPr>
                        <a:t>420</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D6DBEF"/>
                    </a:solidFill>
                  </a:tcPr>
                </a:tc>
                <a:tc>
                  <a:txBody>
                    <a:bodyPr/>
                    <a:lstStyle/>
                    <a:p>
                      <a:pPr algn="ctr" fontAlgn="base"/>
                      <a:endParaRPr lang="en-IN" sz="1400" b="1" i="0" u="none" strike="noStrike">
                        <a:solidFill>
                          <a:srgbClr val="3D3D3D"/>
                        </a:solidFill>
                        <a:effectLst/>
                        <a:highlight>
                          <a:srgbClr val="D6DBEF"/>
                        </a:highlight>
                        <a:latin typeface="Verdana"/>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D6DBEF"/>
                    </a:solidFill>
                  </a:tcPr>
                </a:tc>
                <a:extLst>
                  <a:ext uri="{0D108BD9-81ED-4DB2-BD59-A6C34878D82A}">
                    <a16:rowId xmlns:a16="http://schemas.microsoft.com/office/drawing/2014/main" val="982838315"/>
                  </a:ext>
                </a:extLst>
              </a:tr>
              <a:tr h="381000">
                <a:tc>
                  <a:txBody>
                    <a:bodyPr/>
                    <a:lstStyle/>
                    <a:p>
                      <a:pPr algn="l" fontAlgn="base"/>
                      <a:r>
                        <a:rPr lang="en-US" sz="1400" b="0" i="0" u="none" strike="noStrike">
                          <a:solidFill>
                            <a:srgbClr val="3D3D3D"/>
                          </a:solidFill>
                          <a:effectLst/>
                          <a:latin typeface="Verdana"/>
                        </a:rPr>
                        <a:t>Dev Lead/QA Lead</a:t>
                      </a:r>
                      <a:endParaRPr lang="en-US" b="0" i="0">
                        <a:solidFill>
                          <a:srgbClr val="3D3D3D"/>
                        </a:solidFill>
                        <a:effectLs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400" b="0" i="0" u="none" strike="noStrike">
                          <a:solidFill>
                            <a:srgbClr val="3D3D3D"/>
                          </a:solidFill>
                          <a:effectLst/>
                          <a:latin typeface="Verdana"/>
                        </a:rPr>
                        <a:t>0.25</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400" b="0" i="0" u="none" strike="noStrike">
                          <a:solidFill>
                            <a:srgbClr val="3D3D3D"/>
                          </a:solidFill>
                          <a:effectLst/>
                          <a:latin typeface="Verdana"/>
                        </a:rPr>
                        <a:t>15</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base"/>
                      <a:r>
                        <a:rPr lang="en-US" sz="1400" b="0" i="0" u="none" strike="noStrike">
                          <a:solidFill>
                            <a:srgbClr val="3D3D3D"/>
                          </a:solidFill>
                          <a:effectLst/>
                          <a:latin typeface="Verdana"/>
                        </a:rPr>
                        <a:t>Rajkumar/Gnanamani</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958310563"/>
                  </a:ext>
                </a:extLst>
              </a:tr>
              <a:tr h="457200">
                <a:tc>
                  <a:txBody>
                    <a:bodyPr/>
                    <a:lstStyle/>
                    <a:p>
                      <a:pPr algn="l" fontAlgn="base"/>
                      <a:r>
                        <a:rPr lang="en-US" sz="1400" b="0" i="0" u="none" strike="noStrike">
                          <a:solidFill>
                            <a:srgbClr val="3D3D3D"/>
                          </a:solidFill>
                          <a:effectLst/>
                          <a:latin typeface="Verdana"/>
                        </a:rPr>
                        <a:t>UI Developer</a:t>
                      </a: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0.5</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30</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auto"/>
                      <a:r>
                        <a:rPr lang="en-US" sz="1400" b="0" i="0" u="none" strike="noStrike">
                          <a:solidFill>
                            <a:srgbClr val="3D3D3D"/>
                          </a:solidFill>
                          <a:effectLst/>
                          <a:latin typeface="Verdana"/>
                        </a:rPr>
                        <a:t>Naveen</a:t>
                      </a:r>
                      <a:endParaRPr lang="en-US" sz="1400" b="0" i="0" u="none" strike="noStrike">
                        <a:solidFill>
                          <a:srgbClr val="3D3D3D"/>
                        </a:solidFill>
                        <a:effectLst/>
                        <a:latin typeface="Verdana" panose="020B0604030504040204" pitchFamily="34" charset="0"/>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4132602923"/>
                  </a:ext>
                </a:extLst>
              </a:tr>
              <a:tr h="449035">
                <a:tc>
                  <a:txBody>
                    <a:bodyPr/>
                    <a:lstStyle/>
                    <a:p>
                      <a:pPr algn="l" fontAlgn="base"/>
                      <a:r>
                        <a:rPr lang="en-US" sz="1400" b="0" i="0" u="none" strike="noStrike">
                          <a:solidFill>
                            <a:srgbClr val="3D3D3D"/>
                          </a:solidFill>
                          <a:effectLst/>
                          <a:latin typeface="Verdana"/>
                        </a:rPr>
                        <a:t>Architect</a:t>
                      </a:r>
                      <a:endParaRPr lang="en-US" b="0" i="0">
                        <a:solidFill>
                          <a:srgbClr val="3D3D3D"/>
                        </a:solidFill>
                        <a:effectLs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base"/>
                      <a:r>
                        <a:rPr lang="en-US" sz="1400" b="0" i="0" u="none" strike="noStrike">
                          <a:solidFill>
                            <a:srgbClr val="3D3D3D"/>
                          </a:solidFill>
                          <a:effectLst/>
                          <a:latin typeface="Verdana"/>
                        </a:rPr>
                        <a:t>1</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base"/>
                      <a:r>
                        <a:rPr lang="en-US" sz="1400" b="0" i="0" u="none" strike="noStrike">
                          <a:solidFill>
                            <a:srgbClr val="3D3D3D"/>
                          </a:solidFill>
                          <a:effectLst/>
                          <a:latin typeface="Verdana"/>
                        </a:rPr>
                        <a:t>30</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algn="ctr" fontAlgn="base"/>
                      <a:r>
                        <a:rPr lang="en-US" sz="1400" b="0" i="0" u="none" strike="noStrike">
                          <a:solidFill>
                            <a:srgbClr val="3D3D3D"/>
                          </a:solidFill>
                          <a:effectLst/>
                          <a:latin typeface="Verdana"/>
                        </a:rPr>
                        <a:t>Veera</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904249204"/>
                  </a:ext>
                </a:extLst>
              </a:tr>
              <a:tr h="400050">
                <a:tc>
                  <a:txBody>
                    <a:bodyPr/>
                    <a:lstStyle/>
                    <a:p>
                      <a:pPr algn="l" fontAlgn="base"/>
                      <a:r>
                        <a:rPr lang="en-US" sz="1400" b="1" i="0" u="none" strike="noStrike">
                          <a:solidFill>
                            <a:srgbClr val="3D3D3D"/>
                          </a:solidFill>
                          <a:effectLst/>
                          <a:highlight>
                            <a:srgbClr val="D6DBEF"/>
                          </a:highlight>
                          <a:latin typeface="Verdana"/>
                        </a:rPr>
                        <a:t>Grand Total</a:t>
                      </a:r>
                      <a:endParaRPr lang="en-US" b="0" i="0">
                        <a:solidFill>
                          <a:srgbClr val="3D3D3D"/>
                        </a:solidFill>
                        <a:effectLst/>
                        <a:highlight>
                          <a:srgbClr val="D6DBEF"/>
                        </a:highlight>
                        <a:latin typeface="Verdana"/>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6DBEF"/>
                    </a:solidFill>
                  </a:tcPr>
                </a:tc>
                <a:tc>
                  <a:txBody>
                    <a:bodyPr/>
                    <a:lstStyle/>
                    <a:p>
                      <a:pPr algn="ctr" fontAlgn="auto"/>
                      <a:r>
                        <a:rPr lang="en-US" sz="1400" b="1" i="0" u="none" strike="noStrike">
                          <a:solidFill>
                            <a:srgbClr val="3D3D3D"/>
                          </a:solidFill>
                          <a:effectLst/>
                          <a:highlight>
                            <a:srgbClr val="D6DBEF"/>
                          </a:highlight>
                          <a:latin typeface="Verdana"/>
                        </a:rPr>
                        <a:t>8.75</a:t>
                      </a: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6DBEF"/>
                    </a:solidFill>
                  </a:tcPr>
                </a:tc>
                <a:tc>
                  <a:txBody>
                    <a:bodyPr/>
                    <a:lstStyle/>
                    <a:p>
                      <a:pPr algn="ctr" fontAlgn="auto"/>
                      <a:r>
                        <a:rPr lang="en-US" sz="1400" b="1" i="0" u="none" strike="noStrike">
                          <a:solidFill>
                            <a:srgbClr val="3D3D3D"/>
                          </a:solidFill>
                          <a:effectLst/>
                          <a:highlight>
                            <a:srgbClr val="D6DBEF"/>
                          </a:highlight>
                          <a:latin typeface="Verdana"/>
                        </a:rPr>
                        <a:t>495</a:t>
                      </a:r>
                      <a:endParaRPr lang="en-US"/>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6DBEF"/>
                    </a:solidFill>
                  </a:tcPr>
                </a:tc>
                <a:tc>
                  <a:txBody>
                    <a:bodyPr/>
                    <a:lstStyle/>
                    <a:p>
                      <a:pPr algn="ctr" fontAlgn="auto"/>
                      <a:endParaRPr lang="en-US" sz="1400" b="0" i="0" u="none" strike="noStrike">
                        <a:solidFill>
                          <a:srgbClr val="3D3D3D"/>
                        </a:solidFill>
                        <a:effectLst/>
                        <a:highlight>
                          <a:srgbClr val="D6DBEF"/>
                        </a:highlight>
                        <a:latin typeface="Verdana" panose="020B0604030504040204" pitchFamily="34" charset="0"/>
                      </a:endParaRPr>
                    </a:p>
                  </a:txBody>
                  <a:tcPr marL="9525" marR="9525" marT="9525" anchor="ctr">
                    <a:lnL w="9525" cap="flat" cmpd="sng" algn="ctr">
                      <a:solidFill>
                        <a:srgbClr val="3D3D3D"/>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6DBEF"/>
                    </a:solidFill>
                  </a:tcPr>
                </a:tc>
                <a:extLst>
                  <a:ext uri="{0D108BD9-81ED-4DB2-BD59-A6C34878D82A}">
                    <a16:rowId xmlns:a16="http://schemas.microsoft.com/office/drawing/2014/main" val="1683368956"/>
                  </a:ext>
                </a:extLst>
              </a:tr>
            </a:tbl>
          </a:graphicData>
        </a:graphic>
      </p:graphicFrame>
    </p:spTree>
    <p:extLst>
      <p:ext uri="{BB962C8B-B14F-4D97-AF65-F5344CB8AC3E}">
        <p14:creationId xmlns:p14="http://schemas.microsoft.com/office/powerpoint/2010/main" val="175943525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5241" y="2688"/>
            <a:ext cx="10995025" cy="538163"/>
          </a:xfrm>
        </p:spPr>
        <p:txBody>
          <a:bodyPr/>
          <a:lstStyle/>
          <a:p>
            <a:r>
              <a:rPr lang="en-US">
                <a:latin typeface="Verdana"/>
                <a:ea typeface="Verdana"/>
              </a:rPr>
              <a:t>OND'24 </a:t>
            </a:r>
            <a:r>
              <a:rPr lang="en-US" sz="2800" err="1">
                <a:latin typeface="Verdana"/>
                <a:ea typeface="Verdana"/>
              </a:rPr>
              <a:t>iWMS</a:t>
            </a:r>
            <a:r>
              <a:rPr lang="en-US">
                <a:latin typeface="Verdana"/>
                <a:ea typeface="Verdana"/>
              </a:rPr>
              <a:t> - </a:t>
            </a:r>
            <a:r>
              <a:rPr lang="en-US" sz="2800">
                <a:latin typeface="Verdana"/>
                <a:ea typeface="Verdana"/>
              </a:rPr>
              <a:t>Core feature milestone</a:t>
            </a:r>
          </a:p>
          <a:p>
            <a:endParaRPr lang="en-US">
              <a:cs typeface="Calibri"/>
            </a:endParaRPr>
          </a:p>
        </p:txBody>
      </p:sp>
      <p:graphicFrame>
        <p:nvGraphicFramePr>
          <p:cNvPr id="6" name="Table 5">
            <a:extLst>
              <a:ext uri="{FF2B5EF4-FFF2-40B4-BE49-F238E27FC236}">
                <a16:creationId xmlns:a16="http://schemas.microsoft.com/office/drawing/2014/main" id="{CF291752-6C9A-21F5-1375-A2745001A37B}"/>
              </a:ext>
            </a:extLst>
          </p:cNvPr>
          <p:cNvGraphicFramePr>
            <a:graphicFrameLocks noGrp="1"/>
          </p:cNvGraphicFramePr>
          <p:nvPr>
            <p:extLst>
              <p:ext uri="{D42A27DB-BD31-4B8C-83A1-F6EECF244321}">
                <p14:modId xmlns:p14="http://schemas.microsoft.com/office/powerpoint/2010/main" val="1409836200"/>
              </p:ext>
            </p:extLst>
          </p:nvPr>
        </p:nvGraphicFramePr>
        <p:xfrm>
          <a:off x="273169" y="733245"/>
          <a:ext cx="10858915" cy="5697852"/>
        </p:xfrm>
        <a:graphic>
          <a:graphicData uri="http://schemas.openxmlformats.org/drawingml/2006/table">
            <a:tbl>
              <a:tblPr firstRow="1" bandRow="1">
                <a:tableStyleId>{69012ECD-51FC-41F1-AA8D-1B2483CD663E}</a:tableStyleId>
              </a:tblPr>
              <a:tblGrid>
                <a:gridCol w="670034">
                  <a:extLst>
                    <a:ext uri="{9D8B030D-6E8A-4147-A177-3AD203B41FA5}">
                      <a16:colId xmlns:a16="http://schemas.microsoft.com/office/drawing/2014/main" val="4207460348"/>
                    </a:ext>
                  </a:extLst>
                </a:gridCol>
                <a:gridCol w="857250">
                  <a:extLst>
                    <a:ext uri="{9D8B030D-6E8A-4147-A177-3AD203B41FA5}">
                      <a16:colId xmlns:a16="http://schemas.microsoft.com/office/drawing/2014/main" val="2391421142"/>
                    </a:ext>
                  </a:extLst>
                </a:gridCol>
                <a:gridCol w="1808022">
                  <a:extLst>
                    <a:ext uri="{9D8B030D-6E8A-4147-A177-3AD203B41FA5}">
                      <a16:colId xmlns:a16="http://schemas.microsoft.com/office/drawing/2014/main" val="16502565"/>
                    </a:ext>
                  </a:extLst>
                </a:gridCol>
                <a:gridCol w="1238249">
                  <a:extLst>
                    <a:ext uri="{9D8B030D-6E8A-4147-A177-3AD203B41FA5}">
                      <a16:colId xmlns:a16="http://schemas.microsoft.com/office/drawing/2014/main" val="2659175026"/>
                    </a:ext>
                  </a:extLst>
                </a:gridCol>
                <a:gridCol w="1269369">
                  <a:extLst>
                    <a:ext uri="{9D8B030D-6E8A-4147-A177-3AD203B41FA5}">
                      <a16:colId xmlns:a16="http://schemas.microsoft.com/office/drawing/2014/main" val="3493918877"/>
                    </a:ext>
                  </a:extLst>
                </a:gridCol>
                <a:gridCol w="1028130">
                  <a:extLst>
                    <a:ext uri="{9D8B030D-6E8A-4147-A177-3AD203B41FA5}">
                      <a16:colId xmlns:a16="http://schemas.microsoft.com/office/drawing/2014/main" val="1793134502"/>
                    </a:ext>
                  </a:extLst>
                </a:gridCol>
                <a:gridCol w="3987861">
                  <a:extLst>
                    <a:ext uri="{9D8B030D-6E8A-4147-A177-3AD203B41FA5}">
                      <a16:colId xmlns:a16="http://schemas.microsoft.com/office/drawing/2014/main" val="3861827849"/>
                    </a:ext>
                  </a:extLst>
                </a:gridCol>
              </a:tblGrid>
              <a:tr h="1095375">
                <a:tc>
                  <a:txBody>
                    <a:bodyPr/>
                    <a:lstStyle/>
                    <a:p>
                      <a:r>
                        <a:rPr lang="en-US" err="1">
                          <a:effectLst/>
                        </a:rPr>
                        <a:t>S.No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Type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Milestone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Planned Start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Planned End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Total Effort in PDs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Why ? </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268848419"/>
                  </a:ext>
                </a:extLst>
              </a:tr>
              <a:tr h="657013">
                <a:tc>
                  <a:txBody>
                    <a:bodyPr/>
                    <a:lstStyle/>
                    <a:p>
                      <a:pPr algn="ctr"/>
                      <a:r>
                        <a:rPr lang="en-IN" sz="1600">
                          <a:effectLst/>
                        </a:rPr>
                        <a:t>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Batch File handling</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i="0" u="none">
                          <a:effectLst/>
                        </a:rPr>
                        <a:t>1-Oct-2024</a:t>
                      </a:r>
                      <a:endParaRPr lang="en-IN" sz="1600" i="1" u="sng">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31-Oct-2024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20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This is required for Book building and Issue workflow</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2799914975"/>
                  </a:ext>
                </a:extLst>
              </a:tr>
              <a:tr h="657012">
                <a:tc>
                  <a:txBody>
                    <a:bodyPr/>
                    <a:lstStyle/>
                    <a:p>
                      <a:pPr lvl="0" algn="ctr">
                        <a:buNone/>
                      </a:pPr>
                      <a:r>
                        <a:rPr lang="en-IN" sz="1600">
                          <a:effectLst/>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IN" sz="1600">
                          <a:effectLst/>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600">
                          <a:effectLst/>
                        </a:rPr>
                        <a:t>Checklist integration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IN" sz="1600">
                          <a:effectLst/>
                        </a:rPr>
                        <a:t>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IN" sz="1600">
                          <a:effectLst/>
                        </a:rPr>
                        <a:t>31-Oct-2024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IN" sz="1600">
                          <a:effectLst/>
                        </a:rPr>
                        <a:t>10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a:effectLst/>
                        </a:rPr>
                        <a:t>This is a critical requirement from Production for validation and Verification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5832007"/>
                  </a:ext>
                </a:extLst>
              </a:tr>
              <a:tr h="657013">
                <a:tc>
                  <a:txBody>
                    <a:bodyPr/>
                    <a:lstStyle/>
                    <a:p>
                      <a:pPr algn="ctr"/>
                      <a:r>
                        <a:rPr lang="en-IN" sz="1600">
                          <a:effectLst/>
                        </a:rPr>
                        <a:t>2</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IN" sz="1600">
                          <a:effectLst/>
                        </a:rPr>
                        <a:t>Core</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1600">
                          <a:effectLst/>
                        </a:rPr>
                        <a:t>Generic Engine activity mapping</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IN" sz="1600">
                          <a:effectLst/>
                        </a:rPr>
                        <a:t>1-Oct-2024</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IN" sz="1600">
                          <a:effectLst/>
                        </a:rPr>
                        <a:t>31-Oct-2024</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IN" sz="1600">
                          <a:effectLst/>
                        </a:rPr>
                        <a:t>25</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1600">
                          <a:effectLst/>
                        </a:rPr>
                        <a:t>Engine Activities to be made configurable</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193009459"/>
                  </a:ext>
                </a:extLst>
              </a:tr>
              <a:tr h="657013">
                <a:tc>
                  <a:txBody>
                    <a:bodyPr/>
                    <a:lstStyle/>
                    <a:p>
                      <a:pPr algn="ctr"/>
                      <a:r>
                        <a:rPr lang="en-GB" sz="1600">
                          <a:effectLst/>
                        </a:rPr>
                        <a:t>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No code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Improve Tools IO configuration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Tools IO to be made configurable</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087821196"/>
                  </a:ext>
                </a:extLst>
              </a:tr>
              <a:tr h="657013">
                <a:tc>
                  <a:txBody>
                    <a:bodyPr/>
                    <a:lstStyle/>
                    <a:p>
                      <a:pPr algn="ctr"/>
                      <a:r>
                        <a:rPr lang="en-GB" sz="1600">
                          <a:effectLst/>
                        </a:rPr>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GB" sz="1600" b="0" i="0" u="none" strike="noStrike" noProof="0">
                          <a:solidFill>
                            <a:srgbClr val="3D3D3D"/>
                          </a:solidFill>
                          <a:effectLst/>
                          <a:latin typeface="Calibri"/>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Chaser Functionality</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31-Oct-2024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This is required for migration of existing workflows (email chaser and other chasing functionality)</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2065261615"/>
                  </a:ext>
                </a:extLst>
              </a:tr>
              <a:tr h="657013">
                <a:tc>
                  <a:txBody>
                    <a:bodyPr/>
                    <a:lstStyle/>
                    <a:p>
                      <a:pPr algn="ctr"/>
                      <a:r>
                        <a:rPr lang="en-GB" sz="1600">
                          <a:effectLst/>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GB" sz="1600" b="0" i="0" u="none" strike="noStrike" noProof="0">
                          <a:solidFill>
                            <a:srgbClr val="3D3D3D"/>
                          </a:solidFill>
                          <a:effectLst/>
                          <a:latin typeface="Calibri"/>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Archival/Retrieval</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31-Dec-2024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50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This is required for T&amp;F, IOPP and DOVE workflows. Other Production DUs are also asking for Archival/Retrieval</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426180654"/>
                  </a:ext>
                </a:extLst>
              </a:tr>
              <a:tr h="328506">
                <a:tc>
                  <a:txBody>
                    <a:bodyPr/>
                    <a:lstStyle/>
                    <a:p>
                      <a:endParaRPr lang="en-US" sz="1600">
                        <a:effectLst/>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gridSpan="2">
                  <a:txBody>
                    <a:bodyPr/>
                    <a:lstStyle/>
                    <a:p>
                      <a:pPr lvl="0" algn="ctr">
                        <a:buNone/>
                      </a:pPr>
                      <a:r>
                        <a:rPr lang="en-US" sz="1600"/>
                        <a:t>Total Efforts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hMerge="1">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US" sz="1600"/>
                        <a:t>145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776619784"/>
                  </a:ext>
                </a:extLst>
              </a:tr>
            </a:tbl>
          </a:graphicData>
        </a:graphic>
      </p:graphicFrame>
    </p:spTree>
    <p:extLst>
      <p:ext uri="{BB962C8B-B14F-4D97-AF65-F5344CB8AC3E}">
        <p14:creationId xmlns:p14="http://schemas.microsoft.com/office/powerpoint/2010/main" val="112463605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5241" y="2688"/>
            <a:ext cx="10995025" cy="538163"/>
          </a:xfrm>
        </p:spPr>
        <p:txBody>
          <a:bodyPr/>
          <a:lstStyle/>
          <a:p>
            <a:r>
              <a:rPr lang="en-US">
                <a:latin typeface="Verdana"/>
                <a:ea typeface="Verdana"/>
              </a:rPr>
              <a:t>OND'24 </a:t>
            </a:r>
            <a:r>
              <a:rPr lang="en-US" sz="2800" err="1">
                <a:latin typeface="Verdana"/>
                <a:ea typeface="Verdana"/>
              </a:rPr>
              <a:t>iWMS</a:t>
            </a:r>
            <a:r>
              <a:rPr lang="en-US">
                <a:latin typeface="Verdana"/>
                <a:ea typeface="Verdana"/>
              </a:rPr>
              <a:t> - </a:t>
            </a:r>
            <a:r>
              <a:rPr lang="en-US" sz="2800">
                <a:latin typeface="Verdana"/>
                <a:ea typeface="Verdana"/>
              </a:rPr>
              <a:t>Core feature milestone</a:t>
            </a:r>
          </a:p>
          <a:p>
            <a:endParaRPr lang="en-US">
              <a:cs typeface="Calibri"/>
            </a:endParaRPr>
          </a:p>
        </p:txBody>
      </p:sp>
      <p:graphicFrame>
        <p:nvGraphicFramePr>
          <p:cNvPr id="6" name="Table 5">
            <a:extLst>
              <a:ext uri="{FF2B5EF4-FFF2-40B4-BE49-F238E27FC236}">
                <a16:creationId xmlns:a16="http://schemas.microsoft.com/office/drawing/2014/main" id="{CF291752-6C9A-21F5-1375-A2745001A37B}"/>
              </a:ext>
            </a:extLst>
          </p:cNvPr>
          <p:cNvGraphicFramePr>
            <a:graphicFrameLocks noGrp="1"/>
          </p:cNvGraphicFramePr>
          <p:nvPr>
            <p:extLst>
              <p:ext uri="{D42A27DB-BD31-4B8C-83A1-F6EECF244321}">
                <p14:modId xmlns:p14="http://schemas.microsoft.com/office/powerpoint/2010/main" val="2648228898"/>
              </p:ext>
            </p:extLst>
          </p:nvPr>
        </p:nvGraphicFramePr>
        <p:xfrm>
          <a:off x="273169" y="733245"/>
          <a:ext cx="10936222" cy="5669628"/>
        </p:xfrm>
        <a:graphic>
          <a:graphicData uri="http://schemas.openxmlformats.org/drawingml/2006/table">
            <a:tbl>
              <a:tblPr firstRow="1" bandRow="1">
                <a:tableStyleId>{69012ECD-51FC-41F1-AA8D-1B2483CD663E}</a:tableStyleId>
              </a:tblPr>
              <a:tblGrid>
                <a:gridCol w="670034">
                  <a:extLst>
                    <a:ext uri="{9D8B030D-6E8A-4147-A177-3AD203B41FA5}">
                      <a16:colId xmlns:a16="http://schemas.microsoft.com/office/drawing/2014/main" val="4207460348"/>
                    </a:ext>
                  </a:extLst>
                </a:gridCol>
                <a:gridCol w="1160900">
                  <a:extLst>
                    <a:ext uri="{9D8B030D-6E8A-4147-A177-3AD203B41FA5}">
                      <a16:colId xmlns:a16="http://schemas.microsoft.com/office/drawing/2014/main" val="2391421142"/>
                    </a:ext>
                  </a:extLst>
                </a:gridCol>
                <a:gridCol w="1917291">
                  <a:extLst>
                    <a:ext uri="{9D8B030D-6E8A-4147-A177-3AD203B41FA5}">
                      <a16:colId xmlns:a16="http://schemas.microsoft.com/office/drawing/2014/main" val="16502565"/>
                    </a:ext>
                  </a:extLst>
                </a:gridCol>
                <a:gridCol w="1278193">
                  <a:extLst>
                    <a:ext uri="{9D8B030D-6E8A-4147-A177-3AD203B41FA5}">
                      <a16:colId xmlns:a16="http://schemas.microsoft.com/office/drawing/2014/main" val="2659175026"/>
                    </a:ext>
                  </a:extLst>
                </a:gridCol>
                <a:gridCol w="1425678">
                  <a:extLst>
                    <a:ext uri="{9D8B030D-6E8A-4147-A177-3AD203B41FA5}">
                      <a16:colId xmlns:a16="http://schemas.microsoft.com/office/drawing/2014/main" val="3493918877"/>
                    </a:ext>
                  </a:extLst>
                </a:gridCol>
                <a:gridCol w="964713">
                  <a:extLst>
                    <a:ext uri="{9D8B030D-6E8A-4147-A177-3AD203B41FA5}">
                      <a16:colId xmlns:a16="http://schemas.microsoft.com/office/drawing/2014/main" val="1793134502"/>
                    </a:ext>
                  </a:extLst>
                </a:gridCol>
                <a:gridCol w="3519413">
                  <a:extLst>
                    <a:ext uri="{9D8B030D-6E8A-4147-A177-3AD203B41FA5}">
                      <a16:colId xmlns:a16="http://schemas.microsoft.com/office/drawing/2014/main" val="3861827849"/>
                    </a:ext>
                  </a:extLst>
                </a:gridCol>
              </a:tblGrid>
              <a:tr h="642937">
                <a:tc>
                  <a:txBody>
                    <a:bodyPr/>
                    <a:lstStyle/>
                    <a:p>
                      <a:r>
                        <a:rPr lang="en-US" err="1">
                          <a:effectLst/>
                        </a:rPr>
                        <a:t>S.No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Type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Milestone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Planned Start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Planned End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Total Effort in PDs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sz="1800" b="1" kern="1200">
                          <a:solidFill>
                            <a:schemeClr val="bg1"/>
                          </a:solidFill>
                          <a:effectLst/>
                          <a:latin typeface="+mn-lt"/>
                          <a:ea typeface="+mn-ea"/>
                          <a:cs typeface="+mn-cs"/>
                        </a:rPr>
                        <a:t>Why ? </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268848419"/>
                  </a:ext>
                </a:extLst>
              </a:tr>
              <a:tr h="567563">
                <a:tc>
                  <a:txBody>
                    <a:bodyPr/>
                    <a:lstStyle/>
                    <a:p>
                      <a:pPr algn="ctr"/>
                      <a:r>
                        <a:rPr lang="en-IN" sz="1600">
                          <a:effectLst/>
                        </a:rPr>
                        <a:t>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err="1">
                          <a:effectLst/>
                        </a:rPr>
                        <a:t>ILancer</a:t>
                      </a:r>
                      <a:r>
                        <a:rPr lang="en-IN" sz="1600">
                          <a:effectLst/>
                        </a:rPr>
                        <a:t> Integration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31-Dec-2024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35</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Integration with </a:t>
                      </a:r>
                      <a:r>
                        <a:rPr lang="en-US" sz="1600" err="1">
                          <a:effectLst/>
                        </a:rPr>
                        <a:t>iLancer</a:t>
                      </a:r>
                      <a:r>
                        <a:rPr lang="en-US" sz="1600">
                          <a:effectLst/>
                        </a:rPr>
                        <a:t> is required for many WMS migrations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2799914975"/>
                  </a:ext>
                </a:extLst>
              </a:tr>
              <a:tr h="499720">
                <a:tc>
                  <a:txBody>
                    <a:bodyPr/>
                    <a:lstStyle/>
                    <a:p>
                      <a:pPr algn="ctr"/>
                      <a:r>
                        <a:rPr lang="en-IN" sz="1600">
                          <a:effectLst/>
                        </a:rPr>
                        <a:t>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INLP Integration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29-Nov-2024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12</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600" b="0" i="0" u="none" strike="noStrike" noProof="0">
                          <a:solidFill>
                            <a:srgbClr val="3D3D3D"/>
                          </a:solidFill>
                          <a:effectLst/>
                          <a:latin typeface="Calibri"/>
                        </a:rPr>
                        <a:t>Integration with </a:t>
                      </a:r>
                      <a:r>
                        <a:rPr lang="en-US" sz="1600" b="0" i="0" u="none" strike="noStrike" noProof="0" err="1">
                          <a:solidFill>
                            <a:srgbClr val="3D3D3D"/>
                          </a:solidFill>
                          <a:effectLst/>
                          <a:latin typeface="Calibri"/>
                        </a:rPr>
                        <a:t>iNLP</a:t>
                      </a:r>
                      <a:r>
                        <a:rPr lang="en-US" sz="1600" b="0" i="0" u="none" strike="noStrike" noProof="0">
                          <a:solidFill>
                            <a:srgbClr val="3D3D3D"/>
                          </a:solidFill>
                          <a:effectLst/>
                          <a:latin typeface="Calibri"/>
                        </a:rPr>
                        <a:t> is required for many WMS migrations</a:t>
                      </a:r>
                      <a:endParaRPr lang="en-US"/>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3193009459"/>
                  </a:ext>
                </a:extLst>
              </a:tr>
              <a:tr h="520368">
                <a:tc>
                  <a:txBody>
                    <a:bodyPr/>
                    <a:lstStyle/>
                    <a:p>
                      <a:pPr algn="ctr"/>
                      <a:r>
                        <a:rPr lang="en-GB" sz="1600">
                          <a:effectLst/>
                        </a:rPr>
                        <a:t>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algn="l" defTabSz="914400" rtl="0" eaLnBrk="1" latinLnBrk="0" hangingPunct="1"/>
                      <a:r>
                        <a:rPr lang="en-US" sz="1600" kern="1200">
                          <a:solidFill>
                            <a:schemeClr val="tx1"/>
                          </a:solidFill>
                          <a:effectLst/>
                          <a:latin typeface="+mn-lt"/>
                          <a:ea typeface="+mn-ea"/>
                          <a:cs typeface="+mn-cs"/>
                        </a:rPr>
                        <a:t>No correction Engine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31-Dec-2024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37</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a:effectLst/>
                        </a:rPr>
                        <a:t>No correction engine required for Issue workflows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087821196"/>
                  </a:ext>
                </a:extLst>
              </a:tr>
              <a:tr h="511519">
                <a:tc>
                  <a:txBody>
                    <a:bodyPr/>
                    <a:lstStyle/>
                    <a:p>
                      <a:pPr algn="ctr"/>
                      <a:r>
                        <a:rPr lang="en-GB" sz="1600">
                          <a:effectLst/>
                        </a:rPr>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b="0" i="0" u="none" strike="noStrike" noProof="0">
                          <a:solidFill>
                            <a:srgbClr val="3D3D3D"/>
                          </a:solidFill>
                          <a:effectLst/>
                          <a:latin typeface="Calibri"/>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algn="l" defTabSz="914400" rtl="0" eaLnBrk="1" latinLnBrk="0" hangingPunct="1"/>
                      <a:r>
                        <a:rPr lang="en-GB" sz="1600" kern="1200">
                          <a:solidFill>
                            <a:schemeClr val="tx1"/>
                          </a:solidFill>
                          <a:effectLst/>
                          <a:latin typeface="+mn-lt"/>
                          <a:ea typeface="+mn-ea"/>
                          <a:cs typeface="+mn-cs"/>
                        </a:rPr>
                        <a:t>No correction file movement</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29-Nov-2024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20</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No correction file movement required for all WMS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2065261615"/>
                  </a:ext>
                </a:extLst>
              </a:tr>
              <a:tr h="335521">
                <a:tc>
                  <a:txBody>
                    <a:bodyPr/>
                    <a:lstStyle/>
                    <a:p>
                      <a:pPr algn="ctr"/>
                      <a:r>
                        <a:rPr lang="en-GB" sz="1600">
                          <a:effectLst/>
                        </a:rPr>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GB" sz="1600" b="0" i="0" u="none" strike="noStrike" noProof="0">
                          <a:solidFill>
                            <a:srgbClr val="3D3D3D"/>
                          </a:solidFill>
                          <a:effectLst/>
                          <a:latin typeface="Calibri"/>
                        </a:rPr>
                        <a:t>Core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algn="l" defTabSz="914400" rtl="0" eaLnBrk="1" latinLnBrk="0" hangingPunct="1"/>
                      <a:r>
                        <a:rPr lang="en-GB" sz="1600" kern="1200">
                          <a:solidFill>
                            <a:schemeClr val="tx1"/>
                          </a:solidFill>
                          <a:effectLst/>
                          <a:latin typeface="+mn-lt"/>
                          <a:ea typeface="+mn-ea"/>
                          <a:cs typeface="+mn-cs"/>
                        </a:rPr>
                        <a:t>Reset Option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1-Nov-2024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31-Dec-2024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26</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Reset option required for all WMS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1426180654"/>
                  </a:ext>
                </a:extLst>
              </a:tr>
              <a:tr h="403123">
                <a:tc>
                  <a:txBody>
                    <a:bodyPr/>
                    <a:lstStyle/>
                    <a:p>
                      <a:pPr lvl="0" algn="ctr">
                        <a:buNone/>
                      </a:pPr>
                      <a:r>
                        <a:rPr lang="en-US" sz="1600">
                          <a:effectLst/>
                        </a:rPr>
                        <a:t>11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a:t>Core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latinLnBrk="0" hangingPunct="1">
                        <a:buNone/>
                      </a:pPr>
                      <a:r>
                        <a:rPr lang="en-US" sz="1600" kern="1200">
                          <a:solidFill>
                            <a:schemeClr val="tx1"/>
                          </a:solidFill>
                          <a:effectLst/>
                          <a:latin typeface="+mn-lt"/>
                          <a:ea typeface="+mn-ea"/>
                          <a:cs typeface="+mn-cs"/>
                        </a:rPr>
                        <a:t>Order Inflow data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a:t>1-Nov-2024</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a:t>29-Nov-2024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a:t>10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600"/>
                        <a:t>Order Inflow data required for all WMS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47881464"/>
                  </a:ext>
                </a:extLst>
              </a:tr>
              <a:tr h="196754">
                <a:tc>
                  <a:txBody>
                    <a:bodyPr/>
                    <a:lstStyle/>
                    <a:p>
                      <a:pPr algn="ctr"/>
                      <a:r>
                        <a:rPr lang="en-US" sz="1600">
                          <a:effectLst/>
                        </a:rPr>
                        <a:t>12</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kern="1200">
                          <a:solidFill>
                            <a:schemeClr val="tx1"/>
                          </a:solidFill>
                          <a:effectLst/>
                          <a:latin typeface="+mn-lt"/>
                          <a:ea typeface="+mn-ea"/>
                          <a:cs typeface="+mn-cs"/>
                        </a:rPr>
                        <a:t>Tools upload for Prod. Tech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a:t>1-Nov-2024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31-Dec-2024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600"/>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effectLst/>
                        </a:rPr>
                        <a:t>To provide provision for </a:t>
                      </a:r>
                      <a:r>
                        <a:rPr lang="en-US" sz="1600" err="1">
                          <a:effectLst/>
                        </a:rPr>
                        <a:t>prodn</a:t>
                      </a:r>
                      <a:r>
                        <a:rPr lang="en-US" sz="1600">
                          <a:effectLst/>
                        </a:rPr>
                        <a:t>. tech to upload the tools</a:t>
                      </a:r>
                    </a:p>
                    <a:p>
                      <a:pPr algn="l"/>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619784"/>
                  </a:ext>
                </a:extLst>
              </a:tr>
              <a:tr h="328505">
                <a:tc>
                  <a:txBody>
                    <a:bodyPr/>
                    <a:lstStyle/>
                    <a:p>
                      <a:pPr lvl="0" algn="ctr">
                        <a:buNone/>
                      </a:pPr>
                      <a:r>
                        <a:rPr lang="en-US" sz="1600">
                          <a:effectLst/>
                        </a:rPr>
                        <a:t>13</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a:t>No Code Platform</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a:solidFill>
                            <a:schemeClr val="tx1"/>
                          </a:solidFill>
                          <a:effectLst/>
                          <a:latin typeface="+mn-lt"/>
                          <a:ea typeface="+mn-ea"/>
                          <a:cs typeface="+mn-cs"/>
                        </a:rPr>
                        <a:t>Menu configuration and access</a:t>
                      </a:r>
                    </a:p>
                    <a:p>
                      <a:pPr marL="0" lvl="0" algn="l" defTabSz="914400" rtl="0" eaLnBrk="1" latinLnBrk="0" hangingPunct="1">
                        <a:buNone/>
                      </a:pPr>
                      <a:endParaRPr lang="en-US" sz="1600" kern="1200">
                        <a:solidFill>
                          <a:schemeClr val="tx1"/>
                        </a:solidFill>
                        <a:effectLst/>
                        <a:latin typeface="+mn-lt"/>
                        <a:ea typeface="+mn-ea"/>
                        <a:cs typeface="+mn-cs"/>
                      </a:endParaRP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a:t>1-Nov-2024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a:t>31-Dec-2024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a:t>15</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600"/>
                        <a:t>Configuration Module</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541342"/>
                  </a:ext>
                </a:extLst>
              </a:tr>
              <a:tr h="328504">
                <a:tc>
                  <a:txBody>
                    <a:bodyPr/>
                    <a:lstStyle/>
                    <a:p>
                      <a:pPr lvl="0">
                        <a:buNone/>
                      </a:pPr>
                      <a:endParaRPr lang="en-US" sz="1600">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1600"/>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1600"/>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gridSpan="2">
                  <a:txBody>
                    <a:bodyPr/>
                    <a:lstStyle/>
                    <a:p>
                      <a:pPr lvl="0" algn="ctr">
                        <a:buNone/>
                      </a:pPr>
                      <a:r>
                        <a:rPr lang="en-US" sz="1600" b="0" i="0" u="none" strike="noStrike" noProof="0">
                          <a:solidFill>
                            <a:srgbClr val="3D3D3D"/>
                          </a:solidFill>
                          <a:latin typeface="Calibri"/>
                        </a:rPr>
                        <a:t>Total Efforts</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a:tc>
                <a:tc>
                  <a:txBody>
                    <a:bodyPr/>
                    <a:lstStyle/>
                    <a:p>
                      <a:pPr lvl="0" algn="ctr">
                        <a:buNone/>
                      </a:pPr>
                      <a:r>
                        <a:rPr lang="en-US" sz="1600" b="0" i="0" u="none" strike="noStrike" noProof="0">
                          <a:solidFill>
                            <a:srgbClr val="3D3D3D"/>
                          </a:solidFill>
                          <a:latin typeface="Calibri"/>
                        </a:rPr>
                        <a:t>175</a:t>
                      </a:r>
                      <a:endParaRPr lang="en-US"/>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endParaRPr lang="en-US" sz="1600"/>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47218411"/>
                  </a:ext>
                </a:extLst>
              </a:tr>
            </a:tbl>
          </a:graphicData>
        </a:graphic>
      </p:graphicFrame>
    </p:spTree>
    <p:extLst>
      <p:ext uri="{BB962C8B-B14F-4D97-AF65-F5344CB8AC3E}">
        <p14:creationId xmlns:p14="http://schemas.microsoft.com/office/powerpoint/2010/main" val="2634650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23701-7EB7-791D-20F0-0CF5A272C096}"/>
              </a:ext>
            </a:extLst>
          </p:cNvPr>
          <p:cNvSpPr>
            <a:spLocks noGrp="1"/>
          </p:cNvSpPr>
          <p:nvPr>
            <p:ph type="body" sz="quarter" idx="10"/>
          </p:nvPr>
        </p:nvSpPr>
        <p:spPr>
          <a:xfrm>
            <a:off x="85823" y="808"/>
            <a:ext cx="12015559" cy="551475"/>
          </a:xfrm>
        </p:spPr>
        <p:txBody>
          <a:bodyPr/>
          <a:lstStyle/>
          <a:p>
            <a:r>
              <a:rPr lang="en-US" sz="3200" b="1">
                <a:latin typeface="Calibri"/>
                <a:ea typeface="Verdana"/>
                <a:cs typeface="Calibri"/>
              </a:rPr>
              <a:t>OND'24- WMS Goals – 1 of 2</a:t>
            </a:r>
          </a:p>
        </p:txBody>
      </p:sp>
      <p:graphicFrame>
        <p:nvGraphicFramePr>
          <p:cNvPr id="4" name="Table 3">
            <a:extLst>
              <a:ext uri="{FF2B5EF4-FFF2-40B4-BE49-F238E27FC236}">
                <a16:creationId xmlns:a16="http://schemas.microsoft.com/office/drawing/2014/main" id="{0B421BD6-1E04-5691-BB48-99E7FA37B1AF}"/>
              </a:ext>
            </a:extLst>
          </p:cNvPr>
          <p:cNvGraphicFramePr>
            <a:graphicFrameLocks noGrp="1"/>
          </p:cNvGraphicFramePr>
          <p:nvPr>
            <p:extLst>
              <p:ext uri="{D42A27DB-BD31-4B8C-83A1-F6EECF244321}">
                <p14:modId xmlns:p14="http://schemas.microsoft.com/office/powerpoint/2010/main" val="555864212"/>
              </p:ext>
            </p:extLst>
          </p:nvPr>
        </p:nvGraphicFramePr>
        <p:xfrm>
          <a:off x="226957" y="552245"/>
          <a:ext cx="11868412" cy="5799272"/>
        </p:xfrm>
        <a:graphic>
          <a:graphicData uri="http://schemas.openxmlformats.org/drawingml/2006/table">
            <a:tbl>
              <a:tblPr bandRow="1">
                <a:tableStyleId>{5C22544A-7EE6-4342-B048-85BDC9FD1C3A}</a:tableStyleId>
              </a:tblPr>
              <a:tblGrid>
                <a:gridCol w="1055092">
                  <a:extLst>
                    <a:ext uri="{9D8B030D-6E8A-4147-A177-3AD203B41FA5}">
                      <a16:colId xmlns:a16="http://schemas.microsoft.com/office/drawing/2014/main" val="4043202807"/>
                    </a:ext>
                  </a:extLst>
                </a:gridCol>
                <a:gridCol w="6839490">
                  <a:extLst>
                    <a:ext uri="{9D8B030D-6E8A-4147-A177-3AD203B41FA5}">
                      <a16:colId xmlns:a16="http://schemas.microsoft.com/office/drawing/2014/main" val="522468866"/>
                    </a:ext>
                  </a:extLst>
                </a:gridCol>
                <a:gridCol w="3973830">
                  <a:extLst>
                    <a:ext uri="{9D8B030D-6E8A-4147-A177-3AD203B41FA5}">
                      <a16:colId xmlns:a16="http://schemas.microsoft.com/office/drawing/2014/main" val="3584857676"/>
                    </a:ext>
                  </a:extLst>
                </a:gridCol>
              </a:tblGrid>
              <a:tr h="339457">
                <a:tc>
                  <a:txBody>
                    <a:bodyPr/>
                    <a:lstStyle/>
                    <a:p>
                      <a:r>
                        <a:rPr lang="en-US" sz="1400">
                          <a:solidFill>
                            <a:schemeClr val="bg1"/>
                          </a:solidFill>
                          <a:effectLst/>
                        </a:rPr>
                        <a:t>              Type                    </a:t>
                      </a:r>
                      <a:endParaRPr lang="en-US" sz="1400"/>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400">
                          <a:solidFill>
                            <a:schemeClr val="bg1"/>
                          </a:solidFill>
                          <a:effectLst/>
                        </a:rPr>
                        <a:t>Goals</a:t>
                      </a:r>
                      <a:endParaRPr lang="en-US" sz="1400"/>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lvl="0">
                        <a:buNone/>
                      </a:pPr>
                      <a:r>
                        <a:rPr lang="en-US" sz="1400">
                          <a:solidFill>
                            <a:schemeClr val="bg1"/>
                          </a:solidFill>
                          <a:effectLst/>
                        </a:rPr>
                        <a:t>OND'24 Target</a:t>
                      </a:r>
                      <a:endParaRPr lang="en-US" sz="1400">
                        <a:solidFill>
                          <a:schemeClr val="bg1"/>
                        </a:solidFill>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extLst>
                  <a:ext uri="{0D108BD9-81ED-4DB2-BD59-A6C34878D82A}">
                    <a16:rowId xmlns:a16="http://schemas.microsoft.com/office/drawing/2014/main" val="3450516379"/>
                  </a:ext>
                </a:extLst>
              </a:tr>
              <a:tr h="265662">
                <a:tc rowSpan="6">
                  <a:txBody>
                    <a:bodyPr/>
                    <a:lstStyle/>
                    <a:p>
                      <a:pPr algn="ctr"/>
                      <a:r>
                        <a:rPr lang="en-US" sz="1400">
                          <a:effectLst/>
                        </a:rPr>
                        <a:t>KPI</a:t>
                      </a:r>
                      <a:endParaRPr lang="en-US" sz="1400"/>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rPr>
                        <a:t>System uptime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US" sz="1400" b="0" i="0" u="none" strike="noStrike" noProof="0">
                          <a:solidFill>
                            <a:srgbClr val="3D3D3D"/>
                          </a:solidFill>
                          <a:effectLst/>
                          <a:latin typeface="Calibri"/>
                        </a:rPr>
                        <a:t>99.5% </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445117912"/>
                  </a:ext>
                </a:extLst>
              </a:tr>
              <a:tr h="1077408">
                <a:tc vMerge="1">
                  <a:txBody>
                    <a:bodyPr/>
                    <a:lstStyle/>
                    <a:p>
                      <a:endParaRPr lang="en-US"/>
                    </a:p>
                  </a:txBody>
                  <a:tcPr/>
                </a:tc>
                <a:tc>
                  <a:txBody>
                    <a:bodyPr/>
                    <a:lstStyle/>
                    <a:p>
                      <a:pPr lvl="0">
                        <a:buNone/>
                      </a:pPr>
                      <a:r>
                        <a:rPr lang="en-US" sz="1400" b="0" i="0" u="none" strike="noStrike" noProof="0">
                          <a:effectLst/>
                          <a:latin typeface="Calibri"/>
                        </a:rPr>
                        <a:t>UAT Bugs (Current: 82 including PROD) - This is </a:t>
                      </a:r>
                      <a:r>
                        <a:rPr lang="en-US" sz="1400" b="0" i="0" u="none" strike="noStrike" noProof="0" err="1">
                          <a:effectLst/>
                          <a:latin typeface="Calibri"/>
                        </a:rPr>
                        <a:t>te</a:t>
                      </a:r>
                      <a:r>
                        <a:rPr lang="en-US" sz="1400" b="0" i="0" u="none" strike="noStrike" noProof="0">
                          <a:effectLst/>
                          <a:latin typeface="Calibri"/>
                        </a:rPr>
                        <a:t> KPI for SQA. This measurement is for recent project </a:t>
                      </a:r>
                      <a:r>
                        <a:rPr lang="en-US" sz="1400" b="0" i="0" u="none" strike="noStrike" noProof="0" err="1">
                          <a:effectLst/>
                          <a:latin typeface="Calibri"/>
                        </a:rPr>
                        <a:t>i.e</a:t>
                      </a:r>
                      <a:r>
                        <a:rPr lang="en-US" sz="1400" b="0" i="0" u="none" strike="noStrike" noProof="0">
                          <a:effectLst/>
                          <a:latin typeface="Calibri"/>
                        </a:rPr>
                        <a:t> projects released since Jan 2024. Team  is analyzing the data and will come up with actual bug count for Jun, Jul and Aug. Based on that reduction targets for Sept, Oct, Nov and December can be decided. </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0" i="0" u="none" strike="noStrike" noProof="0">
                          <a:solidFill>
                            <a:srgbClr val="3D3D3D"/>
                          </a:solidFill>
                          <a:effectLst/>
                        </a:rPr>
                        <a:t>Not more than 15% bugs found by SQA. (Not more than 45 for the quarter)</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62179665"/>
                  </a:ext>
                </a:extLst>
              </a:tr>
              <a:tr h="811745">
                <a:tc vMerge="1">
                  <a:txBody>
                    <a:bodyPr/>
                    <a:lstStyle/>
                    <a:p>
                      <a:endParaRPr lang="en-US"/>
                    </a:p>
                  </a:txBody>
                  <a:tcPr/>
                </a:tc>
                <a:tc>
                  <a:txBody>
                    <a:bodyPr/>
                    <a:lstStyle/>
                    <a:p>
                      <a:pPr lvl="0">
                        <a:buNone/>
                      </a:pPr>
                      <a:r>
                        <a:rPr lang="en-US" sz="1400" b="0" i="0" u="none" strike="noStrike" noProof="0">
                          <a:effectLst/>
                          <a:latin typeface="Calibri"/>
                        </a:rPr>
                        <a:t>SQA Bugs ( Current: 401 ). This is a KPI for developers. This is dependent on the project size ( lines of code). The number of bugs are 191 found by SQA for Jan, Feb and Mar 2024. Since there is no major SQA involvement from April, we are taking the score of JFM. From Oct 2024 onwards, SQA is going to be fully onboarded for testing.</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rgbClr val="3D3D3D"/>
                          </a:solidFill>
                          <a:effectLst/>
                        </a:rPr>
                        <a:t>Further 25% reduction by 31-December. (Not more than 100 per month; total 300 for the quarter)</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9072730"/>
                  </a:ext>
                </a:extLst>
              </a:tr>
              <a:tr h="811745">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rgbClr val="3D3D3D"/>
                          </a:solidFill>
                          <a:effectLst/>
                        </a:rPr>
                        <a:t>ICA (Current: 0) - This is data for Jun, Jul, Aug 2024. This is an KPI for Dev, Test and Production team ( as the production team does the UAT ). No ICA mapping for WMS (ICA is currently not raised in the system. We will capture the ICAs from October onwards to measure and agree to an </a:t>
                      </a:r>
                      <a:r>
                        <a:rPr lang="en-US" sz="1400" b="0" i="0" u="none" strike="noStrike" noProof="0" err="1">
                          <a:solidFill>
                            <a:srgbClr val="3D3D3D"/>
                          </a:solidFill>
                          <a:effectLst/>
                        </a:rPr>
                        <a:t>absoulute</a:t>
                      </a:r>
                      <a:r>
                        <a:rPr lang="en-US" sz="1400" b="0" i="0" u="none" strike="noStrike" noProof="0">
                          <a:solidFill>
                            <a:srgbClr val="3D3D3D"/>
                          </a:solidFill>
                          <a:effectLst/>
                        </a:rPr>
                        <a:t> number for Nov and Dec and forward)</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rgbClr val="3D3D3D"/>
                          </a:solidFill>
                          <a:effectLst/>
                        </a:rPr>
                        <a:t>Absolute number to be calculated in October, so that OND and JFM targets can be arrived at.</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0390172"/>
                  </a:ext>
                </a:extLst>
              </a:tr>
              <a:tr h="811745">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400" b="0" i="0" u="none" strike="noStrike" noProof="0">
                          <a:solidFill>
                            <a:srgbClr val="3D3D3D"/>
                          </a:solidFill>
                          <a:effectLst/>
                        </a:rPr>
                        <a:t>2024. This is an KPI for Dev, Test and Production team ( as the production team does the UAT ), project managers and and everyone in the leadership team.  No CCA mapping for WMS (CCA is currently not raised in the system. We will capture the CCAs from October onwards to measure and agree to an absoulute number for Nov and Dec and forward)</a:t>
                      </a:r>
                      <a:endParaRPr lang="en-US"/>
                    </a:p>
                    <a:p>
                      <a:pPr lvl="0">
                        <a:buNone/>
                      </a:pPr>
                      <a:endParaRPr lang="en-US" sz="1400" b="0" i="0" u="none" strike="noStrike" noProof="0">
                        <a:solidFill>
                          <a:srgbClr val="3D3D3D"/>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rgbClr val="3D3D3D"/>
                          </a:solidFill>
                          <a:effectLst/>
                        </a:rPr>
                        <a:t>Absolute number to be calculated in October, so that OND and JFM targets can be arrived at.</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503343"/>
                  </a:ext>
                </a:extLst>
              </a:tr>
              <a:tr h="1343065">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0" i="0" u="none" strike="noStrike" noProof="0">
                          <a:solidFill>
                            <a:srgbClr val="3D3D3D"/>
                          </a:solidFill>
                          <a:effectLst/>
                        </a:rPr>
                        <a:t>Reopen ( Current: 47 ) - This is an KPI for Dev, Test, product managers and everyone in the leadership team. Definition of Reopen is that everything is working in UAT and not working in Live. </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rgbClr val="3D3D3D"/>
                          </a:solidFill>
                          <a:effectLst/>
                        </a:rPr>
                        <a:t>Further 25% reduction by 31-December. (Not more than 13 per month; total 36 for the quarter)</a:t>
                      </a:r>
                      <a:endParaRPr lang="en-US"/>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03652"/>
                  </a:ext>
                </a:extLst>
              </a:tr>
            </a:tbl>
          </a:graphicData>
        </a:graphic>
      </p:graphicFrame>
    </p:spTree>
    <p:extLst>
      <p:ext uri="{BB962C8B-B14F-4D97-AF65-F5344CB8AC3E}">
        <p14:creationId xmlns:p14="http://schemas.microsoft.com/office/powerpoint/2010/main" val="396556150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C3D13B-3E22-EB9A-CB0F-275B6DB0F8D9}"/>
              </a:ext>
            </a:extLst>
          </p:cNvPr>
          <p:cNvSpPr>
            <a:spLocks noGrp="1"/>
          </p:cNvSpPr>
          <p:nvPr>
            <p:ph type="body" sz="quarter" idx="10"/>
          </p:nvPr>
        </p:nvSpPr>
        <p:spPr/>
        <p:txBody>
          <a:bodyPr/>
          <a:lstStyle/>
          <a:p>
            <a:r>
              <a:rPr lang="en-US" sz="3200" b="1">
                <a:latin typeface="Calibri"/>
                <a:ea typeface="Verdana"/>
                <a:cs typeface="Calibri"/>
              </a:rPr>
              <a:t>OND'24- WMS Goals – 2 of 2 (Documentation)</a:t>
            </a:r>
            <a:endParaRPr lang="en-US" sz="3200">
              <a:solidFill>
                <a:srgbClr val="000000"/>
              </a:solidFill>
              <a:latin typeface="Calibri"/>
              <a:ea typeface="Verdana"/>
              <a:cs typeface="Calibri"/>
            </a:endParaRPr>
          </a:p>
          <a:p>
            <a:endParaRPr lang="en-US"/>
          </a:p>
        </p:txBody>
      </p:sp>
      <p:graphicFrame>
        <p:nvGraphicFramePr>
          <p:cNvPr id="5" name="Table 4">
            <a:extLst>
              <a:ext uri="{FF2B5EF4-FFF2-40B4-BE49-F238E27FC236}">
                <a16:creationId xmlns:a16="http://schemas.microsoft.com/office/drawing/2014/main" id="{11F243AC-560F-6A4A-AE46-97F769599F92}"/>
              </a:ext>
            </a:extLst>
          </p:cNvPr>
          <p:cNvGraphicFramePr>
            <a:graphicFrameLocks noGrp="1"/>
          </p:cNvGraphicFramePr>
          <p:nvPr>
            <p:extLst>
              <p:ext uri="{D42A27DB-BD31-4B8C-83A1-F6EECF244321}">
                <p14:modId xmlns:p14="http://schemas.microsoft.com/office/powerpoint/2010/main" val="768434215"/>
              </p:ext>
            </p:extLst>
          </p:nvPr>
        </p:nvGraphicFramePr>
        <p:xfrm>
          <a:off x="1891089" y="1124740"/>
          <a:ext cx="6577440" cy="3291840"/>
        </p:xfrm>
        <a:graphic>
          <a:graphicData uri="http://schemas.openxmlformats.org/drawingml/2006/table">
            <a:tbl>
              <a:tblPr bandRow="1">
                <a:tableStyleId>{5C22544A-7EE6-4342-B048-85BDC9FD1C3A}</a:tableStyleId>
              </a:tblPr>
              <a:tblGrid>
                <a:gridCol w="914400">
                  <a:extLst>
                    <a:ext uri="{9D8B030D-6E8A-4147-A177-3AD203B41FA5}">
                      <a16:colId xmlns:a16="http://schemas.microsoft.com/office/drawing/2014/main" val="912278210"/>
                    </a:ext>
                  </a:extLst>
                </a:gridCol>
                <a:gridCol w="4158593">
                  <a:extLst>
                    <a:ext uri="{9D8B030D-6E8A-4147-A177-3AD203B41FA5}">
                      <a16:colId xmlns:a16="http://schemas.microsoft.com/office/drawing/2014/main" val="3592438442"/>
                    </a:ext>
                  </a:extLst>
                </a:gridCol>
                <a:gridCol w="1504447">
                  <a:extLst>
                    <a:ext uri="{9D8B030D-6E8A-4147-A177-3AD203B41FA5}">
                      <a16:colId xmlns:a16="http://schemas.microsoft.com/office/drawing/2014/main" val="3355153198"/>
                    </a:ext>
                  </a:extLst>
                </a:gridCol>
              </a:tblGrid>
              <a:tr h="190500">
                <a:tc>
                  <a:txBody>
                    <a:bodyPr/>
                    <a:lstStyle/>
                    <a:p>
                      <a:pPr lvl="0" algn="l">
                        <a:buNone/>
                      </a:pPr>
                      <a:r>
                        <a:rPr lang="en-US" err="1">
                          <a:solidFill>
                            <a:schemeClr val="bg1"/>
                          </a:solidFill>
                          <a:effectLst/>
                        </a:rPr>
                        <a:t>S.No</a:t>
                      </a:r>
                      <a:r>
                        <a:rPr lang="en-US">
                          <a:solidFill>
                            <a:schemeClr val="bg1"/>
                          </a:solidFill>
                          <a:effectLst/>
                        </a:rPr>
                        <a: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l"/>
                      <a:r>
                        <a:rPr lang="en-US">
                          <a:solidFill>
                            <a:schemeClr val="bg1"/>
                          </a:solidFill>
                          <a:effectLst/>
                        </a:rPr>
                        <a:t>Documents required</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rgbClr val="0070C0"/>
                    </a:solidFill>
                  </a:tcPr>
                </a:tc>
                <a:tc>
                  <a:txBody>
                    <a:bodyPr/>
                    <a:lstStyle/>
                    <a:p>
                      <a:pPr algn="l"/>
                      <a:r>
                        <a:rPr lang="en-US">
                          <a:solidFill>
                            <a:schemeClr val="bg1"/>
                          </a:solidFill>
                          <a:effectLst/>
                        </a:rPr>
                        <a:t>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721507515"/>
                  </a:ext>
                </a:extLst>
              </a:tr>
              <a:tr h="190500">
                <a:tc>
                  <a:txBody>
                    <a:bodyPr/>
                    <a:lstStyle/>
                    <a:p>
                      <a:pPr lvl="0" algn="ctr">
                        <a:buNone/>
                      </a:pPr>
                      <a:r>
                        <a:rPr lang="en-US">
                          <a:effectLst/>
                        </a:rPr>
                        <a:t>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Architecture Document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07-Oct-24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96893702"/>
                  </a:ext>
                </a:extLst>
              </a:tr>
              <a:tr h="190500">
                <a:tc>
                  <a:txBody>
                    <a:bodyPr/>
                    <a:lstStyle/>
                    <a:p>
                      <a:pPr lvl="0" algn="ctr">
                        <a:buNone/>
                      </a:pPr>
                      <a:r>
                        <a:rPr lang="en-US">
                          <a:effectLst/>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Integration touch Points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20-Dec-24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590160495"/>
                  </a:ext>
                </a:extLst>
              </a:tr>
              <a:tr h="190500">
                <a:tc>
                  <a:txBody>
                    <a:bodyPr/>
                    <a:lstStyle/>
                    <a:p>
                      <a:pPr lvl="0" algn="ctr">
                        <a:buNone/>
                      </a:pPr>
                      <a:r>
                        <a:rPr lang="en-US">
                          <a:effectLst/>
                        </a:rPr>
                        <a:t>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Process to be followed for configuration</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13-Dec-24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35496093"/>
                  </a:ext>
                </a:extLst>
              </a:tr>
              <a:tr h="190500">
                <a:tc>
                  <a:txBody>
                    <a:bodyPr/>
                    <a:lstStyle/>
                    <a:p>
                      <a:pPr lvl="0" algn="ctr">
                        <a:buNone/>
                      </a:pPr>
                      <a:r>
                        <a:rPr lang="en-US">
                          <a:effectLst/>
                        </a:rPr>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Process to be followed for customization</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20-Dec-24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737435244"/>
                  </a:ext>
                </a:extLst>
              </a:tr>
              <a:tr h="200025">
                <a:tc>
                  <a:txBody>
                    <a:bodyPr/>
                    <a:lstStyle/>
                    <a:p>
                      <a:pPr lvl="0" algn="ctr">
                        <a:buNone/>
                      </a:pPr>
                      <a:r>
                        <a:rPr lang="en-US">
                          <a:effectLst/>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DB relationship diagram</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rtl="0"/>
                      <a:r>
                        <a:rPr lang="en-US">
                          <a:effectLst/>
                        </a:rPr>
                        <a:t>22-Oct-24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60370971"/>
                  </a:ext>
                </a:extLst>
              </a:tr>
              <a:tr h="190500">
                <a:tc>
                  <a:txBody>
                    <a:bodyPr/>
                    <a:lstStyle/>
                    <a:p>
                      <a:pPr lvl="0" algn="ctr">
                        <a:buNone/>
                      </a:pPr>
                      <a:r>
                        <a:rPr lang="en-US">
                          <a:effectLst/>
                        </a:rPr>
                        <a:t>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Test Data and Test Cases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21-Oct-24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73851760"/>
                  </a:ext>
                </a:extLst>
              </a:tr>
              <a:tr h="190500">
                <a:tc>
                  <a:txBody>
                    <a:bodyPr/>
                    <a:lstStyle/>
                    <a:p>
                      <a:pPr lvl="0" algn="ctr">
                        <a:buNone/>
                      </a:pPr>
                      <a:r>
                        <a:rPr lang="en-US">
                          <a:effectLst/>
                        </a:rPr>
                        <a:t>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Features of New WMS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15-Nov-24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19872417"/>
                  </a:ext>
                </a:extLst>
              </a:tr>
              <a:tr h="190500">
                <a:tc>
                  <a:txBody>
                    <a:bodyPr/>
                    <a:lstStyle/>
                    <a:p>
                      <a:pPr lvl="0" algn="ctr">
                        <a:buNone/>
                      </a:pPr>
                      <a:r>
                        <a:rPr lang="en-US">
                          <a:effectLst/>
                        </a:rPr>
                        <a:t>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Code Review Checklist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15-Oct-24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55194993"/>
                  </a:ext>
                </a:extLst>
              </a:tr>
              <a:tr h="190500">
                <a:tc>
                  <a:txBody>
                    <a:bodyPr/>
                    <a:lstStyle/>
                    <a:p>
                      <a:pPr lvl="0" algn="ctr">
                        <a:buNone/>
                      </a:pPr>
                      <a:r>
                        <a:rPr lang="en-US">
                          <a:effectLst/>
                        </a:rPr>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Coding Standards document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15-Oct-24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853189156"/>
                  </a:ext>
                </a:extLst>
              </a:tr>
              <a:tr h="190500">
                <a:tc>
                  <a:txBody>
                    <a:bodyPr/>
                    <a:lstStyle/>
                    <a:p>
                      <a:pPr lvl="0" algn="ctr">
                        <a:buNone/>
                      </a:pPr>
                      <a:r>
                        <a:rPr lang="en-US">
                          <a:effectLst/>
                        </a:rPr>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User Manual</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15-Nov-24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91710203"/>
                  </a:ext>
                </a:extLst>
              </a:tr>
              <a:tr h="190500">
                <a:tc>
                  <a:txBody>
                    <a:bodyPr/>
                    <a:lstStyle/>
                    <a:p>
                      <a:pPr lvl="0" algn="ctr">
                        <a:buNone/>
                      </a:pPr>
                      <a:r>
                        <a:rPr lang="en-US">
                          <a:effectLst/>
                        </a:rPr>
                        <a:t>11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r>
                        <a:rPr lang="en-US">
                          <a:effectLst/>
                        </a:rPr>
                        <a:t>Requirement Document Checklist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algn="ctr"/>
                      <a:r>
                        <a:rPr lang="en-US">
                          <a:effectLst/>
                        </a:rPr>
                        <a:t>15-Oct-24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76050166"/>
                  </a:ext>
                </a:extLst>
              </a:tr>
            </a:tbl>
          </a:graphicData>
        </a:graphic>
      </p:graphicFrame>
    </p:spTree>
    <p:extLst>
      <p:ext uri="{BB962C8B-B14F-4D97-AF65-F5344CB8AC3E}">
        <p14:creationId xmlns:p14="http://schemas.microsoft.com/office/powerpoint/2010/main" val="93943318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F9742D-0371-18A6-25FD-B36DEC6A5F9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3969251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333B-94DB-68FF-21F9-5203F976CF2F}"/>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15F1292F-B65C-16D5-025E-15A64F2A0491}"/>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033541A7-9257-D381-6A82-70F381A9D857}"/>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D974C3F-B3EE-0C84-5EB8-38F649065B28}"/>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C6DE2A63-D6A8-AC4D-24B1-8DEF8471F9E5}"/>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E175838-3852-EF28-8489-C64BAAECA15B}"/>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7D1B647-F507-6DAF-17B6-2C7DA5FD1C8D}"/>
              </a:ext>
            </a:extLst>
          </p:cNvPr>
          <p:cNvSpPr/>
          <p:nvPr/>
        </p:nvSpPr>
        <p:spPr>
          <a:xfrm>
            <a:off x="-63303" y="163709"/>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C11BB97E-EFAD-999D-22D2-FED8E2F017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5942499-6EBF-183A-0D04-25914CB90C70}"/>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7DDC4923-6675-371E-09C9-9A75C9E2303D}"/>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3E33A51D-475F-CC3A-381D-D83B8A6BF66B}"/>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3FB8F12F-08B1-FFFE-6A56-5E33435AEC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4F727832-0A60-AA31-6433-15C9F3B644D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0C80E677-F4CB-B872-1772-378235FC91D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3C90B12C-4123-362F-3BAA-871172C311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2F72EA02-6E4A-B76B-AE07-A664BDD2116E}"/>
              </a:ext>
            </a:extLst>
          </p:cNvPr>
          <p:cNvSpPr txBox="1">
            <a:spLocks/>
          </p:cNvSpPr>
          <p:nvPr/>
        </p:nvSpPr>
        <p:spPr bwMode="auto">
          <a:xfrm>
            <a:off x="315314" y="1623749"/>
            <a:ext cx="7206302" cy="18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err="1">
                <a:solidFill>
                  <a:schemeClr val="bg1"/>
                </a:solidFill>
                <a:latin typeface="Verdana"/>
                <a:ea typeface="Verdana"/>
              </a:rPr>
              <a:t>iTracks</a:t>
            </a:r>
            <a:br>
              <a:rPr lang="en-US" altLang="en-US" sz="3100" b="1">
                <a:latin typeface="Verdana"/>
                <a:ea typeface="Verdana"/>
              </a:rPr>
            </a:br>
            <a:br>
              <a:rPr lang="en-US" altLang="en-US" sz="3100" b="1">
                <a:latin typeface="Verdana"/>
                <a:ea typeface="Verdana"/>
              </a:rPr>
            </a:br>
            <a:r>
              <a:rPr lang="en-US" sz="2000" b="1">
                <a:solidFill>
                  <a:schemeClr val="bg1"/>
                </a:solidFill>
                <a:latin typeface="Verdana"/>
                <a:ea typeface="Verdana"/>
              </a:rPr>
              <a:t>1. JAS’24 - Update </a:t>
            </a:r>
            <a:endParaRPr lang="en-US" sz="2000">
              <a:solidFill>
                <a:schemeClr val="bg1"/>
              </a:solidFill>
              <a:latin typeface="Verdana"/>
              <a:ea typeface="Verdana"/>
            </a:endParaRPr>
          </a:p>
          <a:p>
            <a:pPr>
              <a:defRPr/>
            </a:pPr>
            <a:endParaRPr lang="en-US" sz="2000">
              <a:solidFill>
                <a:srgbClr val="FFFFFF"/>
              </a:solidFill>
              <a:latin typeface="Verdana"/>
              <a:ea typeface="Verdana"/>
            </a:endParaRPr>
          </a:p>
          <a:p>
            <a:pPr>
              <a:defRPr/>
            </a:pPr>
            <a:r>
              <a:rPr lang="en-US" sz="2000" b="1">
                <a:solidFill>
                  <a:schemeClr val="bg1"/>
                </a:solidFill>
                <a:latin typeface="Verdana"/>
                <a:ea typeface="Verdana"/>
              </a:rPr>
              <a:t>2. Review OND’24 Plan</a:t>
            </a:r>
            <a:endParaRPr lang="en-US">
              <a:solidFill>
                <a:schemeClr val="bg1"/>
              </a:solidFill>
              <a:cs typeface="Calibri" panose="020F0502020204030204"/>
            </a:endParaRPr>
          </a:p>
        </p:txBody>
      </p:sp>
    </p:spTree>
    <p:extLst>
      <p:ext uri="{BB962C8B-B14F-4D97-AF65-F5344CB8AC3E}">
        <p14:creationId xmlns:p14="http://schemas.microsoft.com/office/powerpoint/2010/main" val="263364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724154" y="168252"/>
            <a:ext cx="10995025" cy="538163"/>
          </a:xfrm>
        </p:spPr>
        <p:txBody>
          <a:bodyPr/>
          <a:lstStyle/>
          <a:p>
            <a:r>
              <a:rPr lang="en-US" sz="2600" b="1">
                <a:latin typeface="+mn-lt"/>
                <a:ea typeface="Verdana"/>
              </a:rPr>
              <a:t>JAS '24 update- </a:t>
            </a:r>
            <a:r>
              <a:rPr lang="en-US" sz="2600" b="1" err="1">
                <a:latin typeface="+mn-lt"/>
                <a:ea typeface="Verdana"/>
              </a:rPr>
              <a:t>iWMS</a:t>
            </a:r>
            <a:r>
              <a:rPr lang="en-US" sz="2600" b="1">
                <a:latin typeface="+mn-lt"/>
                <a:ea typeface="Verdana"/>
              </a:rPr>
              <a:t> (Planned vs Actual)</a:t>
            </a:r>
            <a:br>
              <a:rPr lang="en-US" sz="2000"/>
            </a:br>
            <a:r>
              <a:rPr lang="en-US" sz="2000">
                <a:latin typeface="Verdana"/>
                <a:ea typeface="Verdana"/>
              </a:rPr>
              <a:t> </a:t>
            </a:r>
            <a:endParaRPr lang="en-US" sz="2000">
              <a:solidFill>
                <a:schemeClr val="tx1"/>
              </a:solidFill>
              <a:cs typeface="Calibri"/>
            </a:endParaRPr>
          </a:p>
        </p:txBody>
      </p:sp>
      <p:graphicFrame>
        <p:nvGraphicFramePr>
          <p:cNvPr id="6" name="Table 5">
            <a:extLst>
              <a:ext uri="{FF2B5EF4-FFF2-40B4-BE49-F238E27FC236}">
                <a16:creationId xmlns:a16="http://schemas.microsoft.com/office/drawing/2014/main" id="{44E67ED0-1F12-8859-FBD2-3187FA5194CD}"/>
              </a:ext>
            </a:extLst>
          </p:cNvPr>
          <p:cNvGraphicFramePr>
            <a:graphicFrameLocks noGrp="1"/>
          </p:cNvGraphicFramePr>
          <p:nvPr>
            <p:extLst>
              <p:ext uri="{D42A27DB-BD31-4B8C-83A1-F6EECF244321}">
                <p14:modId xmlns:p14="http://schemas.microsoft.com/office/powerpoint/2010/main" val="2229747320"/>
              </p:ext>
            </p:extLst>
          </p:nvPr>
        </p:nvGraphicFramePr>
        <p:xfrm>
          <a:off x="1571511" y="1524111"/>
          <a:ext cx="8774819" cy="2292714"/>
        </p:xfrm>
        <a:graphic>
          <a:graphicData uri="http://schemas.openxmlformats.org/drawingml/2006/table">
            <a:tbl>
              <a:tblPr firstRow="1" bandRow="1">
                <a:tableStyleId>{5C22544A-7EE6-4342-B048-85BDC9FD1C3A}</a:tableStyleId>
              </a:tblPr>
              <a:tblGrid>
                <a:gridCol w="1247828">
                  <a:extLst>
                    <a:ext uri="{9D8B030D-6E8A-4147-A177-3AD203B41FA5}">
                      <a16:colId xmlns:a16="http://schemas.microsoft.com/office/drawing/2014/main" val="2196073928"/>
                    </a:ext>
                  </a:extLst>
                </a:gridCol>
                <a:gridCol w="2318425">
                  <a:extLst>
                    <a:ext uri="{9D8B030D-6E8A-4147-A177-3AD203B41FA5}">
                      <a16:colId xmlns:a16="http://schemas.microsoft.com/office/drawing/2014/main" val="332229083"/>
                    </a:ext>
                  </a:extLst>
                </a:gridCol>
                <a:gridCol w="2576576">
                  <a:extLst>
                    <a:ext uri="{9D8B030D-6E8A-4147-A177-3AD203B41FA5}">
                      <a16:colId xmlns:a16="http://schemas.microsoft.com/office/drawing/2014/main" val="988883357"/>
                    </a:ext>
                  </a:extLst>
                </a:gridCol>
                <a:gridCol w="2631990">
                  <a:extLst>
                    <a:ext uri="{9D8B030D-6E8A-4147-A177-3AD203B41FA5}">
                      <a16:colId xmlns:a16="http://schemas.microsoft.com/office/drawing/2014/main" val="1494267405"/>
                    </a:ext>
                  </a:extLst>
                </a:gridCol>
              </a:tblGrid>
              <a:tr h="740578">
                <a:tc>
                  <a:txBody>
                    <a:bodyPr/>
                    <a:lstStyle/>
                    <a:p>
                      <a:pPr lvl="0" algn="ctr">
                        <a:buNone/>
                      </a:pPr>
                      <a:r>
                        <a:rPr lang="en-US" sz="1600" b="1" i="0" u="none" strike="noStrike">
                          <a:solidFill>
                            <a:srgbClr val="FFFFFF"/>
                          </a:solidFill>
                          <a:effectLst/>
                          <a:latin typeface="Verdana"/>
                        </a:rPr>
                        <a:t>Quarter</a:t>
                      </a:r>
                      <a:endParaRPr lang="en-US" sz="1600"/>
                    </a:p>
                  </a:txBody>
                  <a:tcPr marL="9524" marR="9524" marT="9524" marB="0"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i="0" u="none" strike="noStrike">
                          <a:solidFill>
                            <a:srgbClr val="FFFFFF"/>
                          </a:solidFill>
                          <a:effectLst/>
                          <a:latin typeface="Verdana"/>
                        </a:rPr>
                        <a:t>Category</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tc>
                  <a:txBody>
                    <a:bodyPr/>
                    <a:lstStyle/>
                    <a:p>
                      <a:pPr lvl="0" algn="ctr">
                        <a:buNone/>
                      </a:pPr>
                      <a:r>
                        <a:rPr lang="en-US" sz="1600" b="1" i="0" u="none" strike="noStrike">
                          <a:solidFill>
                            <a:srgbClr val="FFFFFF"/>
                          </a:solidFill>
                          <a:effectLst/>
                          <a:latin typeface="Verdana"/>
                        </a:rPr>
                        <a:t>Planned</a:t>
                      </a:r>
                      <a:endParaRPr lang="en-US" sz="1600"/>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tc>
                  <a:txBody>
                    <a:bodyPr/>
                    <a:lstStyle/>
                    <a:p>
                      <a:pPr lvl="0" algn="ctr">
                        <a:buNone/>
                      </a:pPr>
                      <a:r>
                        <a:rPr lang="en-IN" sz="1600" b="1" i="0" u="none" strike="noStrike">
                          <a:solidFill>
                            <a:srgbClr val="FFFFFF"/>
                          </a:solidFill>
                          <a:effectLst/>
                          <a:latin typeface="Verdana"/>
                        </a:rPr>
                        <a:t>Actual</a:t>
                      </a:r>
                      <a:endParaRPr lang="en-US" sz="1600"/>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extLst>
                  <a:ext uri="{0D108BD9-81ED-4DB2-BD59-A6C34878D82A}">
                    <a16:rowId xmlns:a16="http://schemas.microsoft.com/office/drawing/2014/main" val="697073082"/>
                  </a:ext>
                </a:extLst>
              </a:tr>
              <a:tr h="567252">
                <a:tc rowSpan="2">
                  <a:txBody>
                    <a:bodyPr/>
                    <a:lstStyle/>
                    <a:p>
                      <a:pPr lvl="0" algn="ctr">
                        <a:buNone/>
                      </a:pPr>
                      <a:r>
                        <a:rPr lang="en-US" sz="1600" b="0" i="0" u="none" strike="noStrike">
                          <a:solidFill>
                            <a:srgbClr val="000000"/>
                          </a:solidFill>
                          <a:effectLst/>
                          <a:latin typeface="Calibri"/>
                        </a:rPr>
                        <a:t>JAS'24</a:t>
                      </a: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a:solidFill>
                            <a:srgbClr val="000000"/>
                          </a:solidFill>
                          <a:effectLst/>
                          <a:latin typeface="Calibri"/>
                        </a:rPr>
                        <a:t>On-time delivery(Tracks)</a:t>
                      </a:r>
                    </a:p>
                  </a:txBody>
                  <a:tcPr marL="9524" marR="9524" marT="952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noProof="0">
                          <a:solidFill>
                            <a:srgbClr val="000000"/>
                          </a:solidFill>
                          <a:effectLst/>
                        </a:rPr>
                        <a:t>100%</a:t>
                      </a: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a:solidFill>
                            <a:srgbClr val="000000"/>
                          </a:solidFill>
                          <a:effectLst/>
                          <a:latin typeface="Calibri"/>
                        </a:rPr>
                        <a:t>100%</a:t>
                      </a:r>
                    </a:p>
                  </a:txBody>
                  <a:tcPr marL="9524" marR="9524" marT="952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6784409"/>
                  </a:ext>
                </a:extLst>
              </a:tr>
              <a:tr h="646037">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lvl="0" algn="ctr">
                        <a:buNone/>
                      </a:pPr>
                      <a:r>
                        <a:rPr lang="en-US" sz="1600" b="0" i="0" u="none" strike="noStrike" noProof="0">
                          <a:solidFill>
                            <a:srgbClr val="000000"/>
                          </a:solidFill>
                          <a:effectLst/>
                          <a:latin typeface="Calibri"/>
                        </a:rPr>
                        <a:t>Budget value (</a:t>
                      </a:r>
                      <a:r>
                        <a:rPr lang="en-US" sz="1600" b="0" i="0" u="none" strike="noStrike" noProof="0" err="1">
                          <a:solidFill>
                            <a:srgbClr val="000000"/>
                          </a:solidFill>
                          <a:effectLst/>
                          <a:latin typeface="Calibri"/>
                        </a:rPr>
                        <a:t>iWMS</a:t>
                      </a:r>
                      <a:r>
                        <a:rPr lang="en-US" sz="1600" b="0" i="0" u="none" strike="noStrike" noProof="0">
                          <a:solidFill>
                            <a:srgbClr val="000000"/>
                          </a:solidFill>
                          <a:effectLst/>
                          <a:latin typeface="Calibri"/>
                        </a:rPr>
                        <a:t> + </a:t>
                      </a:r>
                      <a:r>
                        <a:rPr lang="en-US" sz="1600" b="0" i="0" u="none" strike="noStrike" noProof="0" err="1">
                          <a:solidFill>
                            <a:srgbClr val="000000"/>
                          </a:solidFill>
                          <a:effectLst/>
                          <a:latin typeface="Calibri"/>
                        </a:rPr>
                        <a:t>iTracks</a:t>
                      </a:r>
                      <a:r>
                        <a:rPr lang="en-US" sz="1600" b="0" i="0" u="none" strike="noStrike" noProof="0">
                          <a:solidFill>
                            <a:srgbClr val="000000"/>
                          </a:solidFill>
                          <a:effectLst/>
                          <a:latin typeface="Calibri"/>
                        </a:rPr>
                        <a:t>)</a:t>
                      </a:r>
                      <a:endParaRPr lang="en-US" sz="1600" b="0" i="0" u="none" strike="noStrike">
                        <a:solidFill>
                          <a:srgbClr val="000000"/>
                        </a:solidFill>
                        <a:effectLst/>
                        <a:latin typeface="Calibri"/>
                      </a:endParaRP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lnB>
                    <a:noFill/>
                  </a:tcPr>
                </a:tc>
                <a:tc>
                  <a:txBody>
                    <a:bodyPr/>
                    <a:lstStyle/>
                    <a:p>
                      <a:pPr lvl="0" algn="ctr">
                        <a:lnSpc>
                          <a:spcPct val="100000"/>
                        </a:lnSpc>
                        <a:spcBef>
                          <a:spcPts val="0"/>
                        </a:spcBef>
                        <a:spcAft>
                          <a:spcPts val="0"/>
                        </a:spcAft>
                        <a:buNone/>
                      </a:pPr>
                      <a:endParaRPr lang="en-US" sz="1600" b="0" i="0" u="none" strike="noStrike" noProof="0">
                        <a:solidFill>
                          <a:srgbClr val="000000"/>
                        </a:solidFill>
                        <a:effectLst/>
                        <a:latin typeface="Calibri"/>
                      </a:endParaRPr>
                    </a:p>
                    <a:p>
                      <a:pPr lvl="0" algn="ctr">
                        <a:lnSpc>
                          <a:spcPct val="100000"/>
                        </a:lnSpc>
                        <a:spcBef>
                          <a:spcPts val="0"/>
                        </a:spcBef>
                        <a:spcAft>
                          <a:spcPts val="0"/>
                        </a:spcAft>
                        <a:buNone/>
                      </a:pPr>
                      <a:r>
                        <a:rPr lang="en-US" sz="1600" b="0" i="0" u="none" strike="noStrike" noProof="0">
                          <a:solidFill>
                            <a:srgbClr val="000000"/>
                          </a:solidFill>
                          <a:effectLst/>
                          <a:latin typeface="Calibri"/>
                        </a:rPr>
                        <a:t>160.32L (WMS and </a:t>
                      </a:r>
                      <a:r>
                        <a:rPr lang="en-US" sz="1600" b="0" i="0" u="none" strike="noStrike" noProof="0" err="1">
                          <a:solidFill>
                            <a:srgbClr val="000000"/>
                          </a:solidFill>
                          <a:effectLst/>
                          <a:latin typeface="Calibri"/>
                        </a:rPr>
                        <a:t>iTracks</a:t>
                      </a:r>
                      <a:r>
                        <a:rPr lang="en-US" sz="1600" b="0" i="0" u="none" strike="noStrike" noProof="0">
                          <a:solidFill>
                            <a:srgbClr val="000000"/>
                          </a:solidFill>
                          <a:effectLst/>
                          <a:latin typeface="Calibri"/>
                        </a:rPr>
                        <a:t>)</a:t>
                      </a:r>
                      <a:endParaRPr lang="en-US" sz="1600" b="0" i="0" u="none" strike="noStrike" noProof="0">
                        <a:solidFill>
                          <a:srgbClr val="3D3D3D"/>
                        </a:solidFill>
                        <a:effectLst/>
                        <a:latin typeface="Calibri"/>
                      </a:endParaRPr>
                    </a:p>
                    <a:p>
                      <a:pPr lvl="0" algn="ctr">
                        <a:lnSpc>
                          <a:spcPct val="100000"/>
                        </a:lnSpc>
                        <a:spcBef>
                          <a:spcPts val="0"/>
                        </a:spcBef>
                        <a:spcAft>
                          <a:spcPts val="0"/>
                        </a:spcAft>
                        <a:buNone/>
                      </a:pPr>
                      <a:endParaRPr lang="en-US" sz="1600" b="0" i="0" u="none" strike="noStrike" noProof="0">
                        <a:solidFill>
                          <a:srgbClr val="000000"/>
                        </a:solidFill>
                        <a:effectLst/>
                        <a:latin typeface="Calibri"/>
                      </a:endParaRPr>
                    </a:p>
                    <a:p>
                      <a:pPr lvl="0" algn="ctr">
                        <a:buNone/>
                      </a:pPr>
                      <a:endParaRPr lang="en-US" sz="1600" b="0" i="0" u="none" strike="noStrike" noProof="0">
                        <a:solidFill>
                          <a:srgbClr val="000000"/>
                        </a:solidFill>
                        <a:effectLst/>
                        <a:latin typeface="Calibri"/>
                      </a:endParaRP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600" b="0" i="0" u="none" strike="noStrike" noProof="0">
                          <a:solidFill>
                            <a:srgbClr val="000000"/>
                          </a:solidFill>
                          <a:effectLst/>
                          <a:latin typeface="Calibri"/>
                        </a:rPr>
                        <a:t>63.73 (till August)</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926779833"/>
                  </a:ext>
                </a:extLst>
              </a:tr>
            </a:tbl>
          </a:graphicData>
        </a:graphic>
      </p:graphicFrame>
    </p:spTree>
    <p:extLst>
      <p:ext uri="{BB962C8B-B14F-4D97-AF65-F5344CB8AC3E}">
        <p14:creationId xmlns:p14="http://schemas.microsoft.com/office/powerpoint/2010/main" val="347555957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6859" y="1405"/>
            <a:ext cx="11782955" cy="6549183"/>
          </a:xfrm>
        </p:spPr>
        <p:txBody>
          <a:bodyPr/>
          <a:lstStyle/>
          <a:p>
            <a:r>
              <a:rPr lang="en-US">
                <a:latin typeface="Verdana"/>
                <a:ea typeface="Verdana"/>
                <a:cs typeface="Arial"/>
              </a:rPr>
              <a:t>JAS '24 update– </a:t>
            </a:r>
            <a:r>
              <a:rPr lang="en-US" err="1">
                <a:latin typeface="Verdana"/>
                <a:ea typeface="Verdana"/>
                <a:cs typeface="Arial"/>
              </a:rPr>
              <a:t>iTracks</a:t>
            </a:r>
            <a:r>
              <a:rPr lang="en-US">
                <a:latin typeface="Verdana"/>
                <a:ea typeface="Verdana"/>
                <a:cs typeface="Arial"/>
              </a:rPr>
              <a:t> Delivery Goals</a:t>
            </a:r>
            <a:endParaRPr lang="en-US">
              <a:cs typeface="Calibri"/>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600">
              <a:solidFill>
                <a:schemeClr val="tx1"/>
              </a:solidFill>
              <a:latin typeface="Calibri "/>
              <a:ea typeface="Verdana"/>
            </a:endParaRPr>
          </a:p>
          <a:p>
            <a:endParaRPr lang="en-US" sz="1600">
              <a:solidFill>
                <a:schemeClr val="tx1"/>
              </a:solidFill>
              <a:latin typeface="Calibri "/>
              <a:ea typeface="Verdana"/>
            </a:endParaRPr>
          </a:p>
          <a:p>
            <a:endParaRPr lang="en-US" sz="1600">
              <a:solidFill>
                <a:schemeClr val="tx1"/>
              </a:solidFill>
              <a:latin typeface="Calibri "/>
              <a:cs typeface="Calibri Light"/>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p:txBody>
      </p:sp>
      <p:graphicFrame>
        <p:nvGraphicFramePr>
          <p:cNvPr id="4" name="Table 3">
            <a:extLst>
              <a:ext uri="{FF2B5EF4-FFF2-40B4-BE49-F238E27FC236}">
                <a16:creationId xmlns:a16="http://schemas.microsoft.com/office/drawing/2014/main" id="{D316A000-71DF-7AC6-DCAD-1440F73360CF}"/>
              </a:ext>
            </a:extLst>
          </p:cNvPr>
          <p:cNvGraphicFramePr>
            <a:graphicFrameLocks noGrp="1"/>
          </p:cNvGraphicFramePr>
          <p:nvPr>
            <p:extLst>
              <p:ext uri="{D42A27DB-BD31-4B8C-83A1-F6EECF244321}">
                <p14:modId xmlns:p14="http://schemas.microsoft.com/office/powerpoint/2010/main" val="920892979"/>
              </p:ext>
            </p:extLst>
          </p:nvPr>
        </p:nvGraphicFramePr>
        <p:xfrm>
          <a:off x="54277" y="912322"/>
          <a:ext cx="10894593" cy="4276122"/>
        </p:xfrm>
        <a:graphic>
          <a:graphicData uri="http://schemas.openxmlformats.org/drawingml/2006/table">
            <a:tbl>
              <a:tblPr firstRow="1" bandRow="1">
                <a:tableStyleId>{5C22544A-7EE6-4342-B048-85BDC9FD1C3A}</a:tableStyleId>
              </a:tblPr>
              <a:tblGrid>
                <a:gridCol w="457138">
                  <a:extLst>
                    <a:ext uri="{9D8B030D-6E8A-4147-A177-3AD203B41FA5}">
                      <a16:colId xmlns:a16="http://schemas.microsoft.com/office/drawing/2014/main" val="1050081787"/>
                    </a:ext>
                  </a:extLst>
                </a:gridCol>
                <a:gridCol w="1136332">
                  <a:extLst>
                    <a:ext uri="{9D8B030D-6E8A-4147-A177-3AD203B41FA5}">
                      <a16:colId xmlns:a16="http://schemas.microsoft.com/office/drawing/2014/main" val="595007188"/>
                    </a:ext>
                  </a:extLst>
                </a:gridCol>
                <a:gridCol w="1847949">
                  <a:extLst>
                    <a:ext uri="{9D8B030D-6E8A-4147-A177-3AD203B41FA5}">
                      <a16:colId xmlns:a16="http://schemas.microsoft.com/office/drawing/2014/main" val="2705654043"/>
                    </a:ext>
                  </a:extLst>
                </a:gridCol>
                <a:gridCol w="1901854">
                  <a:extLst>
                    <a:ext uri="{9D8B030D-6E8A-4147-A177-3AD203B41FA5}">
                      <a16:colId xmlns:a16="http://schemas.microsoft.com/office/drawing/2014/main" val="3956089690"/>
                    </a:ext>
                  </a:extLst>
                </a:gridCol>
                <a:gridCol w="1070251">
                  <a:extLst>
                    <a:ext uri="{9D8B030D-6E8A-4147-A177-3AD203B41FA5}">
                      <a16:colId xmlns:a16="http://schemas.microsoft.com/office/drawing/2014/main" val="1495343296"/>
                    </a:ext>
                  </a:extLst>
                </a:gridCol>
                <a:gridCol w="1248365">
                  <a:extLst>
                    <a:ext uri="{9D8B030D-6E8A-4147-A177-3AD203B41FA5}">
                      <a16:colId xmlns:a16="http://schemas.microsoft.com/office/drawing/2014/main" val="2464314548"/>
                    </a:ext>
                  </a:extLst>
                </a:gridCol>
                <a:gridCol w="1484922">
                  <a:extLst>
                    <a:ext uri="{9D8B030D-6E8A-4147-A177-3AD203B41FA5}">
                      <a16:colId xmlns:a16="http://schemas.microsoft.com/office/drawing/2014/main" val="1782354367"/>
                    </a:ext>
                  </a:extLst>
                </a:gridCol>
                <a:gridCol w="1747782">
                  <a:extLst>
                    <a:ext uri="{9D8B030D-6E8A-4147-A177-3AD203B41FA5}">
                      <a16:colId xmlns:a16="http://schemas.microsoft.com/office/drawing/2014/main" val="2273053885"/>
                    </a:ext>
                  </a:extLst>
                </a:gridCol>
              </a:tblGrid>
              <a:tr h="473372">
                <a:tc>
                  <a:txBody>
                    <a:bodyPr/>
                    <a:lstStyle/>
                    <a:p>
                      <a:pPr algn="ctr" fontAlgn="ctr"/>
                      <a:r>
                        <a:rPr lang="en-IN" sz="1400" b="1" i="0" u="none" strike="noStrike" err="1">
                          <a:solidFill>
                            <a:srgbClr val="FFFFFF"/>
                          </a:solidFill>
                          <a:effectLst/>
                          <a:latin typeface="Calibri Light"/>
                        </a:rPr>
                        <a:t>S.No</a:t>
                      </a:r>
                      <a:endParaRPr lang="en-IN" sz="1400" b="1" i="0" u="none" strike="noStrike">
                        <a:solidFill>
                          <a:srgbClr val="FFFFFF"/>
                        </a:solidFill>
                        <a:effectLst/>
                        <a:latin typeface="Calibri Ligh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Light"/>
                        </a:rPr>
                        <a:t>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Light"/>
                        </a:rPr>
                        <a:t>Module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Light"/>
                        </a:rPr>
                        <a:t>Goals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i="0" u="none" strike="noStrike">
                          <a:solidFill>
                            <a:srgbClr val="FFFFFF"/>
                          </a:solidFill>
                          <a:effectLst/>
                          <a:latin typeface="Calibri Light"/>
                        </a:rPr>
                        <a:t>Efforts(Person days)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i="0" u="none" strike="noStrike">
                          <a:solidFill>
                            <a:srgbClr val="FFFFFF"/>
                          </a:solidFill>
                          <a:effectLst/>
                          <a:latin typeface="Calibri Light"/>
                        </a:rPr>
                        <a:t>Status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IN" sz="1400" b="1" i="0" u="none" strike="noStrike">
                          <a:solidFill>
                            <a:srgbClr val="FFFFFF"/>
                          </a:solidFill>
                          <a:effectLst/>
                          <a:latin typeface="Calibri Light"/>
                        </a:rPr>
                        <a:t> Live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IN" sz="1400" b="1" i="0" u="none" strike="noStrike">
                          <a:solidFill>
                            <a:srgbClr val="FFFFFF"/>
                          </a:solidFill>
                          <a:effectLst/>
                          <a:latin typeface="Calibri Light"/>
                        </a:rPr>
                        <a:t>Why?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30823019"/>
                  </a:ext>
                </a:extLst>
              </a:tr>
              <a:tr h="1656799">
                <a:tc>
                  <a:txBody>
                    <a:bodyPr/>
                    <a:lstStyle/>
                    <a:p>
                      <a:pPr algn="ctr" fontAlgn="b"/>
                      <a:r>
                        <a:rPr lang="en-US" sz="1400" b="0" i="0" u="none" strike="noStrike">
                          <a:solidFill>
                            <a:schemeClr val="tx1"/>
                          </a:solidFill>
                          <a:effectLst/>
                          <a:latin typeface="Calibri Ligh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a:latin typeface="Calibri Light"/>
                        </a:rPr>
                        <a:t>Migration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Light"/>
                        </a:rPr>
                        <a:t>Finance (Phase 2)</a:t>
                      </a:r>
                    </a:p>
                    <a:p>
                      <a:pPr lvl="0" algn="ctr">
                        <a:buNone/>
                      </a:pPr>
                      <a:endParaRPr lang="en-US" sz="1400" b="0" i="0" u="none" strike="noStrike" noProof="0">
                        <a:solidFill>
                          <a:schemeClr val="tx1"/>
                        </a:solidFill>
                        <a:effectLst/>
                        <a:latin typeface="Calibri Ligh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Light"/>
                        </a:rPr>
                        <a:t>To migrate and complete the development of the Finance module in  the </a:t>
                      </a:r>
                      <a:r>
                        <a:rPr lang="en-US" sz="1400" err="1">
                          <a:latin typeface="Calibri Light"/>
                        </a:rPr>
                        <a:t>iWMS</a:t>
                      </a:r>
                      <a:r>
                        <a:rPr lang="en-US" sz="1400">
                          <a:latin typeface="Calibri Light"/>
                        </a:rPr>
                        <a:t> system. (remaining 70% to be dev.)</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Light"/>
                        </a:rPr>
                        <a:t>96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Light"/>
                        </a:rPr>
                        <a:t>100 % completed</a:t>
                      </a:r>
                      <a:endParaRPr lang="en-US"/>
                    </a:p>
                    <a:p>
                      <a:pPr lvl="0" algn="ctr">
                        <a:buNone/>
                      </a:pPr>
                      <a:endParaRPr lang="en-US" sz="1400">
                        <a:latin typeface="Calibri Light"/>
                      </a:endParaRPr>
                    </a:p>
                    <a:p>
                      <a:pPr lvl="0" algn="ctr">
                        <a:buNone/>
                      </a:pPr>
                      <a:r>
                        <a:rPr lang="en-US" sz="1400">
                          <a:latin typeface="Calibri Light"/>
                        </a:rPr>
                        <a:t>Unplanned- Spilled Over to OND'24</a:t>
                      </a:r>
                      <a:endParaRPr lang="en-US"/>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ctr">
                        <a:buNone/>
                      </a:pPr>
                      <a:r>
                        <a:rPr lang="en-US" sz="1400" kern="1200" noProof="0">
                          <a:solidFill>
                            <a:schemeClr val="dk1"/>
                          </a:solidFill>
                          <a:latin typeface="Calibri Light"/>
                          <a:ea typeface="+mn-ea"/>
                          <a:cs typeface="+mn-cs"/>
                        </a:rPr>
                        <a:t>30th Oct 2024</a:t>
                      </a:r>
                      <a:endParaRPr lang="en-US" sz="1400" kern="1200" noProof="0">
                        <a:solidFill>
                          <a:srgbClr val="3D3D3D"/>
                        </a:solidFill>
                        <a:latin typeface="Calibri Light"/>
                        <a:ea typeface="+mn-ea"/>
                        <a:cs typeface="+mn-cs"/>
                      </a:endParaRP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buNone/>
                      </a:pPr>
                      <a:r>
                        <a:rPr lang="en-US" sz="1400">
                          <a:latin typeface="Calibri Light"/>
                        </a:rPr>
                        <a:t>Migrating Finance modules due to de-commission of </a:t>
                      </a:r>
                      <a:r>
                        <a:rPr lang="en-US" sz="1400" err="1">
                          <a:latin typeface="Calibri Light"/>
                        </a:rPr>
                        <a:t>iTrack</a:t>
                      </a:r>
                      <a:r>
                        <a:rPr lang="en-US" sz="1400">
                          <a:latin typeface="Calibri Light"/>
                        </a:rPr>
                        <a:t> in 2025. </a:t>
                      </a:r>
                    </a:p>
                    <a:p>
                      <a:pPr lvl="0" algn="ctr">
                        <a:lnSpc>
                          <a:spcPct val="100000"/>
                        </a:lnSpc>
                        <a:buNone/>
                      </a:pPr>
                      <a:endParaRPr lang="en-US" sz="1400">
                        <a:latin typeface="Calibri Light"/>
                      </a:endParaRP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8040"/>
                  </a:ext>
                </a:extLst>
              </a:tr>
              <a:tr h="1577904">
                <a:tc>
                  <a:txBody>
                    <a:bodyPr/>
                    <a:lstStyle/>
                    <a:p>
                      <a:pPr lvl="0" algn="ctr">
                        <a:buNone/>
                      </a:pPr>
                      <a:r>
                        <a:rPr lang="en-US" sz="1400" b="0" i="0" u="none" strike="noStrike" kern="1200">
                          <a:solidFill>
                            <a:schemeClr val="tx1"/>
                          </a:solidFill>
                          <a:effectLst/>
                          <a:latin typeface="Calibri Light"/>
                          <a:ea typeface="+mn-ea"/>
                          <a:cs typeface="+mn-cs"/>
                        </a:rPr>
                        <a:t>3</a:t>
                      </a:r>
                    </a:p>
                  </a:txBody>
                  <a:tcPr marL="9524" marR="9524" marT="9524"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Light"/>
                        </a:rPr>
                        <a:t>Migration</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Light"/>
                        </a:rPr>
                        <a:t>Non-WMS Customer onboarding  screens  (Phase 1)</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l">
                        <a:buNone/>
                      </a:pPr>
                      <a:r>
                        <a:rPr lang="en-US" sz="1400">
                          <a:latin typeface="Calibri Light"/>
                        </a:rPr>
                        <a:t>To migrate the basic  feature of existing </a:t>
                      </a:r>
                      <a:r>
                        <a:rPr lang="en-US" sz="1400" err="1">
                          <a:latin typeface="Calibri Light"/>
                        </a:rPr>
                        <a:t>iTracks</a:t>
                      </a:r>
                      <a:r>
                        <a:rPr lang="en-US" sz="1400">
                          <a:latin typeface="Calibri Light"/>
                        </a:rPr>
                        <a:t> so that non- WMS customer can be onboarded to </a:t>
                      </a:r>
                      <a:r>
                        <a:rPr lang="en-US" sz="1400" err="1">
                          <a:latin typeface="Calibri Light"/>
                        </a:rPr>
                        <a:t>iWMS</a:t>
                      </a:r>
                      <a:r>
                        <a:rPr lang="en-US" sz="1400">
                          <a:latin typeface="Calibri Light"/>
                        </a:rPr>
                        <a:t> </a:t>
                      </a:r>
                      <a:endParaRPr lang="en-US" sz="1400" err="1">
                        <a:latin typeface="Calibri Light"/>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Light"/>
                        </a:rPr>
                        <a:t>111</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lgn="ctr">
                        <a:buNone/>
                      </a:pPr>
                      <a:r>
                        <a:rPr lang="en-US" sz="1400">
                          <a:latin typeface="Calibri Light"/>
                        </a:rPr>
                        <a:t>Planned for 40% completion in JAS'24 </a:t>
                      </a:r>
                      <a:endParaRPr lang="en-US"/>
                    </a:p>
                    <a:p>
                      <a:pPr lvl="0" algn="ctr">
                        <a:buNone/>
                      </a:pPr>
                      <a:r>
                        <a:rPr lang="en-US" sz="1400">
                          <a:latin typeface="Calibri Light"/>
                        </a:rPr>
                        <a:t> (Dev start date-22 July)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ctr">
                        <a:buNone/>
                      </a:pPr>
                      <a:r>
                        <a:rPr lang="en-US" sz="1400" kern="1200">
                          <a:solidFill>
                            <a:schemeClr val="dk1"/>
                          </a:solidFill>
                          <a:latin typeface="Calibri Light"/>
                          <a:ea typeface="+mn-ea"/>
                          <a:cs typeface="+mn-cs"/>
                        </a:rPr>
                        <a:t>1 Nov 2024</a:t>
                      </a:r>
                      <a:endParaRPr lang="en-US"/>
                    </a:p>
                    <a:p>
                      <a:pPr lvl="0" algn="ctr">
                        <a:buNone/>
                      </a:pPr>
                      <a:r>
                        <a:rPr lang="en-US" sz="1400" kern="1200">
                          <a:solidFill>
                            <a:schemeClr val="dk1"/>
                          </a:solidFill>
                          <a:latin typeface="Calibri Light"/>
                          <a:ea typeface="+mn-ea"/>
                          <a:cs typeface="+mn-cs"/>
                        </a:rPr>
                        <a:t>(phase1)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lnSpc>
                          <a:spcPct val="100000"/>
                        </a:lnSpc>
                        <a:buNone/>
                      </a:pPr>
                      <a:r>
                        <a:rPr lang="en-US" sz="1400">
                          <a:latin typeface="Calibri Light"/>
                        </a:rPr>
                        <a:t>To migrate all the modules of the existing </a:t>
                      </a:r>
                      <a:r>
                        <a:rPr lang="en-US" sz="1400" err="1">
                          <a:latin typeface="Calibri Light"/>
                        </a:rPr>
                        <a:t>iTracks</a:t>
                      </a:r>
                      <a:r>
                        <a:rPr lang="en-US" sz="1400">
                          <a:latin typeface="Calibri Light"/>
                        </a:rPr>
                        <a:t> to the new system</a:t>
                      </a:r>
                    </a:p>
                    <a:p>
                      <a:pPr lvl="0" algn="ctr">
                        <a:lnSpc>
                          <a:spcPct val="100000"/>
                        </a:lnSpc>
                        <a:buNone/>
                      </a:pPr>
                      <a:endParaRPr lang="en-US" sz="1400">
                        <a:latin typeface="Calibri Light"/>
                      </a:endParaRP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927094150"/>
                  </a:ext>
                </a:extLst>
              </a:tr>
              <a:tr h="568047">
                <a:tc>
                  <a:txBody>
                    <a:bodyPr/>
                    <a:lstStyle/>
                    <a:p>
                      <a:pPr lvl="0" algn="ctr">
                        <a:buNone/>
                      </a:pPr>
                      <a:endParaRPr lang="en-US" sz="1400" b="0" i="0" u="none" strike="noStrike" kern="1200">
                        <a:solidFill>
                          <a:schemeClr val="tx1"/>
                        </a:solidFill>
                        <a:effectLst/>
                        <a:latin typeface="Calibri Light"/>
                        <a:ea typeface="+mn-ea"/>
                        <a:cs typeface="+mn-cs"/>
                      </a:endParaRPr>
                    </a:p>
                  </a:txBody>
                  <a:tcPr marL="9524" marR="9524" marT="9524"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gridSpan="3">
                  <a:txBody>
                    <a:bodyPr/>
                    <a:lstStyle/>
                    <a:p>
                      <a:pPr lvl="0" algn="ctr">
                        <a:buNone/>
                      </a:pPr>
                      <a:r>
                        <a:rPr lang="en-US" sz="1600" b="1" i="0" u="none" strike="noStrike" kern="1200">
                          <a:solidFill>
                            <a:schemeClr val="bg1"/>
                          </a:solidFill>
                          <a:effectLst/>
                          <a:latin typeface="Calibri Light"/>
                          <a:ea typeface="+mn-ea"/>
                          <a:cs typeface="+mn-cs"/>
                        </a:rPr>
                        <a:t>Total</a:t>
                      </a:r>
                      <a:r>
                        <a:rPr lang="en-US" sz="1600" b="1">
                          <a:solidFill>
                            <a:schemeClr val="bg1"/>
                          </a:solidFill>
                          <a:latin typeface="Calibri Light"/>
                        </a:rPr>
                        <a:t>  efforts</a:t>
                      </a:r>
                      <a:endParaRPr lang="en-US" sz="1600">
                        <a:latin typeface="Calibri Light"/>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hMerge="1">
                  <a:txBody>
                    <a:bodyPr/>
                    <a:lstStyle/>
                    <a:p>
                      <a:endParaRPr lang="en-US"/>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hMerge="1">
                  <a:txBody>
                    <a:bodyPr/>
                    <a:lstStyle/>
                    <a:p>
                      <a:endParaRPr lang="en-US" sz="1400" b="1">
                        <a:solidFill>
                          <a:schemeClr val="bg1"/>
                        </a:solidFill>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lvl="0" algn="ctr">
                        <a:buNone/>
                      </a:pPr>
                      <a:r>
                        <a:rPr lang="en-US" sz="1600" b="1">
                          <a:solidFill>
                            <a:schemeClr val="bg1"/>
                          </a:solidFill>
                          <a:latin typeface="Calibri Light"/>
                        </a:rPr>
                        <a:t>207  person days</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lvl="0" algn="ctr">
                        <a:buNone/>
                      </a:pPr>
                      <a:endParaRPr lang="en-US" sz="1600" b="1">
                        <a:solidFill>
                          <a:schemeClr val="bg1"/>
                        </a:solidFill>
                        <a:latin typeface="Calibri Light"/>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lvl="0" algn="ctr">
                        <a:buNone/>
                      </a:pPr>
                      <a:endParaRPr lang="en-US" sz="1400" b="0" i="0" u="none" strike="noStrike">
                        <a:solidFill>
                          <a:schemeClr val="tx1"/>
                        </a:solidFill>
                        <a:effectLst/>
                        <a:latin typeface="Calibri Light"/>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lvl="0" algn="ctr">
                        <a:lnSpc>
                          <a:spcPct val="100000"/>
                        </a:lnSpc>
                        <a:buNone/>
                      </a:pPr>
                      <a:endParaRPr lang="en-US" sz="1400" b="0" i="0" u="none" strike="noStrike" kern="1200" noProof="0">
                        <a:solidFill>
                          <a:schemeClr val="tx1"/>
                        </a:solidFill>
                        <a:effectLst/>
                        <a:latin typeface="Calibri Light"/>
                        <a:ea typeface="+mn-ea"/>
                        <a:cs typeface="+mn-cs"/>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extLst>
                  <a:ext uri="{0D108BD9-81ED-4DB2-BD59-A6C34878D82A}">
                    <a16:rowId xmlns:a16="http://schemas.microsoft.com/office/drawing/2014/main" val="2144185017"/>
                  </a:ext>
                </a:extLst>
              </a:tr>
            </a:tbl>
          </a:graphicData>
        </a:graphic>
      </p:graphicFrame>
      <p:sp>
        <p:nvSpPr>
          <p:cNvPr id="2" name="TextBox 1">
            <a:extLst>
              <a:ext uri="{FF2B5EF4-FFF2-40B4-BE49-F238E27FC236}">
                <a16:creationId xmlns:a16="http://schemas.microsoft.com/office/drawing/2014/main" id="{0DCE9C91-3B2D-F1CC-65CC-329C4FD43079}"/>
              </a:ext>
            </a:extLst>
          </p:cNvPr>
          <p:cNvSpPr txBox="1"/>
          <p:nvPr/>
        </p:nvSpPr>
        <p:spPr>
          <a:xfrm>
            <a:off x="12286" y="5306290"/>
            <a:ext cx="109450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Unplanned items- </a:t>
            </a:r>
          </a:p>
          <a:p>
            <a:r>
              <a:rPr lang="en-US" sz="1200">
                <a:cs typeface="Calibri"/>
              </a:rPr>
              <a:t>New feature request- Re design review RFI workflow. This req. was shared to products team on 12th Aug 2024</a:t>
            </a:r>
          </a:p>
          <a:p>
            <a:r>
              <a:rPr lang="en-US" sz="1200">
                <a:cs typeface="Calibri"/>
              </a:rPr>
              <a:t>Dev start - 30/9/2024   Dev End date- 25/10/2024</a:t>
            </a:r>
          </a:p>
        </p:txBody>
      </p:sp>
    </p:spTree>
    <p:extLst>
      <p:ext uri="{BB962C8B-B14F-4D97-AF65-F5344CB8AC3E}">
        <p14:creationId xmlns:p14="http://schemas.microsoft.com/office/powerpoint/2010/main" val="374309944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724154" y="168252"/>
            <a:ext cx="10995025" cy="538163"/>
          </a:xfrm>
        </p:spPr>
        <p:txBody>
          <a:bodyPr/>
          <a:lstStyle/>
          <a:p>
            <a:r>
              <a:rPr lang="en-US" sz="2600" b="1">
                <a:latin typeface="+mn-lt"/>
                <a:ea typeface="Verdana"/>
              </a:rPr>
              <a:t>JAS '24 update- </a:t>
            </a:r>
            <a:r>
              <a:rPr lang="en-US" sz="2600" b="1" err="1">
                <a:latin typeface="+mn-lt"/>
                <a:ea typeface="Verdana"/>
              </a:rPr>
              <a:t>iWMS</a:t>
            </a:r>
            <a:r>
              <a:rPr lang="en-US" sz="2600" b="1">
                <a:latin typeface="+mn-lt"/>
                <a:ea typeface="Verdana"/>
              </a:rPr>
              <a:t> (Planned vs Actual)</a:t>
            </a:r>
            <a:br>
              <a:rPr lang="en-US" sz="2000"/>
            </a:br>
            <a:r>
              <a:rPr lang="en-US" sz="2000">
                <a:latin typeface="Verdana"/>
                <a:ea typeface="Verdana"/>
              </a:rPr>
              <a:t> </a:t>
            </a:r>
            <a:endParaRPr lang="en-US" sz="2000">
              <a:solidFill>
                <a:schemeClr val="tx1"/>
              </a:solidFill>
              <a:cs typeface="Calibri"/>
            </a:endParaRPr>
          </a:p>
        </p:txBody>
      </p:sp>
      <p:graphicFrame>
        <p:nvGraphicFramePr>
          <p:cNvPr id="6" name="Table 5">
            <a:extLst>
              <a:ext uri="{FF2B5EF4-FFF2-40B4-BE49-F238E27FC236}">
                <a16:creationId xmlns:a16="http://schemas.microsoft.com/office/drawing/2014/main" id="{44E67ED0-1F12-8859-FBD2-3187FA5194CD}"/>
              </a:ext>
            </a:extLst>
          </p:cNvPr>
          <p:cNvGraphicFramePr>
            <a:graphicFrameLocks noGrp="1"/>
          </p:cNvGraphicFramePr>
          <p:nvPr>
            <p:extLst>
              <p:ext uri="{D42A27DB-BD31-4B8C-83A1-F6EECF244321}">
                <p14:modId xmlns:p14="http://schemas.microsoft.com/office/powerpoint/2010/main" val="2540231791"/>
              </p:ext>
            </p:extLst>
          </p:nvPr>
        </p:nvGraphicFramePr>
        <p:xfrm>
          <a:off x="1571511" y="1493520"/>
          <a:ext cx="9548752" cy="2984777"/>
        </p:xfrm>
        <a:graphic>
          <a:graphicData uri="http://schemas.openxmlformats.org/drawingml/2006/table">
            <a:tbl>
              <a:tblPr firstRow="1" bandRow="1">
                <a:tableStyleId>{5C22544A-7EE6-4342-B048-85BDC9FD1C3A}</a:tableStyleId>
              </a:tblPr>
              <a:tblGrid>
                <a:gridCol w="1044569">
                  <a:extLst>
                    <a:ext uri="{9D8B030D-6E8A-4147-A177-3AD203B41FA5}">
                      <a16:colId xmlns:a16="http://schemas.microsoft.com/office/drawing/2014/main" val="2196073928"/>
                    </a:ext>
                  </a:extLst>
                </a:gridCol>
                <a:gridCol w="2274093">
                  <a:extLst>
                    <a:ext uri="{9D8B030D-6E8A-4147-A177-3AD203B41FA5}">
                      <a16:colId xmlns:a16="http://schemas.microsoft.com/office/drawing/2014/main" val="332229083"/>
                    </a:ext>
                  </a:extLst>
                </a:gridCol>
                <a:gridCol w="1823560">
                  <a:extLst>
                    <a:ext uri="{9D8B030D-6E8A-4147-A177-3AD203B41FA5}">
                      <a16:colId xmlns:a16="http://schemas.microsoft.com/office/drawing/2014/main" val="988883357"/>
                    </a:ext>
                  </a:extLst>
                </a:gridCol>
                <a:gridCol w="1759707">
                  <a:extLst>
                    <a:ext uri="{9D8B030D-6E8A-4147-A177-3AD203B41FA5}">
                      <a16:colId xmlns:a16="http://schemas.microsoft.com/office/drawing/2014/main" val="1494267405"/>
                    </a:ext>
                  </a:extLst>
                </a:gridCol>
                <a:gridCol w="2646823">
                  <a:extLst>
                    <a:ext uri="{9D8B030D-6E8A-4147-A177-3AD203B41FA5}">
                      <a16:colId xmlns:a16="http://schemas.microsoft.com/office/drawing/2014/main" val="725887753"/>
                    </a:ext>
                  </a:extLst>
                </a:gridCol>
              </a:tblGrid>
              <a:tr h="771169">
                <a:tc>
                  <a:txBody>
                    <a:bodyPr/>
                    <a:lstStyle/>
                    <a:p>
                      <a:pPr lvl="0" algn="ctr">
                        <a:buNone/>
                      </a:pPr>
                      <a:r>
                        <a:rPr lang="en-US" sz="1600" b="1" i="0" u="none" strike="noStrike">
                          <a:solidFill>
                            <a:srgbClr val="FFFFFF"/>
                          </a:solidFill>
                          <a:effectLst/>
                          <a:latin typeface="Verdana"/>
                        </a:rPr>
                        <a:t>Quarter</a:t>
                      </a:r>
                      <a:endParaRPr lang="en-US" sz="1600"/>
                    </a:p>
                  </a:txBody>
                  <a:tcPr marL="9524" marR="9524" marT="9524" marB="0"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i="0" u="none" strike="noStrike">
                          <a:solidFill>
                            <a:srgbClr val="FFFFFF"/>
                          </a:solidFill>
                          <a:effectLst/>
                          <a:latin typeface="Verdana"/>
                        </a:rPr>
                        <a:t>Category</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tc>
                  <a:txBody>
                    <a:bodyPr/>
                    <a:lstStyle/>
                    <a:p>
                      <a:pPr lvl="0" algn="ctr">
                        <a:buNone/>
                      </a:pPr>
                      <a:r>
                        <a:rPr lang="en-US" sz="1600" b="1" i="0" u="none" strike="noStrike">
                          <a:solidFill>
                            <a:srgbClr val="FFFFFF"/>
                          </a:solidFill>
                          <a:effectLst/>
                          <a:latin typeface="Verdana"/>
                        </a:rPr>
                        <a:t>Planned</a:t>
                      </a:r>
                      <a:endParaRPr lang="en-US" sz="1600"/>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tc>
                  <a:txBody>
                    <a:bodyPr/>
                    <a:lstStyle/>
                    <a:p>
                      <a:pPr lvl="0" algn="ctr">
                        <a:buNone/>
                      </a:pPr>
                      <a:r>
                        <a:rPr lang="en-IN" sz="1600" b="1" i="0" u="none" strike="noStrike">
                          <a:solidFill>
                            <a:srgbClr val="FFFFFF"/>
                          </a:solidFill>
                          <a:effectLst/>
                          <a:latin typeface="Verdana"/>
                        </a:rPr>
                        <a:t>Actual</a:t>
                      </a:r>
                      <a:endParaRPr lang="en-US" sz="1600"/>
                    </a:p>
                  </a:txBody>
                  <a:tcPr marL="9524" marR="9524" marT="952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a:solidFill>
                        <a:srgbClr val="000000"/>
                      </a:solidFill>
                    </a:lnB>
                    <a:solidFill>
                      <a:srgbClr val="0070C0"/>
                    </a:solidFill>
                  </a:tcPr>
                </a:tc>
                <a:tc>
                  <a:txBody>
                    <a:bodyPr/>
                    <a:lstStyle/>
                    <a:p>
                      <a:pPr lvl="0" algn="ctr">
                        <a:buNone/>
                      </a:pPr>
                      <a:r>
                        <a:rPr lang="en-IN" sz="1600" b="1" i="0" u="none" strike="noStrike">
                          <a:solidFill>
                            <a:srgbClr val="FFFFFF"/>
                          </a:solidFill>
                          <a:effectLst/>
                          <a:latin typeface="Verdana"/>
                        </a:rPr>
                        <a:t>Remarks</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solidFill>
                      <a:srgbClr val="0070C0"/>
                    </a:solidFill>
                  </a:tcPr>
                </a:tc>
                <a:extLst>
                  <a:ext uri="{0D108BD9-81ED-4DB2-BD59-A6C34878D82A}">
                    <a16:rowId xmlns:a16="http://schemas.microsoft.com/office/drawing/2014/main" val="697073082"/>
                  </a:ext>
                </a:extLst>
              </a:tr>
              <a:tr h="567252">
                <a:tc rowSpan="2">
                  <a:txBody>
                    <a:bodyPr/>
                    <a:lstStyle/>
                    <a:p>
                      <a:pPr lvl="0" algn="ctr">
                        <a:buNone/>
                      </a:pPr>
                      <a:r>
                        <a:rPr lang="en-US" sz="1600" b="0" i="0" u="none" strike="noStrike">
                          <a:solidFill>
                            <a:srgbClr val="000000"/>
                          </a:solidFill>
                          <a:effectLst/>
                          <a:latin typeface="Calibri"/>
                        </a:rPr>
                        <a:t>JAS'24</a:t>
                      </a: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a:solidFill>
                            <a:srgbClr val="000000"/>
                          </a:solidFill>
                          <a:effectLst/>
                          <a:latin typeface="Calibri"/>
                        </a:rPr>
                        <a:t>On-time delivery(</a:t>
                      </a:r>
                      <a:r>
                        <a:rPr lang="en-US" sz="1600" b="0" i="0" u="none" strike="noStrike" err="1">
                          <a:solidFill>
                            <a:srgbClr val="000000"/>
                          </a:solidFill>
                          <a:effectLst/>
                          <a:latin typeface="Calibri"/>
                        </a:rPr>
                        <a:t>iWMS+iTracks</a:t>
                      </a:r>
                      <a:r>
                        <a:rPr lang="en-US" sz="1600" b="0" i="0" u="none" strike="noStrike">
                          <a:solidFill>
                            <a:srgbClr val="000000"/>
                          </a:solidFill>
                          <a:effectLst/>
                          <a:latin typeface="Calibri"/>
                        </a:rPr>
                        <a:t>)</a:t>
                      </a:r>
                    </a:p>
                  </a:txBody>
                  <a:tcPr marL="9524" marR="9524" marT="952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noProof="0">
                          <a:solidFill>
                            <a:srgbClr val="000000"/>
                          </a:solidFill>
                          <a:effectLst/>
                        </a:rPr>
                        <a:t>100%</a:t>
                      </a: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a:solidFill>
                            <a:srgbClr val="000000"/>
                          </a:solidFill>
                          <a:effectLst/>
                          <a:latin typeface="Calibri"/>
                        </a:rPr>
                        <a:t>80%</a:t>
                      </a: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buNone/>
                      </a:pPr>
                      <a:r>
                        <a:rPr lang="en-US" sz="1600" b="0" i="0" u="none" strike="noStrike">
                          <a:solidFill>
                            <a:srgbClr val="000000"/>
                          </a:solidFill>
                          <a:effectLst/>
                          <a:latin typeface="Calibri"/>
                        </a:rPr>
                        <a:t>Unplanned IAuthor LaTeX completed successfully. </a:t>
                      </a:r>
                    </a:p>
                    <a:p>
                      <a:pPr lvl="0" algn="ctr">
                        <a:buNone/>
                      </a:pPr>
                      <a:r>
                        <a:rPr lang="en-US" sz="1600" b="0" i="0" u="none" strike="noStrike">
                          <a:solidFill>
                            <a:srgbClr val="000000"/>
                          </a:solidFill>
                          <a:effectLst/>
                          <a:latin typeface="Calibri"/>
                        </a:rPr>
                        <a:t>Delays in development of without Camunda</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2796784409"/>
                  </a:ext>
                </a:extLst>
              </a:tr>
              <a:tr h="646037">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lvl="0" algn="ctr">
                        <a:buNone/>
                      </a:pPr>
                      <a:r>
                        <a:rPr lang="en-US" sz="1600" b="0" i="0" u="none" strike="noStrike" noProof="0">
                          <a:solidFill>
                            <a:srgbClr val="000000"/>
                          </a:solidFill>
                          <a:effectLst/>
                          <a:latin typeface="Calibri"/>
                        </a:rPr>
                        <a:t>Budget value (</a:t>
                      </a:r>
                      <a:r>
                        <a:rPr lang="en-US" sz="1600" b="0" i="0" u="none" strike="noStrike" noProof="0" err="1">
                          <a:solidFill>
                            <a:srgbClr val="000000"/>
                          </a:solidFill>
                          <a:effectLst/>
                          <a:latin typeface="Calibri"/>
                        </a:rPr>
                        <a:t>iWMS</a:t>
                      </a:r>
                      <a:r>
                        <a:rPr lang="en-US" sz="1600" b="0" i="0" u="none" strike="noStrike" noProof="0">
                          <a:solidFill>
                            <a:srgbClr val="000000"/>
                          </a:solidFill>
                          <a:effectLst/>
                          <a:latin typeface="Calibri"/>
                        </a:rPr>
                        <a:t> + </a:t>
                      </a:r>
                      <a:r>
                        <a:rPr lang="en-US" sz="1600" b="0" i="0" u="none" strike="noStrike" noProof="0" err="1">
                          <a:solidFill>
                            <a:srgbClr val="000000"/>
                          </a:solidFill>
                          <a:effectLst/>
                          <a:latin typeface="Calibri"/>
                        </a:rPr>
                        <a:t>iTracks</a:t>
                      </a:r>
                      <a:r>
                        <a:rPr lang="en-US" sz="1600" b="0" i="0" u="none" strike="noStrike" noProof="0">
                          <a:solidFill>
                            <a:srgbClr val="000000"/>
                          </a:solidFill>
                          <a:effectLst/>
                          <a:latin typeface="Calibri"/>
                        </a:rPr>
                        <a:t>)</a:t>
                      </a:r>
                      <a:endParaRPr lang="en-US" sz="1600" b="0" i="0" u="none" strike="noStrike">
                        <a:solidFill>
                          <a:srgbClr val="000000"/>
                        </a:solidFill>
                        <a:effectLst/>
                        <a:latin typeface="Calibri"/>
                      </a:endParaRP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lnB>
                    <a:noFill/>
                  </a:tcPr>
                </a:tc>
                <a:tc>
                  <a:txBody>
                    <a:bodyPr/>
                    <a:lstStyle/>
                    <a:p>
                      <a:pPr lvl="0" algn="ctr">
                        <a:lnSpc>
                          <a:spcPct val="100000"/>
                        </a:lnSpc>
                        <a:spcBef>
                          <a:spcPts val="0"/>
                        </a:spcBef>
                        <a:spcAft>
                          <a:spcPts val="0"/>
                        </a:spcAft>
                        <a:buNone/>
                      </a:pPr>
                      <a:endParaRPr lang="en-US" sz="1600" b="0" i="0" u="none" strike="noStrike" noProof="0">
                        <a:solidFill>
                          <a:srgbClr val="000000"/>
                        </a:solidFill>
                        <a:effectLst/>
                        <a:latin typeface="Calibri"/>
                      </a:endParaRPr>
                    </a:p>
                    <a:p>
                      <a:pPr lvl="0" algn="ctr">
                        <a:lnSpc>
                          <a:spcPct val="100000"/>
                        </a:lnSpc>
                        <a:spcBef>
                          <a:spcPts val="0"/>
                        </a:spcBef>
                        <a:spcAft>
                          <a:spcPts val="0"/>
                        </a:spcAft>
                        <a:buNone/>
                      </a:pPr>
                      <a:r>
                        <a:rPr lang="en-US" sz="1600" b="0" i="0" u="none" strike="noStrike" noProof="0">
                          <a:solidFill>
                            <a:srgbClr val="000000"/>
                          </a:solidFill>
                          <a:effectLst/>
                          <a:latin typeface="Calibri"/>
                        </a:rPr>
                        <a:t>160.32L (WMS and </a:t>
                      </a:r>
                      <a:r>
                        <a:rPr lang="en-US" sz="1600" b="0" i="0" u="none" strike="noStrike" noProof="0" err="1">
                          <a:solidFill>
                            <a:srgbClr val="000000"/>
                          </a:solidFill>
                          <a:effectLst/>
                          <a:latin typeface="Calibri"/>
                        </a:rPr>
                        <a:t>iTracks</a:t>
                      </a:r>
                      <a:r>
                        <a:rPr lang="en-US" sz="1600" b="0" i="0" u="none" strike="noStrike" noProof="0">
                          <a:solidFill>
                            <a:srgbClr val="000000"/>
                          </a:solidFill>
                          <a:effectLst/>
                          <a:latin typeface="Calibri"/>
                        </a:rPr>
                        <a:t>)</a:t>
                      </a:r>
                      <a:endParaRPr lang="en-US" sz="1600" b="0" i="0" u="none" strike="noStrike" noProof="0">
                        <a:solidFill>
                          <a:srgbClr val="3D3D3D"/>
                        </a:solidFill>
                        <a:effectLst/>
                        <a:latin typeface="Calibri"/>
                      </a:endParaRPr>
                    </a:p>
                    <a:p>
                      <a:pPr lvl="0" algn="ctr">
                        <a:lnSpc>
                          <a:spcPct val="100000"/>
                        </a:lnSpc>
                        <a:spcBef>
                          <a:spcPts val="0"/>
                        </a:spcBef>
                        <a:spcAft>
                          <a:spcPts val="0"/>
                        </a:spcAft>
                        <a:buNone/>
                      </a:pPr>
                      <a:endParaRPr lang="en-US" sz="1600" b="0" i="0" u="none" strike="noStrike" noProof="0">
                        <a:solidFill>
                          <a:srgbClr val="000000"/>
                        </a:solidFill>
                        <a:effectLst/>
                        <a:latin typeface="Calibri"/>
                      </a:endParaRPr>
                    </a:p>
                    <a:p>
                      <a:pPr lvl="0" algn="ctr">
                        <a:buNone/>
                      </a:pPr>
                      <a:endParaRPr lang="en-US" sz="1600" b="0" i="0" u="none" strike="noStrike" noProof="0">
                        <a:solidFill>
                          <a:srgbClr val="000000"/>
                        </a:solidFill>
                        <a:effectLst/>
                        <a:latin typeface="Calibri"/>
                      </a:endParaRPr>
                    </a:p>
                  </a:txBody>
                  <a:tcPr marL="9524" marR="9524"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600" b="0" i="0" u="none" strike="noStrike" noProof="0">
                          <a:solidFill>
                            <a:srgbClr val="000000"/>
                          </a:solidFill>
                          <a:effectLst/>
                          <a:latin typeface="Calibri"/>
                        </a:rPr>
                        <a:t>63.73 (till August)</a:t>
                      </a:r>
                    </a:p>
                  </a:txBody>
                  <a:tcPr marL="9524" marR="9524" marT="952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a:solidFill>
                        <a:srgbClr val="000000"/>
                      </a:solidFill>
                    </a:lnB>
                    <a:noFill/>
                  </a:tcPr>
                </a:tc>
                <a:tc>
                  <a:txBody>
                    <a:bodyPr/>
                    <a:lstStyle/>
                    <a:p>
                      <a:pPr lvl="0" algn="ctr">
                        <a:lnSpc>
                          <a:spcPct val="100000"/>
                        </a:lnSpc>
                        <a:spcBef>
                          <a:spcPts val="0"/>
                        </a:spcBef>
                        <a:spcAft>
                          <a:spcPts val="0"/>
                        </a:spcAft>
                        <a:buNone/>
                      </a:pPr>
                      <a:r>
                        <a:rPr lang="en-US" sz="1600" b="0" i="0" u="none" strike="noStrike" noProof="0">
                          <a:solidFill>
                            <a:srgbClr val="000000"/>
                          </a:solidFill>
                          <a:effectLst/>
                          <a:latin typeface="Calibri"/>
                        </a:rPr>
                        <a:t>Due to Bloomsbury delay in sign off, the budget was underutilized.</a:t>
                      </a:r>
                    </a:p>
                  </a:txBody>
                  <a:tcPr marL="9524" marR="9524" marT="9524" marB="0" anchor="ctr">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926779833"/>
                  </a:ext>
                </a:extLst>
              </a:tr>
            </a:tbl>
          </a:graphicData>
        </a:graphic>
      </p:graphicFrame>
      <p:sp>
        <p:nvSpPr>
          <p:cNvPr id="2" name="TextBox 1">
            <a:extLst>
              <a:ext uri="{FF2B5EF4-FFF2-40B4-BE49-F238E27FC236}">
                <a16:creationId xmlns:a16="http://schemas.microsoft.com/office/drawing/2014/main" id="{88886CED-3592-C05D-DB5E-98EE68F93D26}"/>
              </a:ext>
            </a:extLst>
          </p:cNvPr>
          <p:cNvSpPr txBox="1"/>
          <p:nvPr/>
        </p:nvSpPr>
        <p:spPr>
          <a:xfrm>
            <a:off x="1569243" y="5143499"/>
            <a:ext cx="87272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Important Note: We have received an unplanned Product to be developed in this quarter (</a:t>
            </a:r>
            <a:r>
              <a:rPr lang="en-US" err="1">
                <a:cs typeface="Calibri"/>
              </a:rPr>
              <a:t>iAuthor</a:t>
            </a:r>
            <a:r>
              <a:rPr lang="en-US">
                <a:cs typeface="Calibri"/>
              </a:rPr>
              <a:t> LaTeX), for which we had to assign core developers to complete the development and testing.</a:t>
            </a:r>
          </a:p>
          <a:p>
            <a:endParaRPr lang="en-US">
              <a:cs typeface="Calibri"/>
            </a:endParaRPr>
          </a:p>
        </p:txBody>
      </p:sp>
    </p:spTree>
    <p:extLst>
      <p:ext uri="{BB962C8B-B14F-4D97-AF65-F5344CB8AC3E}">
        <p14:creationId xmlns:p14="http://schemas.microsoft.com/office/powerpoint/2010/main" val="1220877995"/>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333B-94DB-68FF-21F9-5203F976CF2F}"/>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15F1292F-B65C-16D5-025E-15A64F2A0491}"/>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033541A7-9257-D381-6A82-70F381A9D857}"/>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D974C3F-B3EE-0C84-5EB8-38F649065B28}"/>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C6DE2A63-D6A8-AC4D-24B1-8DEF8471F9E5}"/>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E175838-3852-EF28-8489-C64BAAECA15B}"/>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7D1B647-F507-6DAF-17B6-2C7DA5FD1C8D}"/>
              </a:ext>
            </a:extLst>
          </p:cNvPr>
          <p:cNvSpPr/>
          <p:nvPr/>
        </p:nvSpPr>
        <p:spPr>
          <a:xfrm>
            <a:off x="-63303" y="163709"/>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C11BB97E-EFAD-999D-22D2-FED8E2F017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5942499-6EBF-183A-0D04-25914CB90C70}"/>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7DDC4923-6675-371E-09C9-9A75C9E2303D}"/>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3E33A51D-475F-CC3A-381D-D83B8A6BF66B}"/>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3FB8F12F-08B1-FFFE-6A56-5E33435AEC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4F727832-0A60-AA31-6433-15C9F3B644D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0C80E677-F4CB-B872-1772-378235FC91D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3C90B12C-4123-362F-3BAA-871172C311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2F72EA02-6E4A-B76B-AE07-A664BDD2116E}"/>
              </a:ext>
            </a:extLst>
          </p:cNvPr>
          <p:cNvSpPr txBox="1">
            <a:spLocks/>
          </p:cNvSpPr>
          <p:nvPr/>
        </p:nvSpPr>
        <p:spPr bwMode="auto">
          <a:xfrm>
            <a:off x="315314" y="1623749"/>
            <a:ext cx="7206302" cy="18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err="1">
                <a:solidFill>
                  <a:schemeClr val="bg1"/>
                </a:solidFill>
                <a:latin typeface="Verdana"/>
                <a:ea typeface="Verdana"/>
              </a:rPr>
              <a:t>iTracks</a:t>
            </a:r>
            <a:r>
              <a:rPr lang="en-US" sz="2000" b="1">
                <a:solidFill>
                  <a:schemeClr val="bg1"/>
                </a:solidFill>
                <a:latin typeface="Verdana"/>
                <a:ea typeface="Verdana"/>
              </a:rPr>
              <a:t> </a:t>
            </a:r>
            <a:endParaRPr lang="en-US" sz="2000">
              <a:solidFill>
                <a:schemeClr val="bg1"/>
              </a:solidFill>
              <a:latin typeface="Verdana"/>
              <a:ea typeface="Verdana"/>
            </a:endParaRPr>
          </a:p>
          <a:p>
            <a:pPr>
              <a:defRPr/>
            </a:pPr>
            <a:endParaRPr lang="en-US" sz="2000">
              <a:solidFill>
                <a:srgbClr val="FFFFFF"/>
              </a:solidFill>
              <a:latin typeface="Verdana"/>
              <a:ea typeface="Verdana"/>
            </a:endParaRPr>
          </a:p>
          <a:p>
            <a:pPr>
              <a:defRPr/>
            </a:pPr>
            <a:r>
              <a:rPr lang="en-US" sz="2000" b="1">
                <a:solidFill>
                  <a:schemeClr val="bg1"/>
                </a:solidFill>
                <a:latin typeface="Verdana"/>
                <a:ea typeface="Verdana"/>
              </a:rPr>
              <a:t>Review OND’24 Plan</a:t>
            </a:r>
            <a:endParaRPr lang="en-US">
              <a:solidFill>
                <a:schemeClr val="bg1"/>
              </a:solidFill>
              <a:cs typeface="Calibri" panose="020F0502020204030204"/>
            </a:endParaRPr>
          </a:p>
        </p:txBody>
      </p:sp>
    </p:spTree>
    <p:extLst>
      <p:ext uri="{BB962C8B-B14F-4D97-AF65-F5344CB8AC3E}">
        <p14:creationId xmlns:p14="http://schemas.microsoft.com/office/powerpoint/2010/main" val="284987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F8FBE-FA43-02F4-FA86-E080FE5DA0C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3DC2A8D-50ED-FEBD-B99D-89593A6C8DC1}"/>
              </a:ext>
            </a:extLst>
          </p:cNvPr>
          <p:cNvSpPr>
            <a:spLocks noGrp="1"/>
          </p:cNvSpPr>
          <p:nvPr>
            <p:ph type="body" sz="quarter" idx="10"/>
          </p:nvPr>
        </p:nvSpPr>
        <p:spPr/>
        <p:txBody>
          <a:bodyPr/>
          <a:lstStyle/>
          <a:p>
            <a:r>
              <a:rPr lang="en-US">
                <a:latin typeface="Verdana"/>
                <a:ea typeface="Verdana"/>
              </a:rPr>
              <a:t>OND'24 Update -(Planned vs Actual)</a:t>
            </a:r>
            <a:endParaRPr lang="en-US"/>
          </a:p>
        </p:txBody>
      </p:sp>
      <p:graphicFrame>
        <p:nvGraphicFramePr>
          <p:cNvPr id="5" name="Table 4">
            <a:extLst>
              <a:ext uri="{FF2B5EF4-FFF2-40B4-BE49-F238E27FC236}">
                <a16:creationId xmlns:a16="http://schemas.microsoft.com/office/drawing/2014/main" id="{6488198F-AA4B-0490-0A87-358FFAC27EF9}"/>
              </a:ext>
            </a:extLst>
          </p:cNvPr>
          <p:cNvGraphicFramePr>
            <a:graphicFrameLocks noGrp="1"/>
          </p:cNvGraphicFramePr>
          <p:nvPr>
            <p:extLst>
              <p:ext uri="{D42A27DB-BD31-4B8C-83A1-F6EECF244321}">
                <p14:modId xmlns:p14="http://schemas.microsoft.com/office/powerpoint/2010/main" val="796654949"/>
              </p:ext>
            </p:extLst>
          </p:nvPr>
        </p:nvGraphicFramePr>
        <p:xfrm>
          <a:off x="3051325" y="1440521"/>
          <a:ext cx="6224154" cy="2195813"/>
        </p:xfrm>
        <a:graphic>
          <a:graphicData uri="http://schemas.openxmlformats.org/drawingml/2006/table">
            <a:tbl>
              <a:tblPr firstRow="1" bandRow="1">
                <a:tableStyleId>{5C22544A-7EE6-4342-B048-85BDC9FD1C3A}</a:tableStyleId>
              </a:tblPr>
              <a:tblGrid>
                <a:gridCol w="3112077">
                  <a:extLst>
                    <a:ext uri="{9D8B030D-6E8A-4147-A177-3AD203B41FA5}">
                      <a16:colId xmlns:a16="http://schemas.microsoft.com/office/drawing/2014/main" val="1939621293"/>
                    </a:ext>
                  </a:extLst>
                </a:gridCol>
                <a:gridCol w="3112077">
                  <a:extLst>
                    <a:ext uri="{9D8B030D-6E8A-4147-A177-3AD203B41FA5}">
                      <a16:colId xmlns:a16="http://schemas.microsoft.com/office/drawing/2014/main" val="3060487189"/>
                    </a:ext>
                  </a:extLst>
                </a:gridCol>
              </a:tblGrid>
              <a:tr h="524663">
                <a:tc>
                  <a:txBody>
                    <a:bodyPr/>
                    <a:lstStyle/>
                    <a:p>
                      <a:pPr algn="ctr" fontAlgn="base"/>
                      <a:r>
                        <a:rPr lang="en-US" sz="1800" b="1" i="0">
                          <a:solidFill>
                            <a:srgbClr val="FFFFFF"/>
                          </a:solidFill>
                          <a:effectLst/>
                          <a:latin typeface="Calibri"/>
                        </a:rPr>
                        <a:t>Budget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fontAlgn="base"/>
                      <a:r>
                        <a:rPr lang="en-US" sz="1800" b="1" i="0">
                          <a:solidFill>
                            <a:srgbClr val="FFFFFF"/>
                          </a:solidFill>
                          <a:effectLst/>
                          <a:latin typeface="Calibri"/>
                        </a:rPr>
                        <a:t>Planned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448200818"/>
                  </a:ext>
                </a:extLst>
              </a:tr>
              <a:tr h="835575">
                <a:tc>
                  <a:txBody>
                    <a:bodyPr/>
                    <a:lstStyle/>
                    <a:p>
                      <a:pPr lvl="0" algn="ctr">
                        <a:buNone/>
                      </a:pPr>
                      <a:r>
                        <a:rPr lang="en-US" sz="1600" b="0" i="0">
                          <a:solidFill>
                            <a:srgbClr val="000000"/>
                          </a:solidFill>
                          <a:effectLst/>
                          <a:latin typeface="Calibri"/>
                        </a:rPr>
                        <a:t>Budget Value (</a:t>
                      </a:r>
                      <a:r>
                        <a:rPr lang="en-US" sz="1600" b="0" i="0" err="1">
                          <a:solidFill>
                            <a:srgbClr val="000000"/>
                          </a:solidFill>
                          <a:effectLst/>
                          <a:latin typeface="Calibri"/>
                        </a:rPr>
                        <a:t>iWMS</a:t>
                      </a:r>
                      <a:r>
                        <a:rPr lang="en-US" sz="1600" b="0" i="0">
                          <a:solidFill>
                            <a:srgbClr val="000000"/>
                          </a:solidFill>
                          <a:effectLst/>
                          <a:latin typeface="Calibri"/>
                        </a:rPr>
                        <a:t> +</a:t>
                      </a:r>
                      <a:r>
                        <a:rPr lang="en-US" sz="1600" b="0" i="0" err="1">
                          <a:solidFill>
                            <a:srgbClr val="000000"/>
                          </a:solidFill>
                          <a:effectLst/>
                          <a:latin typeface="Calibri"/>
                        </a:rPr>
                        <a:t>iTracks</a:t>
                      </a:r>
                      <a:r>
                        <a:rPr lang="en-US" sz="1600" b="0" i="0">
                          <a:solidFill>
                            <a:srgbClr val="000000"/>
                          </a:solidFill>
                          <a:effectLst/>
                          <a:latin typeface="Calibri"/>
                        </a:rPr>
                        <a:t> )</a:t>
                      </a:r>
                      <a:endParaRPr lang="en-US" sz="1600" b="0" i="0">
                        <a:solidFill>
                          <a:srgbClr val="3D3D3D"/>
                        </a:solidFill>
                        <a:effectLst/>
                        <a:latin typeface="Calibri"/>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600" b="0" i="0">
                          <a:solidFill>
                            <a:srgbClr val="000000"/>
                          </a:solidFill>
                          <a:effectLst/>
                          <a:latin typeface="Calibri"/>
                        </a:rPr>
                        <a:t>162.95L</a:t>
                      </a: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47804"/>
                  </a:ext>
                </a:extLst>
              </a:tr>
              <a:tr h="835575">
                <a:tc>
                  <a:txBody>
                    <a:bodyPr/>
                    <a:lstStyle/>
                    <a:p>
                      <a:pPr algn="ctr" fontAlgn="base"/>
                      <a:r>
                        <a:rPr lang="en-US" sz="1600" b="0" i="0">
                          <a:solidFill>
                            <a:srgbClr val="000000"/>
                          </a:solidFill>
                          <a:effectLst/>
                          <a:latin typeface="Calibri"/>
                        </a:rPr>
                        <a:t>Budget Person days (</a:t>
                      </a:r>
                      <a:r>
                        <a:rPr lang="en-US" sz="1600" b="0" i="0" err="1">
                          <a:solidFill>
                            <a:srgbClr val="000000"/>
                          </a:solidFill>
                          <a:effectLst/>
                          <a:latin typeface="Calibri"/>
                        </a:rPr>
                        <a:t>iWMS</a:t>
                      </a:r>
                      <a:r>
                        <a:rPr lang="en-US" sz="1600" b="0" i="0">
                          <a:solidFill>
                            <a:srgbClr val="000000"/>
                          </a:solidFill>
                          <a:effectLst/>
                          <a:latin typeface="Calibri"/>
                        </a:rPr>
                        <a:t> +</a:t>
                      </a:r>
                      <a:r>
                        <a:rPr lang="en-US" sz="1600" b="0" i="0" err="1">
                          <a:solidFill>
                            <a:srgbClr val="000000"/>
                          </a:solidFill>
                          <a:effectLst/>
                          <a:latin typeface="Calibri"/>
                        </a:rPr>
                        <a:t>itracks</a:t>
                      </a:r>
                      <a:r>
                        <a:rPr lang="en-US" sz="1600" b="0" i="0">
                          <a:solidFill>
                            <a:srgbClr val="000000"/>
                          </a:solidFill>
                          <a:effectLst/>
                          <a:latin typeface="Calibri"/>
                        </a:rPr>
                        <a:t>)</a:t>
                      </a:r>
                      <a:endParaRPr lang="en-US" sz="1600" b="0" i="0">
                        <a:solidFill>
                          <a:srgbClr val="3D3D3D"/>
                        </a:solidFill>
                        <a:effectLst/>
                        <a:latin typeface="Calibri"/>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600" b="0" i="0">
                          <a:solidFill>
                            <a:srgbClr val="000000"/>
                          </a:solidFill>
                          <a:effectLst/>
                          <a:latin typeface="Calibri"/>
                        </a:rPr>
                        <a:t>2073</a:t>
                      </a: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4898872"/>
                  </a:ext>
                </a:extLst>
              </a:tr>
            </a:tbl>
          </a:graphicData>
        </a:graphic>
      </p:graphicFrame>
    </p:spTree>
    <p:extLst>
      <p:ext uri="{BB962C8B-B14F-4D97-AF65-F5344CB8AC3E}">
        <p14:creationId xmlns:p14="http://schemas.microsoft.com/office/powerpoint/2010/main" val="66589386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6859" y="1405"/>
            <a:ext cx="11782955" cy="6549183"/>
          </a:xfrm>
        </p:spPr>
        <p:txBody>
          <a:bodyPr/>
          <a:lstStyle/>
          <a:p>
            <a:r>
              <a:rPr lang="en-US">
                <a:latin typeface="Verdana"/>
                <a:ea typeface="Verdana"/>
                <a:cs typeface="Arial"/>
              </a:rPr>
              <a:t>OND '24 update– </a:t>
            </a:r>
            <a:r>
              <a:rPr lang="en-US" err="1">
                <a:latin typeface="Verdana"/>
                <a:ea typeface="Verdana"/>
                <a:cs typeface="Arial"/>
              </a:rPr>
              <a:t>iTracks</a:t>
            </a:r>
            <a:r>
              <a:rPr lang="en-US">
                <a:latin typeface="Verdana"/>
                <a:ea typeface="Verdana"/>
                <a:cs typeface="Arial"/>
              </a:rPr>
              <a:t> Delivery Goals</a:t>
            </a:r>
            <a:endParaRPr lang="en-US">
              <a:cs typeface="Calibri"/>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a:p>
            <a:endParaRPr lang="en-US" sz="1400">
              <a:solidFill>
                <a:schemeClr val="tx1"/>
              </a:solidFill>
              <a:latin typeface="Verdana"/>
              <a:ea typeface="Verdana"/>
            </a:endParaRPr>
          </a:p>
        </p:txBody>
      </p:sp>
      <p:graphicFrame>
        <p:nvGraphicFramePr>
          <p:cNvPr id="4" name="Table 3">
            <a:extLst>
              <a:ext uri="{FF2B5EF4-FFF2-40B4-BE49-F238E27FC236}">
                <a16:creationId xmlns:a16="http://schemas.microsoft.com/office/drawing/2014/main" id="{D316A000-71DF-7AC6-DCAD-1440F73360CF}"/>
              </a:ext>
            </a:extLst>
          </p:cNvPr>
          <p:cNvGraphicFramePr>
            <a:graphicFrameLocks noGrp="1"/>
          </p:cNvGraphicFramePr>
          <p:nvPr>
            <p:extLst>
              <p:ext uri="{D42A27DB-BD31-4B8C-83A1-F6EECF244321}">
                <p14:modId xmlns:p14="http://schemas.microsoft.com/office/powerpoint/2010/main" val="2244992510"/>
              </p:ext>
            </p:extLst>
          </p:nvPr>
        </p:nvGraphicFramePr>
        <p:xfrm>
          <a:off x="126999" y="747888"/>
          <a:ext cx="11789559" cy="5426403"/>
        </p:xfrm>
        <a:graphic>
          <a:graphicData uri="http://schemas.openxmlformats.org/drawingml/2006/table">
            <a:tbl>
              <a:tblPr firstRow="1" bandRow="1">
                <a:tableStyleId>{5C22544A-7EE6-4342-B048-85BDC9FD1C3A}</a:tableStyleId>
              </a:tblPr>
              <a:tblGrid>
                <a:gridCol w="555994">
                  <a:extLst>
                    <a:ext uri="{9D8B030D-6E8A-4147-A177-3AD203B41FA5}">
                      <a16:colId xmlns:a16="http://schemas.microsoft.com/office/drawing/2014/main" val="1050081787"/>
                    </a:ext>
                  </a:extLst>
                </a:gridCol>
                <a:gridCol w="1184608">
                  <a:extLst>
                    <a:ext uri="{9D8B030D-6E8A-4147-A177-3AD203B41FA5}">
                      <a16:colId xmlns:a16="http://schemas.microsoft.com/office/drawing/2014/main" val="595007188"/>
                    </a:ext>
                  </a:extLst>
                </a:gridCol>
                <a:gridCol w="2369218">
                  <a:extLst>
                    <a:ext uri="{9D8B030D-6E8A-4147-A177-3AD203B41FA5}">
                      <a16:colId xmlns:a16="http://schemas.microsoft.com/office/drawing/2014/main" val="2705654043"/>
                    </a:ext>
                  </a:extLst>
                </a:gridCol>
                <a:gridCol w="2497285">
                  <a:extLst>
                    <a:ext uri="{9D8B030D-6E8A-4147-A177-3AD203B41FA5}">
                      <a16:colId xmlns:a16="http://schemas.microsoft.com/office/drawing/2014/main" val="3956089690"/>
                    </a:ext>
                  </a:extLst>
                </a:gridCol>
                <a:gridCol w="1228421">
                  <a:extLst>
                    <a:ext uri="{9D8B030D-6E8A-4147-A177-3AD203B41FA5}">
                      <a16:colId xmlns:a16="http://schemas.microsoft.com/office/drawing/2014/main" val="1495343296"/>
                    </a:ext>
                  </a:extLst>
                </a:gridCol>
                <a:gridCol w="1376707">
                  <a:extLst>
                    <a:ext uri="{9D8B030D-6E8A-4147-A177-3AD203B41FA5}">
                      <a16:colId xmlns:a16="http://schemas.microsoft.com/office/drawing/2014/main" val="1782354367"/>
                    </a:ext>
                  </a:extLst>
                </a:gridCol>
                <a:gridCol w="2577326">
                  <a:extLst>
                    <a:ext uri="{9D8B030D-6E8A-4147-A177-3AD203B41FA5}">
                      <a16:colId xmlns:a16="http://schemas.microsoft.com/office/drawing/2014/main" val="2273053885"/>
                    </a:ext>
                  </a:extLst>
                </a:gridCol>
              </a:tblGrid>
              <a:tr h="465666">
                <a:tc>
                  <a:txBody>
                    <a:bodyPr/>
                    <a:lstStyle/>
                    <a:p>
                      <a:pPr algn="ctr" fontAlgn="ctr"/>
                      <a:r>
                        <a:rPr lang="en-IN" sz="1400" b="1" i="0" u="none" strike="noStrike" err="1">
                          <a:solidFill>
                            <a:srgbClr val="FFFFFF"/>
                          </a:solidFill>
                          <a:effectLst/>
                          <a:latin typeface="Calibri"/>
                        </a:rPr>
                        <a:t>S.No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a:rPr>
                        <a:t>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a:rPr>
                        <a:t>Module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b="1" i="0" u="none" strike="noStrike">
                          <a:solidFill>
                            <a:srgbClr val="FFFFFF"/>
                          </a:solidFill>
                          <a:effectLst/>
                          <a:latin typeface="Calibri"/>
                        </a:rPr>
                        <a:t>Goals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i="0" u="none" strike="noStrike">
                          <a:solidFill>
                            <a:srgbClr val="FFFFFF"/>
                          </a:solidFill>
                          <a:effectLst/>
                          <a:latin typeface="Calibri"/>
                        </a:rPr>
                        <a:t>Efforts(Person days)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fontAlgn="ctr"/>
                      <a:r>
                        <a:rPr lang="en-IN" sz="1400" b="1" i="0" u="none" strike="noStrike">
                          <a:solidFill>
                            <a:srgbClr val="FFFFFF"/>
                          </a:solidFill>
                          <a:effectLst/>
                          <a:latin typeface="Calibri"/>
                        </a:rPr>
                        <a:t> Live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IN" sz="1400" b="1" i="0" u="none" strike="noStrike">
                          <a:solidFill>
                            <a:srgbClr val="FFFFFF"/>
                          </a:solidFill>
                          <a:effectLst/>
                          <a:latin typeface="Calibri"/>
                        </a:rPr>
                        <a:t>Why?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30823019"/>
                  </a:ext>
                </a:extLst>
              </a:tr>
              <a:tr h="2539999">
                <a:tc>
                  <a:txBody>
                    <a:bodyPr/>
                    <a:lstStyle/>
                    <a:p>
                      <a:pPr algn="ctr" fontAlgn="b"/>
                      <a:r>
                        <a:rPr lang="en-US" sz="1400" b="0" i="0" u="none" strike="noStrike">
                          <a:solidFill>
                            <a:schemeClr val="tx1"/>
                          </a:solidFill>
                          <a:effectLst/>
                          <a:latin typeface="Calibri"/>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a:latin typeface="Calibri"/>
                        </a:rPr>
                        <a:t>Migration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a:rPr>
                        <a:t>Finance (Phase 3)</a:t>
                      </a:r>
                    </a:p>
                    <a:p>
                      <a:pPr lvl="0" algn="ctr">
                        <a:buNone/>
                      </a:pPr>
                      <a:endParaRPr lang="en-US" sz="1400" b="0" i="0" u="none" strike="noStrike" noProof="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buAutoNum type="arabicPeriod"/>
                      </a:pPr>
                      <a:r>
                        <a:rPr lang="en-US" sz="1400" b="0" i="0" u="none" strike="noStrike" noProof="0">
                          <a:latin typeface="Calibri"/>
                        </a:rPr>
                        <a:t>Generate invoices and view UBR values from Odoo for customers migrated to the new WMS and newly migrated </a:t>
                      </a:r>
                      <a:r>
                        <a:rPr lang="en-US" sz="1400" b="0" i="0" u="none" strike="noStrike" noProof="0" err="1">
                          <a:latin typeface="Calibri"/>
                        </a:rPr>
                        <a:t>iTracks</a:t>
                      </a:r>
                      <a:r>
                        <a:rPr lang="en-US" sz="1400" b="0" i="0" u="none" strike="noStrike" noProof="0">
                          <a:latin typeface="Calibri"/>
                        </a:rPr>
                        <a:t> customers.</a:t>
                      </a:r>
                      <a:endParaRPr lang="en-US" sz="1400">
                        <a:latin typeface="Calibri"/>
                      </a:endParaRPr>
                    </a:p>
                    <a:p>
                      <a:pPr marL="0" lvl="0" indent="0" algn="l">
                        <a:buNone/>
                      </a:pPr>
                      <a:endParaRPr lang="en-US" sz="1400" b="0" i="0" u="none" strike="noStrike" noProof="0">
                        <a:latin typeface="Calibri"/>
                      </a:endParaRPr>
                    </a:p>
                    <a:p>
                      <a:pPr marL="0" lvl="0" indent="0" algn="l">
                        <a:buNone/>
                      </a:pPr>
                      <a:r>
                        <a:rPr lang="en-US" sz="1400">
                          <a:latin typeface="Calibri"/>
                        </a:rPr>
                        <a:t>2. View Order inflow report from new </a:t>
                      </a:r>
                      <a:r>
                        <a:rPr lang="en-US" sz="1400" err="1">
                          <a:latin typeface="Calibri"/>
                        </a:rPr>
                        <a:t>iTracks</a:t>
                      </a:r>
                      <a:r>
                        <a:rPr lang="en-US" sz="1400">
                          <a:latin typeface="Calibri"/>
                        </a:rPr>
                        <a:t> for, </a:t>
                      </a:r>
                      <a:r>
                        <a:rPr lang="en-US" sz="1400" b="0" i="0" u="none" strike="noStrike" noProof="0">
                          <a:solidFill>
                            <a:srgbClr val="3D3D3D"/>
                          </a:solidFill>
                          <a:latin typeface="Calibri"/>
                        </a:rPr>
                        <a:t>ACS, CUP, Springer, WKH, T&amp;F</a:t>
                      </a:r>
                      <a:endParaRPr lang="en-US" sz="1400">
                        <a:latin typeface="Calibri"/>
                      </a:endParaRPr>
                    </a:p>
                    <a:p>
                      <a:pPr marL="0" lvl="0" indent="0" algn="l">
                        <a:buNone/>
                      </a:pPr>
                      <a:endParaRPr lang="en-US" sz="1400">
                        <a:latin typeface="Calibri"/>
                      </a:endParaRPr>
                    </a:p>
                    <a:p>
                      <a:pPr marL="342900" lvl="0" indent="-342900" algn="ctr">
                        <a:buAutoNum type="arabicPeriod"/>
                      </a:pPr>
                      <a:endParaRPr lang="en-US" sz="1400">
                        <a:latin typeface="Calibri"/>
                      </a:endParaRPr>
                    </a:p>
                    <a:p>
                      <a:pPr marL="342900" lvl="0" indent="-342900" algn="ctr">
                        <a:buAutoNum type="arabicPeriod"/>
                      </a:pPr>
                      <a:endParaRPr lang="en-US" sz="1400">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a:latin typeface="Calibri"/>
                        </a:rPr>
                        <a:t>86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b="0" i="0" u="none" strike="noStrike" kern="1200" noProof="0">
                          <a:solidFill>
                            <a:schemeClr val="dk1"/>
                          </a:solidFill>
                          <a:latin typeface="Calibri"/>
                        </a:rPr>
                        <a:t>Goal 1: 25th Nov 2024</a:t>
                      </a:r>
                    </a:p>
                    <a:p>
                      <a:pPr lvl="0" algn="ctr">
                        <a:buNone/>
                      </a:pPr>
                      <a:endParaRPr lang="en-IN" sz="1400" b="0" i="0" u="none" strike="noStrike" kern="1200" noProof="0">
                        <a:solidFill>
                          <a:schemeClr val="dk1"/>
                        </a:solidFill>
                        <a:latin typeface="Calibri"/>
                      </a:endParaRPr>
                    </a:p>
                    <a:p>
                      <a:pPr lvl="0" algn="ctr">
                        <a:buNone/>
                      </a:pPr>
                      <a:endParaRPr lang="en-IN" sz="1400" b="0" i="0" u="none" strike="noStrike" kern="1200" noProof="0">
                        <a:solidFill>
                          <a:schemeClr val="dk1"/>
                        </a:solidFill>
                        <a:latin typeface="Calibri"/>
                      </a:endParaRPr>
                    </a:p>
                    <a:p>
                      <a:pPr lvl="0" algn="ctr">
                        <a:buNone/>
                      </a:pPr>
                      <a:r>
                        <a:rPr lang="en-IN" sz="1400" b="0" i="0" u="none" strike="noStrike" kern="1200" noProof="0">
                          <a:solidFill>
                            <a:schemeClr val="dk1"/>
                          </a:solidFill>
                          <a:latin typeface="Calibri"/>
                        </a:rPr>
                        <a:t>Goal 2: 27th Dec 2024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a:lnSpc>
                          <a:spcPct val="100000"/>
                        </a:lnSpc>
                        <a:buAutoNum type="arabicPeriod"/>
                      </a:pPr>
                      <a:r>
                        <a:rPr lang="en-US" sz="1400">
                          <a:latin typeface="Calibri"/>
                        </a:rPr>
                        <a:t>New Feature – Review RFI</a:t>
                      </a:r>
                    </a:p>
                    <a:p>
                      <a:pPr marL="342900" lvl="0" indent="-342900" algn="l">
                        <a:lnSpc>
                          <a:spcPct val="100000"/>
                        </a:lnSpc>
                        <a:buAutoNum type="arabicPeriod"/>
                      </a:pPr>
                      <a:r>
                        <a:rPr lang="en-US" sz="1400">
                          <a:latin typeface="Calibri"/>
                        </a:rPr>
                        <a:t>Raise RFI to Odoo for invoice generation</a:t>
                      </a:r>
                    </a:p>
                    <a:p>
                      <a:pPr marL="342900" lvl="0" indent="-342900" algn="l">
                        <a:lnSpc>
                          <a:spcPct val="100000"/>
                        </a:lnSpc>
                        <a:buAutoNum type="arabicPeriod"/>
                      </a:pPr>
                      <a:r>
                        <a:rPr lang="en-US" sz="1400">
                          <a:latin typeface="Calibri"/>
                        </a:rPr>
                        <a:t>Collect data from Odoo once invoiced to customer</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8040"/>
                  </a:ext>
                </a:extLst>
              </a:tr>
              <a:tr h="1895065">
                <a:tc>
                  <a:txBody>
                    <a:bodyPr/>
                    <a:lstStyle/>
                    <a:p>
                      <a:pPr lvl="0" algn="ctr">
                        <a:buNone/>
                      </a:pPr>
                      <a:r>
                        <a:rPr lang="en-US" sz="1400" b="0" i="0" u="none" strike="noStrike" kern="1200">
                          <a:solidFill>
                            <a:schemeClr val="tx1"/>
                          </a:solidFill>
                          <a:effectLst/>
                          <a:latin typeface="Calibri"/>
                          <a:ea typeface="+mn-ea"/>
                          <a:cs typeface="+mn-cs"/>
                        </a:rPr>
                        <a:t>3</a:t>
                      </a:r>
                    </a:p>
                  </a:txBody>
                  <a:tcPr marL="9524" marR="9524" marT="9524"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a:rPr>
                        <a:t>Migration</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a:rPr>
                        <a:t>Non-WMS Customer onboarding (Phase 1-remaining 60% and Phase 2- 100% )</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l">
                        <a:buNone/>
                      </a:pPr>
                      <a:r>
                        <a:rPr lang="en-US" sz="1400">
                          <a:latin typeface="Calibri"/>
                        </a:rPr>
                        <a:t>Migration from old </a:t>
                      </a:r>
                      <a:r>
                        <a:rPr lang="en-US" sz="1400" err="1">
                          <a:latin typeface="Calibri"/>
                        </a:rPr>
                        <a:t>iTracks</a:t>
                      </a:r>
                      <a:r>
                        <a:rPr lang="en-US" sz="1400">
                          <a:latin typeface="Calibri"/>
                        </a:rPr>
                        <a:t> to new </a:t>
                      </a:r>
                      <a:r>
                        <a:rPr lang="en-US" sz="1400" err="1">
                          <a:latin typeface="Calibri"/>
                        </a:rPr>
                        <a:t>iTracks</a:t>
                      </a:r>
                      <a:r>
                        <a:rPr lang="en-US" sz="1400">
                          <a:latin typeface="Calibri"/>
                        </a:rPr>
                        <a:t>- (DU List)</a:t>
                      </a:r>
                    </a:p>
                    <a:p>
                      <a:pPr lvl="0" algn="ctr">
                        <a:buNone/>
                      </a:pPr>
                      <a:endParaRPr lang="en-US" sz="1400">
                        <a:latin typeface="Calibri"/>
                      </a:endParaRPr>
                    </a:p>
                    <a:p>
                      <a:pPr marL="342900" lvl="0" indent="-342900" algn="l">
                        <a:buAutoNum type="arabicPeriod"/>
                      </a:pPr>
                      <a:r>
                        <a:rPr lang="en-US" sz="1400">
                          <a:latin typeface="Calibri"/>
                        </a:rPr>
                        <a:t>Academics</a:t>
                      </a:r>
                    </a:p>
                    <a:p>
                      <a:pPr marL="342900" lvl="0" indent="-342900" algn="l">
                        <a:buAutoNum type="arabicPeriod"/>
                      </a:pPr>
                      <a:r>
                        <a:rPr lang="en-US" sz="1400">
                          <a:latin typeface="Calibri"/>
                        </a:rPr>
                        <a:t>Data conversion</a:t>
                      </a:r>
                    </a:p>
                    <a:p>
                      <a:pPr marL="342900" lvl="0" indent="-342900" algn="l">
                        <a:buAutoNum type="arabicPeriod"/>
                      </a:pPr>
                      <a:r>
                        <a:rPr lang="en-US" sz="1400">
                          <a:latin typeface="Calibri"/>
                        </a:rPr>
                        <a:t>Pearson</a:t>
                      </a:r>
                    </a:p>
                    <a:p>
                      <a:pPr marL="342900" lvl="0" indent="-342900" algn="ctr">
                        <a:buAutoNum type="arabicPeriod"/>
                      </a:pPr>
                      <a:endParaRPr lang="en-US" sz="1400">
                        <a:latin typeface="Calibri"/>
                      </a:endParaRPr>
                    </a:p>
                    <a:p>
                      <a:pPr lvl="0" algn="ctr">
                        <a:buNone/>
                      </a:pPr>
                      <a:endParaRPr lang="en-US" sz="1400">
                        <a:latin typeface="Calibri"/>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latin typeface="Calibri"/>
                        </a:rPr>
                        <a:t>162</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lgn="ctr">
                        <a:buNone/>
                      </a:pPr>
                      <a:r>
                        <a:rPr lang="en-US" sz="1400" kern="1200">
                          <a:solidFill>
                            <a:schemeClr val="dk1"/>
                          </a:solidFill>
                          <a:latin typeface="Calibri"/>
                          <a:ea typeface="+mn-ea"/>
                          <a:cs typeface="+mn-cs"/>
                        </a:rPr>
                        <a:t>31st Dec 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buNone/>
                      </a:pPr>
                      <a:r>
                        <a:rPr lang="en-US" sz="1400">
                          <a:latin typeface="Calibri"/>
                        </a:rPr>
                        <a:t>To migrate old </a:t>
                      </a:r>
                      <a:r>
                        <a:rPr lang="en-US" sz="1400" err="1">
                          <a:latin typeface="Calibri"/>
                        </a:rPr>
                        <a:t>iTracks</a:t>
                      </a:r>
                      <a:r>
                        <a:rPr lang="en-US" sz="1400">
                          <a:latin typeface="Calibri"/>
                        </a:rPr>
                        <a:t> customers to new </a:t>
                      </a:r>
                      <a:r>
                        <a:rPr lang="en-US" sz="1400" err="1">
                          <a:latin typeface="Calibri"/>
                        </a:rPr>
                        <a:t>iTracks</a:t>
                      </a:r>
                      <a:r>
                        <a:rPr lang="en-US" sz="1400">
                          <a:latin typeface="Calibri"/>
                        </a:rPr>
                        <a:t> system</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927094150"/>
                  </a:ext>
                </a:extLst>
              </a:tr>
              <a:tr h="505352">
                <a:tc>
                  <a:txBody>
                    <a:bodyPr/>
                    <a:lstStyle/>
                    <a:p>
                      <a:pPr lvl="0" algn="ctr">
                        <a:buNone/>
                      </a:pPr>
                      <a:endParaRPr lang="en-US" sz="1400" b="0" i="0" u="none" strike="noStrike" kern="1200">
                        <a:solidFill>
                          <a:schemeClr val="tx1"/>
                        </a:solidFill>
                        <a:effectLst/>
                        <a:latin typeface="Calibri"/>
                        <a:ea typeface="+mn-ea"/>
                        <a:cs typeface="+mn-cs"/>
                      </a:endParaRPr>
                    </a:p>
                  </a:txBody>
                  <a:tcPr marL="9524" marR="9524" marT="9524"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gridSpan="3">
                  <a:txBody>
                    <a:bodyPr/>
                    <a:lstStyle/>
                    <a:p>
                      <a:pPr lvl="0" algn="ctr">
                        <a:buNone/>
                      </a:pPr>
                      <a:r>
                        <a:rPr lang="en-US" sz="1400" b="1" i="0" u="none" strike="noStrike" kern="1200">
                          <a:solidFill>
                            <a:schemeClr val="bg1"/>
                          </a:solidFill>
                          <a:effectLst/>
                          <a:latin typeface="Calibri"/>
                          <a:ea typeface="+mn-ea"/>
                          <a:cs typeface="+mn-cs"/>
                        </a:rPr>
                        <a:t>Total</a:t>
                      </a:r>
                      <a:r>
                        <a:rPr lang="en-US" sz="1400" b="1">
                          <a:solidFill>
                            <a:schemeClr val="bg1"/>
                          </a:solidFill>
                          <a:latin typeface="Calibri"/>
                        </a:rPr>
                        <a:t>  efforts</a:t>
                      </a:r>
                      <a:endParaRPr lang="en-US" sz="1400">
                        <a:latin typeface="Calibri"/>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hMerge="1">
                  <a:txBody>
                    <a:bodyPr/>
                    <a:lstStyle/>
                    <a:p>
                      <a:endParaRPr lang="en-US"/>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hMerge="1">
                  <a:txBody>
                    <a:bodyPr/>
                    <a:lstStyle/>
                    <a:p>
                      <a:endParaRPr lang="en-US" sz="1400" b="1">
                        <a:solidFill>
                          <a:schemeClr val="bg1"/>
                        </a:solidFill>
                      </a:endParaRPr>
                    </a:p>
                  </a:txBody>
                  <a:tcPr marL="9524" marR="9524" marT="9524"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lvl="0" algn="ctr">
                        <a:buNone/>
                      </a:pPr>
                      <a:r>
                        <a:rPr lang="en-US" sz="1400" b="1">
                          <a:solidFill>
                            <a:schemeClr val="bg1"/>
                          </a:solidFill>
                          <a:latin typeface="Calibri"/>
                        </a:rPr>
                        <a:t>248  person days</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lvl="0" algn="ctr">
                        <a:buNone/>
                      </a:pPr>
                      <a:endParaRPr lang="en-US" sz="1400" b="0" i="0" u="none" strike="noStrike">
                        <a:solidFill>
                          <a:schemeClr val="tx1"/>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lvl="0" algn="ctr">
                        <a:lnSpc>
                          <a:spcPct val="100000"/>
                        </a:lnSpc>
                        <a:buNone/>
                      </a:pPr>
                      <a:endParaRPr lang="en-US" sz="1400" b="0" i="0" u="none" strike="noStrike" kern="1200" noProof="0">
                        <a:solidFill>
                          <a:schemeClr val="tx1"/>
                        </a:solidFill>
                        <a:effectLst/>
                        <a:latin typeface="Calibri"/>
                        <a:ea typeface="+mn-ea"/>
                        <a:cs typeface="+mn-cs"/>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extLst>
                  <a:ext uri="{0D108BD9-81ED-4DB2-BD59-A6C34878D82A}">
                    <a16:rowId xmlns:a16="http://schemas.microsoft.com/office/drawing/2014/main" val="2144185017"/>
                  </a:ext>
                </a:extLst>
              </a:tr>
            </a:tbl>
          </a:graphicData>
        </a:graphic>
      </p:graphicFrame>
    </p:spTree>
    <p:extLst>
      <p:ext uri="{BB962C8B-B14F-4D97-AF65-F5344CB8AC3E}">
        <p14:creationId xmlns:p14="http://schemas.microsoft.com/office/powerpoint/2010/main" val="388471672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88373" y="203971"/>
            <a:ext cx="11648167" cy="538163"/>
          </a:xfrm>
        </p:spPr>
        <p:txBody>
          <a:bodyPr/>
          <a:lstStyle/>
          <a:p>
            <a:r>
              <a:rPr lang="en-US" sz="3200" b="1">
                <a:latin typeface="Calibri"/>
                <a:ea typeface="Verdana"/>
                <a:cs typeface="Calibri"/>
              </a:rPr>
              <a:t>OND'24 -: Core team capacity and sprint plan</a:t>
            </a:r>
            <a:br>
              <a:rPr lang="en-US" sz="2800" b="1"/>
            </a:br>
            <a:endParaRPr lang="en-US" b="1">
              <a:solidFill>
                <a:schemeClr val="tx1"/>
              </a:solidFill>
              <a:cs typeface="Calibri"/>
            </a:endParaRPr>
          </a:p>
        </p:txBody>
      </p:sp>
      <p:graphicFrame>
        <p:nvGraphicFramePr>
          <p:cNvPr id="4" name="Table 3">
            <a:extLst>
              <a:ext uri="{FF2B5EF4-FFF2-40B4-BE49-F238E27FC236}">
                <a16:creationId xmlns:a16="http://schemas.microsoft.com/office/drawing/2014/main" id="{F0A5966B-D713-2BE7-CE19-0C95B00E5ABB}"/>
              </a:ext>
            </a:extLst>
          </p:cNvPr>
          <p:cNvGraphicFramePr>
            <a:graphicFrameLocks noGrp="1"/>
          </p:cNvGraphicFramePr>
          <p:nvPr>
            <p:extLst>
              <p:ext uri="{D42A27DB-BD31-4B8C-83A1-F6EECF244321}">
                <p14:modId xmlns:p14="http://schemas.microsoft.com/office/powerpoint/2010/main" val="1933348868"/>
              </p:ext>
            </p:extLst>
          </p:nvPr>
        </p:nvGraphicFramePr>
        <p:xfrm>
          <a:off x="680552" y="1103349"/>
          <a:ext cx="10839540" cy="4208740"/>
        </p:xfrm>
        <a:graphic>
          <a:graphicData uri="http://schemas.openxmlformats.org/drawingml/2006/table">
            <a:tbl>
              <a:tblPr firstRow="1" bandRow="1">
                <a:tableStyleId>{5C22544A-7EE6-4342-B048-85BDC9FD1C3A}</a:tableStyleId>
              </a:tblPr>
              <a:tblGrid>
                <a:gridCol w="3276945">
                  <a:extLst>
                    <a:ext uri="{9D8B030D-6E8A-4147-A177-3AD203B41FA5}">
                      <a16:colId xmlns:a16="http://schemas.microsoft.com/office/drawing/2014/main" val="3293894744"/>
                    </a:ext>
                  </a:extLst>
                </a:gridCol>
                <a:gridCol w="1245900">
                  <a:extLst>
                    <a:ext uri="{9D8B030D-6E8A-4147-A177-3AD203B41FA5}">
                      <a16:colId xmlns:a16="http://schemas.microsoft.com/office/drawing/2014/main" val="75411243"/>
                    </a:ext>
                  </a:extLst>
                </a:gridCol>
                <a:gridCol w="2521696">
                  <a:extLst>
                    <a:ext uri="{9D8B030D-6E8A-4147-A177-3AD203B41FA5}">
                      <a16:colId xmlns:a16="http://schemas.microsoft.com/office/drawing/2014/main" val="831139850"/>
                    </a:ext>
                  </a:extLst>
                </a:gridCol>
                <a:gridCol w="3794999">
                  <a:extLst>
                    <a:ext uri="{9D8B030D-6E8A-4147-A177-3AD203B41FA5}">
                      <a16:colId xmlns:a16="http://schemas.microsoft.com/office/drawing/2014/main" val="904030597"/>
                    </a:ext>
                  </a:extLst>
                </a:gridCol>
              </a:tblGrid>
              <a:tr h="539314">
                <a:tc>
                  <a:txBody>
                    <a:bodyPr/>
                    <a:lstStyle/>
                    <a:p>
                      <a:pPr marL="0" algn="ctr" defTabSz="914400" rtl="0" eaLnBrk="1" fontAlgn="base" latinLnBrk="0" hangingPunct="1">
                        <a:spcBef>
                          <a:spcPts val="0"/>
                        </a:spcBef>
                        <a:spcAft>
                          <a:spcPts val="0"/>
                        </a:spcAft>
                      </a:pPr>
                      <a:r>
                        <a:rPr lang="en-US" sz="1400" b="1" kern="1200">
                          <a:solidFill>
                            <a:schemeClr val="bg1"/>
                          </a:solidFill>
                          <a:latin typeface="Verdana"/>
                          <a:ea typeface="Verdana"/>
                          <a:cs typeface="+mn-cs"/>
                        </a:rPr>
                        <a:t>Resource </a:t>
                      </a:r>
                      <a:endParaRPr lang="en-IN" sz="1400" b="1" kern="1200">
                        <a:solidFill>
                          <a:schemeClr val="bg1"/>
                        </a:solidFill>
                        <a:latin typeface="Verdana"/>
                        <a:ea typeface="Verdan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marL="0" algn="ctr" defTabSz="914400" rtl="0" eaLnBrk="1" fontAlgn="base" latinLnBrk="0" hangingPunct="1">
                        <a:spcBef>
                          <a:spcPts val="0"/>
                        </a:spcBef>
                        <a:spcAft>
                          <a:spcPts val="0"/>
                        </a:spcAft>
                      </a:pPr>
                      <a:r>
                        <a:rPr lang="en-US" sz="1400" b="1" kern="1200">
                          <a:solidFill>
                            <a:schemeClr val="bg1"/>
                          </a:solidFill>
                          <a:latin typeface="Verdana"/>
                          <a:ea typeface="Verdana"/>
                          <a:cs typeface="+mn-cs"/>
                        </a:rPr>
                        <a:t>Count</a:t>
                      </a:r>
                      <a:endParaRPr lang="en-IN" sz="1400" b="1" kern="1200">
                        <a:solidFill>
                          <a:schemeClr val="bg1"/>
                        </a:solidFill>
                        <a:latin typeface="Verdana"/>
                        <a:ea typeface="Verdan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marL="0" algn="ctr" rtl="0" eaLnBrk="1" fontAlgn="base" latinLnBrk="0" hangingPunct="1">
                        <a:spcBef>
                          <a:spcPts val="0"/>
                        </a:spcBef>
                        <a:spcAft>
                          <a:spcPts val="0"/>
                        </a:spcAft>
                      </a:pPr>
                      <a:r>
                        <a:rPr lang="en-US" sz="1400" b="1" kern="1200">
                          <a:solidFill>
                            <a:schemeClr val="bg1"/>
                          </a:solidFill>
                          <a:latin typeface="Verdana"/>
                          <a:ea typeface="Verdana"/>
                          <a:cs typeface="+mn-cs"/>
                        </a:rPr>
                        <a:t>Capacity (Person days)</a:t>
                      </a:r>
                      <a:endParaRPr lang="en-IN" sz="1400" b="1" kern="1200">
                        <a:solidFill>
                          <a:schemeClr val="bg1"/>
                        </a:solidFill>
                        <a:latin typeface="Verdana"/>
                        <a:ea typeface="Verdan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marL="0" algn="ctr" defTabSz="914400" rtl="0" eaLnBrk="1" fontAlgn="base" latinLnBrk="0" hangingPunct="1">
                        <a:spcBef>
                          <a:spcPts val="0"/>
                        </a:spcBef>
                        <a:spcAft>
                          <a:spcPts val="0"/>
                        </a:spcAft>
                      </a:pPr>
                      <a:r>
                        <a:rPr lang="en-US" sz="1400" b="1" kern="1200">
                          <a:solidFill>
                            <a:schemeClr val="bg1"/>
                          </a:solidFill>
                          <a:latin typeface="Verdana"/>
                          <a:ea typeface="Verdana"/>
                          <a:cs typeface="+mn-cs"/>
                        </a:rPr>
                        <a:t>Remarks</a:t>
                      </a:r>
                      <a:endParaRPr lang="en-IN" sz="1400" b="1" kern="1200">
                        <a:solidFill>
                          <a:schemeClr val="bg1"/>
                        </a:solidFill>
                        <a:latin typeface="Verdana"/>
                        <a:ea typeface="Verdan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extLst>
                  <a:ext uri="{0D108BD9-81ED-4DB2-BD59-A6C34878D82A}">
                    <a16:rowId xmlns:a16="http://schemas.microsoft.com/office/drawing/2014/main" val="468071069"/>
                  </a:ext>
                </a:extLst>
              </a:tr>
              <a:tr h="1078626">
                <a:tc>
                  <a:txBody>
                    <a:bodyPr/>
                    <a:lstStyle/>
                    <a:p>
                      <a:r>
                        <a:rPr lang="en-US" sz="1600" kern="1200">
                          <a:solidFill>
                            <a:schemeClr val="dk1"/>
                          </a:solidFill>
                          <a:latin typeface="+mn-lt"/>
                          <a:ea typeface="+mn-ea"/>
                          <a:cs typeface="+mn-cs"/>
                        </a:rPr>
                        <a:t>Developers</a:t>
                      </a:r>
                      <a:endParaRPr lang="en-IN" sz="1600" kern="1200">
                        <a:solidFill>
                          <a:schemeClr val="dk1"/>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kern="1200">
                          <a:solidFill>
                            <a:schemeClr val="dk1"/>
                          </a:solidFill>
                          <a:latin typeface="+mn-lt"/>
                          <a:ea typeface="+mn-ea"/>
                          <a:cs typeface="+mn-cs"/>
                        </a:rPr>
                        <a:t>4</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kern="1200">
                          <a:solidFill>
                            <a:schemeClr val="dk1"/>
                          </a:solidFill>
                          <a:latin typeface="+mn-lt"/>
                          <a:ea typeface="+mn-ea"/>
                          <a:cs typeface="+mn-cs"/>
                        </a:rPr>
                        <a:t>240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indent="-342900" algn="l">
                        <a:buAutoNum type="arabicPeriod"/>
                      </a:pPr>
                      <a:r>
                        <a:rPr lang="en-US" sz="1600" kern="1200" noProof="0">
                          <a:solidFill>
                            <a:schemeClr val="tx1"/>
                          </a:solidFill>
                          <a:latin typeface="+mn-lt"/>
                          <a:ea typeface="+mn-ea"/>
                          <a:cs typeface="+mn-cs"/>
                        </a:rPr>
                        <a:t>Suradha</a:t>
                      </a:r>
                    </a:p>
                    <a:p>
                      <a:pPr marL="342900" lvl="0" indent="-342900" algn="l">
                        <a:buAutoNum type="arabicPeriod"/>
                      </a:pPr>
                      <a:r>
                        <a:rPr lang="en-US" sz="1600" kern="1200" noProof="0">
                          <a:solidFill>
                            <a:schemeClr val="tx1"/>
                          </a:solidFill>
                          <a:latin typeface="+mn-lt"/>
                          <a:ea typeface="+mn-ea"/>
                          <a:cs typeface="+mn-cs"/>
                        </a:rPr>
                        <a:t>Vignesh</a:t>
                      </a:r>
                    </a:p>
                    <a:p>
                      <a:pPr marL="342900" lvl="0" indent="-342900" algn="l">
                        <a:buAutoNum type="arabicPeriod"/>
                      </a:pPr>
                      <a:r>
                        <a:rPr lang="en-US" sz="1600" kern="1200" noProof="0">
                          <a:solidFill>
                            <a:schemeClr val="tx1"/>
                          </a:solidFill>
                          <a:latin typeface="+mn-lt"/>
                          <a:ea typeface="+mn-ea"/>
                          <a:cs typeface="+mn-cs"/>
                        </a:rPr>
                        <a:t>Nirmala</a:t>
                      </a:r>
                    </a:p>
                    <a:p>
                      <a:pPr marL="342900" lvl="0" indent="-342900" algn="l">
                        <a:buAutoNum type="arabicPeriod"/>
                      </a:pPr>
                      <a:r>
                        <a:rPr lang="en-US" sz="1600" kern="1200" noProof="0">
                          <a:solidFill>
                            <a:schemeClr val="tx1"/>
                          </a:solidFill>
                          <a:latin typeface="+mn-lt"/>
                          <a:ea typeface="+mn-ea"/>
                          <a:cs typeface="+mn-cs"/>
                        </a:rPr>
                        <a:t>Chandrin</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14934037"/>
                  </a:ext>
                </a:extLst>
              </a:tr>
              <a:tr h="319592">
                <a:tc>
                  <a:txBody>
                    <a:bodyPr/>
                    <a:lstStyle/>
                    <a:p>
                      <a:r>
                        <a:rPr lang="en-US" sz="1600" kern="1200">
                          <a:solidFill>
                            <a:schemeClr val="dk1"/>
                          </a:solidFill>
                          <a:latin typeface="+mn-lt"/>
                          <a:ea typeface="+mn-ea"/>
                          <a:cs typeface="+mn-cs"/>
                        </a:rPr>
                        <a:t>Tester</a:t>
                      </a:r>
                      <a:endParaRPr lang="en-IN" sz="1600" kern="1200">
                        <a:solidFill>
                          <a:schemeClr val="dk1"/>
                        </a:solidFill>
                        <a:latin typeface="+mn-lt"/>
                        <a:ea typeface="+mn-ea"/>
                        <a:cs typeface="+mn-c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ctr"/>
                      <a:r>
                        <a:rPr lang="en-US" sz="1600" kern="1200">
                          <a:solidFill>
                            <a:schemeClr val="dk1"/>
                          </a:solidFill>
                          <a:latin typeface="+mn-lt"/>
                          <a:ea typeface="+mn-ea"/>
                          <a:cs typeface="+mn-cs"/>
                        </a:rPr>
                        <a:t>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ctr"/>
                      <a:r>
                        <a:rPr lang="en-US" sz="1600" kern="1200">
                          <a:solidFill>
                            <a:schemeClr val="dk1"/>
                          </a:solidFill>
                          <a:latin typeface="+mn-lt"/>
                          <a:ea typeface="+mn-ea"/>
                          <a:cs typeface="+mn-cs"/>
                        </a:rPr>
                        <a:t>60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l"/>
                      <a:r>
                        <a:rPr lang="en-IN" sz="1600" kern="1200">
                          <a:solidFill>
                            <a:schemeClr val="dk1"/>
                          </a:solidFill>
                          <a:latin typeface="+mn-lt"/>
                          <a:ea typeface="+mn-ea"/>
                          <a:cs typeface="+mn-cs"/>
                        </a:rPr>
                        <a:t>Gautham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53788472"/>
                  </a:ext>
                </a:extLst>
              </a:tr>
              <a:tr h="319592">
                <a:tc>
                  <a:txBody>
                    <a:bodyPr/>
                    <a:lstStyle/>
                    <a:p>
                      <a:r>
                        <a:rPr lang="en-US" sz="1600" kern="1200">
                          <a:solidFill>
                            <a:schemeClr val="dk1"/>
                          </a:solidFill>
                          <a:latin typeface="+mn-lt"/>
                          <a:ea typeface="+mn-ea"/>
                          <a:cs typeface="+mn-cs"/>
                        </a:rPr>
                        <a:t>Total Capacity(Dev. And Testing)</a:t>
                      </a:r>
                      <a:endParaRPr lang="en-IN" sz="1600" kern="1200">
                        <a:solidFill>
                          <a:schemeClr val="dk1"/>
                        </a:solidFill>
                        <a:latin typeface="+mn-lt"/>
                        <a:ea typeface="+mn-ea"/>
                        <a:cs typeface="+mn-cs"/>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tx2">
                        <a:lumMod val="20000"/>
                        <a:lumOff val="80000"/>
                      </a:schemeClr>
                    </a:solidFill>
                  </a:tcPr>
                </a:tc>
                <a:tc>
                  <a:txBody>
                    <a:bodyPr/>
                    <a:lstStyle/>
                    <a:p>
                      <a:pPr algn="ctr"/>
                      <a:r>
                        <a:rPr lang="en-US" sz="1600"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tx2">
                        <a:lumMod val="20000"/>
                        <a:lumOff val="80000"/>
                      </a:schemeClr>
                    </a:solidFill>
                  </a:tcPr>
                </a:tc>
                <a:tc>
                  <a:txBody>
                    <a:bodyPr/>
                    <a:lstStyle/>
                    <a:p>
                      <a:pPr algn="ctr"/>
                      <a:r>
                        <a:rPr lang="en-US" sz="1600" kern="1200">
                          <a:solidFill>
                            <a:schemeClr val="dk1"/>
                          </a:solidFill>
                          <a:latin typeface="+mn-lt"/>
                          <a:ea typeface="+mn-ea"/>
                          <a:cs typeface="+mn-cs"/>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tx2">
                        <a:lumMod val="20000"/>
                        <a:lumOff val="80000"/>
                      </a:schemeClr>
                    </a:solidFill>
                  </a:tcPr>
                </a:tc>
                <a:tc>
                  <a:txBody>
                    <a:bodyPr/>
                    <a:lstStyle/>
                    <a:p>
                      <a:pPr algn="ctr"/>
                      <a:endParaRPr lang="en-IN" sz="16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tx2">
                        <a:lumMod val="20000"/>
                        <a:lumOff val="80000"/>
                      </a:schemeClr>
                    </a:solidFill>
                  </a:tcPr>
                </a:tc>
                <a:extLst>
                  <a:ext uri="{0D108BD9-81ED-4DB2-BD59-A6C34878D82A}">
                    <a16:rowId xmlns:a16="http://schemas.microsoft.com/office/drawing/2014/main" val="1006511802"/>
                  </a:ext>
                </a:extLst>
              </a:tr>
              <a:tr h="539314">
                <a:tc>
                  <a:txBody>
                    <a:bodyPr/>
                    <a:lstStyle/>
                    <a:p>
                      <a:r>
                        <a:rPr lang="en-US" sz="1600" kern="1200">
                          <a:solidFill>
                            <a:schemeClr val="dk1"/>
                          </a:solidFill>
                          <a:latin typeface="+mn-lt"/>
                          <a:ea typeface="+mn-ea"/>
                          <a:cs typeface="+mn-cs"/>
                        </a:rPr>
                        <a:t>Product Management</a:t>
                      </a:r>
                      <a:endParaRPr lang="en-IN" sz="1600" kern="1200">
                        <a:solidFill>
                          <a:schemeClr val="dk1"/>
                        </a:solidFill>
                        <a:latin typeface="+mn-lt"/>
                        <a:ea typeface="+mn-ea"/>
                        <a:cs typeface="+mn-cs"/>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600" kern="1200">
                          <a:solidFill>
                            <a:schemeClr val="dk1"/>
                          </a:solidFill>
                          <a:latin typeface="+mn-lt"/>
                          <a:ea typeface="+mn-ea"/>
                          <a:cs typeface="+mn-cs"/>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600" kern="1200">
                          <a:solidFill>
                            <a:schemeClr val="dk1"/>
                          </a:solidFill>
                          <a:latin typeface="+mn-lt"/>
                          <a:ea typeface="+mn-ea"/>
                          <a:cs typeface="+mn-cs"/>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indent="-342900" algn="l">
                        <a:buAutoNum type="arabicPeriod"/>
                      </a:pPr>
                      <a:r>
                        <a:rPr lang="en-US" sz="1600" kern="1200">
                          <a:solidFill>
                            <a:schemeClr val="dk1"/>
                          </a:solidFill>
                          <a:latin typeface="+mn-lt"/>
                          <a:ea typeface="+mn-ea"/>
                          <a:cs typeface="+mn-cs"/>
                        </a:rPr>
                        <a:t>Priya </a:t>
                      </a:r>
                    </a:p>
                    <a:p>
                      <a:pPr marL="342900" lvl="0" indent="-342900" algn="l">
                        <a:buAutoNum type="arabicPeriod"/>
                      </a:pPr>
                      <a:r>
                        <a:rPr lang="en-US" sz="1600" kern="1200">
                          <a:solidFill>
                            <a:schemeClr val="dk1"/>
                          </a:solidFill>
                          <a:latin typeface="+mn-lt"/>
                          <a:ea typeface="+mn-ea"/>
                          <a:cs typeface="+mn-cs"/>
                        </a:rPr>
                        <a:t>Alison</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3357765710"/>
                  </a:ext>
                </a:extLst>
              </a:tr>
              <a:tr h="319592">
                <a:tc>
                  <a:txBody>
                    <a:bodyPr/>
                    <a:lstStyle/>
                    <a:p>
                      <a:r>
                        <a:rPr lang="en-US" sz="1600" kern="1200">
                          <a:solidFill>
                            <a:schemeClr val="dk1"/>
                          </a:solidFill>
                          <a:latin typeface="+mn-lt"/>
                          <a:ea typeface="+mn-ea"/>
                          <a:cs typeface="+mn-cs"/>
                        </a:rPr>
                        <a:t>Dev. Lead</a:t>
                      </a:r>
                      <a:endParaRPr lang="en-IN" sz="1600" kern="1200">
                        <a:solidFill>
                          <a:schemeClr val="dk1"/>
                        </a:solidFill>
                        <a:latin typeface="+mn-lt"/>
                        <a:ea typeface="+mn-ea"/>
                        <a:cs typeface="+mn-c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ctr"/>
                      <a:r>
                        <a:rPr lang="en-US" sz="1600" kern="1200">
                          <a:solidFill>
                            <a:schemeClr val="dk1"/>
                          </a:solidFill>
                          <a:latin typeface="+mn-lt"/>
                          <a:ea typeface="+mn-ea"/>
                          <a:cs typeface="+mn-cs"/>
                        </a:rPr>
                        <a:t>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ctr"/>
                      <a:r>
                        <a:rPr lang="en-IN" sz="1600" kern="1200">
                          <a:solidFill>
                            <a:schemeClr val="dk1"/>
                          </a:solidFill>
                          <a:latin typeface="+mn-lt"/>
                          <a:ea typeface="+mn-ea"/>
                          <a:cs typeface="+mn-cs"/>
                        </a:rPr>
                        <a:t>60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l"/>
                      <a:r>
                        <a:rPr lang="en-IN" sz="1600" kern="1200">
                          <a:solidFill>
                            <a:schemeClr val="dk1"/>
                          </a:solidFill>
                          <a:latin typeface="+mn-lt"/>
                          <a:ea typeface="+mn-ea"/>
                          <a:cs typeface="+mn-cs"/>
                        </a:rPr>
                        <a:t>Mohan</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846577"/>
                  </a:ext>
                </a:extLst>
              </a:tr>
              <a:tr h="319592">
                <a:tc>
                  <a:txBody>
                    <a:bodyPr/>
                    <a:lstStyle/>
                    <a:p>
                      <a:r>
                        <a:rPr lang="en-US" sz="1600" kern="1200">
                          <a:solidFill>
                            <a:schemeClr val="dk1"/>
                          </a:solidFill>
                          <a:latin typeface="+mn-lt"/>
                          <a:ea typeface="+mn-ea"/>
                          <a:cs typeface="+mn-cs"/>
                        </a:rPr>
                        <a:t>QA Lead</a:t>
                      </a:r>
                      <a:endParaRPr lang="en-IN" sz="1600" kern="1200">
                        <a:solidFill>
                          <a:schemeClr val="dk1"/>
                        </a:solidFill>
                        <a:latin typeface="+mn-lt"/>
                        <a:ea typeface="+mn-ea"/>
                        <a:cs typeface="+mn-cs"/>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US" sz="1600" kern="1200">
                          <a:solidFill>
                            <a:schemeClr val="dk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600" kern="1200">
                          <a:solidFill>
                            <a:schemeClr val="dk1"/>
                          </a:solidFill>
                          <a:latin typeface="+mn-lt"/>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l"/>
                      <a:r>
                        <a:rPr lang="en-US" sz="1600" kern="1200">
                          <a:solidFill>
                            <a:schemeClr val="dk1"/>
                          </a:solidFill>
                          <a:latin typeface="+mn-lt"/>
                          <a:ea typeface="+mn-ea"/>
                          <a:cs typeface="+mn-cs"/>
                        </a:rPr>
                        <a:t>Murali</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7479574"/>
                  </a:ext>
                </a:extLst>
              </a:tr>
              <a:tr h="319592">
                <a:tc>
                  <a:txBody>
                    <a:bodyPr/>
                    <a:lstStyle/>
                    <a:p>
                      <a:r>
                        <a:rPr lang="en-US" sz="1600" kern="1200">
                          <a:solidFill>
                            <a:schemeClr val="dk1"/>
                          </a:solidFill>
                          <a:latin typeface="+mn-lt"/>
                          <a:ea typeface="+mn-ea"/>
                          <a:cs typeface="+mn-cs"/>
                        </a:rPr>
                        <a:t>Delivery Manager</a:t>
                      </a:r>
                      <a:endParaRPr lang="en-IN" sz="1600" kern="1200">
                        <a:solidFill>
                          <a:schemeClr val="dk1"/>
                        </a:solidFill>
                        <a:latin typeface="+mn-lt"/>
                        <a:ea typeface="+mn-ea"/>
                        <a:cs typeface="+mn-cs"/>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a:solidFill>
                            <a:schemeClr val="dk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600" b="0" i="0" u="none" strike="noStrike" kern="1200" noProof="0">
                          <a:solidFill>
                            <a:schemeClr val="dk1"/>
                          </a:solidFill>
                          <a:latin typeface="Calibri"/>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kern="1200">
                          <a:solidFill>
                            <a:schemeClr val="dk1"/>
                          </a:solidFill>
                          <a:latin typeface="+mn-lt"/>
                          <a:ea typeface="+mn-ea"/>
                          <a:cs typeface="+mn-cs"/>
                        </a:rPr>
                        <a:t>Senthil</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0665655"/>
                  </a:ext>
                </a:extLst>
              </a:tr>
              <a:tr h="319592">
                <a:tc>
                  <a:txBody>
                    <a:bodyPr/>
                    <a:lstStyle/>
                    <a:p>
                      <a:r>
                        <a:rPr lang="en-US" sz="1600" b="1" kern="1200">
                          <a:solidFill>
                            <a:schemeClr val="dk1"/>
                          </a:solidFill>
                          <a:latin typeface="+mn-lt"/>
                          <a:ea typeface="+mn-ea"/>
                          <a:cs typeface="+mn-cs"/>
                        </a:rPr>
                        <a:t>Grand Total</a:t>
                      </a:r>
                      <a:endParaRPr lang="en-IN" sz="1600" b="1" kern="1200">
                        <a:solidFill>
                          <a:schemeClr val="dk1"/>
                        </a:solidFill>
                        <a:latin typeface="+mn-lt"/>
                        <a:ea typeface="+mn-ea"/>
                        <a:cs typeface="+mn-cs"/>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600" b="1" kern="1200">
                          <a:solidFill>
                            <a:schemeClr val="dk1"/>
                          </a:solidFill>
                          <a:latin typeface="+mn-lt"/>
                          <a:ea typeface="+mn-ea"/>
                          <a:cs typeface="+mn-cs"/>
                        </a:rPr>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IN" sz="1600" b="1" kern="1200">
                          <a:solidFill>
                            <a:schemeClr val="dk1"/>
                          </a:solidFill>
                          <a:latin typeface="+mn-lt"/>
                          <a:ea typeface="+mn-ea"/>
                          <a:cs typeface="+mn-cs"/>
                        </a:rPr>
                        <a:t>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endParaRPr lang="en-IN" sz="16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63932341"/>
                  </a:ext>
                </a:extLst>
              </a:tr>
            </a:tbl>
          </a:graphicData>
        </a:graphic>
      </p:graphicFrame>
    </p:spTree>
    <p:extLst>
      <p:ext uri="{BB962C8B-B14F-4D97-AF65-F5344CB8AC3E}">
        <p14:creationId xmlns:p14="http://schemas.microsoft.com/office/powerpoint/2010/main" val="109064181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58977" y="-26065"/>
            <a:ext cx="12073327" cy="6591029"/>
          </a:xfrm>
        </p:spPr>
        <p:txBody>
          <a:bodyPr/>
          <a:lstStyle/>
          <a:p>
            <a:r>
              <a:rPr lang="en-US">
                <a:latin typeface="Verdana"/>
                <a:ea typeface="Verdana"/>
              </a:rPr>
              <a:t>OND'24 - Plan for Finance (Phase 3)</a:t>
            </a:r>
            <a:endParaRPr lang="en-US"/>
          </a:p>
          <a:p>
            <a:endParaRPr lang="en-US">
              <a:latin typeface="Verdana"/>
              <a:ea typeface="Verdana"/>
              <a:cs typeface="Calibri"/>
            </a:endParaRPr>
          </a:p>
          <a:p>
            <a:endParaRPr lang="en-US" sz="1400" b="1">
              <a:solidFill>
                <a:schemeClr val="tx1"/>
              </a:solidFill>
              <a:latin typeface="Calibri"/>
              <a:ea typeface="Verdana"/>
              <a:cs typeface="Calibri"/>
            </a:endParaRPr>
          </a:p>
        </p:txBody>
      </p:sp>
      <p:graphicFrame>
        <p:nvGraphicFramePr>
          <p:cNvPr id="5" name="Table 4">
            <a:extLst>
              <a:ext uri="{FF2B5EF4-FFF2-40B4-BE49-F238E27FC236}">
                <a16:creationId xmlns:a16="http://schemas.microsoft.com/office/drawing/2014/main" id="{8A4E0B76-C666-C537-E453-FF123DBF14C9}"/>
              </a:ext>
            </a:extLst>
          </p:cNvPr>
          <p:cNvGraphicFramePr>
            <a:graphicFrameLocks noGrp="1"/>
          </p:cNvGraphicFramePr>
          <p:nvPr>
            <p:extLst>
              <p:ext uri="{D42A27DB-BD31-4B8C-83A1-F6EECF244321}">
                <p14:modId xmlns:p14="http://schemas.microsoft.com/office/powerpoint/2010/main" val="3445181982"/>
              </p:ext>
            </p:extLst>
          </p:nvPr>
        </p:nvGraphicFramePr>
        <p:xfrm>
          <a:off x="141111" y="451554"/>
          <a:ext cx="11908034" cy="5984416"/>
        </p:xfrm>
        <a:graphic>
          <a:graphicData uri="http://schemas.openxmlformats.org/drawingml/2006/table">
            <a:tbl>
              <a:tblPr bandRow="1">
                <a:tableStyleId>{5C22544A-7EE6-4342-B048-85BDC9FD1C3A}</a:tableStyleId>
              </a:tblPr>
              <a:tblGrid>
                <a:gridCol w="1838265">
                  <a:extLst>
                    <a:ext uri="{9D8B030D-6E8A-4147-A177-3AD203B41FA5}">
                      <a16:colId xmlns:a16="http://schemas.microsoft.com/office/drawing/2014/main" val="2762666023"/>
                    </a:ext>
                  </a:extLst>
                </a:gridCol>
                <a:gridCol w="2441222">
                  <a:extLst>
                    <a:ext uri="{9D8B030D-6E8A-4147-A177-3AD203B41FA5}">
                      <a16:colId xmlns:a16="http://schemas.microsoft.com/office/drawing/2014/main" val="2276763854"/>
                    </a:ext>
                  </a:extLst>
                </a:gridCol>
                <a:gridCol w="912008">
                  <a:extLst>
                    <a:ext uri="{9D8B030D-6E8A-4147-A177-3AD203B41FA5}">
                      <a16:colId xmlns:a16="http://schemas.microsoft.com/office/drawing/2014/main" val="847593980"/>
                    </a:ext>
                  </a:extLst>
                </a:gridCol>
                <a:gridCol w="816813">
                  <a:extLst>
                    <a:ext uri="{9D8B030D-6E8A-4147-A177-3AD203B41FA5}">
                      <a16:colId xmlns:a16="http://schemas.microsoft.com/office/drawing/2014/main" val="3709534989"/>
                    </a:ext>
                  </a:extLst>
                </a:gridCol>
                <a:gridCol w="1078258">
                  <a:extLst>
                    <a:ext uri="{9D8B030D-6E8A-4147-A177-3AD203B41FA5}">
                      <a16:colId xmlns:a16="http://schemas.microsoft.com/office/drawing/2014/main" val="67548168"/>
                    </a:ext>
                  </a:extLst>
                </a:gridCol>
                <a:gridCol w="788514">
                  <a:extLst>
                    <a:ext uri="{9D8B030D-6E8A-4147-A177-3AD203B41FA5}">
                      <a16:colId xmlns:a16="http://schemas.microsoft.com/office/drawing/2014/main" val="881200849"/>
                    </a:ext>
                  </a:extLst>
                </a:gridCol>
                <a:gridCol w="1200091">
                  <a:extLst>
                    <a:ext uri="{9D8B030D-6E8A-4147-A177-3AD203B41FA5}">
                      <a16:colId xmlns:a16="http://schemas.microsoft.com/office/drawing/2014/main" val="3645090863"/>
                    </a:ext>
                  </a:extLst>
                </a:gridCol>
                <a:gridCol w="1271325">
                  <a:extLst>
                    <a:ext uri="{9D8B030D-6E8A-4147-A177-3AD203B41FA5}">
                      <a16:colId xmlns:a16="http://schemas.microsoft.com/office/drawing/2014/main" val="476014689"/>
                    </a:ext>
                  </a:extLst>
                </a:gridCol>
                <a:gridCol w="1561538">
                  <a:extLst>
                    <a:ext uri="{9D8B030D-6E8A-4147-A177-3AD203B41FA5}">
                      <a16:colId xmlns:a16="http://schemas.microsoft.com/office/drawing/2014/main" val="3917603019"/>
                    </a:ext>
                  </a:extLst>
                </a:gridCol>
              </a:tblGrid>
              <a:tr h="796287">
                <a:tc>
                  <a:txBody>
                    <a:bodyPr/>
                    <a:lstStyle/>
                    <a:p>
                      <a:pPr lvl="0" algn="ctr">
                        <a:buNone/>
                      </a:pPr>
                      <a:r>
                        <a:rPr lang="en-US" sz="1600" b="1" dirty="0">
                          <a:solidFill>
                            <a:srgbClr val="FFFFFF"/>
                          </a:solidFill>
                          <a:effectLst/>
                          <a:highlight>
                            <a:srgbClr val="0070C0"/>
                          </a:highlight>
                          <a:latin typeface="Calibri"/>
                        </a:rPr>
                        <a:t>e</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dirty="0">
                          <a:solidFill>
                            <a:srgbClr val="FFFFFF"/>
                          </a:solidFill>
                          <a:effectLst/>
                          <a:highlight>
                            <a:srgbClr val="0070C0"/>
                          </a:highlight>
                          <a:latin typeface="Calibri"/>
                        </a:rPr>
                        <a:t>Epic</a:t>
                      </a:r>
                      <a:endParaRPr lang="en-IN"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dirty="0">
                          <a:solidFill>
                            <a:srgbClr val="FFFFFF"/>
                          </a:solidFill>
                          <a:effectLst/>
                          <a:highlight>
                            <a:srgbClr val="0070C0"/>
                          </a:highlight>
                          <a:latin typeface="Calibri"/>
                        </a:rPr>
                        <a:t>Development</a:t>
                      </a:r>
                      <a:endParaRPr lang="en-US"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dirty="0">
                          <a:solidFill>
                            <a:srgbClr val="FFFFFF"/>
                          </a:solidFill>
                          <a:effectLst/>
                          <a:highlight>
                            <a:srgbClr val="0070C0"/>
                          </a:highlight>
                          <a:latin typeface="Calibri"/>
                        </a:rPr>
                        <a:t>Testing</a:t>
                      </a:r>
                      <a:endParaRPr lang="en-US"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dirty="0">
                          <a:solidFill>
                            <a:srgbClr val="FFFFFF"/>
                          </a:solidFill>
                          <a:effectLst/>
                          <a:highlight>
                            <a:srgbClr val="0070C0"/>
                          </a:highlight>
                          <a:latin typeface="Calibri"/>
                        </a:rPr>
                        <a:t>Efforts in Person days</a:t>
                      </a:r>
                      <a:endParaRPr lang="en-US"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dirty="0">
                          <a:solidFill>
                            <a:srgbClr val="FFFFFF"/>
                          </a:solidFill>
                          <a:effectLst/>
                          <a:highlight>
                            <a:srgbClr val="0070C0"/>
                          </a:highlight>
                          <a:latin typeface="Calibri"/>
                        </a:rPr>
                        <a:t>Sprint</a:t>
                      </a:r>
                      <a:endParaRPr lang="en-US"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dirty="0">
                          <a:solidFill>
                            <a:srgbClr val="FFFFFF"/>
                          </a:solidFill>
                          <a:effectLst/>
                          <a:highlight>
                            <a:srgbClr val="0070C0"/>
                          </a:highlight>
                          <a:latin typeface="Calibri"/>
                        </a:rPr>
                        <a:t>Planned Start Date</a:t>
                      </a:r>
                      <a:endParaRPr lang="en-IN"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dirty="0">
                          <a:solidFill>
                            <a:srgbClr val="FFFFFF"/>
                          </a:solidFill>
                          <a:effectLst/>
                          <a:highlight>
                            <a:srgbClr val="0070C0"/>
                          </a:highlight>
                          <a:latin typeface="Calibri"/>
                        </a:rPr>
                        <a:t>Planned End Date</a:t>
                      </a:r>
                      <a:endParaRPr lang="en-IN" sz="1600"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600" b="1" dirty="0">
                          <a:solidFill>
                            <a:srgbClr val="FFFFFF"/>
                          </a:solidFill>
                          <a:effectLst/>
                          <a:highlight>
                            <a:srgbClr val="0070C0"/>
                          </a:highlight>
                          <a:latin typeface="Calibri"/>
                        </a:rPr>
                        <a:t>Go Live</a:t>
                      </a:r>
                      <a:endParaRPr lang="en-US" dirty="0"/>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2651400740"/>
                  </a:ext>
                </a:extLst>
              </a:tr>
              <a:tr h="747888">
                <a:tc>
                  <a:txBody>
                    <a:bodyPr/>
                    <a:lstStyle/>
                    <a:p>
                      <a:pPr lvl="0" algn="ctr">
                        <a:buNone/>
                      </a:pPr>
                      <a:r>
                        <a:rPr lang="en-IN" sz="1400" dirty="0">
                          <a:solidFill>
                            <a:srgbClr val="3D3D3D"/>
                          </a:solidFill>
                          <a:effectLst/>
                          <a:latin typeface="Calibri Light"/>
                        </a:rPr>
                        <a:t>Review Invoice (spill over from JAS'24)</a:t>
                      </a:r>
                      <a:endParaRPr lang="en-IN" sz="1400" i="1" dirty="0">
                        <a:solidFill>
                          <a:srgbClr val="3D3D3D"/>
                        </a:solidFill>
                        <a:effectLst/>
                        <a:latin typeface="Calibri Light"/>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l" fontAlgn="base">
                        <a:buAutoNum type="arabicPeriod"/>
                      </a:pPr>
                      <a:r>
                        <a:rPr lang="en-US" sz="1400" b="0" dirty="0">
                          <a:solidFill>
                            <a:srgbClr val="3D3D3D"/>
                          </a:solidFill>
                          <a:effectLst/>
                          <a:latin typeface="Calibri Light"/>
                        </a:rPr>
                        <a:t>Review Invoice – audit table</a:t>
                      </a:r>
                      <a:endParaRPr lang="en-US" dirty="0"/>
                    </a:p>
                    <a:p>
                      <a:pPr marL="342900" lvl="0" indent="-342900" algn="l">
                        <a:buAutoNum type="arabicPeriod"/>
                      </a:pPr>
                      <a:r>
                        <a:rPr lang="en-US" sz="1400" b="0" dirty="0">
                          <a:solidFill>
                            <a:srgbClr val="3D3D3D"/>
                          </a:solidFill>
                          <a:effectLst/>
                          <a:latin typeface="Calibri Light"/>
                        </a:rPr>
                        <a:t>Rejected RFI</a:t>
                      </a:r>
                      <a:endParaRPr lang="en-US" dirty="0"/>
                    </a:p>
                    <a:p>
                      <a:pPr marL="342900" lvl="0" indent="-342900" algn="l">
                        <a:buAutoNum type="arabicPeriod"/>
                      </a:pPr>
                      <a:r>
                        <a:rPr lang="en-US" sz="1400" b="0" dirty="0">
                          <a:solidFill>
                            <a:srgbClr val="3D3D3D"/>
                          </a:solidFill>
                          <a:effectLst/>
                          <a:latin typeface="Calibri Light"/>
                        </a:rPr>
                        <a:t>Completed RFI</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dirty="0">
                          <a:solidFill>
                            <a:srgbClr val="3D3D3D"/>
                          </a:solidFill>
                          <a:effectLst/>
                          <a:latin typeface="Calibri Light"/>
                        </a:rPr>
                        <a:t>20</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dirty="0">
                          <a:solidFill>
                            <a:srgbClr val="3D3D3D"/>
                          </a:solidFill>
                          <a:effectLst/>
                          <a:latin typeface="Calibri Light"/>
                        </a:rPr>
                        <a:t>6</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dirty="0">
                          <a:solidFill>
                            <a:srgbClr val="3D3D3D"/>
                          </a:solidFill>
                          <a:effectLst/>
                          <a:latin typeface="Calibri Light"/>
                        </a:rPr>
                        <a:t>26</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dirty="0">
                          <a:solidFill>
                            <a:srgbClr val="3D3D3D"/>
                          </a:solidFill>
                          <a:effectLst/>
                          <a:latin typeface="Calibri Light"/>
                        </a:rPr>
                        <a:t>S31,S32</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dirty="0">
                          <a:solidFill>
                            <a:srgbClr val="3D3D3D"/>
                          </a:solidFill>
                          <a:effectLst/>
                        </a:rPr>
                        <a:t>30-09-2024</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dirty="0">
                          <a:solidFill>
                            <a:srgbClr val="3D3D3D"/>
                          </a:solidFill>
                          <a:effectLst/>
                        </a:rPr>
                        <a:t>25-10-2024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dirty="0">
                          <a:solidFill>
                            <a:srgbClr val="3D3D3D"/>
                          </a:solidFill>
                          <a:effectLst/>
                        </a:rPr>
                        <a:t>30-10-2024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31823886"/>
                  </a:ext>
                </a:extLst>
              </a:tr>
              <a:tr h="691444">
                <a:tc rowSpan="2">
                  <a:txBody>
                    <a:bodyPr/>
                    <a:lstStyle/>
                    <a:p>
                      <a:pPr lvl="0" algn="ctr">
                        <a:buNone/>
                      </a:pPr>
                      <a:r>
                        <a:rPr lang="en-IN" sz="1400" dirty="0">
                          <a:solidFill>
                            <a:srgbClr val="3D3D3D"/>
                          </a:solidFill>
                          <a:effectLst/>
                          <a:latin typeface="Calibri Light"/>
                        </a:rPr>
                        <a:t>Odoo Integration UAT  - Integra</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b="0" dirty="0">
                          <a:solidFill>
                            <a:srgbClr val="3D3D3D"/>
                          </a:solidFill>
                          <a:effectLst/>
                          <a:latin typeface="Calibri Light"/>
                        </a:rPr>
                        <a:t>Rate entry integration</a:t>
                      </a:r>
                      <a:endParaRPr lang="en-US" dirty="0"/>
                    </a:p>
                    <a:p>
                      <a:pPr marL="342900" lvl="0" indent="-342900" algn="l">
                        <a:buAutoNum type="arabicPeriod"/>
                      </a:pPr>
                      <a:r>
                        <a:rPr lang="en-US" sz="1400" b="0" dirty="0">
                          <a:solidFill>
                            <a:srgbClr val="3D3D3D"/>
                          </a:solidFill>
                          <a:effectLst/>
                          <a:latin typeface="Calibri Light"/>
                        </a:rPr>
                        <a:t>Invoice integration</a:t>
                      </a:r>
                      <a:endParaRPr lang="en-US" dirty="0"/>
                    </a:p>
                    <a:p>
                      <a:pPr marL="342900" lvl="0" indent="-342900" algn="l">
                        <a:buAutoNum type="arabicPeriod"/>
                      </a:pPr>
                      <a:r>
                        <a:rPr lang="en-US" sz="1400" b="0" dirty="0">
                          <a:solidFill>
                            <a:schemeClr val="tx1"/>
                          </a:solidFill>
                          <a:effectLst/>
                          <a:latin typeface="Calibri Light"/>
                        </a:rPr>
                        <a:t>UBR integration</a:t>
                      </a:r>
                      <a:endParaRPr lang="en-US" dirty="0"/>
                    </a:p>
                    <a:p>
                      <a:pPr marL="0" lvl="0" indent="0" algn="l">
                        <a:buNone/>
                      </a:pPr>
                      <a:r>
                        <a:rPr lang="en-US" sz="1400" b="0" dirty="0">
                          <a:solidFill>
                            <a:schemeClr val="tx1"/>
                          </a:solidFill>
                          <a:effectLst/>
                          <a:latin typeface="Calibri Light"/>
                        </a:rPr>
                        <a:t>4.     Queue status</a:t>
                      </a:r>
                      <a:endParaRPr lang="en-US" dirty="0"/>
                    </a:p>
                    <a:p>
                      <a:pPr marL="0" lvl="0" indent="0" algn="l">
                        <a:buNone/>
                      </a:pPr>
                      <a:r>
                        <a:rPr lang="en-US" sz="1400" b="0" dirty="0">
                          <a:solidFill>
                            <a:schemeClr val="tx1"/>
                          </a:solidFill>
                          <a:effectLst/>
                          <a:latin typeface="Calibri Light"/>
                        </a:rPr>
                        <a:t>5.    Invoice Details</a:t>
                      </a:r>
                      <a:endParaRPr lang="en-US" dirty="0"/>
                    </a:p>
                    <a:p>
                      <a:pPr marL="0" lvl="0" indent="0" algn="l">
                        <a:buNone/>
                      </a:pPr>
                      <a:r>
                        <a:rPr lang="en-US" sz="1400" b="0" dirty="0">
                          <a:solidFill>
                            <a:schemeClr val="tx1"/>
                          </a:solidFill>
                          <a:effectLst/>
                          <a:latin typeface="Calibri Light"/>
                        </a:rPr>
                        <a:t>6.   File Upload</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12</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kern="1200" dirty="0">
                          <a:solidFill>
                            <a:srgbClr val="3D3D3D"/>
                          </a:solidFill>
                          <a:effectLst/>
                          <a:latin typeface="Calibri Light"/>
                          <a:ea typeface="+mn-ea"/>
                          <a:cs typeface="+mn-cs"/>
                        </a:rPr>
                        <a:t>3</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15</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strike="noStrike" dirty="0">
                          <a:solidFill>
                            <a:srgbClr val="3D3D3D"/>
                          </a:solidFill>
                          <a:effectLst/>
                          <a:latin typeface="Calibri Light"/>
                        </a:rPr>
                        <a:t>S31</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3D3D3D"/>
                          </a:solidFill>
                          <a:effectLst/>
                          <a:latin typeface="Calibri Light"/>
                        </a:rPr>
                        <a:t>30-09-2024</a:t>
                      </a:r>
                      <a:endParaRPr lang="en-IN"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18-10-2024</a:t>
                      </a:r>
                      <a:endParaRPr lang="en-IN"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20-11-2024</a:t>
                      </a: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522553319"/>
                  </a:ext>
                </a:extLst>
              </a:tr>
              <a:tr h="691444">
                <a:tc vMerge="1">
                  <a:txBody>
                    <a:bodyPr/>
                    <a:lstStyle/>
                    <a:p>
                      <a:endParaRPr lang="en-US"/>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b="0" dirty="0">
                          <a:solidFill>
                            <a:srgbClr val="3D3D3D"/>
                          </a:solidFill>
                          <a:effectLst/>
                          <a:latin typeface="Calibri Light"/>
                        </a:rPr>
                        <a:t>Send Rejected RFI to new </a:t>
                      </a:r>
                      <a:r>
                        <a:rPr lang="en-US" sz="1400" b="0" dirty="0" err="1">
                          <a:solidFill>
                            <a:srgbClr val="3D3D3D"/>
                          </a:solidFill>
                          <a:effectLst/>
                          <a:latin typeface="Calibri Light"/>
                        </a:rPr>
                        <a:t>iTracks</a:t>
                      </a:r>
                    </a:p>
                    <a:p>
                      <a:pPr marL="342900" lvl="0" indent="-342900" algn="l">
                        <a:buAutoNum type="arabicPeriod"/>
                      </a:pPr>
                      <a:r>
                        <a:rPr lang="en-US" sz="1400" b="0" dirty="0">
                          <a:solidFill>
                            <a:srgbClr val="3D3D3D"/>
                          </a:solidFill>
                          <a:effectLst/>
                          <a:latin typeface="Calibri Light"/>
                        </a:rPr>
                        <a:t>Sent Completed RFI to new </a:t>
                      </a:r>
                      <a:r>
                        <a:rPr lang="en-US" sz="1400" b="0" dirty="0" err="1">
                          <a:solidFill>
                            <a:srgbClr val="3D3D3D"/>
                          </a:solidFill>
                          <a:effectLst/>
                          <a:latin typeface="Calibri Light"/>
                        </a:rPr>
                        <a:t>iTracks</a:t>
                      </a:r>
                      <a:endParaRPr lang="en-US" dirty="0" err="1"/>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dirty="0">
                          <a:solidFill>
                            <a:srgbClr val="3D3D3D"/>
                          </a:solidFill>
                          <a:effectLst/>
                          <a:latin typeface="Calibri Light"/>
                        </a:rPr>
                        <a:t>10</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3</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dirty="0">
                          <a:solidFill>
                            <a:srgbClr val="3D3D3D"/>
                          </a:solidFill>
                          <a:effectLst/>
                          <a:latin typeface="Calibri Light"/>
                        </a:rPr>
                        <a:t>13</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dirty="0">
                          <a:solidFill>
                            <a:srgbClr val="3D3D3D"/>
                          </a:solidFill>
                          <a:effectLst/>
                          <a:latin typeface="Calibri Light"/>
                        </a:rPr>
                        <a:t>S33</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28-10-2024</a:t>
                      </a:r>
                      <a:endParaRPr lang="en-IN" sz="1400" b="0" i="0" u="none" strike="sngStrike" noProof="0" dirty="0">
                        <a:solidFill>
                          <a:srgbClr val="3D3D3D"/>
                        </a:solidFill>
                        <a:effectLst/>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09-11-2024</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11-09-2024</a:t>
                      </a: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496432995"/>
                  </a:ext>
                </a:extLst>
              </a:tr>
              <a:tr h="507999">
                <a:tc>
                  <a:txBody>
                    <a:bodyPr/>
                    <a:lstStyle/>
                    <a:p>
                      <a:pPr lvl="0" algn="ctr">
                        <a:buNone/>
                      </a:pPr>
                      <a:r>
                        <a:rPr lang="en-IN" sz="1400" dirty="0">
                          <a:solidFill>
                            <a:srgbClr val="3D3D3D"/>
                          </a:solidFill>
                          <a:effectLst/>
                          <a:latin typeface="Calibri Light"/>
                        </a:rPr>
                        <a:t>Validation Setup</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b="0" strike="noStrike" dirty="0">
                          <a:solidFill>
                            <a:srgbClr val="3D3D3D"/>
                          </a:solidFill>
                          <a:effectLst/>
                          <a:latin typeface="Calibri Light"/>
                        </a:rPr>
                        <a:t>Rate Entry</a:t>
                      </a:r>
                    </a:p>
                    <a:p>
                      <a:pPr marL="342900" lvl="0" indent="-342900" algn="l">
                        <a:buAutoNum type="arabicPeriod"/>
                      </a:pPr>
                      <a:r>
                        <a:rPr lang="en-US" sz="1400" b="0" strike="noStrike" dirty="0">
                          <a:solidFill>
                            <a:srgbClr val="3D3D3D"/>
                          </a:solidFill>
                          <a:effectLst/>
                          <a:latin typeface="Calibri Light"/>
                        </a:rPr>
                        <a:t>Lock Job</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dirty="0">
                          <a:solidFill>
                            <a:srgbClr val="3D3D3D"/>
                          </a:solidFill>
                          <a:effectLst/>
                          <a:latin typeface="Calibri Light"/>
                        </a:rPr>
                        <a:t>5</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dirty="0">
                          <a:solidFill>
                            <a:srgbClr val="3D3D3D"/>
                          </a:solidFill>
                          <a:effectLst/>
                          <a:latin typeface="Calibri Light"/>
                        </a:rPr>
                        <a:t>2</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dirty="0">
                          <a:solidFill>
                            <a:srgbClr val="3D3D3D"/>
                          </a:solidFill>
                          <a:effectLst/>
                          <a:latin typeface="Calibri Light"/>
                        </a:rPr>
                        <a:t>7</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dirty="0">
                          <a:solidFill>
                            <a:srgbClr val="3D3D3D"/>
                          </a:solidFill>
                          <a:effectLst/>
                          <a:latin typeface="Calibri Light"/>
                        </a:rPr>
                        <a:t>S34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11-11-2024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22-11-2024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dirty="0">
                          <a:solidFill>
                            <a:srgbClr val="3D3D3D"/>
                          </a:solidFill>
                          <a:effectLst/>
                        </a:rPr>
                        <a:t>25-11-2024</a:t>
                      </a: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2887970535"/>
                  </a:ext>
                </a:extLst>
              </a:tr>
              <a:tr h="705555">
                <a:tc>
                  <a:txBody>
                    <a:bodyPr/>
                    <a:lstStyle/>
                    <a:p>
                      <a:pPr lvl="0" algn="ctr">
                        <a:buNone/>
                      </a:pPr>
                      <a:r>
                        <a:rPr lang="en-IN" sz="1400" dirty="0">
                          <a:solidFill>
                            <a:srgbClr val="3D3D3D"/>
                          </a:solidFill>
                          <a:effectLst/>
                          <a:latin typeface="Calibri Light"/>
                        </a:rPr>
                        <a:t>Order inflow Report</a:t>
                      </a:r>
                    </a:p>
                    <a:p>
                      <a:pPr lvl="0" algn="ctr">
                        <a:buNone/>
                      </a:pPr>
                      <a:r>
                        <a:rPr lang="en-IN" sz="1400" dirty="0">
                          <a:solidFill>
                            <a:srgbClr val="3D3D3D"/>
                          </a:solidFill>
                          <a:effectLst/>
                          <a:latin typeface="Calibri Light"/>
                        </a:rPr>
                        <a:t>New </a:t>
                      </a:r>
                      <a:r>
                        <a:rPr lang="en-IN" sz="1400" dirty="0" err="1">
                          <a:solidFill>
                            <a:srgbClr val="3D3D3D"/>
                          </a:solidFill>
                          <a:effectLst/>
                          <a:latin typeface="Calibri Light"/>
                        </a:rPr>
                        <a:t>iTracks</a:t>
                      </a:r>
                      <a:endParaRPr lang="en-IN" sz="1400" dirty="0">
                        <a:solidFill>
                          <a:srgbClr val="3D3D3D"/>
                        </a:solidFill>
                        <a:effectLst/>
                        <a:latin typeface="Calibri Light"/>
                      </a:endParaRP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IN" sz="1400" b="0" i="0" u="none" strike="noStrike" noProof="0" dirty="0">
                          <a:solidFill>
                            <a:srgbClr val="3D3D3D"/>
                          </a:solidFill>
                          <a:effectLst/>
                          <a:latin typeface="Calibri Light"/>
                        </a:rPr>
                        <a:t>Send date from new to old </a:t>
                      </a:r>
                      <a:r>
                        <a:rPr lang="en-IN" sz="1400" b="0" i="0" u="none" strike="noStrike" noProof="0" dirty="0" err="1">
                          <a:solidFill>
                            <a:srgbClr val="3D3D3D"/>
                          </a:solidFill>
                          <a:effectLst/>
                          <a:latin typeface="Calibri Light"/>
                        </a:rPr>
                        <a:t>iTracks</a:t>
                      </a:r>
                      <a:r>
                        <a:rPr lang="en-IN" sz="1400" b="0" i="0" u="none" strike="noStrike" noProof="0" dirty="0">
                          <a:solidFill>
                            <a:srgbClr val="3D3D3D"/>
                          </a:solidFill>
                          <a:effectLst/>
                          <a:latin typeface="Calibri Light"/>
                        </a:rPr>
                        <a:t> to view order inflow Plan vs Actual Report for all customers </a:t>
                      </a:r>
                    </a:p>
                    <a:p>
                      <a:pPr marL="342900" lvl="0" indent="-342900" algn="l">
                        <a:buAutoNum type="arabicPeriod"/>
                      </a:pPr>
                      <a:r>
                        <a:rPr lang="en-IN" sz="1400" b="0" i="0" u="none" strike="noStrike" noProof="0" dirty="0">
                          <a:solidFill>
                            <a:srgbClr val="3D3D3D"/>
                          </a:solidFill>
                          <a:effectLst/>
                          <a:latin typeface="Calibri Light"/>
                        </a:rPr>
                        <a:t>Add items in Order inflow in new </a:t>
                      </a:r>
                      <a:r>
                        <a:rPr lang="en-IN" sz="1400" b="0" i="0" u="none" strike="noStrike" noProof="0" dirty="0" err="1">
                          <a:solidFill>
                            <a:srgbClr val="3D3D3D"/>
                          </a:solidFill>
                          <a:effectLst/>
                          <a:latin typeface="Calibri Light"/>
                        </a:rPr>
                        <a:t>iTracks</a:t>
                      </a:r>
                      <a:endParaRPr lang="en-IN" sz="1400" b="0" i="0" u="none" strike="noStrike" noProof="0" dirty="0">
                        <a:solidFill>
                          <a:srgbClr val="3D3D3D"/>
                        </a:solidFill>
                        <a:effectLst/>
                        <a:latin typeface="Calibri Light"/>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dirty="0">
                          <a:solidFill>
                            <a:srgbClr val="3D3D3D"/>
                          </a:solidFill>
                          <a:effectLst/>
                          <a:latin typeface="Calibri Light"/>
                        </a:rPr>
                        <a:t>20</a:t>
                      </a: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dirty="0">
                          <a:solidFill>
                            <a:srgbClr val="3D3D3D"/>
                          </a:solidFill>
                          <a:effectLst/>
                          <a:latin typeface="Calibri Light"/>
                        </a:rPr>
                        <a:t>5</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kern="1200" dirty="0">
                          <a:solidFill>
                            <a:srgbClr val="3D3D3D"/>
                          </a:solidFill>
                          <a:effectLst/>
                          <a:latin typeface="Calibri Light"/>
                          <a:ea typeface="+mn-ea"/>
                          <a:cs typeface="+mn-cs"/>
                        </a:rPr>
                        <a:t>25</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kern="1200" noProof="0" dirty="0">
                          <a:solidFill>
                            <a:srgbClr val="3D3D3D"/>
                          </a:solidFill>
                          <a:effectLst/>
                          <a:latin typeface="Calibri Light"/>
                          <a:ea typeface="+mn-ea"/>
                          <a:cs typeface="+mn-cs"/>
                        </a:rPr>
                        <a:t>S35,S36</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b="0" i="0" u="none" strike="noStrike" noProof="0" dirty="0">
                          <a:solidFill>
                            <a:srgbClr val="3D3D3D"/>
                          </a:solidFill>
                          <a:effectLst/>
                          <a:latin typeface="Calibri"/>
                        </a:rPr>
                        <a:t>25-11-2024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b="0" i="0" u="none" strike="noStrike" noProof="0" dirty="0">
                          <a:solidFill>
                            <a:srgbClr val="3D3D3D"/>
                          </a:solidFill>
                          <a:effectLst/>
                        </a:rPr>
                        <a:t>20-12-2024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b="0" i="0" u="none" strike="noStrike" noProof="0" dirty="0">
                          <a:solidFill>
                            <a:srgbClr val="3D3D3D"/>
                          </a:solidFill>
                          <a:effectLst/>
                        </a:rPr>
                        <a:t>27-12-2024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08911246"/>
                  </a:ext>
                </a:extLst>
              </a:tr>
              <a:tr h="352777">
                <a:tc>
                  <a:txBody>
                    <a:bodyPr/>
                    <a:lstStyle/>
                    <a:p>
                      <a:pPr algn="ctr" fontAlgn="base"/>
                      <a:r>
                        <a:rPr lang="en-US" sz="1400" b="1" dirty="0">
                          <a:solidFill>
                            <a:srgbClr val="FFFFFF"/>
                          </a:solidFill>
                          <a:effectLst/>
                          <a:highlight>
                            <a:srgbClr val="0070C0"/>
                          </a:highlight>
                          <a:latin typeface="Calibri"/>
                        </a:rPr>
                        <a:t>TOTAL</a:t>
                      </a:r>
                      <a:endParaRPr lang="en-US" dirty="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endParaRPr lang="en-US" sz="1400" b="1">
                        <a:solidFill>
                          <a:srgbClr val="FFFFFF"/>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400" b="1" dirty="0">
                          <a:solidFill>
                            <a:srgbClr val="FFFFFF"/>
                          </a:solidFill>
                          <a:effectLst/>
                          <a:highlight>
                            <a:srgbClr val="0070C0"/>
                          </a:highlight>
                          <a:latin typeface="Calibri"/>
                        </a:rPr>
                        <a:t>67</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dirty="0">
                          <a:solidFill>
                            <a:srgbClr val="FFFFFF"/>
                          </a:solidFill>
                          <a:effectLst/>
                          <a:highlight>
                            <a:srgbClr val="0070C0"/>
                          </a:highlight>
                          <a:latin typeface="Calibri"/>
                        </a:rPr>
                        <a:t>19</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dirty="0">
                          <a:solidFill>
                            <a:srgbClr val="FFFFFF"/>
                          </a:solidFill>
                          <a:effectLst/>
                          <a:highlight>
                            <a:srgbClr val="0070C0"/>
                          </a:highlight>
                          <a:latin typeface="Calibri"/>
                        </a:rPr>
                        <a:t>86</a:t>
                      </a:r>
                      <a:endParaRPr lang="en-US" dirty="0"/>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extLst>
                  <a:ext uri="{0D108BD9-81ED-4DB2-BD59-A6C34878D82A}">
                    <a16:rowId xmlns:a16="http://schemas.microsoft.com/office/drawing/2014/main" val="1863375115"/>
                  </a:ext>
                </a:extLst>
              </a:tr>
            </a:tbl>
          </a:graphicData>
        </a:graphic>
      </p:graphicFrame>
    </p:spTree>
    <p:extLst>
      <p:ext uri="{BB962C8B-B14F-4D97-AF65-F5344CB8AC3E}">
        <p14:creationId xmlns:p14="http://schemas.microsoft.com/office/powerpoint/2010/main" val="296613880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972FC9-F676-DF03-A6DE-942B00FD4E47}"/>
              </a:ext>
            </a:extLst>
          </p:cNvPr>
          <p:cNvSpPr>
            <a:spLocks noGrp="1"/>
          </p:cNvSpPr>
          <p:nvPr>
            <p:ph type="body" sz="quarter" idx="10"/>
          </p:nvPr>
        </p:nvSpPr>
        <p:spPr>
          <a:xfrm>
            <a:off x="296862" y="244453"/>
            <a:ext cx="10995025" cy="5928312"/>
          </a:xfrm>
        </p:spPr>
        <p:txBody>
          <a:bodyPr/>
          <a:lstStyle/>
          <a:p>
            <a:r>
              <a:rPr lang="en-US" err="1">
                <a:latin typeface="Verdana"/>
                <a:ea typeface="Verdana"/>
              </a:rPr>
              <a:t>ITracks</a:t>
            </a:r>
            <a:r>
              <a:rPr lang="en-US">
                <a:latin typeface="Verdana"/>
                <a:ea typeface="Verdana"/>
              </a:rPr>
              <a:t>- Finance Module (For invoice generation from Odoo)</a:t>
            </a:r>
          </a:p>
          <a:p>
            <a:endParaRPr lang="en-US"/>
          </a:p>
          <a:p>
            <a:endParaRPr lang="en-US"/>
          </a:p>
          <a:p>
            <a:endParaRPr lang="en-US"/>
          </a:p>
          <a:p>
            <a:endParaRPr lang="en-US"/>
          </a:p>
          <a:p>
            <a:endParaRPr lang="en-US"/>
          </a:p>
          <a:p>
            <a:endParaRPr lang="en-US"/>
          </a:p>
          <a:p>
            <a:endParaRPr lang="en-US"/>
          </a:p>
          <a:p>
            <a:endParaRPr lang="en-US"/>
          </a:p>
          <a:p>
            <a:r>
              <a:rPr lang="en-US" sz="1600">
                <a:latin typeface="Verdana"/>
                <a:ea typeface="Verdana"/>
              </a:rPr>
              <a:t>Customer priority will be provided by Finance Team after batch 2 onwards</a:t>
            </a:r>
            <a:endParaRPr lang="en-US" sz="1600"/>
          </a:p>
        </p:txBody>
      </p:sp>
      <p:graphicFrame>
        <p:nvGraphicFramePr>
          <p:cNvPr id="3" name="Table 2">
            <a:extLst>
              <a:ext uri="{FF2B5EF4-FFF2-40B4-BE49-F238E27FC236}">
                <a16:creationId xmlns:a16="http://schemas.microsoft.com/office/drawing/2014/main" id="{16CB0EB7-BD8C-2D42-D193-64EC7A928BEC}"/>
              </a:ext>
            </a:extLst>
          </p:cNvPr>
          <p:cNvGraphicFramePr>
            <a:graphicFrameLocks noGrp="1"/>
          </p:cNvGraphicFramePr>
          <p:nvPr>
            <p:extLst>
              <p:ext uri="{D42A27DB-BD31-4B8C-83A1-F6EECF244321}">
                <p14:modId xmlns:p14="http://schemas.microsoft.com/office/powerpoint/2010/main" val="2271075420"/>
              </p:ext>
            </p:extLst>
          </p:nvPr>
        </p:nvGraphicFramePr>
        <p:xfrm>
          <a:off x="297131" y="1053008"/>
          <a:ext cx="11697542" cy="3840480"/>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183756817"/>
                    </a:ext>
                  </a:extLst>
                </a:gridCol>
                <a:gridCol w="2120463">
                  <a:extLst>
                    <a:ext uri="{9D8B030D-6E8A-4147-A177-3AD203B41FA5}">
                      <a16:colId xmlns:a16="http://schemas.microsoft.com/office/drawing/2014/main" val="2692182071"/>
                    </a:ext>
                  </a:extLst>
                </a:gridCol>
                <a:gridCol w="2271020">
                  <a:extLst>
                    <a:ext uri="{9D8B030D-6E8A-4147-A177-3AD203B41FA5}">
                      <a16:colId xmlns:a16="http://schemas.microsoft.com/office/drawing/2014/main" val="4286675991"/>
                    </a:ext>
                  </a:extLst>
                </a:gridCol>
                <a:gridCol w="2343850">
                  <a:extLst>
                    <a:ext uri="{9D8B030D-6E8A-4147-A177-3AD203B41FA5}">
                      <a16:colId xmlns:a16="http://schemas.microsoft.com/office/drawing/2014/main" val="2763777082"/>
                    </a:ext>
                  </a:extLst>
                </a:gridCol>
                <a:gridCol w="2078938">
                  <a:extLst>
                    <a:ext uri="{9D8B030D-6E8A-4147-A177-3AD203B41FA5}">
                      <a16:colId xmlns:a16="http://schemas.microsoft.com/office/drawing/2014/main" val="3645596245"/>
                    </a:ext>
                  </a:extLst>
                </a:gridCol>
                <a:gridCol w="2078938">
                  <a:extLst>
                    <a:ext uri="{9D8B030D-6E8A-4147-A177-3AD203B41FA5}">
                      <a16:colId xmlns:a16="http://schemas.microsoft.com/office/drawing/2014/main" val="2430941451"/>
                    </a:ext>
                  </a:extLst>
                </a:gridCol>
              </a:tblGrid>
              <a:tr h="651163">
                <a:tc>
                  <a:txBody>
                    <a:bodyPr/>
                    <a:lstStyle/>
                    <a:p>
                      <a:r>
                        <a:rPr lang="en-US"/>
                        <a:t>Batch </a:t>
                      </a:r>
                    </a:p>
                  </a:txBody>
                  <a:tcPr/>
                </a:tc>
                <a:tc>
                  <a:txBody>
                    <a:bodyPr/>
                    <a:lstStyle/>
                    <a:p>
                      <a:pPr lvl="0">
                        <a:buNone/>
                      </a:pPr>
                      <a:r>
                        <a:rPr lang="en-US"/>
                        <a:t>Type </a:t>
                      </a:r>
                    </a:p>
                  </a:txBody>
                  <a:tcPr/>
                </a:tc>
                <a:tc>
                  <a:txBody>
                    <a:bodyPr/>
                    <a:lstStyle/>
                    <a:p>
                      <a:r>
                        <a:rPr lang="en-US"/>
                        <a:t>DU List</a:t>
                      </a:r>
                    </a:p>
                  </a:txBody>
                  <a:tcPr/>
                </a:tc>
                <a:tc>
                  <a:txBody>
                    <a:bodyPr/>
                    <a:lstStyle/>
                    <a:p>
                      <a:r>
                        <a:rPr lang="en-US"/>
                        <a:t>Customer List</a:t>
                      </a:r>
                    </a:p>
                  </a:txBody>
                  <a:tcPr/>
                </a:tc>
                <a:tc>
                  <a:txBody>
                    <a:bodyPr/>
                    <a:lstStyle/>
                    <a:p>
                      <a:r>
                        <a:rPr lang="en-US"/>
                        <a:t> Invoice generation, UBR  in Odoo </a:t>
                      </a:r>
                    </a:p>
                    <a:p>
                      <a:pPr lvl="0">
                        <a:buNone/>
                      </a:pPr>
                      <a:r>
                        <a:rPr lang="en-US"/>
                        <a:t>(Go live)</a:t>
                      </a:r>
                    </a:p>
                  </a:txBody>
                  <a:tcPr/>
                </a:tc>
                <a:tc>
                  <a:txBody>
                    <a:bodyPr/>
                    <a:lstStyle/>
                    <a:p>
                      <a:pPr lvl="0">
                        <a:buNone/>
                      </a:pPr>
                      <a:r>
                        <a:rPr lang="en-US"/>
                        <a:t>Order inflow report in new </a:t>
                      </a:r>
                      <a:r>
                        <a:rPr lang="en-US" err="1"/>
                        <a:t>iTracks</a:t>
                      </a:r>
                    </a:p>
                  </a:txBody>
                  <a:tcPr/>
                </a:tc>
                <a:extLst>
                  <a:ext uri="{0D108BD9-81ED-4DB2-BD59-A6C34878D82A}">
                    <a16:rowId xmlns:a16="http://schemas.microsoft.com/office/drawing/2014/main" val="2741930832"/>
                  </a:ext>
                </a:extLst>
              </a:tr>
              <a:tr h="345150">
                <a:tc rowSpan="5">
                  <a:txBody>
                    <a:bodyPr/>
                    <a:lstStyle/>
                    <a:p>
                      <a:pPr algn="ctr"/>
                      <a:r>
                        <a:rPr lang="en-US"/>
                        <a:t>1</a:t>
                      </a:r>
                    </a:p>
                  </a:txBody>
                  <a:tcPr anchor="ctr"/>
                </a:tc>
                <a:tc rowSpan="4">
                  <a:txBody>
                    <a:bodyPr/>
                    <a:lstStyle/>
                    <a:p>
                      <a:pPr lvl="0">
                        <a:buNone/>
                      </a:pPr>
                      <a:r>
                        <a:rPr lang="en-US"/>
                        <a:t>New WMS</a:t>
                      </a:r>
                    </a:p>
                  </a:txBody>
                  <a:tcPr anchor="ctr"/>
                </a:tc>
                <a:tc>
                  <a:txBody>
                    <a:bodyPr/>
                    <a:lstStyle/>
                    <a:p>
                      <a:r>
                        <a:rPr lang="en-US"/>
                        <a:t>Editorial Services</a:t>
                      </a:r>
                    </a:p>
                  </a:txBody>
                  <a:tcPr/>
                </a:tc>
                <a:tc>
                  <a:txBody>
                    <a:bodyPr/>
                    <a:lstStyle/>
                    <a:p>
                      <a:r>
                        <a:rPr lang="en-US"/>
                        <a:t>ACS</a:t>
                      </a:r>
                    </a:p>
                  </a:txBody>
                  <a:tcPr/>
                </a:tc>
                <a:tc rowSpan="5">
                  <a:txBody>
                    <a:bodyPr/>
                    <a:lstStyle/>
                    <a:p>
                      <a:pPr algn="ctr"/>
                      <a:r>
                        <a:rPr lang="en-US"/>
                        <a:t>25th Nov'24</a:t>
                      </a:r>
                    </a:p>
                  </a:txBody>
                  <a:tcPr anchor="ctr"/>
                </a:tc>
                <a:tc rowSpan="5">
                  <a:txBody>
                    <a:bodyPr/>
                    <a:lstStyle/>
                    <a:p>
                      <a:pPr lvl="0" algn="ctr">
                        <a:buNone/>
                      </a:pPr>
                      <a:r>
                        <a:rPr lang="en-US"/>
                        <a:t>27th Dec'24</a:t>
                      </a:r>
                    </a:p>
                  </a:txBody>
                  <a:tcPr anchor="ctr"/>
                </a:tc>
                <a:extLst>
                  <a:ext uri="{0D108BD9-81ED-4DB2-BD59-A6C34878D82A}">
                    <a16:rowId xmlns:a16="http://schemas.microsoft.com/office/drawing/2014/main" val="125587036"/>
                  </a:ext>
                </a:extLst>
              </a:tr>
              <a:tr h="345150">
                <a:tc vMerge="1">
                  <a:txBody>
                    <a:bodyPr/>
                    <a:lstStyle/>
                    <a:p>
                      <a:endParaRPr lang="en-US"/>
                    </a:p>
                  </a:txBody>
                  <a:tcPr/>
                </a:tc>
                <a:tc vMerge="1">
                  <a:txBody>
                    <a:bodyPr/>
                    <a:lstStyle/>
                    <a:p>
                      <a:endParaRPr lang="en-US"/>
                    </a:p>
                  </a:txBody>
                  <a:tcPr/>
                </a:tc>
                <a:tc>
                  <a:txBody>
                    <a:bodyPr/>
                    <a:lstStyle/>
                    <a:p>
                      <a:pPr lvl="0">
                        <a:buNone/>
                      </a:pPr>
                      <a:r>
                        <a:rPr lang="en-US"/>
                        <a:t>Journal Others</a:t>
                      </a:r>
                    </a:p>
                  </a:txBody>
                  <a:tcPr/>
                </a:tc>
                <a:tc>
                  <a:txBody>
                    <a:bodyPr/>
                    <a:lstStyle/>
                    <a:p>
                      <a:r>
                        <a:rPr lang="en-US"/>
                        <a:t>CUP </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33665892"/>
                  </a:ext>
                </a:extLst>
              </a:tr>
              <a:tr h="345150">
                <a:tc vMerge="1">
                  <a:txBody>
                    <a:bodyPr/>
                    <a:lstStyle/>
                    <a:p>
                      <a:endParaRPr lang="en-US"/>
                    </a:p>
                  </a:txBody>
                  <a:tcPr/>
                </a:tc>
                <a:tc vMerge="1">
                  <a:txBody>
                    <a:bodyPr/>
                    <a:lstStyle/>
                    <a:p>
                      <a:endParaRPr lang="en-US"/>
                    </a:p>
                  </a:txBody>
                  <a:tcPr/>
                </a:tc>
                <a:tc>
                  <a:txBody>
                    <a:bodyPr/>
                    <a:lstStyle/>
                    <a:p>
                      <a:pPr lvl="0">
                        <a:buNone/>
                      </a:pPr>
                      <a:r>
                        <a:rPr lang="en-US" sz="1800" b="0" i="0" u="none" strike="noStrike" noProof="0">
                          <a:solidFill>
                            <a:srgbClr val="3D3D3D"/>
                          </a:solidFill>
                          <a:latin typeface="Calibri"/>
                        </a:rPr>
                        <a:t>Journal Others</a:t>
                      </a:r>
                      <a:endParaRPr lang="en-US"/>
                    </a:p>
                  </a:txBody>
                  <a:tcPr/>
                </a:tc>
                <a:tc>
                  <a:txBody>
                    <a:bodyPr/>
                    <a:lstStyle/>
                    <a:p>
                      <a:pPr lvl="0">
                        <a:buNone/>
                      </a:pPr>
                      <a:r>
                        <a:rPr lang="en-US"/>
                        <a:t>Wolters Kluwer Health</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08346049"/>
                  </a:ext>
                </a:extLst>
              </a:tr>
              <a:tr h="345150">
                <a:tc vMerge="1">
                  <a:txBody>
                    <a:bodyPr/>
                    <a:lstStyle/>
                    <a:p>
                      <a:endParaRPr lang="en-US"/>
                    </a:p>
                  </a:txBody>
                  <a:tcPr/>
                </a:tc>
                <a:tc vMerge="1">
                  <a:txBody>
                    <a:bodyPr/>
                    <a:lstStyle/>
                    <a:p>
                      <a:endParaRPr lang="en-US"/>
                    </a:p>
                  </a:txBody>
                  <a:tcPr/>
                </a:tc>
                <a:tc>
                  <a:txBody>
                    <a:bodyPr/>
                    <a:lstStyle/>
                    <a:p>
                      <a:r>
                        <a:rPr lang="en-US"/>
                        <a:t>Springer</a:t>
                      </a:r>
                    </a:p>
                  </a:txBody>
                  <a:tcPr/>
                </a:tc>
                <a:tc>
                  <a:txBody>
                    <a:bodyPr/>
                    <a:lstStyle/>
                    <a:p>
                      <a:r>
                        <a:rPr lang="en-US"/>
                        <a:t>Springer</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98602053"/>
                  </a:ext>
                </a:extLst>
              </a:tr>
              <a:tr h="345150">
                <a:tc vMerge="1">
                  <a:txBody>
                    <a:bodyPr/>
                    <a:lstStyle/>
                    <a:p>
                      <a:endParaRPr lang="en-US"/>
                    </a:p>
                  </a:txBody>
                  <a:tcPr/>
                </a:tc>
                <a:tc>
                  <a:txBody>
                    <a:bodyPr/>
                    <a:lstStyle/>
                    <a:p>
                      <a:pPr lvl="0">
                        <a:buNone/>
                      </a:pPr>
                      <a:r>
                        <a:rPr lang="en-US"/>
                        <a:t>Old WMS</a:t>
                      </a:r>
                    </a:p>
                  </a:txBody>
                  <a:tcPr/>
                </a:tc>
                <a:tc>
                  <a:txBody>
                    <a:bodyPr/>
                    <a:lstStyle/>
                    <a:p>
                      <a:r>
                        <a:rPr lang="en-US"/>
                        <a:t>T&amp;F</a:t>
                      </a:r>
                    </a:p>
                  </a:txBody>
                  <a:tcPr/>
                </a:tc>
                <a:tc>
                  <a:txBody>
                    <a:bodyPr/>
                    <a:lstStyle/>
                    <a:p>
                      <a:r>
                        <a:rPr lang="en-US"/>
                        <a:t>T&amp;F</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52519348"/>
                  </a:ext>
                </a:extLst>
              </a:tr>
              <a:tr h="345150">
                <a:tc rowSpan="3">
                  <a:txBody>
                    <a:bodyPr/>
                    <a:lstStyle/>
                    <a:p>
                      <a:pPr lvl="0" algn="ctr">
                        <a:buNone/>
                      </a:pPr>
                      <a:r>
                        <a:rPr lang="en-US"/>
                        <a:t>2</a:t>
                      </a:r>
                    </a:p>
                  </a:txBody>
                  <a:tcPr anchor="ctr"/>
                </a:tc>
                <a:tc rowSpan="3">
                  <a:txBody>
                    <a:bodyPr/>
                    <a:lstStyle/>
                    <a:p>
                      <a:pPr lvl="0" algn="l">
                        <a:buNone/>
                      </a:pPr>
                      <a:r>
                        <a:rPr lang="en-US"/>
                        <a:t>Old </a:t>
                      </a:r>
                      <a:r>
                        <a:rPr lang="en-US" err="1"/>
                        <a:t>iTracks</a:t>
                      </a:r>
                    </a:p>
                  </a:txBody>
                  <a:tcPr anchor="ctr"/>
                </a:tc>
                <a:tc>
                  <a:txBody>
                    <a:bodyPr/>
                    <a:lstStyle/>
                    <a:p>
                      <a:pPr lvl="0">
                        <a:buNone/>
                      </a:pPr>
                      <a:r>
                        <a:rPr lang="en-US"/>
                        <a:t>Academics</a:t>
                      </a:r>
                    </a:p>
                  </a:txBody>
                  <a:tcPr/>
                </a:tc>
                <a:tc>
                  <a:txBody>
                    <a:bodyPr/>
                    <a:lstStyle/>
                    <a:p>
                      <a:pPr lvl="0">
                        <a:buNone/>
                      </a:pPr>
                      <a:r>
                        <a:rPr lang="en-US"/>
                        <a:t>11 customer</a:t>
                      </a:r>
                    </a:p>
                  </a:txBody>
                  <a:tcPr/>
                </a:tc>
                <a:tc rowSpan="3">
                  <a:txBody>
                    <a:bodyPr/>
                    <a:lstStyle/>
                    <a:p>
                      <a:pPr lvl="0" algn="ctr">
                        <a:buNone/>
                      </a:pPr>
                      <a:r>
                        <a:rPr lang="en-US" sz="1800" b="0" i="0" u="none" strike="noStrike" noProof="0">
                          <a:solidFill>
                            <a:srgbClr val="3D3D3D"/>
                          </a:solidFill>
                          <a:latin typeface="Calibri"/>
                        </a:rPr>
                        <a:t>16th Dec 2024</a:t>
                      </a:r>
                      <a:endParaRPr lang="en-US"/>
                    </a:p>
                  </a:txBody>
                  <a:tcPr anchor="ctr"/>
                </a:tc>
                <a:tc rowSpan="3">
                  <a:txBody>
                    <a:bodyPr/>
                    <a:lstStyle/>
                    <a:p>
                      <a:pPr lvl="0" algn="ctr">
                        <a:buNone/>
                      </a:pPr>
                      <a:r>
                        <a:rPr lang="en-US" sz="1800" b="0" i="0" u="none" strike="noStrike" noProof="0">
                          <a:solidFill>
                            <a:srgbClr val="3D3D3D"/>
                          </a:solidFill>
                          <a:latin typeface="Calibri"/>
                        </a:rPr>
                        <a:t>27th Dec'24</a:t>
                      </a:r>
                    </a:p>
                  </a:txBody>
                  <a:tcPr anchor="ctr"/>
                </a:tc>
                <a:extLst>
                  <a:ext uri="{0D108BD9-81ED-4DB2-BD59-A6C34878D82A}">
                    <a16:rowId xmlns:a16="http://schemas.microsoft.com/office/drawing/2014/main" val="3191247996"/>
                  </a:ext>
                </a:extLst>
              </a:tr>
              <a:tr h="345150">
                <a:tc vMerge="1">
                  <a:txBody>
                    <a:bodyPr/>
                    <a:lstStyle/>
                    <a:p>
                      <a:endParaRPr lang="en-US"/>
                    </a:p>
                  </a:txBody>
                  <a:tcPr anchor="ctr"/>
                </a:tc>
                <a:tc vMerge="1">
                  <a:txBody>
                    <a:bodyPr/>
                    <a:lstStyle/>
                    <a:p>
                      <a:endParaRPr lang="en-US"/>
                    </a:p>
                  </a:txBody>
                  <a:tcPr/>
                </a:tc>
                <a:tc>
                  <a:txBody>
                    <a:bodyPr/>
                    <a:lstStyle/>
                    <a:p>
                      <a:pPr lvl="0">
                        <a:buNone/>
                      </a:pPr>
                      <a:r>
                        <a:rPr lang="en-US"/>
                        <a:t>Data Conversion</a:t>
                      </a:r>
                    </a:p>
                  </a:txBody>
                  <a:tcPr/>
                </a:tc>
                <a:tc>
                  <a:txBody>
                    <a:bodyPr/>
                    <a:lstStyle/>
                    <a:p>
                      <a:pPr lvl="0">
                        <a:buNone/>
                      </a:pPr>
                      <a:r>
                        <a:rPr lang="en-US"/>
                        <a:t>35 customer</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11610609"/>
                  </a:ext>
                </a:extLst>
              </a:tr>
              <a:tr h="345150">
                <a:tc vMerge="1">
                  <a:txBody>
                    <a:bodyPr/>
                    <a:lstStyle/>
                    <a:p>
                      <a:endParaRPr lang="en-US"/>
                    </a:p>
                  </a:txBody>
                  <a:tcPr anchor="ctr"/>
                </a:tc>
                <a:tc vMerge="1">
                  <a:txBody>
                    <a:bodyPr/>
                    <a:lstStyle/>
                    <a:p>
                      <a:endParaRPr lang="en-US"/>
                    </a:p>
                  </a:txBody>
                  <a:tcPr/>
                </a:tc>
                <a:tc>
                  <a:txBody>
                    <a:bodyPr/>
                    <a:lstStyle/>
                    <a:p>
                      <a:pPr lvl="0">
                        <a:buNone/>
                      </a:pPr>
                      <a:r>
                        <a:rPr lang="en-US"/>
                        <a:t>Pearson</a:t>
                      </a:r>
                    </a:p>
                  </a:txBody>
                  <a:tcPr/>
                </a:tc>
                <a:tc>
                  <a:txBody>
                    <a:bodyPr/>
                    <a:lstStyle/>
                    <a:p>
                      <a:pPr lvl="0">
                        <a:buNone/>
                      </a:pPr>
                      <a:r>
                        <a:rPr lang="en-US"/>
                        <a:t>6 customer</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06736277"/>
                  </a:ext>
                </a:extLst>
              </a:tr>
            </a:tbl>
          </a:graphicData>
        </a:graphic>
      </p:graphicFrame>
    </p:spTree>
    <p:extLst>
      <p:ext uri="{BB962C8B-B14F-4D97-AF65-F5344CB8AC3E}">
        <p14:creationId xmlns:p14="http://schemas.microsoft.com/office/powerpoint/2010/main" val="1600790841"/>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06D5-1ED9-DAA0-AE72-41D7D6381A23}"/>
              </a:ext>
            </a:extLst>
          </p:cNvPr>
          <p:cNvSpPr>
            <a:spLocks noGrp="1"/>
          </p:cNvSpPr>
          <p:nvPr>
            <p:ph type="title"/>
          </p:nvPr>
        </p:nvSpPr>
        <p:spPr>
          <a:xfrm>
            <a:off x="145344" y="128588"/>
            <a:ext cx="11220090" cy="576262"/>
          </a:xfrm>
        </p:spPr>
        <p:txBody>
          <a:bodyPr/>
          <a:lstStyle/>
          <a:p>
            <a:r>
              <a:rPr lang="en-US" sz="3200">
                <a:cs typeface="Calibri"/>
              </a:rPr>
              <a:t>OND'24- Non- WMS Customer Onboarding (Phase 1 completion) </a:t>
            </a:r>
            <a:endParaRPr lang="en-US" sz="3200"/>
          </a:p>
        </p:txBody>
      </p:sp>
      <p:graphicFrame>
        <p:nvGraphicFramePr>
          <p:cNvPr id="8" name="Content Placeholder 7">
            <a:extLst>
              <a:ext uri="{FF2B5EF4-FFF2-40B4-BE49-F238E27FC236}">
                <a16:creationId xmlns:a16="http://schemas.microsoft.com/office/drawing/2014/main" id="{040A88B9-B0DF-5DC9-229B-59A165C10C1D}"/>
              </a:ext>
            </a:extLst>
          </p:cNvPr>
          <p:cNvGraphicFramePr>
            <a:graphicFrameLocks noGrp="1"/>
          </p:cNvGraphicFramePr>
          <p:nvPr>
            <p:ph idx="1"/>
            <p:extLst>
              <p:ext uri="{D42A27DB-BD31-4B8C-83A1-F6EECF244321}">
                <p14:modId xmlns:p14="http://schemas.microsoft.com/office/powerpoint/2010/main" val="1043504505"/>
              </p:ext>
            </p:extLst>
          </p:nvPr>
        </p:nvGraphicFramePr>
        <p:xfrm>
          <a:off x="141111" y="832555"/>
          <a:ext cx="11674083" cy="4799250"/>
        </p:xfrm>
        <a:graphic>
          <a:graphicData uri="http://schemas.openxmlformats.org/drawingml/2006/table">
            <a:tbl>
              <a:tblPr bandRow="1">
                <a:tableStyleId>{2D5ABB26-0587-4C30-8999-92F81FD0307C}</a:tableStyleId>
              </a:tblPr>
              <a:tblGrid>
                <a:gridCol w="2304423">
                  <a:extLst>
                    <a:ext uri="{9D8B030D-6E8A-4147-A177-3AD203B41FA5}">
                      <a16:colId xmlns:a16="http://schemas.microsoft.com/office/drawing/2014/main" val="1198191217"/>
                    </a:ext>
                  </a:extLst>
                </a:gridCol>
                <a:gridCol w="2606802">
                  <a:extLst>
                    <a:ext uri="{9D8B030D-6E8A-4147-A177-3AD203B41FA5}">
                      <a16:colId xmlns:a16="http://schemas.microsoft.com/office/drawing/2014/main" val="2699208617"/>
                    </a:ext>
                  </a:extLst>
                </a:gridCol>
                <a:gridCol w="824259">
                  <a:extLst>
                    <a:ext uri="{9D8B030D-6E8A-4147-A177-3AD203B41FA5}">
                      <a16:colId xmlns:a16="http://schemas.microsoft.com/office/drawing/2014/main" val="2337805596"/>
                    </a:ext>
                  </a:extLst>
                </a:gridCol>
                <a:gridCol w="824259">
                  <a:extLst>
                    <a:ext uri="{9D8B030D-6E8A-4147-A177-3AD203B41FA5}">
                      <a16:colId xmlns:a16="http://schemas.microsoft.com/office/drawing/2014/main" val="2117586770"/>
                    </a:ext>
                  </a:extLst>
                </a:gridCol>
                <a:gridCol w="824259">
                  <a:extLst>
                    <a:ext uri="{9D8B030D-6E8A-4147-A177-3AD203B41FA5}">
                      <a16:colId xmlns:a16="http://schemas.microsoft.com/office/drawing/2014/main" val="1839139708"/>
                    </a:ext>
                  </a:extLst>
                </a:gridCol>
                <a:gridCol w="824259">
                  <a:extLst>
                    <a:ext uri="{9D8B030D-6E8A-4147-A177-3AD203B41FA5}">
                      <a16:colId xmlns:a16="http://schemas.microsoft.com/office/drawing/2014/main" val="1799103441"/>
                    </a:ext>
                  </a:extLst>
                </a:gridCol>
                <a:gridCol w="1170642">
                  <a:extLst>
                    <a:ext uri="{9D8B030D-6E8A-4147-A177-3AD203B41FA5}">
                      <a16:colId xmlns:a16="http://schemas.microsoft.com/office/drawing/2014/main" val="3079998140"/>
                    </a:ext>
                  </a:extLst>
                </a:gridCol>
                <a:gridCol w="1147590">
                  <a:extLst>
                    <a:ext uri="{9D8B030D-6E8A-4147-A177-3AD203B41FA5}">
                      <a16:colId xmlns:a16="http://schemas.microsoft.com/office/drawing/2014/main" val="3002060344"/>
                    </a:ext>
                  </a:extLst>
                </a:gridCol>
                <a:gridCol w="1147590">
                  <a:extLst>
                    <a:ext uri="{9D8B030D-6E8A-4147-A177-3AD203B41FA5}">
                      <a16:colId xmlns:a16="http://schemas.microsoft.com/office/drawing/2014/main" val="172656633"/>
                    </a:ext>
                  </a:extLst>
                </a:gridCol>
              </a:tblGrid>
              <a:tr h="715901">
                <a:tc>
                  <a:txBody>
                    <a:bodyPr/>
                    <a:lstStyle/>
                    <a:p>
                      <a:pPr algn="ctr"/>
                      <a:r>
                        <a:rPr lang="en-US" sz="1400" b="1">
                          <a:solidFill>
                            <a:schemeClr val="bg1"/>
                          </a:solidFill>
                          <a:latin typeface="Calibri "/>
                        </a:rPr>
                        <a:t>Milestone#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IN" sz="1400" b="1">
                          <a:solidFill>
                            <a:schemeClr val="bg1"/>
                          </a:solidFill>
                          <a:latin typeface="Calibri "/>
                        </a:rPr>
                        <a:t>Epic</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US" sz="1400" b="1">
                          <a:solidFill>
                            <a:schemeClr val="bg1"/>
                          </a:solidFill>
                          <a:latin typeface="Calibri "/>
                        </a:rPr>
                        <a:t>Development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400" b="1">
                          <a:solidFill>
                            <a:schemeClr val="bg1"/>
                          </a:solidFill>
                          <a:latin typeface="Calibri "/>
                        </a:rPr>
                        <a:t>Testing</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US" sz="1400" b="1">
                          <a:solidFill>
                            <a:schemeClr val="bg1"/>
                          </a:solidFill>
                          <a:latin typeface="Calibri "/>
                        </a:rPr>
                        <a:t>Efforts in Person days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US" sz="1400" b="1">
                          <a:solidFill>
                            <a:schemeClr val="bg1"/>
                          </a:solidFill>
                          <a:latin typeface="Calibri "/>
                        </a:rPr>
                        <a:t>Sprint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IN" sz="1400" b="1">
                          <a:solidFill>
                            <a:schemeClr val="bg1"/>
                          </a:solidFill>
                          <a:latin typeface="Calibri "/>
                        </a:rPr>
                        <a:t>Planned Start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algn="ctr"/>
                      <a:r>
                        <a:rPr lang="en-IN" sz="1400" b="1">
                          <a:solidFill>
                            <a:schemeClr val="bg1"/>
                          </a:solidFill>
                          <a:latin typeface="Calibri "/>
                        </a:rPr>
                        <a:t>Planned End Date</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latin typeface="Calibri "/>
                        </a:rPr>
                        <a:t>Go Live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3285585709"/>
                  </a:ext>
                </a:extLst>
              </a:tr>
              <a:tr h="804333">
                <a:tc>
                  <a:txBody>
                    <a:bodyPr/>
                    <a:lstStyle/>
                    <a:p>
                      <a:pPr algn="ctr"/>
                      <a:r>
                        <a:rPr lang="en-US" sz="1400">
                          <a:effectLst/>
                        </a:rPr>
                        <a:t>New customer onboarding, Stages, Activity, Norms, Productivity</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indent="-342900" algn="l">
                        <a:buAutoNum type="arabicPeriod"/>
                      </a:pPr>
                      <a:r>
                        <a:rPr lang="en-US" sz="1400">
                          <a:effectLst/>
                        </a:rPr>
                        <a:t>Stages</a:t>
                      </a:r>
                    </a:p>
                    <a:p>
                      <a:pPr marL="342900" lvl="0" indent="-342900" algn="l">
                        <a:buAutoNum type="arabicPeriod"/>
                      </a:pPr>
                      <a:r>
                        <a:rPr lang="en-US" sz="1400">
                          <a:effectLst/>
                        </a:rPr>
                        <a:t>Sub Jobs and Incoming</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400">
                          <a:effectLst/>
                        </a:rPr>
                        <a:t>12</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a:effectLst/>
                        </a:rPr>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400">
                          <a:effectLst/>
                        </a:rPr>
                        <a:t>16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US" sz="1400" b="0" i="0" u="none" strike="noStrike" noProof="0">
                          <a:solidFill>
                            <a:srgbClr val="3D3D3D"/>
                          </a:solidFill>
                          <a:effectLst/>
                          <a:latin typeface="Calibri"/>
                        </a:rPr>
                        <a:t>S30,S31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16/09/2024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11/10/2024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18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28034988"/>
                  </a:ext>
                </a:extLst>
              </a:tr>
              <a:tr h="1566333">
                <a:tc rowSpan="2">
                  <a:txBody>
                    <a:bodyPr/>
                    <a:lstStyle/>
                    <a:p>
                      <a:pPr lvl="0" algn="ctr">
                        <a:buNone/>
                      </a:pPr>
                      <a:r>
                        <a:rPr lang="en-US" sz="1400">
                          <a:effectLst/>
                        </a:rPr>
                        <a:t>Deliverables, UOM, Queries and checklist, Live Job</a:t>
                      </a:r>
                      <a:endParaRPr lang="en-US"/>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342900" indent="-342900" algn="l">
                        <a:buAutoNum type="arabicPeriod"/>
                      </a:pPr>
                      <a:r>
                        <a:rPr lang="en-US" sz="1400">
                          <a:effectLst/>
                        </a:rPr>
                        <a:t>Production | Live Jobs | User Task creation</a:t>
                      </a:r>
                    </a:p>
                    <a:p>
                      <a:pPr marL="342900" lvl="0" indent="-342900" algn="l">
                        <a:buAutoNum type="arabicPeriod"/>
                      </a:pPr>
                      <a:r>
                        <a:rPr lang="en-US" sz="1400" b="0" i="0" u="none" strike="noStrike" noProof="0">
                          <a:solidFill>
                            <a:srgbClr val="3D3D3D"/>
                          </a:solidFill>
                          <a:effectLst/>
                          <a:latin typeface="Calibri"/>
                        </a:rPr>
                        <a:t>Production | Live Jobs</a:t>
                      </a:r>
                    </a:p>
                    <a:p>
                      <a:pPr marL="342900" lvl="0" indent="-342900" algn="l">
                        <a:buAutoNum type="arabicPeriod"/>
                      </a:pPr>
                      <a:r>
                        <a:rPr lang="en-US" sz="1400" b="0" i="0" u="none" strike="noStrike" noProof="0">
                          <a:solidFill>
                            <a:srgbClr val="3D3D3D"/>
                          </a:solidFill>
                          <a:effectLst/>
                          <a:latin typeface="Calibri"/>
                        </a:rPr>
                        <a:t> Production and Customer dispatch</a:t>
                      </a:r>
                    </a:p>
                    <a:p>
                      <a:pPr marL="342900" lvl="0" indent="-342900" algn="l">
                        <a:buAutoNum type="arabicPeriod"/>
                      </a:pPr>
                      <a:r>
                        <a:rPr lang="en-US" sz="1400" b="0" i="0" u="none" strike="noStrike" noProof="0">
                          <a:solidFill>
                            <a:srgbClr val="3D3D3D"/>
                          </a:solidFill>
                          <a:effectLst/>
                          <a:latin typeface="Calibri"/>
                        </a:rPr>
                        <a:t>Production | Live Job | Checklist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IN" sz="1400">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a:effectLs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IN" sz="1400">
                          <a:effectLs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US" sz="1400">
                          <a:effectLst/>
                        </a:rPr>
                        <a:t>S31,S32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IN" sz="1400">
                          <a:effectLst/>
                        </a:rPr>
                        <a:t>14/10/2024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IN" sz="1400">
                          <a:effectLst/>
                        </a:rPr>
                        <a:t>25/10/2024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lgn="ctr">
                        <a:buNone/>
                      </a:pPr>
                      <a:r>
                        <a:rPr lang="en-IN" sz="1400">
                          <a:effectLst/>
                        </a:rPr>
                        <a:t>1 Nov 2024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26470614"/>
                  </a:ext>
                </a:extLst>
              </a:tr>
              <a:tr h="1269999">
                <a:tc vMerge="1">
                  <a:txBody>
                    <a:bodyPr/>
                    <a:lstStyle/>
                    <a:p>
                      <a:endParaRPr lang="en-US"/>
                    </a:p>
                  </a:txBody>
                  <a:tcPr marL="0" marR="0" marT="0" marB="0" horzOverflow="overflow">
                    <a:lnT w="12700" cap="flat" cmpd="sng" algn="ctr">
                      <a:solidFill>
                        <a:schemeClr val="tx1"/>
                      </a:solidFill>
                      <a:prstDash val="solid"/>
                      <a:round/>
                      <a:headEnd type="none" w="med" len="med"/>
                      <a:tailEnd type="none" w="med" len="med"/>
                    </a:lnT>
                  </a:tcPr>
                </a:tc>
                <a:tc>
                  <a:txBody>
                    <a:bodyPr/>
                    <a:lstStyle/>
                    <a:p>
                      <a:endParaRPr lang="en-US" sz="1400">
                        <a:effectLst/>
                      </a:endParaRPr>
                    </a:p>
                    <a:p>
                      <a:pPr marL="342900" indent="-342900">
                        <a:buAutoNum type="arabicPeriod"/>
                      </a:pPr>
                      <a:r>
                        <a:rPr lang="en-US" sz="1400">
                          <a:effectLst/>
                        </a:rPr>
                        <a:t>Manual entry of logistics</a:t>
                      </a:r>
                    </a:p>
                    <a:p>
                      <a:pPr marL="342900" lvl="0" indent="-342900">
                        <a:buAutoNum type="arabicPeriod"/>
                      </a:pPr>
                      <a:r>
                        <a:rPr lang="en-US" sz="1400" b="0" i="0" u="none" strike="noStrike" noProof="0">
                          <a:solidFill>
                            <a:srgbClr val="3D3D3D"/>
                          </a:solidFill>
                          <a:effectLst/>
                          <a:latin typeface="Calibri"/>
                        </a:rPr>
                        <a:t>Miscellaneous entry</a:t>
                      </a:r>
                      <a:endParaRPr lang="en-US" sz="1400">
                        <a:effectLst/>
                      </a:endParaRPr>
                    </a:p>
                    <a:p>
                      <a:pPr marL="342900" lvl="0" indent="-342900">
                        <a:buAutoNum type="arabicPeriod"/>
                      </a:pPr>
                      <a:r>
                        <a:rPr lang="en-US" sz="1400" b="0" i="0" u="none" strike="noStrike" noProof="0">
                          <a:solidFill>
                            <a:srgbClr val="3D3D3D"/>
                          </a:solidFill>
                          <a:effectLst/>
                          <a:latin typeface="Calibri"/>
                        </a:rPr>
                        <a:t>Credit Hours</a:t>
                      </a:r>
                    </a:p>
                    <a:p>
                      <a:pPr marL="342900" lvl="0" indent="-342900">
                        <a:buAutoNum type="arabicPeriod"/>
                      </a:pPr>
                      <a:r>
                        <a:rPr lang="en-US" sz="1400" b="0" i="0" u="none" strike="noStrike" noProof="0">
                          <a:solidFill>
                            <a:srgbClr val="3D3D3D"/>
                          </a:solidFill>
                          <a:effectLst/>
                          <a:latin typeface="Calibri"/>
                        </a:rPr>
                        <a:t>Logistics Approval</a:t>
                      </a:r>
                    </a:p>
                    <a:p>
                      <a:pPr lvl="0">
                        <a:buNone/>
                      </a:pPr>
                      <a:endParaRPr lang="en-US" sz="1400">
                        <a:effectLst/>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algn="ctr"/>
                      <a:r>
                        <a:rPr lang="en-IN" sz="1400">
                          <a:effectLs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a:effectLs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IN" sz="1400">
                          <a:effectLst/>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400">
                          <a:effectLst/>
                        </a:rPr>
                        <a:t>S31,S32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IN" sz="1400">
                          <a:effectLst/>
                        </a:rPr>
                        <a:t>30/09/2024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IN" sz="1400">
                          <a:effectLst/>
                        </a:rPr>
                        <a:t>25/10/2024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IN" sz="1400">
                          <a:effectLst/>
                        </a:rPr>
                        <a:t>1 Nov 2024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059331565"/>
                  </a:ext>
                </a:extLst>
              </a:tr>
              <a:tr h="432523">
                <a:tc>
                  <a:txBody>
                    <a:bodyPr/>
                    <a:lstStyle/>
                    <a:p>
                      <a:pPr lvl="0" algn="ctr">
                        <a:buNone/>
                      </a:pPr>
                      <a:r>
                        <a:rPr lang="en-US" sz="1400" b="1">
                          <a:solidFill>
                            <a:schemeClr val="bg1"/>
                          </a:solidFill>
                          <a:effectLst/>
                        </a:rPr>
                        <a:t>Total</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endParaRPr lang="en-US" sz="1400" b="1">
                        <a:solidFill>
                          <a:schemeClr val="bg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r>
                        <a:rPr lang="en-IN" sz="1400" b="1">
                          <a:solidFill>
                            <a:schemeClr val="bg1"/>
                          </a:solidFill>
                          <a:effectLst/>
                        </a:rPr>
                        <a:t>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r>
                        <a:rPr lang="en-IN" sz="1400" b="1">
                          <a:solidFill>
                            <a:schemeClr val="bg1"/>
                          </a:solidFill>
                          <a:effectLst/>
                        </a:rPr>
                        <a:t>14</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r>
                        <a:rPr lang="en-IN" sz="1400" b="1">
                          <a:solidFill>
                            <a:schemeClr val="bg1"/>
                          </a:solidFill>
                          <a:effectLst/>
                        </a:rPr>
                        <a:t>62</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endParaRPr lang="en-US" sz="1400" b="1">
                        <a:solidFill>
                          <a:schemeClr val="bg1"/>
                        </a:solidFill>
                        <a:effectLst/>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endParaRPr lang="en-IN" sz="1400" b="1">
                        <a:solidFill>
                          <a:schemeClr val="bg1"/>
                        </a:solidFill>
                        <a:effectLst/>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endParaRPr lang="en-IN" sz="1400" b="1">
                        <a:solidFill>
                          <a:schemeClr val="bg1"/>
                        </a:solidFill>
                        <a:effectLst/>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endParaRPr lang="en-IN" sz="1400" b="1">
                        <a:solidFill>
                          <a:schemeClr val="bg1"/>
                        </a:solidFill>
                        <a:effectLst/>
                      </a:endParaRP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extLst>
                  <a:ext uri="{0D108BD9-81ED-4DB2-BD59-A6C34878D82A}">
                    <a16:rowId xmlns:a16="http://schemas.microsoft.com/office/drawing/2014/main" val="346530813"/>
                  </a:ext>
                </a:extLst>
              </a:tr>
            </a:tbl>
          </a:graphicData>
        </a:graphic>
      </p:graphicFrame>
      <p:sp>
        <p:nvSpPr>
          <p:cNvPr id="5" name="Footer Placeholder 4">
            <a:extLst>
              <a:ext uri="{FF2B5EF4-FFF2-40B4-BE49-F238E27FC236}">
                <a16:creationId xmlns:a16="http://schemas.microsoft.com/office/drawing/2014/main" id="{35E34B45-960A-5DFE-F5EC-6D9E045D71F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0C623BA-C25D-C4CA-AAB9-460F617CFA3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92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26C-78E0-EBB7-C1D2-EC116C7D6A23}"/>
              </a:ext>
            </a:extLst>
          </p:cNvPr>
          <p:cNvSpPr>
            <a:spLocks noGrp="1"/>
          </p:cNvSpPr>
          <p:nvPr>
            <p:ph type="title"/>
          </p:nvPr>
        </p:nvSpPr>
        <p:spPr>
          <a:xfrm>
            <a:off x="110466" y="-3204"/>
            <a:ext cx="10515600" cy="576262"/>
          </a:xfrm>
        </p:spPr>
        <p:txBody>
          <a:bodyPr/>
          <a:lstStyle/>
          <a:p>
            <a:r>
              <a:rPr lang="en-US" sz="3200">
                <a:cs typeface="Calibri"/>
              </a:rPr>
              <a:t>OND'24- Non- WMS Customer Onboarding (Phase 2)</a:t>
            </a:r>
            <a:endParaRPr lang="en-US" sz="3200">
              <a:solidFill>
                <a:srgbClr val="000000"/>
              </a:solidFill>
              <a:cs typeface="Calibri"/>
            </a:endParaRPr>
          </a:p>
        </p:txBody>
      </p:sp>
      <p:graphicFrame>
        <p:nvGraphicFramePr>
          <p:cNvPr id="8" name="Content Placeholder 7">
            <a:extLst>
              <a:ext uri="{FF2B5EF4-FFF2-40B4-BE49-F238E27FC236}">
                <a16:creationId xmlns:a16="http://schemas.microsoft.com/office/drawing/2014/main" id="{7E18A6EB-D85F-6E48-2E60-7EC7BBB1A098}"/>
              </a:ext>
            </a:extLst>
          </p:cNvPr>
          <p:cNvGraphicFramePr>
            <a:graphicFrameLocks noGrp="1"/>
          </p:cNvGraphicFramePr>
          <p:nvPr>
            <p:ph idx="1"/>
            <p:extLst>
              <p:ext uri="{D42A27DB-BD31-4B8C-83A1-F6EECF244321}">
                <p14:modId xmlns:p14="http://schemas.microsoft.com/office/powerpoint/2010/main" val="3994365305"/>
              </p:ext>
            </p:extLst>
          </p:nvPr>
        </p:nvGraphicFramePr>
        <p:xfrm>
          <a:off x="112889" y="571900"/>
          <a:ext cx="11814468" cy="4782206"/>
        </p:xfrm>
        <a:graphic>
          <a:graphicData uri="http://schemas.openxmlformats.org/drawingml/2006/table">
            <a:tbl>
              <a:tblPr bandRow="1">
                <a:tableStyleId>{5C22544A-7EE6-4342-B048-85BDC9FD1C3A}</a:tableStyleId>
              </a:tblPr>
              <a:tblGrid>
                <a:gridCol w="1351881">
                  <a:extLst>
                    <a:ext uri="{9D8B030D-6E8A-4147-A177-3AD203B41FA5}">
                      <a16:colId xmlns:a16="http://schemas.microsoft.com/office/drawing/2014/main" val="2881028184"/>
                    </a:ext>
                  </a:extLst>
                </a:gridCol>
                <a:gridCol w="1990871">
                  <a:extLst>
                    <a:ext uri="{9D8B030D-6E8A-4147-A177-3AD203B41FA5}">
                      <a16:colId xmlns:a16="http://schemas.microsoft.com/office/drawing/2014/main" val="492665632"/>
                    </a:ext>
                  </a:extLst>
                </a:gridCol>
                <a:gridCol w="966220">
                  <a:extLst>
                    <a:ext uri="{9D8B030D-6E8A-4147-A177-3AD203B41FA5}">
                      <a16:colId xmlns:a16="http://schemas.microsoft.com/office/drawing/2014/main" val="1583978127"/>
                    </a:ext>
                  </a:extLst>
                </a:gridCol>
                <a:gridCol w="966220">
                  <a:extLst>
                    <a:ext uri="{9D8B030D-6E8A-4147-A177-3AD203B41FA5}">
                      <a16:colId xmlns:a16="http://schemas.microsoft.com/office/drawing/2014/main" val="1729664745"/>
                    </a:ext>
                  </a:extLst>
                </a:gridCol>
                <a:gridCol w="966220">
                  <a:extLst>
                    <a:ext uri="{9D8B030D-6E8A-4147-A177-3AD203B41FA5}">
                      <a16:colId xmlns:a16="http://schemas.microsoft.com/office/drawing/2014/main" val="480241394"/>
                    </a:ext>
                  </a:extLst>
                </a:gridCol>
                <a:gridCol w="672777">
                  <a:extLst>
                    <a:ext uri="{9D8B030D-6E8A-4147-A177-3AD203B41FA5}">
                      <a16:colId xmlns:a16="http://schemas.microsoft.com/office/drawing/2014/main" val="364962570"/>
                    </a:ext>
                  </a:extLst>
                </a:gridCol>
                <a:gridCol w="992679">
                  <a:extLst>
                    <a:ext uri="{9D8B030D-6E8A-4147-A177-3AD203B41FA5}">
                      <a16:colId xmlns:a16="http://schemas.microsoft.com/office/drawing/2014/main" val="2203677021"/>
                    </a:ext>
                  </a:extLst>
                </a:gridCol>
                <a:gridCol w="844924">
                  <a:extLst>
                    <a:ext uri="{9D8B030D-6E8A-4147-A177-3AD203B41FA5}">
                      <a16:colId xmlns:a16="http://schemas.microsoft.com/office/drawing/2014/main" val="1053184767"/>
                    </a:ext>
                  </a:extLst>
                </a:gridCol>
                <a:gridCol w="1042366">
                  <a:extLst>
                    <a:ext uri="{9D8B030D-6E8A-4147-A177-3AD203B41FA5}">
                      <a16:colId xmlns:a16="http://schemas.microsoft.com/office/drawing/2014/main" val="2311436116"/>
                    </a:ext>
                  </a:extLst>
                </a:gridCol>
                <a:gridCol w="1070707">
                  <a:extLst>
                    <a:ext uri="{9D8B030D-6E8A-4147-A177-3AD203B41FA5}">
                      <a16:colId xmlns:a16="http://schemas.microsoft.com/office/drawing/2014/main" val="3104780488"/>
                    </a:ext>
                  </a:extLst>
                </a:gridCol>
                <a:gridCol w="949603">
                  <a:extLst>
                    <a:ext uri="{9D8B030D-6E8A-4147-A177-3AD203B41FA5}">
                      <a16:colId xmlns:a16="http://schemas.microsoft.com/office/drawing/2014/main" val="2846845771"/>
                    </a:ext>
                  </a:extLst>
                </a:gridCol>
              </a:tblGrid>
              <a:tr h="550333">
                <a:tc>
                  <a:txBody>
                    <a:bodyPr/>
                    <a:lstStyle/>
                    <a:p>
                      <a:pPr lvl="0" algn="ctr">
                        <a:lnSpc>
                          <a:spcPct val="100000"/>
                        </a:lnSpc>
                        <a:spcBef>
                          <a:spcPts val="0"/>
                        </a:spcBef>
                        <a:spcAft>
                          <a:spcPts val="0"/>
                        </a:spcAft>
                        <a:buNone/>
                      </a:pPr>
                      <a:endParaRPr lang="en-US" sz="1400" b="1" i="0" u="none" strike="noStrike" noProof="0">
                        <a:solidFill>
                          <a:schemeClr val="bg1"/>
                        </a:solidFill>
                        <a:latin typeface="Calibri"/>
                      </a:endParaRPr>
                    </a:p>
                    <a:p>
                      <a:pPr lvl="0" algn="ctr">
                        <a:lnSpc>
                          <a:spcPct val="100000"/>
                        </a:lnSpc>
                        <a:spcBef>
                          <a:spcPts val="0"/>
                        </a:spcBef>
                        <a:spcAft>
                          <a:spcPts val="0"/>
                        </a:spcAft>
                        <a:buNone/>
                      </a:pPr>
                      <a:r>
                        <a:rPr lang="en-US" sz="1400" b="1" i="0" u="none" strike="noStrike" noProof="0">
                          <a:solidFill>
                            <a:schemeClr val="bg1"/>
                          </a:solidFill>
                          <a:latin typeface="Calibri"/>
                        </a:rPr>
                        <a:t>Milestone#</a:t>
                      </a:r>
                      <a:endParaRPr lang="en-US" sz="140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US" sz="1400" b="1">
                          <a:solidFill>
                            <a:schemeClr val="bg1"/>
                          </a:solidFill>
                          <a:effectLst/>
                          <a:latin typeface="Calibri"/>
                        </a:rPr>
                        <a:t>Epic</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Requirement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UX</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Development</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a:solidFill>
                            <a:schemeClr val="bg1"/>
                          </a:solidFill>
                          <a:effectLst/>
                          <a:latin typeface="Calibri"/>
                        </a:rPr>
                        <a:t>Testing</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Efforts in person days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US" sz="1400" b="1">
                          <a:solidFill>
                            <a:schemeClr val="bg1"/>
                          </a:solidFill>
                          <a:effectLst/>
                          <a:latin typeface="Calibri"/>
                        </a:rPr>
                        <a:t>Sprint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Planned sprint start date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Planned sprint end date</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Go Live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1806418751"/>
                  </a:ext>
                </a:extLst>
              </a:tr>
              <a:tr h="846666">
                <a:tc rowSpan="2">
                  <a:txBody>
                    <a:bodyPr/>
                    <a:lstStyle/>
                    <a:p>
                      <a:pPr lvl="0" algn="ctr">
                        <a:buNone/>
                      </a:pPr>
                      <a:r>
                        <a:rPr lang="en-US" sz="1400" b="0" i="0" u="none" strike="noStrike" noProof="0">
                          <a:solidFill>
                            <a:srgbClr val="3D3D3D"/>
                          </a:solidFill>
                          <a:latin typeface="Calibri"/>
                        </a:rPr>
                        <a:t>Deliverables, UOM, Queries and checklist, Live Job</a:t>
                      </a:r>
                      <a:endParaRPr lang="en-US" sz="1400">
                        <a:latin typeface="Calibri"/>
                      </a:endParaRPr>
                    </a:p>
                  </a:txBody>
                  <a:tcPr marL="0" marR="0" marT="0" marB="0" anchor="ctr" horzOverflow="overflow">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en-US" sz="1400">
                          <a:effectLst/>
                          <a:latin typeface="Calibri"/>
                        </a:rPr>
                        <a:t>Create Query</a:t>
                      </a:r>
                      <a:endParaRPr lang="en-US"/>
                    </a:p>
                    <a:p>
                      <a:pPr marL="342900" lvl="0" indent="-342900">
                        <a:buAutoNum type="arabicPeriod"/>
                      </a:pPr>
                      <a:r>
                        <a:rPr lang="en-US" sz="1400">
                          <a:effectLst/>
                          <a:latin typeface="Calibri"/>
                        </a:rPr>
                        <a:t>Track Query</a:t>
                      </a:r>
                    </a:p>
                    <a:p>
                      <a:pPr marL="342900" lvl="0" indent="-342900">
                        <a:buAutoNum type="arabicPeriod"/>
                      </a:pPr>
                      <a:r>
                        <a:rPr lang="en-US" sz="1400">
                          <a:effectLst/>
                          <a:latin typeface="Calibri"/>
                        </a:rPr>
                        <a:t>Query Response</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effectLst/>
                          <a:latin typeface="Calibri"/>
                        </a:rPr>
                        <a:t>Completed</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Completed</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a:effectLst/>
                          <a:latin typeface="Calibri"/>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effectLst/>
                          <a:latin typeface="Calibri"/>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IN" sz="1400">
                          <a:effectLst/>
                          <a:latin typeface="Calibri"/>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400">
                          <a:effectLst/>
                          <a:latin typeface="Calibri"/>
                        </a:rPr>
                        <a:t>S33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IN" sz="1400">
                          <a:effectLst/>
                          <a:latin typeface="Calibri"/>
                        </a:rPr>
                        <a:t>28/10/2024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IN" sz="1400">
                          <a:effectLst/>
                          <a:latin typeface="Calibri"/>
                        </a:rPr>
                        <a:t>08/11/2024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rowSpan="2">
                  <a:txBody>
                    <a:bodyPr/>
                    <a:lstStyle/>
                    <a:p>
                      <a:pPr lvl="0" algn="ctr">
                        <a:buNone/>
                      </a:pPr>
                      <a:r>
                        <a:rPr lang="en-IN" sz="1400">
                          <a:effectLst/>
                          <a:latin typeface="Calibri"/>
                        </a:rPr>
                        <a:t>18 Nov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4669254"/>
                  </a:ext>
                </a:extLst>
              </a:tr>
              <a:tr h="423333">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342900" indent="-342900">
                        <a:buAutoNum type="arabicPeriod"/>
                      </a:pPr>
                      <a:r>
                        <a:rPr lang="en-US" sz="1400">
                          <a:effectLst/>
                          <a:latin typeface="Calibri"/>
                        </a:rPr>
                        <a:t>Checklist Master</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Completed</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Completed</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a:effectLst/>
                          <a:latin typeface="Calibri"/>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effectLst/>
                          <a:latin typeface="Calibri"/>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effectLst/>
                          <a:latin typeface="Calibri"/>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b="0" i="0" u="none" strike="noStrike" noProof="0">
                          <a:solidFill>
                            <a:srgbClr val="3D3D3D"/>
                          </a:solidFill>
                          <a:effectLst/>
                          <a:latin typeface="Calibri"/>
                        </a:rPr>
                        <a:t>S33</a:t>
                      </a:r>
                      <a:endParaRPr lang="en-US" sz="140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effectLst/>
                          <a:latin typeface="Calibri"/>
                        </a:rPr>
                        <a:t>28/10/2024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effectLst/>
                          <a:latin typeface="Calibri"/>
                        </a:rPr>
                        <a:t>08/11/2024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882686615"/>
                  </a:ext>
                </a:extLst>
              </a:tr>
              <a:tr h="1058333">
                <a:tc>
                  <a:txBody>
                    <a:bodyPr/>
                    <a:lstStyle/>
                    <a:p>
                      <a:pPr lvl="0" algn="ctr">
                        <a:buNone/>
                      </a:pPr>
                      <a:r>
                        <a:rPr lang="en-US" sz="1400">
                          <a:latin typeface="Calibri"/>
                        </a:rPr>
                        <a:t>Customer Migration Support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0" i="0" u="none" strike="noStrike" noProof="0">
                          <a:solidFill>
                            <a:srgbClr val="3D3D3D"/>
                          </a:solidFill>
                          <a:effectLst/>
                          <a:latin typeface="Calibri"/>
                        </a:rPr>
                        <a:t>New WMS to Old WMS Integration</a:t>
                      </a:r>
                    </a:p>
                    <a:p>
                      <a:pPr marL="342900" lvl="0" indent="-342900">
                        <a:buAutoNum type="arabicPeriod"/>
                      </a:pPr>
                      <a:r>
                        <a:rPr lang="en-US" sz="1400" b="0" i="0" u="none" strike="noStrike" noProof="0">
                          <a:solidFill>
                            <a:srgbClr val="3D3D3D"/>
                          </a:solidFill>
                          <a:effectLst/>
                          <a:latin typeface="Calibri"/>
                        </a:rPr>
                        <a:t>Lead &amp; Lag report</a:t>
                      </a:r>
                    </a:p>
                    <a:p>
                      <a:pPr marL="342900" lvl="0" indent="-342900">
                        <a:buAutoNum type="arabicPeriod"/>
                      </a:pPr>
                      <a:r>
                        <a:rPr lang="en-US" sz="1400" b="0" i="0" u="none" strike="noStrike" noProof="0">
                          <a:solidFill>
                            <a:srgbClr val="3D3D3D"/>
                          </a:solidFill>
                          <a:effectLst/>
                          <a:latin typeface="Calibri"/>
                        </a:rPr>
                        <a:t>Order Inflow dashboard</a:t>
                      </a:r>
                    </a:p>
                    <a:p>
                      <a:pPr marL="342900" lvl="0" indent="-342900">
                        <a:buAutoNum type="arabicPeriod"/>
                      </a:pPr>
                      <a:r>
                        <a:rPr lang="en-US" sz="1400" b="0" i="0" u="none" strike="noStrike" noProof="0">
                          <a:solidFill>
                            <a:srgbClr val="3D3D3D"/>
                          </a:solidFill>
                          <a:effectLst/>
                          <a:latin typeface="Calibri"/>
                        </a:rPr>
                        <a:t>OTD Report</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NA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NA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3</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13</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US" sz="1400" b="0" i="0" u="none" strike="noStrike" noProof="0">
                          <a:solidFill>
                            <a:srgbClr val="3D3D3D"/>
                          </a:solidFill>
                          <a:effectLst/>
                          <a:latin typeface="Calibri"/>
                        </a:rPr>
                        <a:t>S31</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30/09/2024</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11/10/2024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18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96126263"/>
                  </a:ext>
                </a:extLst>
              </a:tr>
              <a:tr h="432386">
                <a:tc rowSpan="3">
                  <a:txBody>
                    <a:bodyPr/>
                    <a:lstStyle/>
                    <a:p>
                      <a:pPr lvl="0" algn="ctr">
                        <a:buNone/>
                      </a:pPr>
                      <a:r>
                        <a:rPr lang="en-US" sz="1400">
                          <a:latin typeface="Calibri"/>
                        </a:rPr>
                        <a:t>Reports (Currently avail in old WMS)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0" i="0" u="none" strike="noStrike" noProof="0">
                          <a:solidFill>
                            <a:srgbClr val="3D3D3D"/>
                          </a:solidFill>
                          <a:effectLst/>
                          <a:latin typeface="Calibri"/>
                        </a:rPr>
                        <a:t>1.Build OTD Report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15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18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0" i="0" u="none" strike="noStrike" noProof="0">
                          <a:solidFill>
                            <a:srgbClr val="3D3D3D"/>
                          </a:solidFill>
                          <a:effectLst/>
                          <a:latin typeface="Calibri"/>
                        </a:rPr>
                        <a:t>S33, S34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28/10/2024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08/11/2024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IN" sz="1400">
                          <a:effectLst/>
                          <a:latin typeface="Calibri"/>
                        </a:rPr>
                        <a:t>22 Nov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33225968"/>
                  </a:ext>
                </a:extLst>
              </a:tr>
              <a:tr h="432386">
                <a:tc vMerge="1">
                  <a:txBody>
                    <a:bodyPr/>
                    <a:lstStyle/>
                    <a:p>
                      <a:endParaRPr lang="en-US"/>
                    </a:p>
                  </a:txBody>
                  <a:tcPr marL="0" marR="0" marT="0" marB="0">
                    <a:lnT w="12700">
                      <a:solidFill>
                        <a:schemeClr val="tx1"/>
                      </a:solidFill>
                    </a:lnT>
                    <a:lnB w="12700">
                      <a:solidFill>
                        <a:schemeClr val="tx1"/>
                      </a:solidFill>
                    </a:lnB>
                  </a:tcPr>
                </a:tc>
                <a:tc>
                  <a:txBody>
                    <a:bodyPr/>
                    <a:lstStyle/>
                    <a:p>
                      <a:pPr lvl="0">
                        <a:buNone/>
                      </a:pPr>
                      <a:r>
                        <a:rPr lang="en-US" sz="1400" b="0" i="0" u="none" strike="noStrike" noProof="0">
                          <a:solidFill>
                            <a:srgbClr val="3D3D3D"/>
                          </a:solidFill>
                          <a:effectLst/>
                          <a:latin typeface="Calibri"/>
                        </a:rPr>
                        <a:t>2. Build MIS Report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15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18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0" i="0" u="none" strike="noStrike" noProof="0">
                          <a:solidFill>
                            <a:srgbClr val="3D3D3D"/>
                          </a:solidFill>
                          <a:effectLst/>
                          <a:latin typeface="Calibri"/>
                        </a:rPr>
                        <a:t>S33, S34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28/10/2024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08/11/2024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ctr">
                        <a:buNone/>
                      </a:pPr>
                      <a:r>
                        <a:rPr lang="en-IN" sz="1400">
                          <a:effectLst/>
                          <a:latin typeface="Calibri"/>
                        </a:rPr>
                        <a:t>22 Nov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99180566"/>
                  </a:ext>
                </a:extLst>
              </a:tr>
              <a:tr h="432386">
                <a:tc vMerge="1">
                  <a:txBody>
                    <a:bodyPr/>
                    <a:lstStyle/>
                    <a:p>
                      <a:endParaRPr lang="en-US"/>
                    </a:p>
                  </a:txBody>
                  <a:tcPr marL="0" marR="0" marT="0" marB="0">
                    <a:lnT w="12700">
                      <a:solidFill>
                        <a:schemeClr val="tx1"/>
                      </a:solidFill>
                    </a:lnT>
                    <a:lnB w="12700">
                      <a:solidFill>
                        <a:schemeClr val="tx1"/>
                      </a:solidFill>
                    </a:lnB>
                  </a:tcPr>
                </a:tc>
                <a:tc>
                  <a:txBody>
                    <a:bodyPr/>
                    <a:lstStyle/>
                    <a:p>
                      <a:pPr lvl="0">
                        <a:buNone/>
                      </a:pPr>
                      <a:r>
                        <a:rPr lang="en-US" sz="1400" b="0" i="0" u="none" strike="noStrike" noProof="0">
                          <a:solidFill>
                            <a:srgbClr val="3D3D3D"/>
                          </a:solidFill>
                          <a:effectLst/>
                          <a:latin typeface="Calibri"/>
                        </a:rPr>
                        <a:t>3. Build Delivery Report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28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30 Oct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7</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effectLst/>
                          <a:latin typeface="Calibri"/>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0" i="0" u="none" strike="noStrike" noProof="0">
                          <a:solidFill>
                            <a:srgbClr val="3D3D3D"/>
                          </a:solidFill>
                          <a:effectLst/>
                          <a:latin typeface="Calibri"/>
                        </a:rPr>
                        <a:t>S35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11/11/2024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22/11/2024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IN" sz="1400">
                          <a:effectLst/>
                          <a:latin typeface="Calibri"/>
                        </a:rPr>
                        <a:t>29 Nov 2024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59846346"/>
                  </a:ext>
                </a:extLst>
              </a:tr>
              <a:tr h="294809">
                <a:tc>
                  <a:txBody>
                    <a:bodyPr/>
                    <a:lstStyle/>
                    <a:p>
                      <a:pPr lvl="0" algn="ctr">
                        <a:buNone/>
                      </a:pPr>
                      <a:r>
                        <a:rPr lang="en-US" sz="1400" b="1">
                          <a:solidFill>
                            <a:schemeClr val="bg1"/>
                          </a:solidFill>
                          <a:latin typeface="Calibri"/>
                        </a:rPr>
                        <a:t>Total</a:t>
                      </a:r>
                    </a:p>
                  </a:txBody>
                  <a:tcPr marL="0" marR="0" marT="0" marB="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US" sz="1400" b="1" i="0" u="none" strike="noStrike" noProof="0">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IN" sz="1400" b="1">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IN" sz="1400" b="1">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78</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22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r>
                        <a:rPr lang="en-IN" sz="1400" b="1">
                          <a:solidFill>
                            <a:schemeClr val="bg1"/>
                          </a:solidFill>
                          <a:effectLst/>
                          <a:latin typeface="Calibri"/>
                        </a:rPr>
                        <a:t>100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US" sz="1400" b="1" i="0" u="none" strike="noStrike" noProof="0">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IN" sz="1400" b="1">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lgn="ctr">
                        <a:buNone/>
                      </a:pPr>
                      <a:endParaRPr lang="en-IN" sz="1400" b="1">
                        <a:solidFill>
                          <a:schemeClr val="bg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lvl="0" algn="ctr">
                        <a:buNone/>
                      </a:pPr>
                      <a:endParaRPr lang="en-IN" sz="1400" b="1">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1664971298"/>
                  </a:ext>
                </a:extLst>
              </a:tr>
            </a:tbl>
          </a:graphicData>
        </a:graphic>
      </p:graphicFrame>
      <p:sp>
        <p:nvSpPr>
          <p:cNvPr id="5" name="Footer Placeholder 4">
            <a:extLst>
              <a:ext uri="{FF2B5EF4-FFF2-40B4-BE49-F238E27FC236}">
                <a16:creationId xmlns:a16="http://schemas.microsoft.com/office/drawing/2014/main" id="{3590752A-D8DF-4B04-AD93-E6CC4911F4B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F3F2CDA6-4794-9F61-A0C2-3F2A9BC84FE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70711B6-0F65-DF55-8A53-A59F8D99D8A9}"/>
              </a:ext>
            </a:extLst>
          </p:cNvPr>
          <p:cNvSpPr txBox="1"/>
          <p:nvPr/>
        </p:nvSpPr>
        <p:spPr>
          <a:xfrm>
            <a:off x="116723" y="5413981"/>
            <a:ext cx="1075138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dk1"/>
                </a:solidFill>
                <a:latin typeface="Calibri"/>
              </a:rPr>
              <a:t>Remaining : 300(Total) - 248(Planned) =  52 days can be utilized for the below tasks:</a:t>
            </a:r>
            <a:endParaRPr lang="en-US" sz="1600">
              <a:solidFill>
                <a:schemeClr val="dk1"/>
              </a:solidFill>
              <a:latin typeface="Calibri"/>
              <a:cs typeface="Calibri"/>
            </a:endParaRPr>
          </a:p>
          <a:p>
            <a:pPr marL="285750" indent="-285750">
              <a:buFont typeface="Arial"/>
              <a:buChar char="•"/>
            </a:pPr>
            <a:r>
              <a:rPr lang="en-US" sz="1600">
                <a:solidFill>
                  <a:schemeClr val="dk1"/>
                </a:solidFill>
                <a:latin typeface="Calibri"/>
              </a:rPr>
              <a:t>Development of Non-WMS customer onboarding module phase 3 </a:t>
            </a:r>
            <a:endParaRPr lang="en-US" sz="1600">
              <a:solidFill>
                <a:schemeClr val="dk1"/>
              </a:solidFill>
              <a:latin typeface="Calibri"/>
              <a:cs typeface="Calibri"/>
            </a:endParaRPr>
          </a:p>
          <a:p>
            <a:pPr marL="285750" indent="-285750">
              <a:buFont typeface="Arial"/>
              <a:buChar char="•"/>
            </a:pPr>
            <a:r>
              <a:rPr lang="en-US" sz="1600">
                <a:solidFill>
                  <a:schemeClr val="dk1"/>
                </a:solidFill>
                <a:latin typeface="Calibri"/>
              </a:rPr>
              <a:t>Customer migration form old </a:t>
            </a:r>
            <a:r>
              <a:rPr lang="en-US" sz="1600" err="1">
                <a:solidFill>
                  <a:schemeClr val="dk1"/>
                </a:solidFill>
                <a:latin typeface="Calibri"/>
              </a:rPr>
              <a:t>iTracks</a:t>
            </a:r>
            <a:r>
              <a:rPr lang="en-US" sz="1600">
                <a:solidFill>
                  <a:schemeClr val="dk1"/>
                </a:solidFill>
                <a:latin typeface="Calibri"/>
              </a:rPr>
              <a:t> to new </a:t>
            </a:r>
            <a:r>
              <a:rPr lang="en-US" sz="1600" err="1">
                <a:solidFill>
                  <a:schemeClr val="dk1"/>
                </a:solidFill>
                <a:latin typeface="Calibri"/>
              </a:rPr>
              <a:t>iTracks</a:t>
            </a:r>
            <a:r>
              <a:rPr lang="en-US" sz="1600">
                <a:solidFill>
                  <a:schemeClr val="dk1"/>
                </a:solidFill>
                <a:latin typeface="Calibri"/>
              </a:rPr>
              <a:t> for remaining DUs </a:t>
            </a:r>
            <a:endParaRPr lang="en-US" sz="1600">
              <a:solidFill>
                <a:schemeClr val="dk1"/>
              </a:solidFill>
              <a:latin typeface="Calibri"/>
              <a:cs typeface="Calibri"/>
            </a:endParaRPr>
          </a:p>
          <a:p>
            <a:pPr marL="285750" indent="-285750">
              <a:buFont typeface="Arial"/>
              <a:buChar char="•"/>
            </a:pPr>
            <a:endParaRPr lang="en-US" sz="1400">
              <a:solidFill>
                <a:srgbClr val="585858"/>
              </a:solidFill>
              <a:cs typeface="Calibri" panose="020F0502020204030204"/>
            </a:endParaRPr>
          </a:p>
          <a:p>
            <a:endParaRPr lang="en-US">
              <a:solidFill>
                <a:srgbClr val="585858"/>
              </a:solidFill>
              <a:cs typeface="Calibri"/>
            </a:endParaRPr>
          </a:p>
        </p:txBody>
      </p:sp>
    </p:spTree>
    <p:extLst>
      <p:ext uri="{BB962C8B-B14F-4D97-AF65-F5344CB8AC3E}">
        <p14:creationId xmlns:p14="http://schemas.microsoft.com/office/powerpoint/2010/main" val="3719241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6C55CE-E18D-7602-B0FD-CB3970B9A82D}"/>
              </a:ext>
            </a:extLst>
          </p:cNvPr>
          <p:cNvSpPr>
            <a:spLocks noGrp="1"/>
          </p:cNvSpPr>
          <p:nvPr>
            <p:ph type="body" sz="quarter" idx="10"/>
          </p:nvPr>
        </p:nvSpPr>
        <p:spPr>
          <a:xfrm>
            <a:off x="367417" y="244453"/>
            <a:ext cx="10924470" cy="5843645"/>
          </a:xfrm>
        </p:spPr>
        <p:txBody>
          <a:bodyPr/>
          <a:lstStyle/>
          <a:p>
            <a:r>
              <a:rPr lang="en-US">
                <a:latin typeface="Verdana"/>
                <a:ea typeface="Verdana"/>
              </a:rPr>
              <a:t>OND'24 - Migration Plan of customer to new </a:t>
            </a:r>
            <a:r>
              <a:rPr lang="en-US" err="1">
                <a:latin typeface="Verdana"/>
                <a:ea typeface="Verdana"/>
              </a:rPr>
              <a:t>iTracks</a:t>
            </a:r>
            <a:endParaRPr lang="en-US">
              <a:latin typeface="Verdana"/>
              <a:ea typeface="Verdana"/>
            </a:endParaRPr>
          </a:p>
          <a:p>
            <a:endParaRPr lang="en-US"/>
          </a:p>
          <a:p>
            <a:endParaRPr lang="en-US"/>
          </a:p>
          <a:p>
            <a:endParaRPr lang="en-US"/>
          </a:p>
          <a:p>
            <a:endParaRPr lang="en-US"/>
          </a:p>
          <a:p>
            <a:endParaRPr lang="en-US"/>
          </a:p>
          <a:p>
            <a:endParaRPr lang="en-US"/>
          </a:p>
          <a:p>
            <a:endParaRPr lang="en-US"/>
          </a:p>
          <a:p>
            <a:endParaRPr lang="en-US" sz="1600" b="1">
              <a:latin typeface="Verdana"/>
              <a:ea typeface="Verdana"/>
            </a:endParaRPr>
          </a:p>
          <a:p>
            <a:r>
              <a:rPr lang="en-US" sz="1400" b="1">
                <a:solidFill>
                  <a:srgbClr val="3D3D3D"/>
                </a:solidFill>
                <a:latin typeface="Calibri"/>
                <a:ea typeface="Verdana"/>
                <a:cs typeface="Calibri"/>
              </a:rPr>
              <a:t>Remaining batches link: </a:t>
            </a:r>
            <a:r>
              <a:rPr lang="en-US" sz="1400">
                <a:solidFill>
                  <a:srgbClr val="3D3D3D"/>
                </a:solidFill>
                <a:latin typeface="Calibri"/>
                <a:ea typeface="Verdana"/>
                <a:cs typeface="Calibri"/>
                <a:hlinkClick r:id="rId2">
                  <a:extLst>
                    <a:ext uri="{A12FA001-AC4F-418D-AE19-62706E023703}">
                      <ahyp:hlinkClr xmlns:ahyp="http://schemas.microsoft.com/office/drawing/2018/hyperlinkcolor" val="tx"/>
                    </a:ext>
                  </a:extLst>
                </a:hlinkClick>
              </a:rPr>
              <a:t>iTracks Module_Roadmap.xlsx (sharepoint.com)</a:t>
            </a:r>
            <a:r>
              <a:rPr lang="en-US" sz="1400">
                <a:solidFill>
                  <a:srgbClr val="3D3D3D"/>
                </a:solidFill>
                <a:latin typeface="Calibri"/>
                <a:ea typeface="Verdana"/>
                <a:cs typeface="Calibri"/>
              </a:rPr>
              <a:t> </a:t>
            </a:r>
            <a:endParaRPr lang="en-US" sz="1400">
              <a:latin typeface="Calibri"/>
              <a:cs typeface="Calibri"/>
            </a:endParaRPr>
          </a:p>
          <a:p>
            <a:r>
              <a:rPr lang="en-US" sz="1400" b="1">
                <a:latin typeface="Calibri"/>
                <a:ea typeface="Verdana"/>
                <a:cs typeface="Calibri"/>
              </a:rPr>
              <a:t>Note: </a:t>
            </a:r>
            <a:r>
              <a:rPr lang="en-US" sz="1400">
                <a:latin typeface="Calibri"/>
                <a:ea typeface="Verdana"/>
                <a:cs typeface="Calibri"/>
              </a:rPr>
              <a:t>Upon the completion of Phases 1 and 2, the migration of customers from the old </a:t>
            </a:r>
            <a:r>
              <a:rPr lang="en-US" sz="1400" err="1">
                <a:latin typeface="Calibri"/>
                <a:ea typeface="Verdana"/>
                <a:cs typeface="Calibri"/>
              </a:rPr>
              <a:t>iTracks</a:t>
            </a:r>
            <a:r>
              <a:rPr lang="en-US" sz="1400">
                <a:latin typeface="Calibri"/>
                <a:ea typeface="Verdana"/>
                <a:cs typeface="Calibri"/>
              </a:rPr>
              <a:t> to the new </a:t>
            </a:r>
            <a:r>
              <a:rPr lang="en-US" sz="1400" err="1">
                <a:latin typeface="Calibri"/>
                <a:ea typeface="Verdana"/>
                <a:cs typeface="Calibri"/>
              </a:rPr>
              <a:t>iTracks</a:t>
            </a:r>
            <a:r>
              <a:rPr lang="en-US" sz="1400">
                <a:latin typeface="Calibri"/>
                <a:ea typeface="Verdana"/>
                <a:cs typeface="Calibri"/>
              </a:rPr>
              <a:t> will proceed without any development dependencies. Mohan and Priya will handle the configuration and setup for these customers.  </a:t>
            </a:r>
            <a:endParaRPr lang="en-US" sz="1400">
              <a:latin typeface="Calibri"/>
              <a:cs typeface="Calibri"/>
            </a:endParaRPr>
          </a:p>
          <a:p>
            <a:endParaRPr lang="en-US" sz="1400">
              <a:latin typeface="Calibri"/>
              <a:cs typeface="Calibri"/>
            </a:endParaRPr>
          </a:p>
          <a:p>
            <a:endParaRPr lang="en-US"/>
          </a:p>
        </p:txBody>
      </p:sp>
      <p:graphicFrame>
        <p:nvGraphicFramePr>
          <p:cNvPr id="3" name="Table 2">
            <a:extLst>
              <a:ext uri="{FF2B5EF4-FFF2-40B4-BE49-F238E27FC236}">
                <a16:creationId xmlns:a16="http://schemas.microsoft.com/office/drawing/2014/main" id="{CCEF7B71-C5A3-E289-DCE2-30124104F786}"/>
              </a:ext>
            </a:extLst>
          </p:cNvPr>
          <p:cNvGraphicFramePr>
            <a:graphicFrameLocks noGrp="1"/>
          </p:cNvGraphicFramePr>
          <p:nvPr>
            <p:extLst>
              <p:ext uri="{D42A27DB-BD31-4B8C-83A1-F6EECF244321}">
                <p14:modId xmlns:p14="http://schemas.microsoft.com/office/powerpoint/2010/main" val="4018173267"/>
              </p:ext>
            </p:extLst>
          </p:nvPr>
        </p:nvGraphicFramePr>
        <p:xfrm>
          <a:off x="190367" y="1035169"/>
          <a:ext cx="11818438" cy="3758079"/>
        </p:xfrm>
        <a:graphic>
          <a:graphicData uri="http://schemas.openxmlformats.org/drawingml/2006/table">
            <a:tbl>
              <a:tblPr firstRow="1" bandRow="1">
                <a:tableStyleId>{5C22544A-7EE6-4342-B048-85BDC9FD1C3A}</a:tableStyleId>
              </a:tblPr>
              <a:tblGrid>
                <a:gridCol w="841513">
                  <a:extLst>
                    <a:ext uri="{9D8B030D-6E8A-4147-A177-3AD203B41FA5}">
                      <a16:colId xmlns:a16="http://schemas.microsoft.com/office/drawing/2014/main" val="2708032899"/>
                    </a:ext>
                  </a:extLst>
                </a:gridCol>
                <a:gridCol w="1326444">
                  <a:extLst>
                    <a:ext uri="{9D8B030D-6E8A-4147-A177-3AD203B41FA5}">
                      <a16:colId xmlns:a16="http://schemas.microsoft.com/office/drawing/2014/main" val="1306272237"/>
                    </a:ext>
                  </a:extLst>
                </a:gridCol>
                <a:gridCol w="1117706">
                  <a:extLst>
                    <a:ext uri="{9D8B030D-6E8A-4147-A177-3AD203B41FA5}">
                      <a16:colId xmlns:a16="http://schemas.microsoft.com/office/drawing/2014/main" val="2456766262"/>
                    </a:ext>
                  </a:extLst>
                </a:gridCol>
                <a:gridCol w="1562751">
                  <a:extLst>
                    <a:ext uri="{9D8B030D-6E8A-4147-A177-3AD203B41FA5}">
                      <a16:colId xmlns:a16="http://schemas.microsoft.com/office/drawing/2014/main" val="980107563"/>
                    </a:ext>
                  </a:extLst>
                </a:gridCol>
                <a:gridCol w="1417283">
                  <a:extLst>
                    <a:ext uri="{9D8B030D-6E8A-4147-A177-3AD203B41FA5}">
                      <a16:colId xmlns:a16="http://schemas.microsoft.com/office/drawing/2014/main" val="2727032582"/>
                    </a:ext>
                  </a:extLst>
                </a:gridCol>
                <a:gridCol w="1399309">
                  <a:extLst>
                    <a:ext uri="{9D8B030D-6E8A-4147-A177-3AD203B41FA5}">
                      <a16:colId xmlns:a16="http://schemas.microsoft.com/office/drawing/2014/main" val="1848273049"/>
                    </a:ext>
                  </a:extLst>
                </a:gridCol>
                <a:gridCol w="1527110">
                  <a:extLst>
                    <a:ext uri="{9D8B030D-6E8A-4147-A177-3AD203B41FA5}">
                      <a16:colId xmlns:a16="http://schemas.microsoft.com/office/drawing/2014/main" val="1073877325"/>
                    </a:ext>
                  </a:extLst>
                </a:gridCol>
                <a:gridCol w="1313161">
                  <a:extLst>
                    <a:ext uri="{9D8B030D-6E8A-4147-A177-3AD203B41FA5}">
                      <a16:colId xmlns:a16="http://schemas.microsoft.com/office/drawing/2014/main" val="1446485897"/>
                    </a:ext>
                  </a:extLst>
                </a:gridCol>
                <a:gridCol w="1313161">
                  <a:extLst>
                    <a:ext uri="{9D8B030D-6E8A-4147-A177-3AD203B41FA5}">
                      <a16:colId xmlns:a16="http://schemas.microsoft.com/office/drawing/2014/main" val="2728225243"/>
                    </a:ext>
                  </a:extLst>
                </a:gridCol>
              </a:tblGrid>
              <a:tr h="942473">
                <a:tc>
                  <a:txBody>
                    <a:bodyPr/>
                    <a:lstStyle/>
                    <a:p>
                      <a:pPr lvl="0">
                        <a:buNone/>
                      </a:pPr>
                      <a:r>
                        <a:rPr lang="en-US"/>
                        <a:t>Batch</a:t>
                      </a:r>
                    </a:p>
                  </a:txBody>
                  <a:tcPr/>
                </a:tc>
                <a:tc>
                  <a:txBody>
                    <a:bodyPr/>
                    <a:lstStyle/>
                    <a:p>
                      <a:pPr lvl="0">
                        <a:buNone/>
                      </a:pPr>
                      <a:r>
                        <a:rPr lang="en-US"/>
                        <a:t>DU</a:t>
                      </a:r>
                    </a:p>
                  </a:txBody>
                  <a:tcPr/>
                </a:tc>
                <a:tc>
                  <a:txBody>
                    <a:bodyPr/>
                    <a:lstStyle/>
                    <a:p>
                      <a:pPr lvl="0">
                        <a:buNone/>
                      </a:pPr>
                      <a:r>
                        <a:rPr lang="en-US"/>
                        <a:t>Customer count</a:t>
                      </a:r>
                    </a:p>
                  </a:txBody>
                  <a:tcPr/>
                </a:tc>
                <a:tc>
                  <a:txBody>
                    <a:bodyPr/>
                    <a:lstStyle/>
                    <a:p>
                      <a:r>
                        <a:rPr lang="en-US"/>
                        <a:t>Team Member</a:t>
                      </a:r>
                    </a:p>
                  </a:txBody>
                  <a:tcPr/>
                </a:tc>
                <a:tc>
                  <a:txBody>
                    <a:bodyPr/>
                    <a:lstStyle/>
                    <a:p>
                      <a:r>
                        <a:rPr lang="en-US"/>
                        <a:t>Customer onboarding phase 1 signoff</a:t>
                      </a:r>
                    </a:p>
                  </a:txBody>
                  <a:tcPr/>
                </a:tc>
                <a:tc>
                  <a:txBody>
                    <a:bodyPr/>
                    <a:lstStyle/>
                    <a:p>
                      <a:r>
                        <a:rPr lang="en-US"/>
                        <a:t>C</a:t>
                      </a:r>
                      <a:r>
                        <a:rPr lang="en-US" sz="1800" b="1" i="0" u="none" strike="noStrike" noProof="0">
                          <a:solidFill>
                            <a:srgbClr val="FFFFFF"/>
                          </a:solidFill>
                          <a:latin typeface="Calibri"/>
                        </a:rPr>
                        <a:t>ustomer onboarding phase 2 signoff</a:t>
                      </a:r>
                      <a:endParaRPr lang="en-US"/>
                    </a:p>
                  </a:txBody>
                  <a:tcPr/>
                </a:tc>
                <a:tc>
                  <a:txBody>
                    <a:bodyPr/>
                    <a:lstStyle/>
                    <a:p>
                      <a:pPr lvl="0">
                        <a:buNone/>
                      </a:pPr>
                      <a:r>
                        <a:rPr lang="en-US" sz="1800" b="1" i="0" u="none" strike="noStrike" noProof="0">
                          <a:solidFill>
                            <a:srgbClr val="FFFFFF"/>
                          </a:solidFill>
                          <a:latin typeface="Calibri"/>
                        </a:rPr>
                        <a:t>UAT Configuration date</a:t>
                      </a:r>
                    </a:p>
                  </a:txBody>
                  <a:tcPr/>
                </a:tc>
                <a:tc>
                  <a:txBody>
                    <a:bodyPr/>
                    <a:lstStyle/>
                    <a:p>
                      <a:pPr lvl="0">
                        <a:buNone/>
                      </a:pPr>
                      <a:r>
                        <a:rPr lang="en-US" sz="1800" b="1" i="0" u="none" strike="noStrike" noProof="0">
                          <a:solidFill>
                            <a:srgbClr val="FFFFFF"/>
                          </a:solidFill>
                          <a:latin typeface="Calibri"/>
                        </a:rPr>
                        <a:t>UAT Testing Date (with DU)</a:t>
                      </a:r>
                      <a:endParaRPr lang="en-US"/>
                    </a:p>
                  </a:txBody>
                  <a:tcPr/>
                </a:tc>
                <a:tc>
                  <a:txBody>
                    <a:bodyPr/>
                    <a:lstStyle/>
                    <a:p>
                      <a:pPr lvl="0">
                        <a:buNone/>
                      </a:pPr>
                      <a:r>
                        <a:rPr lang="en-US" sz="1800" b="1" i="0" u="none" strike="noStrike" noProof="0">
                          <a:solidFill>
                            <a:srgbClr val="FFFFFF"/>
                          </a:solidFill>
                          <a:latin typeface="Calibri"/>
                        </a:rPr>
                        <a:t>Go Live</a:t>
                      </a:r>
                    </a:p>
                  </a:txBody>
                  <a:tcPr/>
                </a:tc>
                <a:extLst>
                  <a:ext uri="{0D108BD9-81ED-4DB2-BD59-A6C34878D82A}">
                    <a16:rowId xmlns:a16="http://schemas.microsoft.com/office/drawing/2014/main" val="1697755801"/>
                  </a:ext>
                </a:extLst>
              </a:tr>
              <a:tr h="741947">
                <a:tc>
                  <a:txBody>
                    <a:bodyPr/>
                    <a:lstStyle/>
                    <a:p>
                      <a:pPr lvl="0">
                        <a:buNone/>
                      </a:pPr>
                      <a:r>
                        <a:rPr lang="en-US"/>
                        <a:t>1</a:t>
                      </a:r>
                    </a:p>
                  </a:txBody>
                  <a:tcPr/>
                </a:tc>
                <a:tc>
                  <a:txBody>
                    <a:bodyPr/>
                    <a:lstStyle/>
                    <a:p>
                      <a:pPr lvl="0">
                        <a:buNone/>
                      </a:pPr>
                      <a:r>
                        <a:rPr lang="en-US"/>
                        <a:t>Academic</a:t>
                      </a:r>
                    </a:p>
                  </a:txBody>
                  <a:tcPr/>
                </a:tc>
                <a:tc>
                  <a:txBody>
                    <a:bodyPr/>
                    <a:lstStyle/>
                    <a:p>
                      <a:pPr lvl="0">
                        <a:buNone/>
                      </a:pPr>
                      <a:r>
                        <a:rPr lang="en-US"/>
                        <a:t>11</a:t>
                      </a:r>
                    </a:p>
                  </a:txBody>
                  <a:tcPr/>
                </a:tc>
                <a:tc>
                  <a:txBody>
                    <a:bodyPr/>
                    <a:lstStyle/>
                    <a:p>
                      <a:r>
                        <a:rPr lang="en-US"/>
                        <a:t>Bagavathy, </a:t>
                      </a:r>
                      <a:r>
                        <a:rPr lang="en-US" err="1"/>
                        <a:t>Dharanivel</a:t>
                      </a:r>
                    </a:p>
                  </a:txBody>
                  <a:tcPr/>
                </a:tc>
                <a:tc rowSpan="2">
                  <a:txBody>
                    <a:bodyPr/>
                    <a:lstStyle/>
                    <a:p>
                      <a:endParaRPr lang="en-US"/>
                    </a:p>
                    <a:p>
                      <a:pPr lvl="0">
                        <a:buNone/>
                      </a:pPr>
                      <a:endParaRPr lang="en-US"/>
                    </a:p>
                    <a:p>
                      <a:pPr lvl="0">
                        <a:buNone/>
                      </a:pPr>
                      <a:r>
                        <a:rPr lang="en-US"/>
                        <a:t>23-Aug-2024</a:t>
                      </a:r>
                    </a:p>
                    <a:p>
                      <a:pPr lvl="0">
                        <a:buNone/>
                      </a:pPr>
                      <a:endParaRPr lang="en-US"/>
                    </a:p>
                  </a:txBody>
                  <a:tcPr/>
                </a:tc>
                <a:tc rowSpan="3">
                  <a:txBody>
                    <a:bodyPr/>
                    <a:lstStyle/>
                    <a:p>
                      <a:pPr algn="ctr"/>
                      <a:r>
                        <a:rPr lang="en-US"/>
                        <a:t>08-Nov-2024</a:t>
                      </a:r>
                    </a:p>
                  </a:txBody>
                  <a:tcPr anchor="ctr"/>
                </a:tc>
                <a:tc rowSpan="3">
                  <a:txBody>
                    <a:bodyPr/>
                    <a:lstStyle/>
                    <a:p>
                      <a:pPr lvl="0" algn="ctr">
                        <a:buNone/>
                      </a:pPr>
                      <a:r>
                        <a:rPr lang="en-US"/>
                        <a:t>3rd Dec 2024</a:t>
                      </a:r>
                    </a:p>
                  </a:txBody>
                  <a:tcPr anchor="ctr"/>
                </a:tc>
                <a:tc rowSpan="3">
                  <a:txBody>
                    <a:bodyPr/>
                    <a:lstStyle/>
                    <a:p>
                      <a:pPr lvl="0" algn="ctr">
                        <a:buNone/>
                      </a:pPr>
                      <a:r>
                        <a:rPr lang="en-US"/>
                        <a:t>4th – 11th Dec</a:t>
                      </a:r>
                    </a:p>
                  </a:txBody>
                  <a:tcPr anchor="ctr"/>
                </a:tc>
                <a:tc>
                  <a:txBody>
                    <a:bodyPr/>
                    <a:lstStyle/>
                    <a:p>
                      <a:pPr lvl="0">
                        <a:buNone/>
                      </a:pPr>
                      <a:r>
                        <a:rPr lang="en-US"/>
                        <a:t>31st Dec 2024</a:t>
                      </a:r>
                    </a:p>
                  </a:txBody>
                  <a:tcPr/>
                </a:tc>
                <a:extLst>
                  <a:ext uri="{0D108BD9-81ED-4DB2-BD59-A6C34878D82A}">
                    <a16:rowId xmlns:a16="http://schemas.microsoft.com/office/drawing/2014/main" val="2613141507"/>
                  </a:ext>
                </a:extLst>
              </a:tr>
              <a:tr h="701842">
                <a:tc>
                  <a:txBody>
                    <a:bodyPr/>
                    <a:lstStyle/>
                    <a:p>
                      <a:pPr lvl="0">
                        <a:buNone/>
                      </a:pPr>
                      <a:r>
                        <a:rPr lang="en-US"/>
                        <a:t>2</a:t>
                      </a:r>
                    </a:p>
                  </a:txBody>
                  <a:tcPr/>
                </a:tc>
                <a:tc>
                  <a:txBody>
                    <a:bodyPr/>
                    <a:lstStyle/>
                    <a:p>
                      <a:pPr lvl="0">
                        <a:buNone/>
                      </a:pPr>
                      <a:r>
                        <a:rPr lang="en-US"/>
                        <a:t>Data Conversion</a:t>
                      </a:r>
                    </a:p>
                  </a:txBody>
                  <a:tcPr/>
                </a:tc>
                <a:tc>
                  <a:txBody>
                    <a:bodyPr/>
                    <a:lstStyle/>
                    <a:p>
                      <a:pPr lvl="0">
                        <a:buNone/>
                      </a:pPr>
                      <a:r>
                        <a:rPr lang="en-US"/>
                        <a:t>35</a:t>
                      </a:r>
                    </a:p>
                  </a:txBody>
                  <a:tcPr/>
                </a:tc>
                <a:tc>
                  <a:txBody>
                    <a:bodyPr/>
                    <a:lstStyle/>
                    <a:p>
                      <a:pPr lvl="0">
                        <a:buNone/>
                      </a:pPr>
                      <a:r>
                        <a:rPr lang="en-US" sz="1800" b="0" i="0" u="none" strike="noStrike" noProof="0">
                          <a:solidFill>
                            <a:srgbClr val="3D3D3D"/>
                          </a:solidFill>
                          <a:latin typeface="Calibri"/>
                        </a:rPr>
                        <a:t>Bagavathy, </a:t>
                      </a:r>
                      <a:r>
                        <a:rPr lang="en-US" sz="1800" b="0" i="0" u="none" strike="noStrike" noProof="0" err="1">
                          <a:solidFill>
                            <a:srgbClr val="3D3D3D"/>
                          </a:solidFill>
                          <a:latin typeface="Calibri"/>
                        </a:rPr>
                        <a:t>Dharanivel</a:t>
                      </a:r>
                      <a:endParaRPr lang="en-US"/>
                    </a:p>
                  </a:txBody>
                  <a:tcPr/>
                </a:tc>
                <a:tc vMerge="1">
                  <a:txBody>
                    <a:bodyPr/>
                    <a:lstStyle/>
                    <a:p>
                      <a:endParaRPr lang="en-US" sz="1800" b="0" i="0" u="none" strike="noStrike" noProof="0">
                        <a:solidFill>
                          <a:srgbClr val="3D3D3D"/>
                        </a:solidFill>
                        <a:latin typeface="Calibri"/>
                      </a:endParaRPr>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lvl="0">
                        <a:buNone/>
                      </a:pPr>
                      <a:r>
                        <a:rPr lang="en-US" sz="1800" b="0" i="0" u="none" strike="noStrike" noProof="0">
                          <a:solidFill>
                            <a:srgbClr val="3D3D3D"/>
                          </a:solidFill>
                          <a:latin typeface="Calibri"/>
                        </a:rPr>
                        <a:t>31st Dec 2024</a:t>
                      </a:r>
                      <a:endParaRPr lang="en-US"/>
                    </a:p>
                  </a:txBody>
                  <a:tcPr/>
                </a:tc>
                <a:extLst>
                  <a:ext uri="{0D108BD9-81ED-4DB2-BD59-A6C34878D82A}">
                    <a16:rowId xmlns:a16="http://schemas.microsoft.com/office/drawing/2014/main" val="1638865636"/>
                  </a:ext>
                </a:extLst>
              </a:tr>
              <a:tr h="1125570">
                <a:tc>
                  <a:txBody>
                    <a:bodyPr/>
                    <a:lstStyle/>
                    <a:p>
                      <a:pPr lvl="0">
                        <a:buNone/>
                      </a:pPr>
                      <a:r>
                        <a:rPr lang="en-US"/>
                        <a:t>3</a:t>
                      </a:r>
                    </a:p>
                  </a:txBody>
                  <a:tcPr/>
                </a:tc>
                <a:tc>
                  <a:txBody>
                    <a:bodyPr/>
                    <a:lstStyle/>
                    <a:p>
                      <a:pPr lvl="0">
                        <a:buNone/>
                      </a:pPr>
                      <a:r>
                        <a:rPr lang="en-US"/>
                        <a:t>Pearson</a:t>
                      </a:r>
                    </a:p>
                  </a:txBody>
                  <a:tcPr/>
                </a:tc>
                <a:tc>
                  <a:txBody>
                    <a:bodyPr/>
                    <a:lstStyle/>
                    <a:p>
                      <a:pPr lvl="0">
                        <a:buNone/>
                      </a:pPr>
                      <a:r>
                        <a:rPr lang="en-US"/>
                        <a:t>6</a:t>
                      </a:r>
                    </a:p>
                  </a:txBody>
                  <a:tcPr/>
                </a:tc>
                <a:tc>
                  <a:txBody>
                    <a:bodyPr/>
                    <a:lstStyle/>
                    <a:p>
                      <a:pPr lvl="0">
                        <a:buNone/>
                      </a:pPr>
                      <a:r>
                        <a:rPr lang="en-US" sz="1800" b="0" i="0" u="none" strike="noStrike" noProof="0">
                          <a:solidFill>
                            <a:srgbClr val="3D3D3D"/>
                          </a:solidFill>
                          <a:latin typeface="Calibri"/>
                        </a:rPr>
                        <a:t>Renuga</a:t>
                      </a:r>
                    </a:p>
                  </a:txBody>
                  <a:tcPr/>
                </a:tc>
                <a:tc>
                  <a:txBody>
                    <a:bodyPr/>
                    <a:lstStyle/>
                    <a:p>
                      <a:pPr lvl="0">
                        <a:buNone/>
                      </a:pPr>
                      <a:r>
                        <a:rPr lang="en-US" sz="1800" b="0" i="0" u="none" strike="noStrike" noProof="0">
                          <a:solidFill>
                            <a:srgbClr val="3D3D3D"/>
                          </a:solidFill>
                          <a:latin typeface="Calibri"/>
                        </a:rPr>
                        <a:t>25-Sep-2024</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lvl="0">
                        <a:buNone/>
                      </a:pPr>
                      <a:r>
                        <a:rPr lang="en-US" sz="1800" b="0" i="0" u="none" strike="noStrike" noProof="0">
                          <a:solidFill>
                            <a:srgbClr val="3D3D3D"/>
                          </a:solidFill>
                          <a:latin typeface="Calibri"/>
                        </a:rPr>
                        <a:t>31st  Dec 2024</a:t>
                      </a:r>
                      <a:endParaRPr lang="en-US"/>
                    </a:p>
                  </a:txBody>
                  <a:tcPr/>
                </a:tc>
                <a:extLst>
                  <a:ext uri="{0D108BD9-81ED-4DB2-BD59-A6C34878D82A}">
                    <a16:rowId xmlns:a16="http://schemas.microsoft.com/office/drawing/2014/main" val="129507996"/>
                  </a:ext>
                </a:extLst>
              </a:tr>
            </a:tbl>
          </a:graphicData>
        </a:graphic>
      </p:graphicFrame>
    </p:spTree>
    <p:extLst>
      <p:ext uri="{BB962C8B-B14F-4D97-AF65-F5344CB8AC3E}">
        <p14:creationId xmlns:p14="http://schemas.microsoft.com/office/powerpoint/2010/main" val="125029380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04E409-8AB8-98A8-F18D-FAF30ED3B94C}"/>
              </a:ext>
            </a:extLst>
          </p:cNvPr>
          <p:cNvSpPr>
            <a:spLocks noGrp="1"/>
          </p:cNvSpPr>
          <p:nvPr>
            <p:ph type="body" sz="quarter" idx="10"/>
          </p:nvPr>
        </p:nvSpPr>
        <p:spPr/>
        <p:txBody>
          <a:bodyPr/>
          <a:lstStyle/>
          <a:p>
            <a:r>
              <a:rPr lang="en-US" err="1">
                <a:latin typeface="Verdana"/>
                <a:ea typeface="Verdana"/>
              </a:rPr>
              <a:t>iTracks</a:t>
            </a:r>
            <a:r>
              <a:rPr lang="en-US">
                <a:latin typeface="Verdana"/>
                <a:ea typeface="Verdana"/>
              </a:rPr>
              <a:t> – Backlog List</a:t>
            </a:r>
            <a:endParaRPr lang="en-US"/>
          </a:p>
        </p:txBody>
      </p:sp>
      <p:graphicFrame>
        <p:nvGraphicFramePr>
          <p:cNvPr id="4" name="Table 3">
            <a:extLst>
              <a:ext uri="{FF2B5EF4-FFF2-40B4-BE49-F238E27FC236}">
                <a16:creationId xmlns:a16="http://schemas.microsoft.com/office/drawing/2014/main" id="{058DCC17-DACE-C6E1-4C7B-8A1C4B9080BB}"/>
              </a:ext>
            </a:extLst>
          </p:cNvPr>
          <p:cNvGraphicFramePr>
            <a:graphicFrameLocks noGrp="1"/>
          </p:cNvGraphicFramePr>
          <p:nvPr>
            <p:extLst>
              <p:ext uri="{D42A27DB-BD31-4B8C-83A1-F6EECF244321}">
                <p14:modId xmlns:p14="http://schemas.microsoft.com/office/powerpoint/2010/main" val="3843986747"/>
              </p:ext>
            </p:extLst>
          </p:nvPr>
        </p:nvGraphicFramePr>
        <p:xfrm>
          <a:off x="293297" y="783515"/>
          <a:ext cx="11684314" cy="6404101"/>
        </p:xfrm>
        <a:graphic>
          <a:graphicData uri="http://schemas.openxmlformats.org/drawingml/2006/table">
            <a:tbl>
              <a:tblPr bandRow="1">
                <a:tableStyleId>{5C22544A-7EE6-4342-B048-85BDC9FD1C3A}</a:tableStyleId>
              </a:tblPr>
              <a:tblGrid>
                <a:gridCol w="327581">
                  <a:extLst>
                    <a:ext uri="{9D8B030D-6E8A-4147-A177-3AD203B41FA5}">
                      <a16:colId xmlns:a16="http://schemas.microsoft.com/office/drawing/2014/main" val="2135355897"/>
                    </a:ext>
                  </a:extLst>
                </a:gridCol>
                <a:gridCol w="1068541">
                  <a:extLst>
                    <a:ext uri="{9D8B030D-6E8A-4147-A177-3AD203B41FA5}">
                      <a16:colId xmlns:a16="http://schemas.microsoft.com/office/drawing/2014/main" val="996087479"/>
                    </a:ext>
                  </a:extLst>
                </a:gridCol>
                <a:gridCol w="2449069">
                  <a:extLst>
                    <a:ext uri="{9D8B030D-6E8A-4147-A177-3AD203B41FA5}">
                      <a16:colId xmlns:a16="http://schemas.microsoft.com/office/drawing/2014/main" val="2229925126"/>
                    </a:ext>
                  </a:extLst>
                </a:gridCol>
                <a:gridCol w="2613041">
                  <a:extLst>
                    <a:ext uri="{9D8B030D-6E8A-4147-A177-3AD203B41FA5}">
                      <a16:colId xmlns:a16="http://schemas.microsoft.com/office/drawing/2014/main" val="166427932"/>
                    </a:ext>
                  </a:extLst>
                </a:gridCol>
                <a:gridCol w="2613041">
                  <a:extLst>
                    <a:ext uri="{9D8B030D-6E8A-4147-A177-3AD203B41FA5}">
                      <a16:colId xmlns:a16="http://schemas.microsoft.com/office/drawing/2014/main" val="974767531"/>
                    </a:ext>
                  </a:extLst>
                </a:gridCol>
                <a:gridCol w="2613041">
                  <a:extLst>
                    <a:ext uri="{9D8B030D-6E8A-4147-A177-3AD203B41FA5}">
                      <a16:colId xmlns:a16="http://schemas.microsoft.com/office/drawing/2014/main" val="1226361968"/>
                    </a:ext>
                  </a:extLst>
                </a:gridCol>
              </a:tblGrid>
              <a:tr h="332486">
                <a:tc>
                  <a:txBody>
                    <a:bodyPr/>
                    <a:lstStyle/>
                    <a:p>
                      <a:pPr marL="0" algn="ctr" rtl="0" eaLnBrk="1" fontAlgn="ctr" latinLnBrk="0" hangingPunct="1">
                        <a:spcBef>
                          <a:spcPts val="0"/>
                        </a:spcBef>
                        <a:spcAft>
                          <a:spcPts val="0"/>
                        </a:spcAft>
                      </a:pPr>
                      <a:r>
                        <a:rPr lang="en-IN" sz="1400" b="1" i="0" kern="1200" dirty="0" err="1">
                          <a:solidFill>
                            <a:schemeClr val="bg1"/>
                          </a:solidFill>
                          <a:effectLst/>
                          <a:latin typeface="Calibri"/>
                        </a:rPr>
                        <a:t>S.No</a:t>
                      </a:r>
                      <a:r>
                        <a:rPr lang="en-IN" sz="1400" b="1" i="0" kern="1200" dirty="0">
                          <a:solidFill>
                            <a:schemeClr val="bg1"/>
                          </a:solidFill>
                          <a:effectLst/>
                          <a:latin typeface="Calibri"/>
                        </a:rPr>
                        <a:t>.</a:t>
                      </a:r>
                      <a:endParaRPr lang="en-IN" sz="1400" b="1" dirty="0">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marL="0" algn="ctr" rtl="0" eaLnBrk="1" fontAlgn="ctr" latinLnBrk="0" hangingPunct="1">
                        <a:spcBef>
                          <a:spcPts val="0"/>
                        </a:spcBef>
                        <a:spcAft>
                          <a:spcPts val="0"/>
                        </a:spcAft>
                      </a:pPr>
                      <a:r>
                        <a:rPr lang="en-IN" sz="1400" b="1" i="0" kern="1200" dirty="0">
                          <a:solidFill>
                            <a:schemeClr val="bg1"/>
                          </a:solidFill>
                          <a:effectLst/>
                          <a:latin typeface="Calibri"/>
                        </a:rPr>
                        <a:t>Module</a:t>
                      </a:r>
                      <a:endParaRPr lang="en-IN" sz="1400" b="1" dirty="0">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marL="0" algn="ctr" rtl="0" eaLnBrk="1" fontAlgn="ctr" latinLnBrk="0" hangingPunct="1">
                        <a:spcBef>
                          <a:spcPts val="0"/>
                        </a:spcBef>
                        <a:spcAft>
                          <a:spcPts val="0"/>
                        </a:spcAft>
                      </a:pPr>
                      <a:r>
                        <a:rPr lang="en-IN" sz="1400" b="1" i="0" kern="1200" dirty="0">
                          <a:solidFill>
                            <a:schemeClr val="bg1"/>
                          </a:solidFill>
                          <a:effectLst/>
                          <a:latin typeface="Calibri"/>
                        </a:rPr>
                        <a:t>Milestone</a:t>
                      </a:r>
                      <a:endParaRPr lang="en-IN" sz="1400" b="1" dirty="0">
                        <a:solidFill>
                          <a:schemeClr val="bg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marL="0" lvl="0" algn="ctr">
                        <a:spcBef>
                          <a:spcPts val="0"/>
                        </a:spcBef>
                        <a:spcAft>
                          <a:spcPts val="0"/>
                        </a:spcAft>
                        <a:buNone/>
                      </a:pPr>
                      <a:r>
                        <a:rPr lang="en-IN" sz="1400" b="1" i="0" kern="1200" dirty="0">
                          <a:solidFill>
                            <a:schemeClr val="bg1"/>
                          </a:solidFill>
                          <a:effectLst/>
                          <a:latin typeface="Calibri"/>
                        </a:rPr>
                        <a:t>Epics/Sub-Modules</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marL="0" lvl="0" algn="ctr">
                        <a:spcBef>
                          <a:spcPts val="0"/>
                        </a:spcBef>
                        <a:spcAft>
                          <a:spcPts val="0"/>
                        </a:spcAft>
                        <a:buNone/>
                      </a:pPr>
                      <a:r>
                        <a:rPr lang="en-IN" sz="1400" b="1" i="0" kern="1200" dirty="0">
                          <a:solidFill>
                            <a:schemeClr val="bg1"/>
                          </a:solidFill>
                          <a:effectLst/>
                          <a:latin typeface="Calibri"/>
                        </a:rPr>
                        <a:t>Effort Estimation</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marL="0" lvl="0" algn="ctr">
                        <a:spcBef>
                          <a:spcPts val="0"/>
                        </a:spcBef>
                        <a:spcAft>
                          <a:spcPts val="0"/>
                        </a:spcAft>
                        <a:buNone/>
                      </a:pPr>
                      <a:endParaRPr lang="en-IN" sz="1400" b="1" i="0" kern="1200" dirty="0">
                        <a:solidFill>
                          <a:schemeClr val="bg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1882979808"/>
                  </a:ext>
                </a:extLst>
              </a:tr>
              <a:tr h="428370">
                <a:tc rowSpan="4">
                  <a:txBody>
                    <a:bodyPr/>
                    <a:lstStyle/>
                    <a:p>
                      <a:pPr marL="0" lvl="0" algn="ctr">
                        <a:spcBef>
                          <a:spcPts val="0"/>
                        </a:spcBef>
                        <a:spcAft>
                          <a:spcPts val="0"/>
                        </a:spcAft>
                        <a:buNone/>
                      </a:pPr>
                      <a:r>
                        <a:rPr lang="en-IN" sz="1400" b="0" i="0" kern="1200" dirty="0">
                          <a:solidFill>
                            <a:schemeClr val="tx1"/>
                          </a:solidFill>
                          <a:effectLst/>
                          <a:latin typeface="Calibri"/>
                        </a:rPr>
                        <a:t>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rowSpan="4">
                  <a:txBody>
                    <a:bodyPr/>
                    <a:lstStyle/>
                    <a:p>
                      <a:pPr marL="0" lvl="0" algn="ctr">
                        <a:spcBef>
                          <a:spcPts val="0"/>
                        </a:spcBef>
                        <a:spcAft>
                          <a:spcPts val="0"/>
                        </a:spcAft>
                        <a:buNone/>
                      </a:pPr>
                      <a:r>
                        <a:rPr lang="en-IN" sz="1400" b="0" i="0" kern="1200">
                          <a:solidFill>
                            <a:schemeClr val="tx1"/>
                          </a:solidFill>
                          <a:effectLst/>
                          <a:latin typeface="Calibri"/>
                        </a:rPr>
                        <a:t>New WMS Customer Onboarding – Phase3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US" sz="1400" b="0" i="0" kern="1200" dirty="0">
                          <a:solidFill>
                            <a:schemeClr val="tx1"/>
                          </a:solidFill>
                          <a:effectLst/>
                          <a:latin typeface="Calibri"/>
                        </a:rPr>
                        <a:t>Graphics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r>
                        <a:rPr lang="en-IN" sz="1400" b="0" i="0" kern="1200" dirty="0">
                          <a:solidFill>
                            <a:schemeClr val="tx1"/>
                          </a:solidFill>
                          <a:effectLst/>
                          <a:latin typeface="Calibri"/>
                        </a:rPr>
                        <a:t>Graphic art cut list creation</a:t>
                      </a:r>
                    </a:p>
                    <a:p>
                      <a:pPr marL="342900" lvl="0" indent="-342900" algn="l">
                        <a:spcBef>
                          <a:spcPts val="0"/>
                        </a:spcBef>
                        <a:spcAft>
                          <a:spcPts val="0"/>
                        </a:spcAft>
                        <a:buAutoNum type="arabicPeriod"/>
                      </a:pPr>
                      <a:r>
                        <a:rPr lang="en-IN" sz="1400" b="0" i="0" kern="1200" dirty="0">
                          <a:solidFill>
                            <a:schemeClr val="tx1"/>
                          </a:solidFill>
                          <a:effectLst/>
                          <a:latin typeface="Calibri"/>
                        </a:rPr>
                        <a:t>Graphic art cut list report</a:t>
                      </a:r>
                    </a:p>
                    <a:p>
                      <a:pPr marL="342900" lvl="0" indent="-342900" algn="l">
                        <a:spcBef>
                          <a:spcPts val="0"/>
                        </a:spcBef>
                        <a:spcAft>
                          <a:spcPts val="0"/>
                        </a:spcAft>
                        <a:buAutoNum type="arabicPeriod"/>
                      </a:pPr>
                      <a:r>
                        <a:rPr lang="en-IN" sz="1400" b="0" i="0" kern="1200" dirty="0">
                          <a:solidFill>
                            <a:schemeClr val="tx1"/>
                          </a:solidFill>
                          <a:effectLst/>
                          <a:latin typeface="Calibri"/>
                        </a:rPr>
                        <a:t>Graphic art cut month wise report</a:t>
                      </a:r>
                    </a:p>
                    <a:p>
                      <a:pPr marL="342900" lvl="0" indent="-342900" algn="l">
                        <a:spcBef>
                          <a:spcPts val="0"/>
                        </a:spcBef>
                        <a:spcAft>
                          <a:spcPts val="0"/>
                        </a:spcAft>
                        <a:buAutoNum type="arabicPeriod"/>
                      </a:pPr>
                      <a:endParaRPr lang="en-IN" sz="1400" b="0" i="0" kern="120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indent="0" algn="l">
                        <a:spcBef>
                          <a:spcPts val="0"/>
                        </a:spcBef>
                        <a:spcAft>
                          <a:spcPts val="0"/>
                        </a:spcAft>
                        <a:buNone/>
                      </a:pPr>
                      <a:r>
                        <a:rPr lang="en-IN" sz="1400" b="0" i="0" kern="1200">
                          <a:solidFill>
                            <a:schemeClr val="tx1"/>
                          </a:solidFill>
                          <a:effectLst/>
                          <a:latin typeface="Calibri"/>
                        </a:rPr>
                        <a:t>12</a:t>
                      </a: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881313588"/>
                  </a:ext>
                </a:extLst>
              </a:tr>
              <a:tr h="428370">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US" sz="1400" b="0" i="0" kern="1200" dirty="0">
                          <a:solidFill>
                            <a:schemeClr val="tx1"/>
                          </a:solidFill>
                          <a:effectLst/>
                          <a:latin typeface="Calibri"/>
                        </a:rPr>
                        <a:t>Editorial Services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r>
                        <a:rPr lang="en-IN" sz="1400" b="0" i="0" kern="1200" dirty="0">
                          <a:solidFill>
                            <a:schemeClr val="tx1"/>
                          </a:solidFill>
                          <a:effectLst/>
                          <a:latin typeface="Calibri"/>
                        </a:rPr>
                        <a:t>EPR Word count entry</a:t>
                      </a:r>
                    </a:p>
                    <a:p>
                      <a:pPr marL="342900" lvl="0" indent="-342900" algn="l">
                        <a:spcBef>
                          <a:spcPts val="0"/>
                        </a:spcBef>
                        <a:spcAft>
                          <a:spcPts val="0"/>
                        </a:spcAft>
                        <a:buAutoNum type="arabicPeriod"/>
                      </a:pPr>
                      <a:r>
                        <a:rPr lang="en-IN" sz="1400" b="0" i="0" kern="1200" dirty="0">
                          <a:solidFill>
                            <a:schemeClr val="tx1"/>
                          </a:solidFill>
                          <a:effectLst/>
                          <a:latin typeface="Calibri"/>
                        </a:rPr>
                        <a:t>Despatches pages report``</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indent="0" algn="l">
                        <a:spcBef>
                          <a:spcPts val="0"/>
                        </a:spcBef>
                        <a:spcAft>
                          <a:spcPts val="0"/>
                        </a:spcAft>
                        <a:buNone/>
                      </a:pPr>
                      <a:r>
                        <a:rPr lang="en-IN" sz="1400" b="0" i="0" kern="1200">
                          <a:solidFill>
                            <a:schemeClr val="tx1"/>
                          </a:solidFill>
                          <a:effectLst/>
                          <a:latin typeface="Calibri"/>
                        </a:rPr>
                        <a:t>5</a:t>
                      </a: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221467980"/>
                  </a:ext>
                </a:extLst>
              </a:tr>
              <a:tr h="428370">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US" sz="1400" b="0" i="0" kern="1200" dirty="0">
                          <a:solidFill>
                            <a:schemeClr val="tx1"/>
                          </a:solidFill>
                          <a:effectLst/>
                          <a:latin typeface="Calibri"/>
                        </a:rPr>
                        <a:t>Create Reports in New </a:t>
                      </a:r>
                      <a:r>
                        <a:rPr lang="en-US" sz="1400" b="0" i="0" kern="1200" err="1">
                          <a:solidFill>
                            <a:schemeClr val="tx1"/>
                          </a:solidFill>
                          <a:effectLst/>
                          <a:latin typeface="Calibri"/>
                        </a:rPr>
                        <a:t>iTracks</a:t>
                      </a:r>
                      <a:r>
                        <a:rPr lang="en-US" sz="1400" b="0" i="0" kern="1200" dirty="0">
                          <a:solidFill>
                            <a:schemeClr val="tx1"/>
                          </a:solidFill>
                          <a:effectLst/>
                          <a:latin typeface="Calibri"/>
                        </a:rPr>
                        <a: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r>
                        <a:rPr lang="en-IN" sz="1400" b="0" i="0" kern="1200" dirty="0">
                          <a:solidFill>
                            <a:schemeClr val="tx1"/>
                          </a:solidFill>
                          <a:effectLst/>
                          <a:latin typeface="Calibri"/>
                        </a:rPr>
                        <a:t>Productivity and page target report</a:t>
                      </a:r>
                    </a:p>
                    <a:p>
                      <a:pPr marL="342900" lvl="0" indent="-342900" algn="l">
                        <a:spcBef>
                          <a:spcPts val="0"/>
                        </a:spcBef>
                        <a:spcAft>
                          <a:spcPts val="0"/>
                        </a:spcAft>
                        <a:buAutoNum type="arabicPeriod"/>
                      </a:pPr>
                      <a:r>
                        <a:rPr lang="en-IN" sz="1400" b="0" i="0" kern="1200" dirty="0">
                          <a:solidFill>
                            <a:schemeClr val="tx1"/>
                          </a:solidFill>
                          <a:effectLst/>
                          <a:latin typeface="Calibri"/>
                        </a:rPr>
                        <a:t>Stage-wise detailed report</a:t>
                      </a:r>
                    </a:p>
                    <a:p>
                      <a:pPr marL="342900" lvl="0" indent="-342900" algn="l">
                        <a:spcBef>
                          <a:spcPts val="0"/>
                        </a:spcBef>
                        <a:spcAft>
                          <a:spcPts val="0"/>
                        </a:spcAft>
                        <a:buAutoNum type="arabicPeriod"/>
                      </a:pPr>
                      <a:r>
                        <a:rPr lang="en-IN" sz="1400" b="0" i="0" kern="1200" dirty="0">
                          <a:solidFill>
                            <a:schemeClr val="tx1"/>
                          </a:solidFill>
                          <a:effectLst/>
                          <a:latin typeface="Calibri"/>
                        </a:rPr>
                        <a:t>Miscellaneous entry detailed report</a:t>
                      </a:r>
                    </a:p>
                    <a:p>
                      <a:pPr marL="342900" lvl="0" indent="-342900" algn="l">
                        <a:spcBef>
                          <a:spcPts val="0"/>
                        </a:spcBef>
                        <a:spcAft>
                          <a:spcPts val="0"/>
                        </a:spcAft>
                        <a:buAutoNum type="arabicPeriod"/>
                      </a:pPr>
                      <a:endParaRPr lang="en-IN" sz="1400" b="0" i="0" kern="120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indent="0" algn="l">
                        <a:spcBef>
                          <a:spcPts val="0"/>
                        </a:spcBef>
                        <a:spcAft>
                          <a:spcPts val="0"/>
                        </a:spcAft>
                        <a:buNone/>
                      </a:pPr>
                      <a:r>
                        <a:rPr lang="en-IN" sz="1400" b="0" i="0" kern="1200" dirty="0">
                          <a:solidFill>
                            <a:schemeClr val="tx1"/>
                          </a:solidFill>
                          <a:effectLst/>
                          <a:latin typeface="Calibri"/>
                        </a:rPr>
                        <a:t>6</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1691570790"/>
                  </a:ext>
                </a:extLst>
              </a:tr>
              <a:tr h="428370">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v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US" sz="1400" b="0" i="0" kern="1200">
                          <a:solidFill>
                            <a:schemeClr val="tx1"/>
                          </a:solidFill>
                          <a:effectLst/>
                          <a:latin typeface="Calibri"/>
                        </a:rPr>
                        <a:t>Integrate new </a:t>
                      </a:r>
                      <a:r>
                        <a:rPr lang="en-US" sz="1400" b="0" i="0" kern="1200" err="1">
                          <a:solidFill>
                            <a:schemeClr val="tx1"/>
                          </a:solidFill>
                          <a:effectLst/>
                          <a:latin typeface="Calibri"/>
                        </a:rPr>
                        <a:t>iTracks</a:t>
                      </a:r>
                      <a:r>
                        <a:rPr lang="en-US" sz="1400" b="0" i="0" kern="1200">
                          <a:solidFill>
                            <a:schemeClr val="tx1"/>
                          </a:solidFill>
                          <a:effectLst/>
                          <a:latin typeface="Calibri"/>
                        </a:rPr>
                        <a:t> reports to </a:t>
                      </a:r>
                      <a:r>
                        <a:rPr lang="en-US" sz="1400" b="0" i="0" kern="1200" err="1">
                          <a:solidFill>
                            <a:schemeClr val="tx1"/>
                          </a:solidFill>
                          <a:effectLst/>
                          <a:latin typeface="Calibri"/>
                        </a:rPr>
                        <a:t>iDashboard</a:t>
                      </a:r>
                      <a:endParaRPr lang="en-US" sz="1400" b="0" i="0" kern="120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r>
                        <a:rPr lang="en-IN" sz="1400" b="0" i="0" kern="1200" dirty="0">
                          <a:solidFill>
                            <a:schemeClr val="tx1"/>
                          </a:solidFill>
                          <a:effectLst/>
                          <a:latin typeface="Calibri"/>
                        </a:rPr>
                        <a:t>OTD Report integration</a:t>
                      </a:r>
                    </a:p>
                    <a:p>
                      <a:pPr marL="342900" lvl="0" indent="-342900" algn="l">
                        <a:spcBef>
                          <a:spcPts val="0"/>
                        </a:spcBef>
                        <a:spcAft>
                          <a:spcPts val="0"/>
                        </a:spcAft>
                        <a:buAutoNum type="arabicPeriod"/>
                      </a:pPr>
                      <a:r>
                        <a:rPr lang="en-IN" sz="1400" b="0" i="0" kern="1200" dirty="0">
                          <a:solidFill>
                            <a:schemeClr val="tx1"/>
                          </a:solidFill>
                          <a:effectLst/>
                          <a:latin typeface="Calibri"/>
                        </a:rPr>
                        <a:t>Order inflow report integration</a:t>
                      </a:r>
                    </a:p>
                    <a:p>
                      <a:pPr marL="342900" lvl="0" indent="-342900" algn="l">
                        <a:spcBef>
                          <a:spcPts val="0"/>
                        </a:spcBef>
                        <a:spcAft>
                          <a:spcPts val="0"/>
                        </a:spcAft>
                        <a:buAutoNum type="arabicPeriod"/>
                      </a:pPr>
                      <a:r>
                        <a:rPr lang="en-IN" sz="1400" b="0" i="0" kern="1200" dirty="0">
                          <a:solidFill>
                            <a:schemeClr val="tx1"/>
                          </a:solidFill>
                          <a:effectLst/>
                          <a:latin typeface="Calibri"/>
                        </a:rPr>
                        <a:t>Delivery report integration</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indent="0" algn="l">
                        <a:spcBef>
                          <a:spcPts val="0"/>
                        </a:spcBef>
                        <a:spcAft>
                          <a:spcPts val="0"/>
                        </a:spcAft>
                        <a:buNone/>
                      </a:pPr>
                      <a:r>
                        <a:rPr lang="en-IN" sz="1400" b="0" i="0" kern="1200" dirty="0">
                          <a:solidFill>
                            <a:schemeClr val="tx1"/>
                          </a:solidFill>
                          <a:effectLst/>
                          <a:latin typeface="Calibri"/>
                        </a:rPr>
                        <a:t>10</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457810625"/>
                  </a:ext>
                </a:extLst>
              </a:tr>
              <a:tr h="428371">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Quality</a:t>
                      </a:r>
                      <a:endParaRPr lang="en-IN" sz="1400" b="0" dirty="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algn="l" rtl="0" eaLnBrk="1" fontAlgn="ctr" latinLnBrk="0" hangingPunct="1">
                        <a:spcBef>
                          <a:spcPts val="0"/>
                        </a:spcBef>
                        <a:spcAft>
                          <a:spcPts val="0"/>
                        </a:spcAft>
                      </a:pPr>
                      <a:r>
                        <a:rPr lang="en-US" sz="1400" b="0" i="0" kern="1200" dirty="0">
                          <a:solidFill>
                            <a:schemeClr val="tx1"/>
                          </a:solidFill>
                          <a:effectLst/>
                          <a:latin typeface="Calibri"/>
                        </a:rPr>
                        <a:t>Migration of remaining 4 sub modules </a:t>
                      </a:r>
                      <a:endParaRPr lang="en-US" sz="1400" b="0" dirty="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r>
                        <a:rPr lang="en-IN" sz="1400" b="0" i="0" kern="1200" err="1">
                          <a:solidFill>
                            <a:schemeClr val="tx1"/>
                          </a:solidFill>
                          <a:effectLst/>
                          <a:latin typeface="Calibri"/>
                        </a:rPr>
                        <a:t>QTrack</a:t>
                      </a:r>
                      <a:endParaRPr lang="en-IN" sz="1400" b="0" i="0" kern="1200" dirty="0" err="1">
                        <a:solidFill>
                          <a:schemeClr val="tx1"/>
                        </a:solidFill>
                        <a:effectLst/>
                        <a:latin typeface="Calibri"/>
                      </a:endParaRPr>
                    </a:p>
                    <a:p>
                      <a:pPr marL="342900" lvl="0" indent="-342900" algn="l">
                        <a:spcBef>
                          <a:spcPts val="0"/>
                        </a:spcBef>
                        <a:spcAft>
                          <a:spcPts val="0"/>
                        </a:spcAft>
                        <a:buAutoNum type="arabicPeriod"/>
                      </a:pPr>
                      <a:r>
                        <a:rPr lang="en-IN" sz="1400" b="0" i="0" kern="1200" dirty="0">
                          <a:solidFill>
                            <a:schemeClr val="tx1"/>
                          </a:solidFill>
                          <a:effectLst/>
                          <a:latin typeface="Calibri"/>
                        </a:rPr>
                        <a:t>7D Masters</a:t>
                      </a:r>
                    </a:p>
                    <a:p>
                      <a:pPr marL="342900" lvl="0" indent="-342900" algn="l">
                        <a:spcBef>
                          <a:spcPts val="0"/>
                        </a:spcBef>
                        <a:spcAft>
                          <a:spcPts val="0"/>
                        </a:spcAft>
                        <a:buAutoNum type="arabicPeriod"/>
                      </a:pPr>
                      <a:r>
                        <a:rPr lang="en-IN" sz="1400" b="0" i="0" kern="1200" dirty="0">
                          <a:solidFill>
                            <a:schemeClr val="tx1"/>
                          </a:solidFill>
                          <a:effectLst/>
                          <a:latin typeface="Calibri"/>
                        </a:rPr>
                        <a:t>Checklist </a:t>
                      </a:r>
                    </a:p>
                    <a:p>
                      <a:pPr marL="342900" lvl="0" indent="-342900" algn="l">
                        <a:spcBef>
                          <a:spcPts val="0"/>
                        </a:spcBef>
                        <a:spcAft>
                          <a:spcPts val="0"/>
                        </a:spcAft>
                        <a:buAutoNum type="arabicPeriod"/>
                      </a:pPr>
                      <a:r>
                        <a:rPr lang="en-IN" sz="1400" b="0" i="0" kern="1200" dirty="0">
                          <a:solidFill>
                            <a:schemeClr val="tx1"/>
                          </a:solidFill>
                          <a:effectLst/>
                          <a:latin typeface="Calibri"/>
                        </a:rPr>
                        <a:t>FQA</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966232713"/>
                  </a:ext>
                </a:extLst>
              </a:tr>
              <a:tr h="428371">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3</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Admin</a:t>
                      </a:r>
                      <a:endParaRPr lang="en-IN" sz="1400" b="0" dirty="0">
                        <a:solidFill>
                          <a:schemeClr val="tx1"/>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0" algn="l" rtl="0" eaLnBrk="1" fontAlgn="ctr" latinLnBrk="0" hangingPunct="1">
                        <a:spcBef>
                          <a:spcPts val="0"/>
                        </a:spcBef>
                        <a:spcAft>
                          <a:spcPts val="0"/>
                        </a:spcAft>
                      </a:pPr>
                      <a:r>
                        <a:rPr lang="en-US" sz="1400" b="0" i="0" kern="1200" dirty="0">
                          <a:solidFill>
                            <a:schemeClr val="tx1"/>
                          </a:solidFill>
                          <a:effectLst/>
                          <a:latin typeface="Calibri"/>
                        </a:rPr>
                        <a:t>Migration of 1 module</a:t>
                      </a:r>
                      <a:endParaRPr lang="en-US" sz="1400" b="0" dirty="0">
                        <a:solidFill>
                          <a:schemeClr val="tx1"/>
                        </a:solidFill>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0" lvl="0" algn="l">
                        <a:spcBef>
                          <a:spcPts val="0"/>
                        </a:spcBef>
                        <a:spcAft>
                          <a:spcPts val="0"/>
                        </a:spcAft>
                        <a:buNone/>
                      </a:pPr>
                      <a:r>
                        <a:rPr lang="en-IN" sz="1400" b="0" i="0" kern="1200" dirty="0">
                          <a:solidFill>
                            <a:schemeClr val="tx1"/>
                          </a:solidFill>
                          <a:effectLst/>
                          <a:latin typeface="Calibri"/>
                        </a:rPr>
                        <a:t>All Master Screen</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algn="l">
                        <a:spcBef>
                          <a:spcPts val="0"/>
                        </a:spcBef>
                        <a:spcAft>
                          <a:spcPts val="0"/>
                        </a:spcAft>
                        <a:buNone/>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algn="l">
                        <a:spcBef>
                          <a:spcPts val="0"/>
                        </a:spcBef>
                        <a:spcAft>
                          <a:spcPts val="0"/>
                        </a:spcAft>
                        <a:buNone/>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276419034"/>
                  </a:ext>
                </a:extLst>
              </a:tr>
              <a:tr h="640080">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4</a:t>
                      </a: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algn="ctr" rtl="0" eaLnBrk="1" fontAlgn="ctr" latinLnBrk="0" hangingPunct="1">
                        <a:spcBef>
                          <a:spcPts val="0"/>
                        </a:spcBef>
                        <a:spcAft>
                          <a:spcPts val="0"/>
                        </a:spcAft>
                      </a:pPr>
                      <a:r>
                        <a:rPr lang="en-IN" sz="1400" b="0" i="0" kern="1200" dirty="0">
                          <a:solidFill>
                            <a:schemeClr val="tx1"/>
                          </a:solidFill>
                          <a:effectLst/>
                          <a:latin typeface="Calibri"/>
                        </a:rPr>
                        <a:t>Vendor </a:t>
                      </a:r>
                      <a:endParaRPr lang="en-IN" sz="1400" b="0" dirty="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algn="l" rtl="0" eaLnBrk="1" fontAlgn="ctr" latinLnBrk="0" hangingPunct="1">
                        <a:spcBef>
                          <a:spcPts val="0"/>
                        </a:spcBef>
                        <a:spcAft>
                          <a:spcPts val="0"/>
                        </a:spcAft>
                      </a:pPr>
                      <a:r>
                        <a:rPr lang="en-US" sz="1400" b="0" i="0" kern="1200" dirty="0">
                          <a:solidFill>
                            <a:schemeClr val="tx1"/>
                          </a:solidFill>
                          <a:effectLst/>
                          <a:latin typeface="Calibri"/>
                        </a:rPr>
                        <a:t>Migrating the vendor module to </a:t>
                      </a:r>
                      <a:r>
                        <a:rPr lang="en-US" sz="1400" b="0" i="0" kern="1200" dirty="0" err="1">
                          <a:solidFill>
                            <a:schemeClr val="tx1"/>
                          </a:solidFill>
                          <a:effectLst/>
                          <a:latin typeface="Calibri"/>
                        </a:rPr>
                        <a:t>iLancer</a:t>
                      </a:r>
                      <a:r>
                        <a:rPr lang="en-US" sz="1400" b="0" i="0" kern="1200" dirty="0">
                          <a:solidFill>
                            <a:schemeClr val="tx1"/>
                          </a:solidFill>
                          <a:effectLst/>
                          <a:latin typeface="Calibri"/>
                        </a:rPr>
                        <a:t> – 2 module development</a:t>
                      </a:r>
                      <a:endParaRPr lang="en-US" sz="1400" b="0" dirty="0">
                        <a:solidFill>
                          <a:schemeClr val="tx1"/>
                        </a:solidFill>
                        <a:effectLst/>
                        <a:latin typeface="Calibri"/>
                      </a:endParaRPr>
                    </a:p>
                  </a:txBody>
                  <a:tcPr marL="0" marR="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342900" lvl="0" indent="-342900" algn="l">
                        <a:spcBef>
                          <a:spcPts val="0"/>
                        </a:spcBef>
                        <a:spcAft>
                          <a:spcPts val="0"/>
                        </a:spcAft>
                        <a:buAutoNum type="arabicPeriod"/>
                      </a:pPr>
                      <a:r>
                        <a:rPr lang="en-IN" sz="1400" b="0" i="0" kern="1200" dirty="0">
                          <a:solidFill>
                            <a:schemeClr val="tx1"/>
                          </a:solidFill>
                          <a:effectLst/>
                          <a:latin typeface="Calibri"/>
                        </a:rPr>
                        <a:t>Vendor</a:t>
                      </a:r>
                      <a:endParaRPr lang="en-US" dirty="0"/>
                    </a:p>
                    <a:p>
                      <a:pPr marL="342900" lvl="0" indent="-342900" algn="l">
                        <a:spcBef>
                          <a:spcPts val="0"/>
                        </a:spcBef>
                        <a:spcAft>
                          <a:spcPts val="0"/>
                        </a:spcAft>
                        <a:buAutoNum type="arabicPeriod"/>
                      </a:pPr>
                      <a:r>
                        <a:rPr lang="en-IN" sz="1400" b="0" i="0" kern="1200" dirty="0">
                          <a:solidFill>
                            <a:schemeClr val="tx1"/>
                          </a:solidFill>
                          <a:effectLst/>
                          <a:latin typeface="Calibri"/>
                        </a:rPr>
                        <a:t>Vendor Report</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342900" lvl="0" indent="-342900" algn="l">
                        <a:spcBef>
                          <a:spcPts val="0"/>
                        </a:spcBef>
                        <a:spcAft>
                          <a:spcPts val="0"/>
                        </a:spcAft>
                        <a:buAutoNum type="arabicPeriod"/>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451952351"/>
                  </a:ext>
                </a:extLst>
              </a:tr>
              <a:tr h="640080">
                <a:tc>
                  <a:txBody>
                    <a:bodyPr/>
                    <a:lstStyle/>
                    <a:p>
                      <a:pPr marL="0" lvl="0" algn="ctr">
                        <a:spcBef>
                          <a:spcPts val="0"/>
                        </a:spcBef>
                        <a:spcAft>
                          <a:spcPts val="0"/>
                        </a:spcAft>
                        <a:buNone/>
                      </a:pPr>
                      <a:r>
                        <a:rPr lang="en-IN" sz="1400" b="0" i="0" kern="1200" dirty="0">
                          <a:solidFill>
                            <a:schemeClr val="tx1"/>
                          </a:solidFill>
                          <a:effectLst/>
                          <a:latin typeface="Calibri"/>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ctr">
                        <a:spcBef>
                          <a:spcPts val="0"/>
                        </a:spcBef>
                        <a:spcAft>
                          <a:spcPts val="0"/>
                        </a:spcAft>
                        <a:buNone/>
                      </a:pPr>
                      <a:r>
                        <a:rPr lang="en-IN" sz="1400" b="0" i="0" kern="1200" dirty="0">
                          <a:solidFill>
                            <a:schemeClr val="tx1"/>
                          </a:solidFill>
                          <a:effectLst/>
                          <a:latin typeface="Calibri"/>
                        </a:rPr>
                        <a:t>Finance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US" sz="1400" b="0" i="0" kern="1200" dirty="0">
                          <a:solidFill>
                            <a:schemeClr val="tx1"/>
                          </a:solidFill>
                          <a:effectLst/>
                          <a:latin typeface="Calibri"/>
                        </a:rPr>
                        <a:t>Migrating new </a:t>
                      </a:r>
                      <a:r>
                        <a:rPr lang="en-US" sz="1400" b="0" i="0" kern="1200" dirty="0" err="1">
                          <a:solidFill>
                            <a:schemeClr val="tx1"/>
                          </a:solidFill>
                          <a:effectLst/>
                          <a:latin typeface="Calibri"/>
                        </a:rPr>
                        <a:t>iTracks</a:t>
                      </a:r>
                      <a:r>
                        <a:rPr lang="en-US" sz="1400" b="0" i="0" kern="1200" dirty="0">
                          <a:solidFill>
                            <a:schemeClr val="tx1"/>
                          </a:solidFill>
                          <a:effectLst/>
                          <a:latin typeface="Calibri"/>
                        </a:rPr>
                        <a:t> customer to the finance module (UBR, Order Inflow and Invoicing)</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lgn="l">
                        <a:spcBef>
                          <a:spcPts val="0"/>
                        </a:spcBef>
                        <a:spcAft>
                          <a:spcPts val="0"/>
                        </a:spcAft>
                        <a:buNone/>
                      </a:pPr>
                      <a:r>
                        <a:rPr lang="en-IN" sz="1400" b="0" i="0" kern="1200" dirty="0">
                          <a:solidFill>
                            <a:schemeClr val="tx1"/>
                          </a:solidFill>
                          <a:effectLst/>
                          <a:latin typeface="Calibri"/>
                        </a:rPr>
                        <a:t>Other Batch Customer Migration</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algn="l">
                        <a:spcBef>
                          <a:spcPts val="0"/>
                        </a:spcBef>
                        <a:spcAft>
                          <a:spcPts val="0"/>
                        </a:spcAft>
                        <a:buNone/>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marL="0" lvl="0" algn="l">
                        <a:spcBef>
                          <a:spcPts val="0"/>
                        </a:spcBef>
                        <a:spcAft>
                          <a:spcPts val="0"/>
                        </a:spcAft>
                        <a:buNone/>
                      </a:pPr>
                      <a:endParaRPr lang="en-IN" sz="1400" b="0" i="0" kern="1200" dirty="0">
                        <a:solidFill>
                          <a:schemeClr val="tx1"/>
                        </a:solidFill>
                        <a:effectLst/>
                        <a:latin typeface="Calibri"/>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3569112209"/>
                  </a:ext>
                </a:extLst>
              </a:tr>
            </a:tbl>
          </a:graphicData>
        </a:graphic>
      </p:graphicFrame>
    </p:spTree>
    <p:extLst>
      <p:ext uri="{BB962C8B-B14F-4D97-AF65-F5344CB8AC3E}">
        <p14:creationId xmlns:p14="http://schemas.microsoft.com/office/powerpoint/2010/main" val="105938535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B6BC-8EBF-4A02-89D3-8DBFFC250A27}"/>
              </a:ext>
            </a:extLst>
          </p:cNvPr>
          <p:cNvSpPr>
            <a:spLocks noGrp="1"/>
          </p:cNvSpPr>
          <p:nvPr>
            <p:ph type="title"/>
          </p:nvPr>
        </p:nvSpPr>
        <p:spPr>
          <a:xfrm>
            <a:off x="581998" y="-3879"/>
            <a:ext cx="11018807" cy="576262"/>
          </a:xfrm>
        </p:spPr>
        <p:txBody>
          <a:bodyPr/>
          <a:lstStyle/>
          <a:p>
            <a:r>
              <a:rPr lang="en-US" sz="2700" b="1"/>
              <a:t>JAS'24 </a:t>
            </a:r>
            <a:r>
              <a:rPr lang="en-US" sz="2700" b="1" err="1"/>
              <a:t>iWMS</a:t>
            </a:r>
            <a:r>
              <a:rPr lang="en-US" sz="2700" b="1"/>
              <a:t> - Planned Delivery Goals </a:t>
            </a:r>
            <a:endParaRPr lang="en-US" sz="2700" b="1">
              <a:solidFill>
                <a:srgbClr val="FF0000"/>
              </a:solidFill>
              <a:cs typeface="Calibri"/>
            </a:endParaRPr>
          </a:p>
        </p:txBody>
      </p:sp>
      <p:sp>
        <p:nvSpPr>
          <p:cNvPr id="5" name="Footer Placeholder 4">
            <a:extLst>
              <a:ext uri="{FF2B5EF4-FFF2-40B4-BE49-F238E27FC236}">
                <a16:creationId xmlns:a16="http://schemas.microsoft.com/office/drawing/2014/main" id="{4985C2D0-8AD2-4D2A-97E1-53199352F32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6AE89689-89C9-4EFF-B2CF-497B4B96CE4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75AC9B1-DC8F-499D-884F-8725CE55D332}"/>
              </a:ext>
            </a:extLst>
          </p:cNvPr>
          <p:cNvGraphicFramePr>
            <a:graphicFrameLocks noGrp="1"/>
          </p:cNvGraphicFramePr>
          <p:nvPr>
            <p:extLst>
              <p:ext uri="{D42A27DB-BD31-4B8C-83A1-F6EECF244321}">
                <p14:modId xmlns:p14="http://schemas.microsoft.com/office/powerpoint/2010/main" val="3756080612"/>
              </p:ext>
            </p:extLst>
          </p:nvPr>
        </p:nvGraphicFramePr>
        <p:xfrm>
          <a:off x="581998" y="470577"/>
          <a:ext cx="11500975" cy="4174191"/>
        </p:xfrm>
        <a:graphic>
          <a:graphicData uri="http://schemas.openxmlformats.org/drawingml/2006/table">
            <a:tbl>
              <a:tblPr/>
              <a:tblGrid>
                <a:gridCol w="1434121">
                  <a:extLst>
                    <a:ext uri="{9D8B030D-6E8A-4147-A177-3AD203B41FA5}">
                      <a16:colId xmlns:a16="http://schemas.microsoft.com/office/drawing/2014/main" val="3545584121"/>
                    </a:ext>
                  </a:extLst>
                </a:gridCol>
                <a:gridCol w="1190545">
                  <a:extLst>
                    <a:ext uri="{9D8B030D-6E8A-4147-A177-3AD203B41FA5}">
                      <a16:colId xmlns:a16="http://schemas.microsoft.com/office/drawing/2014/main" val="249146288"/>
                    </a:ext>
                  </a:extLst>
                </a:gridCol>
                <a:gridCol w="977198">
                  <a:extLst>
                    <a:ext uri="{9D8B030D-6E8A-4147-A177-3AD203B41FA5}">
                      <a16:colId xmlns:a16="http://schemas.microsoft.com/office/drawing/2014/main" val="1742673147"/>
                    </a:ext>
                  </a:extLst>
                </a:gridCol>
                <a:gridCol w="987778">
                  <a:extLst>
                    <a:ext uri="{9D8B030D-6E8A-4147-A177-3AD203B41FA5}">
                      <a16:colId xmlns:a16="http://schemas.microsoft.com/office/drawing/2014/main" val="896229250"/>
                    </a:ext>
                  </a:extLst>
                </a:gridCol>
                <a:gridCol w="1246569">
                  <a:extLst>
                    <a:ext uri="{9D8B030D-6E8A-4147-A177-3AD203B41FA5}">
                      <a16:colId xmlns:a16="http://schemas.microsoft.com/office/drawing/2014/main" val="2297998968"/>
                    </a:ext>
                  </a:extLst>
                </a:gridCol>
                <a:gridCol w="1396161">
                  <a:extLst>
                    <a:ext uri="{9D8B030D-6E8A-4147-A177-3AD203B41FA5}">
                      <a16:colId xmlns:a16="http://schemas.microsoft.com/office/drawing/2014/main" val="671362601"/>
                    </a:ext>
                  </a:extLst>
                </a:gridCol>
                <a:gridCol w="2477710">
                  <a:extLst>
                    <a:ext uri="{9D8B030D-6E8A-4147-A177-3AD203B41FA5}">
                      <a16:colId xmlns:a16="http://schemas.microsoft.com/office/drawing/2014/main" val="3383810483"/>
                    </a:ext>
                  </a:extLst>
                </a:gridCol>
                <a:gridCol w="1790893">
                  <a:extLst>
                    <a:ext uri="{9D8B030D-6E8A-4147-A177-3AD203B41FA5}">
                      <a16:colId xmlns:a16="http://schemas.microsoft.com/office/drawing/2014/main" val="2572643799"/>
                    </a:ext>
                  </a:extLst>
                </a:gridCol>
              </a:tblGrid>
              <a:tr h="697045">
                <a:tc>
                  <a:txBody>
                    <a:bodyPr/>
                    <a:lstStyle/>
                    <a:p>
                      <a:pPr algn="ctr" fontAlgn="b"/>
                      <a:r>
                        <a:rPr lang="en-IN" sz="1200" b="0" i="0" u="none" strike="noStrike">
                          <a:solidFill>
                            <a:schemeClr val="bg1"/>
                          </a:solidFill>
                          <a:effectLst/>
                          <a:latin typeface="Calibri"/>
                        </a:rPr>
                        <a:t>Customer</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b"/>
                      <a:r>
                        <a:rPr lang="en-US" sz="1200" b="1" i="0" u="none" strike="noStrike">
                          <a:solidFill>
                            <a:schemeClr val="bg1"/>
                          </a:solidFill>
                          <a:effectLst/>
                          <a:latin typeface="Calibri"/>
                        </a:rPr>
                        <a:t>Platform Setup*</a:t>
                      </a:r>
                      <a:endParaRPr lang="en-IN" sz="1200" b="1" i="0" u="none" strike="noStrike">
                        <a:solidFill>
                          <a:schemeClr val="bg1"/>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ctr" fontAlgn="b"/>
                      <a:r>
                        <a:rPr lang="en-US" sz="1200" b="1" i="0" u="none" strike="noStrike">
                          <a:solidFill>
                            <a:schemeClr val="bg1"/>
                          </a:solidFill>
                          <a:effectLst/>
                          <a:latin typeface="Calibri"/>
                        </a:rPr>
                        <a:t>Testing</a:t>
                      </a:r>
                    </a:p>
                    <a:p>
                      <a:pPr lvl="0" algn="ctr">
                        <a:buNone/>
                      </a:pPr>
                      <a:r>
                        <a:rPr lang="en-US" sz="1200" b="1" i="0" u="none" strike="noStrike">
                          <a:solidFill>
                            <a:schemeClr val="bg1"/>
                          </a:solidFill>
                          <a:effectLst/>
                          <a:latin typeface="Calibri"/>
                        </a:rPr>
                        <a:t>(</a:t>
                      </a:r>
                      <a:r>
                        <a:rPr lang="en-US" sz="1200" b="1" i="0" u="none" strike="noStrike" err="1">
                          <a:solidFill>
                            <a:schemeClr val="bg1"/>
                          </a:solidFill>
                          <a:effectLst/>
                          <a:latin typeface="Calibri"/>
                        </a:rPr>
                        <a:t>Prod.Tech</a:t>
                      </a:r>
                      <a:r>
                        <a:rPr lang="en-US" sz="1200" b="1" i="0" u="none" strike="noStrike">
                          <a:solidFill>
                            <a:schemeClr val="bg1"/>
                          </a:solidFill>
                          <a:effectLst/>
                          <a:latin typeface="Calibri"/>
                        </a:rPr>
                        <a:t>.)</a:t>
                      </a:r>
                    </a:p>
                  </a:txBody>
                  <a:tcPr marL="8676" marR="8676" marT="867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200" b="1" i="0" u="none" strike="noStrike">
                          <a:solidFill>
                            <a:schemeClr val="bg1"/>
                          </a:solidFill>
                          <a:effectLst/>
                          <a:latin typeface="Calibri"/>
                        </a:rPr>
                        <a:t>Testing</a:t>
                      </a:r>
                    </a:p>
                    <a:p>
                      <a:pPr lvl="0" algn="ctr">
                        <a:buNone/>
                      </a:pPr>
                      <a:r>
                        <a:rPr lang="en-US" sz="1200" b="1" i="0" u="none" strike="noStrike">
                          <a:solidFill>
                            <a:schemeClr val="bg1"/>
                          </a:solidFill>
                          <a:effectLst/>
                          <a:latin typeface="Calibri"/>
                        </a:rPr>
                        <a:t>(Customer)</a:t>
                      </a: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b"/>
                      <a:r>
                        <a:rPr lang="en-US" sz="1200" b="1" i="0" u="none" strike="noStrike">
                          <a:solidFill>
                            <a:schemeClr val="bg1"/>
                          </a:solidFill>
                          <a:effectLst/>
                          <a:latin typeface="Calibri"/>
                        </a:rPr>
                        <a:t>Go Live Date</a:t>
                      </a:r>
                      <a:endParaRPr lang="en-IN" sz="1200" b="1" i="0" u="none" strike="noStrike">
                        <a:solidFill>
                          <a:schemeClr val="bg1"/>
                        </a:solidFill>
                        <a:effectLst/>
                        <a:latin typeface="Calibri"/>
                      </a:endParaRP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lvl="0" algn="ctr">
                        <a:buNone/>
                      </a:pPr>
                      <a:r>
                        <a:rPr lang="en-US" sz="1200" b="1" i="0" u="none" strike="noStrike">
                          <a:solidFill>
                            <a:schemeClr val="bg1"/>
                          </a:solidFill>
                          <a:effectLst/>
                          <a:latin typeface="Calibri"/>
                        </a:rPr>
                        <a:t>Why?</a:t>
                      </a:r>
                    </a:p>
                  </a:txBody>
                  <a:tcPr marL="8675" marR="8675" marT="867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6350">
                      <a:solidFill>
                        <a:srgbClr val="000000"/>
                      </a:solidFill>
                    </a:lnB>
                    <a:solidFill>
                      <a:srgbClr val="0070C0"/>
                    </a:solidFill>
                  </a:tcPr>
                </a:tc>
                <a:tc rowSpan="2">
                  <a:txBody>
                    <a:bodyPr/>
                    <a:lstStyle/>
                    <a:p>
                      <a:pPr lvl="0" algn="ctr">
                        <a:buNone/>
                      </a:pPr>
                      <a:r>
                        <a:rPr lang="en-US" sz="1200" b="1" i="0" u="none" strike="noStrike">
                          <a:solidFill>
                            <a:schemeClr val="bg1"/>
                          </a:solidFill>
                          <a:effectLst/>
                          <a:latin typeface="Calibri"/>
                        </a:rPr>
                        <a:t>JAS'24 Status</a:t>
                      </a:r>
                    </a:p>
                  </a:txBody>
                  <a:tcPr marL="8674" marR="8674" marT="8674" marB="0" anchor="ctr">
                    <a:lnL w="12700">
                      <a:solidFill>
                        <a:schemeClr val="tx1"/>
                      </a:solidFill>
                    </a:lnL>
                    <a:lnR w="12700">
                      <a:solidFill>
                        <a:schemeClr val="tx1"/>
                      </a:solidFill>
                    </a:lnR>
                    <a:lnT w="12700">
                      <a:solidFill>
                        <a:schemeClr val="tx1"/>
                      </a:solidFill>
                    </a:lnT>
                    <a:lnB w="6350">
                      <a:solidFill>
                        <a:srgbClr val="000000"/>
                      </a:solidFill>
                    </a:lnB>
                    <a:solidFill>
                      <a:srgbClr val="0070C0"/>
                    </a:solidFill>
                  </a:tcPr>
                </a:tc>
                <a:extLst>
                  <a:ext uri="{0D108BD9-81ED-4DB2-BD59-A6C34878D82A}">
                    <a16:rowId xmlns:a16="http://schemas.microsoft.com/office/drawing/2014/main" val="536669686"/>
                  </a:ext>
                </a:extLst>
              </a:tr>
              <a:tr h="468920">
                <a:tc>
                  <a:txBody>
                    <a:bodyPr/>
                    <a:lstStyle/>
                    <a:p>
                      <a:pPr algn="ctr" fontAlgn="b"/>
                      <a:r>
                        <a:rPr lang="en-IN" sz="1200" b="1" i="0" u="none" strike="noStrike">
                          <a:solidFill>
                            <a:srgbClr val="000000"/>
                          </a:solidFill>
                          <a:effectLst/>
                          <a:latin typeface="Calibri"/>
                        </a:rPr>
                        <a:t>WMS New onboarding</a:t>
                      </a:r>
                      <a:endParaRPr lang="en-US" sz="1200"/>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200" b="1" i="0" u="none" strike="noStrike">
                          <a:solidFill>
                            <a:srgbClr val="000000"/>
                          </a:solidFill>
                          <a:effectLst/>
                          <a:latin typeface="Calibri"/>
                        </a:rPr>
                        <a:t>Start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200" b="1" i="0" u="none" strike="noStrike">
                          <a:solidFill>
                            <a:srgbClr val="000000"/>
                          </a:solidFill>
                          <a:effectLst/>
                          <a:latin typeface="Calibri"/>
                        </a:rPr>
                        <a:t>End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200" b="1" i="0" u="none" strike="noStrike">
                          <a:solidFill>
                            <a:srgbClr val="000000"/>
                          </a:solidFill>
                          <a:effectLst/>
                          <a:latin typeface="Calibri"/>
                        </a:rPr>
                        <a:t>End Date</a:t>
                      </a:r>
                      <a:endParaRPr lang="en-IN" sz="12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200" b="1" i="0" u="none" strike="noStrike">
                          <a:solidFill>
                            <a:srgbClr val="000000"/>
                          </a:solidFill>
                          <a:effectLst/>
                          <a:latin typeface="Calibri"/>
                        </a:rPr>
                        <a:t>End Date</a:t>
                      </a:r>
                      <a:endParaRPr lang="en-IN" sz="12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18466627"/>
                  </a:ext>
                </a:extLst>
              </a:tr>
              <a:tr h="345281">
                <a:tc>
                  <a:txBody>
                    <a:bodyPr/>
                    <a:lstStyle/>
                    <a:p>
                      <a:pPr lvl="0" algn="ctr">
                        <a:buNone/>
                      </a:pPr>
                      <a:r>
                        <a:rPr lang="en-IN" sz="1100" b="0" i="0" u="none" strike="noStrike" noProof="0">
                          <a:solidFill>
                            <a:srgbClr val="000000"/>
                          </a:solidFill>
                          <a:effectLst/>
                        </a:rPr>
                        <a:t>ACS - iPE4.0</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IN" sz="1100" b="0" i="0" u="none" strike="noStrike" kern="1200" noProof="0">
                          <a:solidFill>
                            <a:srgbClr val="000000"/>
                          </a:solidFill>
                          <a:effectLst/>
                          <a:latin typeface="+mn-lt"/>
                          <a:ea typeface="+mn-ea"/>
                          <a:cs typeface="+mn-cs"/>
                        </a:rPr>
                        <a:t>1-Jul-2024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lnSpc>
                          <a:spcPct val="100000"/>
                        </a:lnSpc>
                        <a:spcBef>
                          <a:spcPts val="0"/>
                        </a:spcBef>
                        <a:spcAft>
                          <a:spcPts val="0"/>
                        </a:spcAft>
                        <a:buNone/>
                      </a:pPr>
                      <a:r>
                        <a:rPr lang="en-IN" sz="1100" b="0" i="0" u="none" strike="noStrike" kern="1200" noProof="0">
                          <a:solidFill>
                            <a:srgbClr val="000000"/>
                          </a:solidFill>
                          <a:effectLst/>
                          <a:latin typeface="+mn-lt"/>
                          <a:ea typeface="+mn-ea"/>
                          <a:cs typeface="+mn-cs"/>
                        </a:rPr>
                        <a:t>20-Jul-2024</a:t>
                      </a:r>
                      <a:endParaRPr lang="en-IN"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lnSpc>
                          <a:spcPct val="100000"/>
                        </a:lnSpc>
                        <a:spcBef>
                          <a:spcPts val="0"/>
                        </a:spcBef>
                        <a:spcAft>
                          <a:spcPts val="0"/>
                        </a:spcAft>
                        <a:buNone/>
                      </a:pPr>
                      <a:r>
                        <a:rPr lang="en-US" sz="1100" b="0" i="0" u="none" strike="noStrike" kern="1200" noProof="0">
                          <a:solidFill>
                            <a:srgbClr val="000000"/>
                          </a:solidFill>
                          <a:effectLst/>
                          <a:latin typeface="+mn-lt"/>
                          <a:ea typeface="+mn-ea"/>
                          <a:cs typeface="+mn-cs"/>
                        </a:rPr>
                        <a:t>25-Jul-2024 </a:t>
                      </a:r>
                      <a:endParaRPr lang="en-US" sz="1100" b="0" i="0" u="none" strike="noStrike" kern="1200">
                        <a:solidFill>
                          <a:srgbClr val="000000"/>
                        </a:solidFill>
                        <a:effectLst/>
                        <a:latin typeface="+mn-lt"/>
                        <a:ea typeface="+mn-ea"/>
                        <a:cs typeface="+mn-cs"/>
                      </a:endParaRP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NA</a:t>
                      </a:r>
                      <a:endParaRPr lang="en-US" sz="1100"/>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US" sz="1100" b="0" i="0" u="none" strike="sngStrike" noProof="0">
                          <a:solidFill>
                            <a:srgbClr val="3D3D3D"/>
                          </a:solidFill>
                          <a:effectLst/>
                          <a:latin typeface="Calibri"/>
                        </a:rPr>
                        <a:t>31-Jul-2024</a:t>
                      </a:r>
                    </a:p>
                    <a:p>
                      <a:pPr lvl="0" algn="ctr">
                        <a:lnSpc>
                          <a:spcPct val="100000"/>
                        </a:lnSpc>
                        <a:spcBef>
                          <a:spcPts val="0"/>
                        </a:spcBef>
                        <a:spcAft>
                          <a:spcPts val="0"/>
                        </a:spcAft>
                        <a:buNone/>
                      </a:pPr>
                      <a:r>
                        <a:rPr lang="en-IN" sz="1100" b="0" i="0" u="none" strike="sngStrike" noProof="0">
                          <a:solidFill>
                            <a:srgbClr val="000000"/>
                          </a:solidFill>
                          <a:effectLst/>
                          <a:latin typeface="Calibri"/>
                        </a:rPr>
                        <a:t>28-sep-2024</a:t>
                      </a:r>
                    </a:p>
                    <a:p>
                      <a:pPr lvl="0" algn="ctr">
                        <a:lnSpc>
                          <a:spcPct val="100000"/>
                        </a:lnSpc>
                        <a:spcBef>
                          <a:spcPts val="0"/>
                        </a:spcBef>
                        <a:spcAft>
                          <a:spcPts val="0"/>
                        </a:spcAft>
                        <a:buNone/>
                      </a:pPr>
                      <a:r>
                        <a:rPr lang="en-US" sz="1200" strike="noStrike"/>
                        <a:t>YTD</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solidFill>
                      <a:schemeClr val="bg1"/>
                    </a:solidFill>
                  </a:tcPr>
                </a:tc>
                <a:tc>
                  <a:txBody>
                    <a:bodyPr/>
                    <a:lstStyle/>
                    <a:p>
                      <a:pPr lvl="0" algn="ctr">
                        <a:buNone/>
                      </a:pPr>
                      <a:r>
                        <a:rPr lang="en-US" sz="1100"/>
                        <a:t>Process improvement</a:t>
                      </a:r>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100"/>
                        <a:t>Production UAT; feedback received for </a:t>
                      </a:r>
                      <a:r>
                        <a:rPr lang="en-US" sz="1100" err="1"/>
                        <a:t>iPubEdit</a:t>
                      </a:r>
                      <a:r>
                        <a:rPr lang="en-US" sz="1100"/>
                        <a:t> and WMS</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rgbClr val="FFC000"/>
                    </a:solidFill>
                  </a:tcPr>
                </a:tc>
                <a:extLst>
                  <a:ext uri="{0D108BD9-81ED-4DB2-BD59-A6C34878D82A}">
                    <a16:rowId xmlns:a16="http://schemas.microsoft.com/office/drawing/2014/main" val="498851406"/>
                  </a:ext>
                </a:extLst>
              </a:tr>
              <a:tr h="511968">
                <a:tc>
                  <a:txBody>
                    <a:bodyPr/>
                    <a:lstStyle/>
                    <a:p>
                      <a:pPr lvl="0" algn="ctr">
                        <a:buNone/>
                      </a:pPr>
                      <a:r>
                        <a:rPr lang="en-IN" sz="1100" b="0" i="0" u="none" strike="noStrike" noProof="0">
                          <a:solidFill>
                            <a:srgbClr val="000000"/>
                          </a:solidFill>
                          <a:effectLst/>
                        </a:rPr>
                        <a:t>Springer (Books)</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100" b="0" i="0" u="none" strike="noStrike" kern="1200" noProof="0">
                          <a:solidFill>
                            <a:srgbClr val="000000"/>
                          </a:solidFill>
                          <a:effectLst/>
                          <a:latin typeface="+mn-lt"/>
                          <a:ea typeface="+mn-ea"/>
                          <a:cs typeface="+mn-cs"/>
                        </a:rPr>
                        <a:t>20-May-2024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lnSpc>
                          <a:spcPct val="100000"/>
                        </a:lnSpc>
                        <a:spcBef>
                          <a:spcPts val="0"/>
                        </a:spcBef>
                        <a:spcAft>
                          <a:spcPts val="0"/>
                        </a:spcAft>
                        <a:buNone/>
                      </a:pPr>
                      <a:r>
                        <a:rPr lang="en-IN" sz="1100" b="0" i="0" u="none" strike="noStrike" kern="1200" noProof="0">
                          <a:solidFill>
                            <a:srgbClr val="000000"/>
                          </a:solidFill>
                          <a:effectLst/>
                          <a:latin typeface="+mn-lt"/>
                          <a:ea typeface="+mn-ea"/>
                          <a:cs typeface="+mn-cs"/>
                        </a:rPr>
                        <a:t>13-Aug-2024</a:t>
                      </a:r>
                      <a:endParaRPr lang="en-IN"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lnSpc>
                          <a:spcPct val="100000"/>
                        </a:lnSpc>
                        <a:spcBef>
                          <a:spcPts val="0"/>
                        </a:spcBef>
                        <a:spcAft>
                          <a:spcPts val="0"/>
                        </a:spcAft>
                        <a:buNone/>
                      </a:pPr>
                      <a:r>
                        <a:rPr lang="en-US" sz="1100" b="0" i="0" u="none" strike="noStrike" kern="1200" noProof="0">
                          <a:solidFill>
                            <a:srgbClr val="000000"/>
                          </a:solidFill>
                          <a:effectLst/>
                          <a:latin typeface="+mn-lt"/>
                          <a:ea typeface="+mn-ea"/>
                          <a:cs typeface="+mn-cs"/>
                        </a:rPr>
                        <a:t>31-Aug-2024 </a:t>
                      </a:r>
                      <a:endParaRPr lang="en-US" sz="1100" b="0" i="0" u="none" strike="noStrike" kern="1200">
                        <a:solidFill>
                          <a:srgbClr val="000000"/>
                        </a:solidFill>
                        <a:effectLst/>
                        <a:latin typeface="+mn-lt"/>
                        <a:ea typeface="+mn-ea"/>
                        <a:cs typeface="+mn-cs"/>
                      </a:endParaRP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YTD </a:t>
                      </a:r>
                      <a:endParaRPr lang="en-US" sz="1100"/>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lnSpc>
                          <a:spcPct val="100000"/>
                        </a:lnSpc>
                        <a:spcBef>
                          <a:spcPts val="0"/>
                        </a:spcBef>
                        <a:spcAft>
                          <a:spcPts val="0"/>
                        </a:spcAft>
                        <a:buNone/>
                      </a:pPr>
                      <a:r>
                        <a:rPr lang="en-US" sz="1100" b="0" i="0" u="none" strike="sngStrike" kern="1200" noProof="0">
                          <a:solidFill>
                            <a:srgbClr val="3D3D3D"/>
                          </a:solidFill>
                          <a:effectLst/>
                          <a:latin typeface="Calibri"/>
                          <a:ea typeface="+mn-ea"/>
                          <a:cs typeface="+mn-cs"/>
                        </a:rPr>
                        <a:t>05-Sep-24</a:t>
                      </a:r>
                      <a:endParaRPr lang="en-US" sz="1100" b="0" i="0" u="none" strike="sngStrike" kern="1200">
                        <a:solidFill>
                          <a:srgbClr val="3D3D3D"/>
                        </a:solidFill>
                        <a:effectLst/>
                        <a:latin typeface="Calibri"/>
                        <a:ea typeface="+mn-ea"/>
                        <a:cs typeface="+mn-cs"/>
                      </a:endParaRPr>
                    </a:p>
                    <a:p>
                      <a:pPr marL="0" lvl="0" algn="ctr" defTabSz="914400" rtl="0" eaLnBrk="1" latinLnBrk="0" hangingPunct="1">
                        <a:lnSpc>
                          <a:spcPct val="100000"/>
                        </a:lnSpc>
                        <a:spcBef>
                          <a:spcPts val="0"/>
                        </a:spcBef>
                        <a:spcAft>
                          <a:spcPts val="0"/>
                        </a:spcAft>
                        <a:buNone/>
                      </a:pPr>
                      <a:r>
                        <a:rPr lang="en-US" sz="1100" b="0" i="0" u="none" strike="sngStrike" kern="1200" noProof="0">
                          <a:solidFill>
                            <a:srgbClr val="3D3D3D"/>
                          </a:solidFill>
                          <a:effectLst/>
                          <a:latin typeface="Calibri"/>
                          <a:ea typeface="+mn-ea"/>
                          <a:cs typeface="+mn-cs"/>
                        </a:rPr>
                        <a:t>12-Sep-24</a:t>
                      </a:r>
                      <a:endParaRPr lang="en-IN" sz="1100" b="0" i="0" u="none" strike="sngStrike" kern="1200">
                        <a:solidFill>
                          <a:srgbClr val="3D3D3D"/>
                        </a:solidFill>
                        <a:effectLst/>
                        <a:latin typeface="Calibri"/>
                        <a:ea typeface="+mn-ea"/>
                        <a:cs typeface="+mn-cs"/>
                      </a:endParaRPr>
                    </a:p>
                    <a:p>
                      <a:pPr lvl="0" algn="ctr" defTabSz="914400">
                        <a:lnSpc>
                          <a:spcPct val="100000"/>
                        </a:lnSpc>
                        <a:spcBef>
                          <a:spcPts val="0"/>
                        </a:spcBef>
                        <a:spcAft>
                          <a:spcPts val="0"/>
                        </a:spcAft>
                        <a:buNone/>
                      </a:pPr>
                      <a:r>
                        <a:rPr lang="en-IN" sz="1100" b="0" i="0" u="none" strike="noStrike" noProof="0">
                          <a:solidFill>
                            <a:srgbClr val="000000"/>
                          </a:solidFill>
                          <a:effectLst/>
                          <a:latin typeface="Calibri"/>
                        </a:rPr>
                        <a:t>30-Sep-24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kern="1200" noProof="0">
                          <a:solidFill>
                            <a:srgbClr val="000000"/>
                          </a:solidFill>
                          <a:effectLst/>
                          <a:latin typeface="Calibri"/>
                          <a:ea typeface="+mn-ea"/>
                          <a:cs typeface="+mn-cs"/>
                        </a:rPr>
                        <a:t>New customer transition; Springer</a:t>
                      </a:r>
                      <a:endParaRPr lang="en-US" sz="1100" b="0" i="0" u="none" strike="noStrike" kern="1200" noProof="0">
                        <a:solidFill>
                          <a:srgbClr val="000000"/>
                        </a:solidFill>
                        <a:effectLst/>
                        <a:latin typeface="Calibri"/>
                        <a:ea typeface="+mn-ea"/>
                        <a:cs typeface="+mn-cs"/>
                      </a:endParaRP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kern="1200" noProof="0">
                          <a:solidFill>
                            <a:srgbClr val="000000"/>
                          </a:solidFill>
                          <a:effectLst/>
                          <a:latin typeface="Calibri"/>
                          <a:ea typeface="+mn-ea"/>
                          <a:cs typeface="+mn-cs"/>
                        </a:rPr>
                        <a:t>S5.S200,S300,S600,</a:t>
                      </a:r>
                    </a:p>
                    <a:p>
                      <a:pPr lvl="0" algn="ctr">
                        <a:lnSpc>
                          <a:spcPct val="100000"/>
                        </a:lnSpc>
                        <a:spcBef>
                          <a:spcPts val="0"/>
                        </a:spcBef>
                        <a:spcAft>
                          <a:spcPts val="0"/>
                        </a:spcAft>
                        <a:buNone/>
                      </a:pPr>
                      <a:r>
                        <a:rPr lang="en-IN" sz="1100" b="0" i="0" u="none" strike="noStrike" kern="1200" noProof="0">
                          <a:solidFill>
                            <a:srgbClr val="000000"/>
                          </a:solidFill>
                          <a:effectLst/>
                          <a:latin typeface="Calibri"/>
                          <a:ea typeface="+mn-ea"/>
                          <a:cs typeface="+mn-cs"/>
                        </a:rPr>
                        <a:t>Completed- </a:t>
                      </a:r>
                      <a:r>
                        <a:rPr lang="en-IN" sz="1100" b="0" i="0" u="none" strike="noStrike" kern="1200" noProof="0">
                          <a:solidFill>
                            <a:srgbClr val="000000"/>
                          </a:solidFill>
                          <a:effectLst/>
                          <a:latin typeface="Calibri"/>
                        </a:rPr>
                        <a:t>S650 </a:t>
                      </a:r>
                      <a:r>
                        <a:rPr lang="en-IN" sz="1100" b="0" i="0" u="none" strike="noStrike" kern="1200" noProof="0">
                          <a:solidFill>
                            <a:srgbClr val="000000"/>
                          </a:solidFill>
                          <a:effectLst/>
                          <a:latin typeface="Calibri"/>
                          <a:ea typeface="+mn-ea"/>
                          <a:cs typeface="+mn-cs"/>
                        </a:rPr>
                        <a:t>stage dev completed</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rgbClr val="92D050"/>
                    </a:solidFill>
                  </a:tcPr>
                </a:tc>
                <a:extLst>
                  <a:ext uri="{0D108BD9-81ED-4DB2-BD59-A6C34878D82A}">
                    <a16:rowId xmlns:a16="http://schemas.microsoft.com/office/drawing/2014/main" val="3970614433"/>
                  </a:ext>
                </a:extLst>
              </a:tr>
              <a:tr h="511968">
                <a:tc>
                  <a:txBody>
                    <a:bodyPr/>
                    <a:lstStyle/>
                    <a:p>
                      <a:pPr lvl="0" algn="ctr">
                        <a:buNone/>
                      </a:pPr>
                      <a:r>
                        <a:rPr lang="en-IN" sz="1100" b="0" i="0" u="none" strike="noStrike" noProof="0">
                          <a:solidFill>
                            <a:srgbClr val="000000"/>
                          </a:solidFill>
                          <a:effectLst/>
                        </a:rPr>
                        <a:t>Springer Journals</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marL="0" lvl="0" algn="ctr" defTabSz="914400">
                        <a:buNone/>
                      </a:pPr>
                      <a:r>
                        <a:rPr lang="en-IN" sz="1100" b="0" i="0" u="none" strike="noStrike" kern="1200" noProof="0">
                          <a:solidFill>
                            <a:srgbClr val="000000"/>
                          </a:solidFill>
                          <a:effectLst/>
                          <a:latin typeface="+mn-lt"/>
                          <a:ea typeface="+mn-ea"/>
                          <a:cs typeface="+mn-cs"/>
                        </a:rPr>
                        <a:t>1-Jul-2024</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marL="0" lvl="0" algn="ctr" defTabSz="914400">
                        <a:lnSpc>
                          <a:spcPct val="100000"/>
                        </a:lnSpc>
                        <a:spcBef>
                          <a:spcPts val="0"/>
                        </a:spcBef>
                        <a:spcAft>
                          <a:spcPts val="0"/>
                        </a:spcAft>
                        <a:buNone/>
                      </a:pPr>
                      <a:r>
                        <a:rPr lang="en-IN" sz="1100" b="0" i="0" u="none" strike="noStrike" kern="1200" noProof="0">
                          <a:solidFill>
                            <a:srgbClr val="000000"/>
                          </a:solidFill>
                          <a:effectLst/>
                          <a:latin typeface="Calibri"/>
                        </a:rPr>
                        <a:t>10-Jul-2024</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marL="0" lvl="0" algn="ctr">
                        <a:lnSpc>
                          <a:spcPct val="100000"/>
                        </a:lnSpc>
                        <a:spcBef>
                          <a:spcPts val="0"/>
                        </a:spcBef>
                        <a:spcAft>
                          <a:spcPts val="0"/>
                        </a:spcAft>
                        <a:buNone/>
                      </a:pPr>
                      <a:r>
                        <a:rPr lang="en-US" sz="1100" b="0" i="0" u="none" strike="noStrike" kern="1200" noProof="0">
                          <a:solidFill>
                            <a:srgbClr val="000000"/>
                          </a:solidFill>
                          <a:effectLst/>
                          <a:latin typeface="+mn-lt"/>
                          <a:ea typeface="+mn-ea"/>
                          <a:cs typeface="+mn-cs"/>
                        </a:rPr>
                        <a:t>NA</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12-Jul-2024</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12-Jul-2024</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r>
                        <a:rPr lang="en-US" sz="1100" b="0" i="0" u="none" strike="noStrike" kern="1200" noProof="0">
                          <a:solidFill>
                            <a:srgbClr val="000000"/>
                          </a:solidFill>
                          <a:effectLst/>
                          <a:latin typeface="Calibri"/>
                        </a:rPr>
                        <a:t>Customer requirement</a:t>
                      </a:r>
                      <a:endParaRPr lang="en-US"/>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tcPr>
                </a:tc>
                <a:tc>
                  <a:txBody>
                    <a:bodyPr/>
                    <a:lstStyle/>
                    <a:p>
                      <a:pPr lvl="0" algn="ctr">
                        <a:lnSpc>
                          <a:spcPct val="100000"/>
                        </a:lnSpc>
                        <a:spcBef>
                          <a:spcPts val="0"/>
                        </a:spcBef>
                        <a:spcAft>
                          <a:spcPts val="0"/>
                        </a:spcAft>
                        <a:buNone/>
                      </a:pPr>
                      <a:r>
                        <a:rPr lang="en-IN" sz="1100" b="0" i="0" u="none" strike="noStrike" kern="1200" noProof="0">
                          <a:solidFill>
                            <a:srgbClr val="000000"/>
                          </a:solidFill>
                          <a:effectLst/>
                          <a:latin typeface="Calibri"/>
                          <a:ea typeface="+mn-ea"/>
                          <a:cs typeface="+mn-cs"/>
                        </a:rPr>
                        <a:t>Completed</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rgbClr val="00B050"/>
                    </a:solidFill>
                  </a:tcPr>
                </a:tc>
                <a:extLst>
                  <a:ext uri="{0D108BD9-81ED-4DB2-BD59-A6C34878D82A}">
                    <a16:rowId xmlns:a16="http://schemas.microsoft.com/office/drawing/2014/main" val="3091266274"/>
                  </a:ext>
                </a:extLst>
              </a:tr>
              <a:tr h="468920">
                <a:tc>
                  <a:txBody>
                    <a:bodyPr/>
                    <a:lstStyle/>
                    <a:p>
                      <a:pPr lvl="0" algn="ctr">
                        <a:buNone/>
                      </a:pPr>
                      <a:r>
                        <a:rPr lang="en-IN" sz="1100" b="0" i="0" u="none" strike="noStrike" noProof="0">
                          <a:solidFill>
                            <a:srgbClr val="000000"/>
                          </a:solidFill>
                          <a:effectLst/>
                          <a:latin typeface="Calibri"/>
                        </a:rPr>
                        <a:t>WKH (Journals) - Enhancements </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100" b="0" i="0" u="none" strike="noStrike" kern="1200" noProof="0">
                          <a:solidFill>
                            <a:srgbClr val="000000"/>
                          </a:solidFill>
                          <a:effectLst/>
                          <a:latin typeface="+mn-lt"/>
                          <a:ea typeface="+mn-ea"/>
                          <a:cs typeface="+mn-cs"/>
                        </a:rPr>
                        <a:t>1-Jul-2024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100" b="0" i="0" u="none" strike="noStrike" kern="1200" noProof="0">
                          <a:solidFill>
                            <a:srgbClr val="000000"/>
                          </a:solidFill>
                          <a:effectLst/>
                          <a:latin typeface="+mn-lt"/>
                          <a:ea typeface="+mn-ea"/>
                          <a:cs typeface="+mn-cs"/>
                        </a:rPr>
                        <a:t>20-Sep-2024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US" sz="1100" b="0" i="0" u="none" strike="noStrike" kern="1200" noProof="0">
                          <a:solidFill>
                            <a:srgbClr val="000000"/>
                          </a:solidFill>
                          <a:effectLst/>
                          <a:latin typeface="+mn-lt"/>
                          <a:ea typeface="+mn-ea"/>
                          <a:cs typeface="+mn-cs"/>
                        </a:rPr>
                        <a:t>30-Sep-2024 </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NA</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6-0ct -2024</a:t>
                      </a:r>
                      <a:endParaRPr lang="en-US" sz="1100"/>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a:solidFill>
                            <a:srgbClr val="000000"/>
                          </a:solidFill>
                          <a:effectLst/>
                          <a:latin typeface="Calibri"/>
                        </a:rPr>
                        <a:t>Customer requirement</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3D3D3D"/>
                          </a:solidFill>
                          <a:effectLst/>
                          <a:latin typeface="Calibri"/>
                        </a:rPr>
                        <a:t>On Track</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a:solidFill>
                        <a:srgbClr val="000000"/>
                      </a:solidFill>
                    </a:lnB>
                    <a:solidFill>
                      <a:srgbClr val="92D050"/>
                    </a:solidFill>
                  </a:tcPr>
                </a:tc>
                <a:extLst>
                  <a:ext uri="{0D108BD9-81ED-4DB2-BD59-A6C34878D82A}">
                    <a16:rowId xmlns:a16="http://schemas.microsoft.com/office/drawing/2014/main" val="568695647"/>
                  </a:ext>
                </a:extLst>
              </a:tr>
              <a:tr h="468920">
                <a:tc>
                  <a:txBody>
                    <a:bodyPr/>
                    <a:lstStyle/>
                    <a:p>
                      <a:pPr lvl="0" algn="ctr">
                        <a:buNone/>
                      </a:pPr>
                      <a:r>
                        <a:rPr lang="en-IN" sz="1100" b="0" i="0" u="none" strike="noStrike" noProof="0">
                          <a:solidFill>
                            <a:srgbClr val="000000"/>
                          </a:solidFill>
                          <a:effectLst/>
                        </a:rPr>
                        <a:t>CUP (Journals) - Enhancements</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100" b="0" i="0" u="none" strike="noStrike" kern="1200" noProof="0">
                          <a:solidFill>
                            <a:srgbClr val="000000"/>
                          </a:solidFill>
                          <a:effectLst/>
                          <a:latin typeface="+mn-lt"/>
                          <a:ea typeface="+mn-ea"/>
                          <a:cs typeface="+mn-cs"/>
                        </a:rPr>
                        <a:t>1-Jul-2024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100" b="0" i="0" u="none" strike="noStrike" kern="1200" noProof="0">
                          <a:solidFill>
                            <a:srgbClr val="000000"/>
                          </a:solidFill>
                          <a:effectLst/>
                          <a:latin typeface="+mn-lt"/>
                          <a:ea typeface="+mn-ea"/>
                          <a:cs typeface="+mn-cs"/>
                        </a:rPr>
                        <a:t>20-Sep-2024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US" sz="1100" b="0" i="0" u="none" strike="noStrike" kern="1200" noProof="0">
                          <a:solidFill>
                            <a:srgbClr val="000000"/>
                          </a:solidFill>
                          <a:effectLst/>
                          <a:latin typeface="+mn-lt"/>
                          <a:ea typeface="+mn-ea"/>
                          <a:cs typeface="+mn-cs"/>
                        </a:rPr>
                        <a:t>30-Sep-2024 </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NA</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6-0ct -2024</a:t>
                      </a:r>
                      <a:endParaRPr lang="en-US" sz="1100"/>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a:solidFill>
                            <a:srgbClr val="000000"/>
                          </a:solidFill>
                          <a:effectLst/>
                          <a:latin typeface="Calibri"/>
                        </a:rPr>
                        <a:t>Customer requirement</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3D3D3D"/>
                          </a:solidFill>
                          <a:effectLst/>
                          <a:latin typeface="Calibri"/>
                        </a:rPr>
                        <a:t>On Track</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rgbClr val="92D050"/>
                    </a:solidFill>
                  </a:tcPr>
                </a:tc>
                <a:extLst>
                  <a:ext uri="{0D108BD9-81ED-4DB2-BD59-A6C34878D82A}">
                    <a16:rowId xmlns:a16="http://schemas.microsoft.com/office/drawing/2014/main" val="3372417788"/>
                  </a:ext>
                </a:extLst>
              </a:tr>
              <a:tr h="519616">
                <a:tc>
                  <a:txBody>
                    <a:bodyPr/>
                    <a:lstStyle/>
                    <a:p>
                      <a:pPr lvl="0" algn="ctr">
                        <a:buNone/>
                      </a:pPr>
                      <a:r>
                        <a:rPr lang="en-IN" sz="1100" b="0" i="0" u="none" strike="noStrike" noProof="0">
                          <a:solidFill>
                            <a:srgbClr val="000000"/>
                          </a:solidFill>
                          <a:effectLst/>
                        </a:rPr>
                        <a:t>KLI Pear Ease</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noProof="0">
                          <a:solidFill>
                            <a:srgbClr val="000000"/>
                          </a:solidFill>
                          <a:effectLst/>
                          <a:latin typeface="+mn-lt"/>
                          <a:ea typeface="+mn-ea"/>
                          <a:cs typeface="+mn-cs"/>
                        </a:rPr>
                        <a:t>22-Jul-2024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a:solidFill>
                            <a:srgbClr val="000000"/>
                          </a:solidFill>
                          <a:effectLst/>
                          <a:latin typeface="+mn-lt"/>
                          <a:ea typeface="+mn-ea"/>
                          <a:cs typeface="+mn-cs"/>
                        </a:rPr>
                        <a:t>20-Aug-2024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US" sz="1100" b="0" i="0" u="none" strike="noStrike" kern="1200">
                          <a:solidFill>
                            <a:srgbClr val="000000"/>
                          </a:solidFill>
                          <a:effectLst/>
                          <a:latin typeface="+mn-lt"/>
                          <a:ea typeface="+mn-ea"/>
                          <a:cs typeface="+mn-cs"/>
                        </a:rPr>
                        <a:t>30-Aug-2024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YTD</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9-Sep-2024</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kern="1200">
                          <a:solidFill>
                            <a:srgbClr val="000000"/>
                          </a:solidFill>
                          <a:effectLst/>
                          <a:latin typeface="Calibri"/>
                          <a:ea typeface="+mn-ea"/>
                          <a:cs typeface="+mn-cs"/>
                        </a:rPr>
                        <a:t>Customer requirement to make 5 journal prod live</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kern="1200" noProof="0">
                          <a:solidFill>
                            <a:srgbClr val="3D3D3D"/>
                          </a:solidFill>
                          <a:effectLst/>
                          <a:latin typeface="Calibri"/>
                        </a:rPr>
                        <a:t>Moved out of JAS</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chemeClr val="accent4"/>
                    </a:solidFill>
                  </a:tcPr>
                </a:tc>
                <a:extLst>
                  <a:ext uri="{0D108BD9-81ED-4DB2-BD59-A6C34878D82A}">
                    <a16:rowId xmlns:a16="http://schemas.microsoft.com/office/drawing/2014/main" val="2084147571"/>
                  </a:ext>
                </a:extLst>
              </a:tr>
            </a:tbl>
          </a:graphicData>
        </a:graphic>
      </p:graphicFrame>
      <p:sp>
        <p:nvSpPr>
          <p:cNvPr id="3" name="TextBox 2">
            <a:extLst>
              <a:ext uri="{FF2B5EF4-FFF2-40B4-BE49-F238E27FC236}">
                <a16:creationId xmlns:a16="http://schemas.microsoft.com/office/drawing/2014/main" id="{3B2AF765-9FAF-458B-A729-3EE87250619E}"/>
              </a:ext>
            </a:extLst>
          </p:cNvPr>
          <p:cNvSpPr txBox="1"/>
          <p:nvPr/>
        </p:nvSpPr>
        <p:spPr>
          <a:xfrm>
            <a:off x="380716" y="6854820"/>
            <a:ext cx="10760613" cy="646331"/>
          </a:xfrm>
          <a:prstGeom prst="rect">
            <a:avLst/>
          </a:prstGeom>
          <a:noFill/>
        </p:spPr>
        <p:txBody>
          <a:bodyPr wrap="square" lIns="91440" tIns="45720" rIns="91440" bIns="45720" rtlCol="0" anchor="t">
            <a:spAutoFit/>
          </a:bodyPr>
          <a:lstStyle/>
          <a:p>
            <a:r>
              <a:rPr lang="en-IN" b="1">
                <a:solidFill>
                  <a:srgbClr val="000000"/>
                </a:solidFill>
                <a:latin typeface="Calibri"/>
                <a:cs typeface="Calibri"/>
              </a:rPr>
              <a:t>Platform setup includes - Camunda Design, File IO Verification,  Tools IO, Integration Module, Unit Testing</a:t>
            </a:r>
            <a:endParaRPr lang="en-IN">
              <a:cs typeface="Calibri"/>
            </a:endParaRPr>
          </a:p>
          <a:p>
            <a:endParaRPr lang="en-IN"/>
          </a:p>
        </p:txBody>
      </p:sp>
    </p:spTree>
    <p:extLst>
      <p:ext uri="{BB962C8B-B14F-4D97-AF65-F5344CB8AC3E}">
        <p14:creationId xmlns:p14="http://schemas.microsoft.com/office/powerpoint/2010/main" val="371268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106D3-D71F-CB8D-9D57-32C70ACD40C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643A165B-1389-4724-C962-5CED878DA2CA}"/>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2C2D86A3-A849-C8FC-83DA-6A25A823000F}"/>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E817FB0-AE2E-9AD4-11B6-887AAC8CC998}"/>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51E77DD1-C453-2078-2F42-6DD9E4AC34A1}"/>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9F124A-67FC-601A-E1F4-3DB96F20C8CA}"/>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44AF82A-3BED-ECB1-F826-4E7C33CA1FC2}"/>
              </a:ext>
            </a:extLst>
          </p:cNvPr>
          <p:cNvSpPr/>
          <p:nvPr/>
        </p:nvSpPr>
        <p:spPr>
          <a:xfrm>
            <a:off x="-63303" y="163709"/>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1B66CB06-59FD-ACB8-7322-3EF2A7EF6C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4ECE33F-113D-CC7A-C5EC-C3B0709A4D97}"/>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E9B800A2-A1BC-A29C-44F2-AB610DD00497}"/>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E9FC6D59-7374-E98A-5BB5-E73AE4788682}"/>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87036CCA-9CDA-345B-A970-A9ED8263DA3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991B2F29-A5D8-4624-B9A2-DF35F3477AC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A3FC5E91-4E39-07BD-22F7-B1CDAB08CD2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FEA63391-3D07-78D3-9A29-C64C117188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AD1AA136-CDFC-41F2-5AAD-7038700945A2}"/>
              </a:ext>
            </a:extLst>
          </p:cNvPr>
          <p:cNvSpPr txBox="1">
            <a:spLocks/>
          </p:cNvSpPr>
          <p:nvPr/>
        </p:nvSpPr>
        <p:spPr bwMode="auto">
          <a:xfrm>
            <a:off x="315314" y="1623749"/>
            <a:ext cx="7206302" cy="13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a:solidFill>
                  <a:schemeClr val="bg1"/>
                </a:solidFill>
                <a:latin typeface="Verdana"/>
                <a:ea typeface="Verdana"/>
              </a:rPr>
              <a:t>iTracks Appendix</a:t>
            </a:r>
          </a:p>
        </p:txBody>
      </p:sp>
    </p:spTree>
    <p:extLst>
      <p:ext uri="{BB962C8B-B14F-4D97-AF65-F5344CB8AC3E}">
        <p14:creationId xmlns:p14="http://schemas.microsoft.com/office/powerpoint/2010/main" val="399745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E76CF-C48E-03D7-DD17-45A1844D3FD7}"/>
              </a:ext>
            </a:extLst>
          </p:cNvPr>
          <p:cNvSpPr>
            <a:spLocks noGrp="1"/>
          </p:cNvSpPr>
          <p:nvPr>
            <p:ph type="body" sz="quarter" idx="10"/>
          </p:nvPr>
        </p:nvSpPr>
        <p:spPr/>
        <p:txBody>
          <a:bodyPr/>
          <a:lstStyle/>
          <a:p>
            <a:r>
              <a:rPr lang="en-US">
                <a:latin typeface="Verdana"/>
                <a:ea typeface="Verdana"/>
              </a:rPr>
              <a:t>Finance Module (Req. Closure Steps)</a:t>
            </a:r>
            <a:endParaRPr lang="en-US"/>
          </a:p>
        </p:txBody>
      </p:sp>
      <p:graphicFrame>
        <p:nvGraphicFramePr>
          <p:cNvPr id="4" name="Table 3">
            <a:extLst>
              <a:ext uri="{FF2B5EF4-FFF2-40B4-BE49-F238E27FC236}">
                <a16:creationId xmlns:a16="http://schemas.microsoft.com/office/drawing/2014/main" id="{1AF12DAB-81F3-5EF7-8AB6-095DCECB2A41}"/>
              </a:ext>
            </a:extLst>
          </p:cNvPr>
          <p:cNvGraphicFramePr>
            <a:graphicFrameLocks noGrp="1"/>
          </p:cNvGraphicFramePr>
          <p:nvPr>
            <p:extLst>
              <p:ext uri="{D42A27DB-BD31-4B8C-83A1-F6EECF244321}">
                <p14:modId xmlns:p14="http://schemas.microsoft.com/office/powerpoint/2010/main" val="1226345858"/>
              </p:ext>
            </p:extLst>
          </p:nvPr>
        </p:nvGraphicFramePr>
        <p:xfrm>
          <a:off x="337335" y="770253"/>
          <a:ext cx="11536629" cy="6834289"/>
        </p:xfrm>
        <a:graphic>
          <a:graphicData uri="http://schemas.openxmlformats.org/drawingml/2006/table">
            <a:tbl>
              <a:tblPr bandRow="1">
                <a:tableStyleId>{5C22544A-7EE6-4342-B048-85BDC9FD1C3A}</a:tableStyleId>
              </a:tblPr>
              <a:tblGrid>
                <a:gridCol w="592666">
                  <a:extLst>
                    <a:ext uri="{9D8B030D-6E8A-4147-A177-3AD203B41FA5}">
                      <a16:colId xmlns:a16="http://schemas.microsoft.com/office/drawing/2014/main" val="1864795137"/>
                    </a:ext>
                  </a:extLst>
                </a:gridCol>
                <a:gridCol w="9877775">
                  <a:extLst>
                    <a:ext uri="{9D8B030D-6E8A-4147-A177-3AD203B41FA5}">
                      <a16:colId xmlns:a16="http://schemas.microsoft.com/office/drawing/2014/main" val="1510006510"/>
                    </a:ext>
                  </a:extLst>
                </a:gridCol>
                <a:gridCol w="1066188">
                  <a:extLst>
                    <a:ext uri="{9D8B030D-6E8A-4147-A177-3AD203B41FA5}">
                      <a16:colId xmlns:a16="http://schemas.microsoft.com/office/drawing/2014/main" val="2633696344"/>
                    </a:ext>
                  </a:extLst>
                </a:gridCol>
              </a:tblGrid>
              <a:tr h="232381">
                <a:tc>
                  <a:txBody>
                    <a:bodyPr/>
                    <a:lstStyle/>
                    <a:p>
                      <a:pPr algn="ctr" rtl="0" fontAlgn="base"/>
                      <a:r>
                        <a:rPr lang="en-IN" sz="1400" b="1" err="1">
                          <a:solidFill>
                            <a:srgbClr val="FFFFFF"/>
                          </a:solidFill>
                          <a:effectLst/>
                          <a:latin typeface="Calibri Light"/>
                        </a:rPr>
                        <a:t>S.No</a:t>
                      </a:r>
                      <a:endParaRPr lang="en-IN" b="1" err="1">
                        <a:solidFill>
                          <a:srgbClr val="FFFFFF"/>
                        </a:solidFill>
                        <a:effectLst/>
                        <a:latin typeface="Calibri Light"/>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rtl="0" fontAlgn="base"/>
                      <a:r>
                        <a:rPr lang="en-US" sz="1400" b="1">
                          <a:solidFill>
                            <a:srgbClr val="FFFFFF"/>
                          </a:solidFill>
                          <a:effectLst/>
                          <a:latin typeface="Calibri Light"/>
                        </a:rPr>
                        <a:t>What was Done</a:t>
                      </a:r>
                      <a:endParaRPr lang="en-US" b="1">
                        <a:solidFill>
                          <a:srgbClr val="FFFFFF"/>
                        </a:solidFill>
                        <a:effectLst/>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rtl="0" fontAlgn="base"/>
                      <a:r>
                        <a:rPr lang="en-US" sz="1400" b="1">
                          <a:solidFill>
                            <a:srgbClr val="FFFFFF"/>
                          </a:solidFill>
                          <a:effectLst/>
                          <a:latin typeface="Calibri Light"/>
                        </a:rPr>
                        <a:t>Date</a:t>
                      </a:r>
                      <a:endParaRPr lang="en-US" b="1">
                        <a:solidFill>
                          <a:srgbClr val="FFFFFF"/>
                        </a:solidFill>
                        <a:effectLst/>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extLst>
                  <a:ext uri="{0D108BD9-81ED-4DB2-BD59-A6C34878D82A}">
                    <a16:rowId xmlns:a16="http://schemas.microsoft.com/office/drawing/2014/main" val="3191448759"/>
                  </a:ext>
                </a:extLst>
              </a:tr>
              <a:tr h="578555">
                <a:tc>
                  <a:txBody>
                    <a:bodyPr/>
                    <a:lstStyle/>
                    <a:p>
                      <a:pPr lvl="0" algn="ctr">
                        <a:buNone/>
                      </a:pPr>
                      <a:r>
                        <a:rPr lang="en-US" sz="1400">
                          <a:effectLst/>
                          <a:latin typeface="Calibri Light"/>
                        </a:rPr>
                        <a:t>1</a:t>
                      </a:r>
                    </a:p>
                  </a:txBody>
                  <a:tcPr anchor="ctr">
                    <a:lnL w="9524">
                      <a:solidFill>
                        <a:srgbClr val="3D3D3D"/>
                      </a:solidFill>
                    </a:lnL>
                    <a:lnR w="9524"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400" b="0" i="0" u="none" strike="noStrike" noProof="0">
                          <a:effectLst/>
                        </a:rPr>
                        <a:t>During the Requirements Phase, we finalized the list of customers for migration and gathered the necessary invoicing inputs to be provided to Odoo</a:t>
                      </a:r>
                      <a:endParaRPr lang="en-US"/>
                    </a:p>
                  </a:txBody>
                  <a:tcPr anchor="ctr">
                    <a:lnL w="9524" cap="flat" cmpd="sng" algn="ctr">
                      <a:solidFill>
                        <a:srgbClr val="3D3D3D"/>
                      </a:solidFill>
                      <a:prstDash val="solid"/>
                      <a:round/>
                      <a:headEnd type="none" w="med" len="med"/>
                      <a:tailEnd type="none" w="med" len="med"/>
                    </a:lnL>
                    <a:lnR w="9524"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13-June to 19- July</a:t>
                      </a:r>
                    </a:p>
                  </a:txBody>
                  <a:tcPr anchor="ctr">
                    <a:lnL w="9524" cap="flat" cmpd="sng" algn="ctr">
                      <a:solidFill>
                        <a:srgbClr val="3D3D3D"/>
                      </a:solidFill>
                      <a:prstDash val="solid"/>
                      <a:round/>
                      <a:headEnd type="none" w="med" len="med"/>
                      <a:tailEnd type="none" w="med" len="med"/>
                    </a:lnL>
                    <a:lnR w="9524">
                      <a:solidFill>
                        <a:srgbClr val="3D3D3D"/>
                      </a:solidFill>
                    </a:lnR>
                    <a:lnT w="9525"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590118338"/>
                  </a:ext>
                </a:extLst>
              </a:tr>
              <a:tr h="451555">
                <a:tc>
                  <a:txBody>
                    <a:bodyPr/>
                    <a:lstStyle/>
                    <a:p>
                      <a:pPr lvl="0" algn="ctr">
                        <a:buNone/>
                      </a:pPr>
                      <a:r>
                        <a:rPr lang="en-US" sz="1400">
                          <a:effectLst/>
                          <a:latin typeface="Calibri Light"/>
                        </a:rPr>
                        <a:t>2</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l">
                        <a:buNone/>
                      </a:pPr>
                      <a:r>
                        <a:rPr lang="en-US" sz="1400">
                          <a:effectLst/>
                          <a:latin typeface="Calibri Light"/>
                        </a:rPr>
                        <a:t>First call with Odoo team – Presented the plan and the data required for the invoicing</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19-July-2024</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58045485"/>
                  </a:ext>
                </a:extLst>
              </a:tr>
              <a:tr h="423333">
                <a:tc>
                  <a:txBody>
                    <a:bodyPr/>
                    <a:lstStyle/>
                    <a:p>
                      <a:pPr lvl="0" algn="ctr">
                        <a:buNone/>
                      </a:pPr>
                      <a:r>
                        <a:rPr lang="en-US" sz="1400">
                          <a:effectLst/>
                          <a:latin typeface="Calibri Light"/>
                        </a:rPr>
                        <a:t>3</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l">
                        <a:buNone/>
                      </a:pPr>
                      <a:r>
                        <a:rPr lang="en-US" sz="1400">
                          <a:effectLst/>
                          <a:latin typeface="Calibri Light"/>
                        </a:rPr>
                        <a:t>Products team technical discussion with Odoo</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26 to 27- July</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4012963575"/>
                  </a:ext>
                </a:extLst>
              </a:tr>
              <a:tr h="677333">
                <a:tc>
                  <a:txBody>
                    <a:bodyPr/>
                    <a:lstStyle/>
                    <a:p>
                      <a:pPr lvl="0" algn="ctr">
                        <a:buNone/>
                      </a:pPr>
                      <a:r>
                        <a:rPr lang="en-US" sz="1400">
                          <a:effectLst/>
                          <a:latin typeface="Calibri Light"/>
                        </a:rPr>
                        <a:t>4</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l">
                        <a:buNone/>
                      </a:pPr>
                      <a:r>
                        <a:rPr lang="en-US" sz="1400" b="0" i="0" u="none" strike="noStrike" noProof="0">
                          <a:effectLst/>
                        </a:rPr>
                        <a:t>The Finance team has shared the requirements with the Odoo team regarding various invoice types and their respective fields. Odoo took time to analysis the requirement</a:t>
                      </a:r>
                    </a:p>
                    <a:p>
                      <a:pPr lvl="0" algn="l">
                        <a:buNone/>
                      </a:pPr>
                      <a:r>
                        <a:rPr lang="en-US" sz="1400" b="0" i="0" u="none" strike="noStrike" noProof="0">
                          <a:solidFill>
                            <a:srgbClr val="0070C0"/>
                          </a:solidFill>
                          <a:effectLst/>
                          <a:latin typeface="Calibri"/>
                        </a:rPr>
                        <a:t>https://www.figma.com/board/rjQOCqjQbFYGyAqpMsOZFZ/Finance-Module-Workflow?node-id=69-204&amp;node-type=shape_with_text&amp;t=74rhf5H19ulrgvzz-0</a:t>
                      </a:r>
                      <a:endParaRPr lang="en-US">
                        <a:solidFill>
                          <a:srgbClr val="0070C0"/>
                        </a:solidFill>
                      </a:endParaRP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1- Aug to 2- Sep</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030428647"/>
                  </a:ext>
                </a:extLst>
              </a:tr>
              <a:tr h="437443">
                <a:tc>
                  <a:txBody>
                    <a:bodyPr/>
                    <a:lstStyle/>
                    <a:p>
                      <a:pPr lvl="0" algn="ctr">
                        <a:buNone/>
                      </a:pPr>
                      <a:r>
                        <a:rPr lang="en-US" sz="1400">
                          <a:effectLst/>
                          <a:latin typeface="Calibri Light"/>
                        </a:rPr>
                        <a:t>5</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l">
                        <a:buNone/>
                      </a:pPr>
                      <a:endParaRPr lang="en-US" sz="1400" b="0" i="0" u="none" strike="noStrike" noProof="0">
                        <a:effectLst/>
                      </a:endParaRPr>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ctr">
                        <a:buNone/>
                      </a:pPr>
                      <a:endParaRPr lang="en-US" sz="1400">
                        <a:effectLst/>
                        <a:latin typeface="Calibri Light"/>
                      </a:endParaRPr>
                    </a:p>
                  </a:txBody>
                  <a:tcPr anchor="ctr">
                    <a:lnL w="9524">
                      <a:solidFill>
                        <a:srgbClr val="3D3D3D"/>
                      </a:solidFill>
                    </a:lnL>
                    <a:lnR w="9524">
                      <a:solidFill>
                        <a:srgbClr val="3D3D3D"/>
                      </a:solidFill>
                    </a:lnR>
                    <a:lnT w="9524">
                      <a:solidFill>
                        <a:srgbClr val="3D3D3D"/>
                      </a:solidFill>
                    </a:lnT>
                    <a:lnB w="9524">
                      <a:solidFill>
                        <a:srgbClr val="3D3D3D"/>
                      </a:solidFill>
                    </a:lnB>
                    <a:noFill/>
                  </a:tcPr>
                </a:tc>
                <a:extLst>
                  <a:ext uri="{0D108BD9-81ED-4DB2-BD59-A6C34878D82A}">
                    <a16:rowId xmlns:a16="http://schemas.microsoft.com/office/drawing/2014/main" val="703600673"/>
                  </a:ext>
                </a:extLst>
              </a:tr>
              <a:tr h="437444">
                <a:tc>
                  <a:txBody>
                    <a:bodyPr/>
                    <a:lstStyle/>
                    <a:p>
                      <a:pPr lvl="0" algn="ctr">
                        <a:buNone/>
                      </a:pPr>
                      <a:r>
                        <a:rPr lang="en-US" sz="1400">
                          <a:effectLst/>
                          <a:latin typeface="Calibri Light"/>
                        </a:rPr>
                        <a:t>6</a:t>
                      </a:r>
                    </a:p>
                  </a:txBody>
                  <a:tcPr anchor="ctr">
                    <a:lnL w="9524">
                      <a:solidFill>
                        <a:srgbClr val="3D3D3D"/>
                      </a:solidFill>
                    </a:lnL>
                    <a:lnR w="9524" cap="flat" cmpd="sng" algn="ctr">
                      <a:solidFill>
                        <a:srgbClr val="3D3D3D"/>
                      </a:solidFill>
                      <a:prstDash val="solid"/>
                      <a:round/>
                      <a:headEnd type="none" w="med" len="med"/>
                      <a:tailEnd type="none" w="med" len="med"/>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l">
                        <a:buNone/>
                      </a:pPr>
                      <a:r>
                        <a:rPr lang="en-US" sz="1400" b="0" i="0" u="none" strike="noStrike" noProof="0">
                          <a:effectLst/>
                        </a:rPr>
                        <a:t>Sample JSON format sent from Odoo</a:t>
                      </a:r>
                    </a:p>
                  </a:txBody>
                  <a:tcPr anchor="ctr">
                    <a:lnL w="9524" cap="flat" cmpd="sng" algn="ctr">
                      <a:solidFill>
                        <a:srgbClr val="3D3D3D"/>
                      </a:solidFill>
                      <a:prstDash val="solid"/>
                      <a:round/>
                      <a:headEnd type="none" w="med" len="med"/>
                      <a:tailEnd type="none" w="med" len="med"/>
                    </a:lnL>
                    <a:lnR w="9524" cap="flat" cmpd="sng" algn="ctr">
                      <a:solidFill>
                        <a:srgbClr val="3D3D3D"/>
                      </a:solidFill>
                      <a:prstDash val="solid"/>
                      <a:round/>
                      <a:headEnd type="none" w="med" len="med"/>
                      <a:tailEnd type="none" w="med" len="med"/>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20-Aug</a:t>
                      </a:r>
                    </a:p>
                  </a:txBody>
                  <a:tcPr anchor="ctr">
                    <a:lnL w="9524" cap="flat" cmpd="sng" algn="ctr">
                      <a:solidFill>
                        <a:srgbClr val="3D3D3D"/>
                      </a:solidFill>
                      <a:prstDash val="solid"/>
                      <a:round/>
                      <a:headEnd type="none" w="med" len="med"/>
                      <a:tailEnd type="none" w="med" len="med"/>
                    </a:lnL>
                    <a:lnR w="9524">
                      <a:solidFill>
                        <a:srgbClr val="3D3D3D"/>
                      </a:solidFill>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146370303"/>
                  </a:ext>
                </a:extLst>
              </a:tr>
              <a:tr h="437444">
                <a:tc>
                  <a:txBody>
                    <a:bodyPr/>
                    <a:lstStyle/>
                    <a:p>
                      <a:pPr lvl="0" algn="ctr">
                        <a:buNone/>
                      </a:pPr>
                      <a:r>
                        <a:rPr lang="en-US" sz="1400">
                          <a:effectLst/>
                          <a:latin typeface="Calibri Light"/>
                        </a:rPr>
                        <a:t>7</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l">
                        <a:buNone/>
                      </a:pPr>
                      <a:r>
                        <a:rPr lang="en-US" sz="1400" b="0" i="0" u="none" strike="noStrike" noProof="0">
                          <a:effectLst/>
                        </a:rPr>
                        <a:t>Demo of the overall Masters and Configuration screen in Odoo</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2- Sep </a:t>
                      </a:r>
                    </a:p>
                  </a:txBody>
                  <a:tcPr anchor="ctr">
                    <a:lnL w="9524">
                      <a:solidFill>
                        <a:srgbClr val="3D3D3D"/>
                      </a:solidFill>
                    </a:lnL>
                    <a:lnR w="9524">
                      <a:solidFill>
                        <a:srgbClr val="3D3D3D"/>
                      </a:solidFill>
                    </a:lnR>
                    <a:lnT w="9524">
                      <a:solidFill>
                        <a:srgbClr val="3D3D3D"/>
                      </a:solidFill>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3906578073"/>
                  </a:ext>
                </a:extLst>
              </a:tr>
              <a:tr h="677333">
                <a:tc>
                  <a:txBody>
                    <a:bodyPr/>
                    <a:lstStyle/>
                    <a:p>
                      <a:pPr lvl="0" algn="ctr">
                        <a:buNone/>
                      </a:pPr>
                      <a:r>
                        <a:rPr lang="en-US" sz="1400">
                          <a:effectLst/>
                          <a:latin typeface="Calibri Light"/>
                        </a:rPr>
                        <a:t>8</a:t>
                      </a:r>
                    </a:p>
                  </a:txBody>
                  <a:tcPr anchor="ctr">
                    <a:lnL w="9524">
                      <a:solidFill>
                        <a:srgbClr val="3D3D3D"/>
                      </a:solidFill>
                    </a:lnL>
                    <a:lnR w="9524" cap="flat" cmpd="sng" algn="ctr">
                      <a:solidFill>
                        <a:srgbClr val="3D3D3D"/>
                      </a:solidFill>
                      <a:prstDash val="solid"/>
                      <a:round/>
                      <a:headEnd type="none" w="med" len="med"/>
                      <a:tailEnd type="none" w="med" len="med"/>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l">
                        <a:buNone/>
                      </a:pPr>
                      <a:r>
                        <a:rPr lang="en-US" sz="1400" b="0" i="0" u="none" strike="noStrike" noProof="0">
                          <a:effectLst/>
                          <a:latin typeface="Calibri"/>
                        </a:rPr>
                        <a:t>Odoo and Integra shared and reviewed the JSON format to cross-verify the inputs they would receive</a:t>
                      </a:r>
                      <a:endParaRPr lang="en-US" sz="1400" b="0" i="0" u="none" strike="noStrike" noProof="0">
                        <a:effectLst/>
                      </a:endParaRPr>
                    </a:p>
                  </a:txBody>
                  <a:tcPr anchor="ctr">
                    <a:lnL w="9524" cap="flat" cmpd="sng" algn="ctr">
                      <a:solidFill>
                        <a:srgbClr val="3D3D3D"/>
                      </a:solidFill>
                      <a:prstDash val="solid"/>
                      <a:round/>
                      <a:headEnd type="none" w="med" len="med"/>
                      <a:tailEnd type="none" w="med" len="med"/>
                    </a:lnL>
                    <a:lnR w="9524" cap="flat" cmpd="sng" algn="ctr">
                      <a:solidFill>
                        <a:srgbClr val="3D3D3D"/>
                      </a:solidFill>
                      <a:prstDash val="solid"/>
                      <a:round/>
                      <a:headEnd type="none" w="med" len="med"/>
                      <a:tailEnd type="none" w="med" len="med"/>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tc>
                  <a:txBody>
                    <a:bodyPr/>
                    <a:lstStyle/>
                    <a:p>
                      <a:pPr lvl="0" algn="ctr">
                        <a:buNone/>
                      </a:pPr>
                      <a:r>
                        <a:rPr lang="en-US" sz="1400">
                          <a:effectLst/>
                          <a:latin typeface="Calibri Light"/>
                        </a:rPr>
                        <a:t>4-Sep - Ongoing</a:t>
                      </a:r>
                    </a:p>
                  </a:txBody>
                  <a:tcPr anchor="ctr">
                    <a:lnL w="9524" cap="flat" cmpd="sng" algn="ctr">
                      <a:solidFill>
                        <a:srgbClr val="3D3D3D"/>
                      </a:solidFill>
                      <a:prstDash val="solid"/>
                      <a:round/>
                      <a:headEnd type="none" w="med" len="med"/>
                      <a:tailEnd type="none" w="med" len="med"/>
                    </a:lnL>
                    <a:lnR w="9524">
                      <a:solidFill>
                        <a:srgbClr val="3D3D3D"/>
                      </a:solidFill>
                    </a:lnR>
                    <a:lnT w="9524" cap="flat" cmpd="sng" algn="ctr">
                      <a:solidFill>
                        <a:srgbClr val="3D3D3D"/>
                      </a:solidFill>
                      <a:prstDash val="solid"/>
                      <a:round/>
                      <a:headEnd type="none" w="med" len="med"/>
                      <a:tailEnd type="none" w="med" len="med"/>
                    </a:lnT>
                    <a:lnB w="9524"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453158583"/>
                  </a:ext>
                </a:extLst>
              </a:tr>
              <a:tr h="296333">
                <a:tc>
                  <a:txBody>
                    <a:bodyPr/>
                    <a:lstStyle/>
                    <a:p>
                      <a:pPr lvl="0" algn="ctr">
                        <a:buNone/>
                      </a:pPr>
                      <a:r>
                        <a:rPr lang="en-US" sz="1400">
                          <a:effectLst/>
                          <a:latin typeface="Calibri Light"/>
                        </a:rPr>
                        <a:t>8</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l">
                        <a:buNone/>
                      </a:pPr>
                      <a:r>
                        <a:rPr lang="en-US" sz="1400" b="0" i="0" u="none" strike="noStrike" noProof="0">
                          <a:solidFill>
                            <a:srgbClr val="3D3D3D"/>
                          </a:solidFill>
                          <a:effectLst/>
                          <a:latin typeface="Calibri"/>
                        </a:rPr>
                        <a:t>Tentative Initial plan shared by Odoo</a:t>
                      </a:r>
                      <a:endParaRPr lang="en-US"/>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ctr">
                        <a:buNone/>
                      </a:pPr>
                      <a:r>
                        <a:rPr lang="en-US" sz="1400">
                          <a:effectLst/>
                          <a:latin typeface="Calibri Light"/>
                        </a:rPr>
                        <a:t>3-Sep</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extLst>
                  <a:ext uri="{0D108BD9-81ED-4DB2-BD59-A6C34878D82A}">
                    <a16:rowId xmlns:a16="http://schemas.microsoft.com/office/drawing/2014/main" val="758728924"/>
                  </a:ext>
                </a:extLst>
              </a:tr>
              <a:tr h="324554">
                <a:tc>
                  <a:txBody>
                    <a:bodyPr/>
                    <a:lstStyle/>
                    <a:p>
                      <a:pPr lvl="0" algn="ctr">
                        <a:buNone/>
                      </a:pPr>
                      <a:r>
                        <a:rPr lang="en-US" sz="1400">
                          <a:effectLst/>
                          <a:latin typeface="Calibri Light"/>
                        </a:rPr>
                        <a:t>9</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l">
                        <a:buNone/>
                      </a:pPr>
                      <a:r>
                        <a:rPr lang="en-US" sz="1400" b="0" i="0" u="none" strike="noStrike" noProof="0">
                          <a:solidFill>
                            <a:srgbClr val="3D3D3D"/>
                          </a:solidFill>
                          <a:effectLst/>
                        </a:rPr>
                        <a:t>Ensuring a seamless transition for UBR, RFI, order inflow value from </a:t>
                      </a:r>
                      <a:r>
                        <a:rPr lang="en-US" sz="1400" b="0" i="0" u="none" strike="noStrike" noProof="0" err="1">
                          <a:solidFill>
                            <a:srgbClr val="3D3D3D"/>
                          </a:solidFill>
                          <a:effectLst/>
                        </a:rPr>
                        <a:t>iTracks</a:t>
                      </a:r>
                      <a:r>
                        <a:rPr lang="en-US" sz="1400" b="0" i="0" u="none" strike="noStrike" noProof="0">
                          <a:solidFill>
                            <a:srgbClr val="3D3D3D"/>
                          </a:solidFill>
                          <a:effectLst/>
                        </a:rPr>
                        <a:t> to Odoo.  Discussion with Finance to  confirm which DU batches should be included in the upcoming releases to align with the URB service values.</a:t>
                      </a:r>
                      <a:endParaRPr lang="en-US"/>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ctr">
                        <a:buNone/>
                      </a:pPr>
                      <a:r>
                        <a:rPr lang="en-US" sz="1400">
                          <a:effectLst/>
                          <a:latin typeface="Calibri Light"/>
                        </a:rPr>
                        <a:t>9-Sep</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extLst>
                  <a:ext uri="{0D108BD9-81ED-4DB2-BD59-A6C34878D82A}">
                    <a16:rowId xmlns:a16="http://schemas.microsoft.com/office/drawing/2014/main" val="2213615901"/>
                  </a:ext>
                </a:extLst>
              </a:tr>
              <a:tr h="719666">
                <a:tc>
                  <a:txBody>
                    <a:bodyPr/>
                    <a:lstStyle/>
                    <a:p>
                      <a:pPr lvl="0" algn="ctr">
                        <a:buNone/>
                      </a:pPr>
                      <a:r>
                        <a:rPr lang="en-US" sz="1400">
                          <a:effectLst/>
                          <a:latin typeface="Calibri Light"/>
                        </a:rPr>
                        <a:t>10</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l">
                        <a:buNone/>
                      </a:pPr>
                      <a:r>
                        <a:rPr lang="en-US" sz="1400" b="0" i="0" u="none" strike="noStrike" noProof="0">
                          <a:solidFill>
                            <a:srgbClr val="3D3D3D"/>
                          </a:solidFill>
                          <a:effectLst/>
                        </a:rPr>
                        <a:t>Sent an email to the Finance team requesting sign-off on the interim solution for the capturing UBR and Invoice descriptions. Also requested the batch list for migrating customers to the new </a:t>
                      </a:r>
                      <a:r>
                        <a:rPr lang="en-US" sz="1400" b="0" i="0" u="none" strike="noStrike" noProof="0" err="1">
                          <a:solidFill>
                            <a:srgbClr val="3D3D3D"/>
                          </a:solidFill>
                          <a:effectLst/>
                        </a:rPr>
                        <a:t>iTrack</a:t>
                      </a:r>
                      <a:r>
                        <a:rPr lang="en-US" sz="1400" b="0" i="0" u="none" strike="noStrike" noProof="0">
                          <a:solidFill>
                            <a:srgbClr val="3D3D3D"/>
                          </a:solidFill>
                          <a:effectLst/>
                        </a:rPr>
                        <a:t> module – currently awaiting a response.</a:t>
                      </a:r>
                      <a:endParaRPr lang="en-US"/>
                    </a:p>
                  </a:txBody>
                  <a:tcPr anchor="ctr">
                    <a:lnL w="9524">
                      <a:solidFill>
                        <a:srgbClr val="3D3D3D"/>
                      </a:solidFill>
                    </a:lnL>
                    <a:lnR w="9524">
                      <a:solidFill>
                        <a:srgbClr val="3D3D3D"/>
                      </a:solidFill>
                    </a:lnR>
                    <a:lnT w="9524">
                      <a:solidFill>
                        <a:srgbClr val="3D3D3D"/>
                      </a:solidFill>
                    </a:lnT>
                    <a:lnB w="9524">
                      <a:solidFill>
                        <a:srgbClr val="3D3D3D"/>
                      </a:solidFill>
                    </a:lnB>
                    <a:noFill/>
                  </a:tcPr>
                </a:tc>
                <a:tc>
                  <a:txBody>
                    <a:bodyPr/>
                    <a:lstStyle/>
                    <a:p>
                      <a:pPr lvl="0" algn="ctr">
                        <a:buNone/>
                      </a:pPr>
                      <a:r>
                        <a:rPr lang="en-US" sz="1400">
                          <a:effectLst/>
                          <a:latin typeface="Calibri Light"/>
                        </a:rPr>
                        <a:t>16-Sep</a:t>
                      </a:r>
                    </a:p>
                  </a:txBody>
                  <a:tcPr anchor="ctr">
                    <a:lnL w="9524">
                      <a:solidFill>
                        <a:srgbClr val="3D3D3D"/>
                      </a:solidFill>
                    </a:lnL>
                    <a:lnR w="9524">
                      <a:solidFill>
                        <a:srgbClr val="3D3D3D"/>
                      </a:solidFill>
                    </a:lnR>
                    <a:lnT w="9524">
                      <a:solidFill>
                        <a:srgbClr val="3D3D3D"/>
                      </a:solidFill>
                    </a:lnT>
                    <a:lnB w="9524">
                      <a:solidFill>
                        <a:srgbClr val="3D3D3D"/>
                      </a:solidFill>
                    </a:lnB>
                    <a:noFill/>
                  </a:tcPr>
                </a:tc>
                <a:extLst>
                  <a:ext uri="{0D108BD9-81ED-4DB2-BD59-A6C34878D82A}">
                    <a16:rowId xmlns:a16="http://schemas.microsoft.com/office/drawing/2014/main" val="3701332839"/>
                  </a:ext>
                </a:extLst>
              </a:tr>
              <a:tr h="437444">
                <a:tc>
                  <a:txBody>
                    <a:bodyPr/>
                    <a:lstStyle/>
                    <a:p>
                      <a:pPr lvl="0" algn="ctr">
                        <a:buNone/>
                      </a:pPr>
                      <a:r>
                        <a:rPr lang="en-US" sz="1400">
                          <a:effectLst/>
                          <a:latin typeface="Calibri Light"/>
                        </a:rPr>
                        <a:t>11</a:t>
                      </a:r>
                    </a:p>
                  </a:txBody>
                  <a:tcPr anchor="ctr">
                    <a:lnL w="9524">
                      <a:solidFill>
                        <a:srgbClr val="3D3D3D"/>
                      </a:solidFill>
                    </a:lnL>
                    <a:lnR w="9524">
                      <a:solidFill>
                        <a:srgbClr val="3D3D3D"/>
                      </a:solidFill>
                    </a:lnR>
                    <a:lnT w="9524" cap="flat" cmpd="sng" algn="ctr">
                      <a:solidFill>
                        <a:srgbClr val="3D3D3D"/>
                      </a:solidFill>
                      <a:prstDash val="solid"/>
                      <a:round/>
                      <a:headEnd type="none" w="med" len="med"/>
                      <a:tailEnd type="none" w="med" len="med"/>
                    </a:lnT>
                    <a:lnB w="9524">
                      <a:solidFill>
                        <a:srgbClr val="3D3D3D"/>
                      </a:solidFill>
                    </a:lnB>
                    <a:noFill/>
                  </a:tcPr>
                </a:tc>
                <a:tc>
                  <a:txBody>
                    <a:bodyPr/>
                    <a:lstStyle/>
                    <a:p>
                      <a:pPr lvl="0" algn="l">
                        <a:buNone/>
                      </a:pPr>
                      <a:r>
                        <a:rPr lang="en-US" sz="1400" b="0" i="0" u="none" strike="noStrike" noProof="0">
                          <a:effectLst/>
                          <a:latin typeface="Calibri"/>
                        </a:rPr>
                        <a:t>Revised plan shared by Odoo</a:t>
                      </a:r>
                    </a:p>
                  </a:txBody>
                  <a:tcPr anchor="ctr">
                    <a:lnL w="9524">
                      <a:solidFill>
                        <a:srgbClr val="3D3D3D"/>
                      </a:solidFill>
                    </a:lnL>
                    <a:lnR w="9524">
                      <a:solidFill>
                        <a:srgbClr val="3D3D3D"/>
                      </a:solidFill>
                    </a:lnR>
                    <a:lnT w="9524" cap="flat" cmpd="sng" algn="ctr">
                      <a:solidFill>
                        <a:srgbClr val="3D3D3D"/>
                      </a:solidFill>
                      <a:prstDash val="solid"/>
                      <a:round/>
                      <a:headEnd type="none" w="med" len="med"/>
                      <a:tailEnd type="none" w="med" len="med"/>
                    </a:lnT>
                    <a:lnB w="9524">
                      <a:solidFill>
                        <a:srgbClr val="3D3D3D"/>
                      </a:solidFill>
                    </a:lnB>
                    <a:noFill/>
                  </a:tcPr>
                </a:tc>
                <a:tc>
                  <a:txBody>
                    <a:bodyPr/>
                    <a:lstStyle/>
                    <a:p>
                      <a:pPr lvl="0" algn="ctr">
                        <a:buNone/>
                      </a:pPr>
                      <a:r>
                        <a:rPr lang="en-US" sz="1400">
                          <a:effectLst/>
                          <a:latin typeface="Calibri Light"/>
                        </a:rPr>
                        <a:t>18-Sep</a:t>
                      </a:r>
                    </a:p>
                  </a:txBody>
                  <a:tcPr anchor="ctr">
                    <a:lnL w="9524">
                      <a:solidFill>
                        <a:srgbClr val="3D3D3D"/>
                      </a:solidFill>
                    </a:lnL>
                    <a:lnR w="9524">
                      <a:solidFill>
                        <a:srgbClr val="3D3D3D"/>
                      </a:solidFill>
                    </a:lnR>
                    <a:lnT w="9524" cap="flat" cmpd="sng" algn="ctr">
                      <a:solidFill>
                        <a:srgbClr val="3D3D3D"/>
                      </a:solidFill>
                      <a:prstDash val="solid"/>
                      <a:round/>
                      <a:headEnd type="none" w="med" len="med"/>
                      <a:tailEnd type="none" w="med" len="med"/>
                    </a:lnT>
                    <a:lnB w="9524">
                      <a:solidFill>
                        <a:srgbClr val="3D3D3D"/>
                      </a:solidFill>
                    </a:lnB>
                    <a:noFill/>
                  </a:tcPr>
                </a:tc>
                <a:extLst>
                  <a:ext uri="{0D108BD9-81ED-4DB2-BD59-A6C34878D82A}">
                    <a16:rowId xmlns:a16="http://schemas.microsoft.com/office/drawing/2014/main" val="3843411199"/>
                  </a:ext>
                </a:extLst>
              </a:tr>
            </a:tbl>
          </a:graphicData>
        </a:graphic>
      </p:graphicFrame>
    </p:spTree>
    <p:extLst>
      <p:ext uri="{BB962C8B-B14F-4D97-AF65-F5344CB8AC3E}">
        <p14:creationId xmlns:p14="http://schemas.microsoft.com/office/powerpoint/2010/main" val="12349559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58977" y="-26065"/>
            <a:ext cx="12073327" cy="6591029"/>
          </a:xfrm>
        </p:spPr>
        <p:txBody>
          <a:bodyPr/>
          <a:lstStyle/>
          <a:p>
            <a:r>
              <a:rPr lang="en-US">
                <a:latin typeface="Verdana"/>
                <a:ea typeface="Verdana"/>
              </a:rPr>
              <a:t>JAS'24 - Plan for Finance (Phase 2)</a:t>
            </a:r>
            <a:endParaRPr lang="en-US"/>
          </a:p>
          <a:p>
            <a:endParaRPr lang="en-US">
              <a:latin typeface="Verdana"/>
              <a:ea typeface="Verdana"/>
              <a:cs typeface="Calibri"/>
            </a:endParaRPr>
          </a:p>
          <a:p>
            <a:endParaRPr lang="en-US" sz="1400" b="1">
              <a:solidFill>
                <a:schemeClr val="tx1"/>
              </a:solidFill>
              <a:latin typeface="Calibri"/>
              <a:ea typeface="Verdana"/>
              <a:cs typeface="Calibri"/>
            </a:endParaRPr>
          </a:p>
        </p:txBody>
      </p:sp>
      <p:graphicFrame>
        <p:nvGraphicFramePr>
          <p:cNvPr id="5" name="Table 4">
            <a:extLst>
              <a:ext uri="{FF2B5EF4-FFF2-40B4-BE49-F238E27FC236}">
                <a16:creationId xmlns:a16="http://schemas.microsoft.com/office/drawing/2014/main" id="{8A4E0B76-C666-C537-E453-FF123DBF14C9}"/>
              </a:ext>
            </a:extLst>
          </p:cNvPr>
          <p:cNvGraphicFramePr>
            <a:graphicFrameLocks noGrp="1"/>
          </p:cNvGraphicFramePr>
          <p:nvPr>
            <p:extLst>
              <p:ext uri="{D42A27DB-BD31-4B8C-83A1-F6EECF244321}">
                <p14:modId xmlns:p14="http://schemas.microsoft.com/office/powerpoint/2010/main" val="1644082546"/>
              </p:ext>
            </p:extLst>
          </p:nvPr>
        </p:nvGraphicFramePr>
        <p:xfrm>
          <a:off x="180109" y="429490"/>
          <a:ext cx="11935639" cy="6046438"/>
        </p:xfrm>
        <a:graphic>
          <a:graphicData uri="http://schemas.openxmlformats.org/drawingml/2006/table">
            <a:tbl>
              <a:tblPr bandRow="1">
                <a:tableStyleId>{5C22544A-7EE6-4342-B048-85BDC9FD1C3A}</a:tableStyleId>
              </a:tblPr>
              <a:tblGrid>
                <a:gridCol w="1593878">
                  <a:extLst>
                    <a:ext uri="{9D8B030D-6E8A-4147-A177-3AD203B41FA5}">
                      <a16:colId xmlns:a16="http://schemas.microsoft.com/office/drawing/2014/main" val="2762666023"/>
                    </a:ext>
                  </a:extLst>
                </a:gridCol>
                <a:gridCol w="2154114">
                  <a:extLst>
                    <a:ext uri="{9D8B030D-6E8A-4147-A177-3AD203B41FA5}">
                      <a16:colId xmlns:a16="http://schemas.microsoft.com/office/drawing/2014/main" val="2276763854"/>
                    </a:ext>
                  </a:extLst>
                </a:gridCol>
                <a:gridCol w="739263">
                  <a:extLst>
                    <a:ext uri="{9D8B030D-6E8A-4147-A177-3AD203B41FA5}">
                      <a16:colId xmlns:a16="http://schemas.microsoft.com/office/drawing/2014/main" val="847593980"/>
                    </a:ext>
                  </a:extLst>
                </a:gridCol>
                <a:gridCol w="640553">
                  <a:extLst>
                    <a:ext uri="{9D8B030D-6E8A-4147-A177-3AD203B41FA5}">
                      <a16:colId xmlns:a16="http://schemas.microsoft.com/office/drawing/2014/main" val="3709534989"/>
                    </a:ext>
                  </a:extLst>
                </a:gridCol>
                <a:gridCol w="908660">
                  <a:extLst>
                    <a:ext uri="{9D8B030D-6E8A-4147-A177-3AD203B41FA5}">
                      <a16:colId xmlns:a16="http://schemas.microsoft.com/office/drawing/2014/main" val="67548168"/>
                    </a:ext>
                  </a:extLst>
                </a:gridCol>
                <a:gridCol w="1048440">
                  <a:extLst>
                    <a:ext uri="{9D8B030D-6E8A-4147-A177-3AD203B41FA5}">
                      <a16:colId xmlns:a16="http://schemas.microsoft.com/office/drawing/2014/main" val="881200849"/>
                    </a:ext>
                  </a:extLst>
                </a:gridCol>
                <a:gridCol w="1040546">
                  <a:extLst>
                    <a:ext uri="{9D8B030D-6E8A-4147-A177-3AD203B41FA5}">
                      <a16:colId xmlns:a16="http://schemas.microsoft.com/office/drawing/2014/main" val="3645090863"/>
                    </a:ext>
                  </a:extLst>
                </a:gridCol>
                <a:gridCol w="1102308">
                  <a:extLst>
                    <a:ext uri="{9D8B030D-6E8A-4147-A177-3AD203B41FA5}">
                      <a16:colId xmlns:a16="http://schemas.microsoft.com/office/drawing/2014/main" val="476014689"/>
                    </a:ext>
                  </a:extLst>
                </a:gridCol>
                <a:gridCol w="1763888">
                  <a:extLst>
                    <a:ext uri="{9D8B030D-6E8A-4147-A177-3AD203B41FA5}">
                      <a16:colId xmlns:a16="http://schemas.microsoft.com/office/drawing/2014/main" val="3917603019"/>
                    </a:ext>
                  </a:extLst>
                </a:gridCol>
                <a:gridCol w="943989">
                  <a:extLst>
                    <a:ext uri="{9D8B030D-6E8A-4147-A177-3AD203B41FA5}">
                      <a16:colId xmlns:a16="http://schemas.microsoft.com/office/drawing/2014/main" val="2715773615"/>
                    </a:ext>
                  </a:extLst>
                </a:gridCol>
              </a:tblGrid>
              <a:tr h="796287">
                <a:tc>
                  <a:txBody>
                    <a:bodyPr/>
                    <a:lstStyle/>
                    <a:p>
                      <a:pPr algn="ctr" fontAlgn="base"/>
                      <a:r>
                        <a:rPr lang="en-US" sz="1600" b="1">
                          <a:solidFill>
                            <a:srgbClr val="FFFFFF"/>
                          </a:solidFill>
                          <a:effectLst/>
                          <a:highlight>
                            <a:srgbClr val="0070C0"/>
                          </a:highlight>
                          <a:latin typeface="Calibri"/>
                        </a:rPr>
                        <a:t>Milestone</a:t>
                      </a:r>
                      <a:r>
                        <a:rPr lang="en-US" sz="1600" b="1" baseline="30000">
                          <a:solidFill>
                            <a:srgbClr val="FFFFFF"/>
                          </a:solidFill>
                          <a:effectLst/>
                          <a:highlight>
                            <a:srgbClr val="0070C0"/>
                          </a:highlight>
                          <a:latin typeface="Calibri"/>
                        </a:rPr>
                        <a:t>#</a:t>
                      </a:r>
                      <a:endParaRPr lang="en-US"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Epic</a:t>
                      </a:r>
                      <a:endParaRPr lang="en-IN"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Development</a:t>
                      </a:r>
                      <a:endParaRPr lang="en-US"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Testing</a:t>
                      </a:r>
                      <a:endParaRPr lang="en-US"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Efforts in Person days</a:t>
                      </a:r>
                      <a:endParaRPr lang="en-US"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Sprint</a:t>
                      </a:r>
                      <a:endParaRPr lang="en-US"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Planned Start Date</a:t>
                      </a:r>
                      <a:endParaRPr lang="en-IN"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Planned End Date</a:t>
                      </a:r>
                      <a:endParaRPr lang="en-IN" sz="1600">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600" b="1">
                          <a:solidFill>
                            <a:srgbClr val="FFFFFF"/>
                          </a:solidFill>
                          <a:effectLst/>
                          <a:highlight>
                            <a:srgbClr val="0070C0"/>
                          </a:highlight>
                          <a:latin typeface="Calibri"/>
                        </a:rPr>
                        <a:t>Status</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lvl="0" algn="ctr">
                        <a:buNone/>
                      </a:pPr>
                      <a:r>
                        <a:rPr lang="en-IN" sz="1600" b="1">
                          <a:solidFill>
                            <a:srgbClr val="FFFFFF"/>
                          </a:solidFill>
                          <a:effectLst/>
                          <a:highlight>
                            <a:srgbClr val="0070C0"/>
                          </a:highlight>
                          <a:latin typeface="Calibri"/>
                        </a:rPr>
                        <a:t>GoLive</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2651400740"/>
                  </a:ext>
                </a:extLst>
              </a:tr>
              <a:tr h="1326444">
                <a:tc>
                  <a:txBody>
                    <a:bodyPr/>
                    <a:lstStyle/>
                    <a:p>
                      <a:pPr lvl="0" algn="ctr">
                        <a:buNone/>
                      </a:pPr>
                      <a:r>
                        <a:rPr lang="en-IN" sz="1400">
                          <a:solidFill>
                            <a:srgbClr val="3D3D3D"/>
                          </a:solidFill>
                          <a:effectLst/>
                          <a:latin typeface="Calibri Light"/>
                        </a:rPr>
                        <a:t>Order Inflow / Rate Entry </a:t>
                      </a:r>
                      <a:r>
                        <a:rPr lang="en-IN" sz="1400" i="1">
                          <a:solidFill>
                            <a:srgbClr val="3D3D3D"/>
                          </a:solidFill>
                          <a:effectLst/>
                          <a:latin typeface="Calibri Light"/>
                        </a:rPr>
                        <a:t>(70% - 30% was developed in previous quatre)</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l" fontAlgn="base">
                        <a:buAutoNum type="arabicPeriod"/>
                      </a:pPr>
                      <a:r>
                        <a:rPr lang="en-US" sz="1400" b="0">
                          <a:solidFill>
                            <a:srgbClr val="3D3D3D"/>
                          </a:solidFill>
                          <a:effectLst/>
                          <a:latin typeface="Calibri Light"/>
                        </a:rPr>
                        <a:t>Journal Rate Entry</a:t>
                      </a:r>
                      <a:endParaRPr lang="en-US" b="0"/>
                    </a:p>
                    <a:p>
                      <a:pPr marL="342900" lvl="0" indent="-342900" algn="l">
                        <a:buAutoNum type="arabicPeriod"/>
                      </a:pPr>
                      <a:r>
                        <a:rPr lang="en-US" sz="1400" b="0" i="0" u="none" strike="noStrike" noProof="0">
                          <a:solidFill>
                            <a:srgbClr val="3D3D3D"/>
                          </a:solidFill>
                          <a:effectLst/>
                          <a:latin typeface="Calibri Light"/>
                        </a:rPr>
                        <a:t>Project Rate Entry</a:t>
                      </a:r>
                    </a:p>
                    <a:p>
                      <a:pPr marL="342900" lvl="0" indent="-342900" algn="l">
                        <a:buAutoNum type="arabicPeriod"/>
                      </a:pPr>
                      <a:r>
                        <a:rPr lang="en-US" sz="1400" b="0">
                          <a:solidFill>
                            <a:srgbClr val="3D3D3D"/>
                          </a:solidFill>
                          <a:effectLst/>
                          <a:latin typeface="Calibri Light"/>
                        </a:rPr>
                        <a:t>Order inflow Configuration</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18</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6</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a:solidFill>
                            <a:srgbClr val="3D3D3D"/>
                          </a:solidFill>
                          <a:effectLst/>
                          <a:latin typeface="Calibri Light"/>
                        </a:rPr>
                        <a:t>S25,S26, S27</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rPr>
                        <a:t>08/07/2024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rPr>
                        <a:t>16/08/2024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rPr>
                        <a:t>Completed </a:t>
                      </a:r>
                    </a:p>
                    <a:p>
                      <a:pPr lvl="0" algn="ctr">
                        <a:buNone/>
                      </a:pPr>
                      <a:r>
                        <a:rPr lang="en-IN" sz="1400" b="0" i="0" u="none" strike="noStrike" noProof="0">
                          <a:solidFill>
                            <a:srgbClr val="3D3D3D"/>
                          </a:solidFill>
                          <a:effectLst/>
                        </a:rPr>
                        <a:t>100%</a:t>
                      </a:r>
                    </a:p>
                    <a:p>
                      <a:pPr lvl="0" algn="ctr">
                        <a:buNone/>
                      </a:pPr>
                      <a:r>
                        <a:rPr lang="en-IN" sz="1400" b="0" i="0" u="none" strike="noStrike" noProof="0">
                          <a:solidFill>
                            <a:srgbClr val="3D3D3D"/>
                          </a:solidFill>
                          <a:effectLst/>
                        </a:rPr>
                        <a:t>UAT in progress</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C8F598"/>
                    </a:solidFill>
                  </a:tcPr>
                </a:tc>
                <a:tc>
                  <a:txBody>
                    <a:bodyPr/>
                    <a:lstStyle/>
                    <a:p>
                      <a:pPr lvl="0" algn="ctr">
                        <a:buNone/>
                      </a:pPr>
                      <a:r>
                        <a:rPr lang="en-IN" sz="1400" b="0" i="0" u="none" strike="noStrike" noProof="0">
                          <a:solidFill>
                            <a:srgbClr val="3D3D3D"/>
                          </a:solidFill>
                          <a:effectLst/>
                        </a:rPr>
                        <a:t>30/09/2024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31823886"/>
                  </a:ext>
                </a:extLst>
              </a:tr>
              <a:tr h="926589">
                <a:tc>
                  <a:txBody>
                    <a:bodyPr/>
                    <a:lstStyle/>
                    <a:p>
                      <a:pPr lvl="0" algn="ctr">
                        <a:buNone/>
                      </a:pPr>
                      <a:r>
                        <a:rPr lang="en-IN" sz="1400">
                          <a:solidFill>
                            <a:srgbClr val="3D3D3D"/>
                          </a:solidFill>
                          <a:effectLst/>
                          <a:latin typeface="Calibri Light"/>
                        </a:rPr>
                        <a:t>RFI (Rate integration)</a:t>
                      </a:r>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b="0">
                          <a:solidFill>
                            <a:srgbClr val="3D3D3D"/>
                          </a:solidFill>
                          <a:effectLst/>
                          <a:latin typeface="Calibri Light"/>
                        </a:rPr>
                        <a:t>Invoicing Configuration</a:t>
                      </a:r>
                    </a:p>
                    <a:p>
                      <a:pPr marL="342900" lvl="0" indent="-342900" algn="l">
                        <a:buAutoNum type="arabicPeriod"/>
                      </a:pPr>
                      <a:r>
                        <a:rPr lang="en-US" sz="1400" b="0">
                          <a:solidFill>
                            <a:srgbClr val="3D3D3D"/>
                          </a:solidFill>
                          <a:effectLst/>
                          <a:latin typeface="Calibri Light"/>
                        </a:rPr>
                        <a:t>Raise RFI</a:t>
                      </a:r>
                    </a:p>
                    <a:p>
                      <a:pPr marL="342900" lvl="0" indent="-342900" algn="l">
                        <a:buAutoNum type="arabicPeriod"/>
                      </a:pPr>
                      <a:r>
                        <a:rPr lang="en-US" sz="1400" b="0" strike="sngStrike">
                          <a:solidFill>
                            <a:srgbClr val="3D3D3D"/>
                          </a:solidFill>
                          <a:effectLst/>
                          <a:latin typeface="Calibri Light"/>
                        </a:rPr>
                        <a:t>RFI Rejection</a:t>
                      </a:r>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14</a:t>
                      </a:r>
                    </a:p>
                  </a:txBody>
                  <a:tcPr marL="9515" marR="9515" marT="951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solidFill>
                            <a:srgbClr val="3D3D3D"/>
                          </a:solidFill>
                          <a:effectLst/>
                          <a:latin typeface="Calibri Light"/>
                        </a:rPr>
                        <a:t>5</a:t>
                      </a:r>
                      <a:endParaRPr lang="en-US"/>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19</a:t>
                      </a:r>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strike="sngStrike">
                          <a:solidFill>
                            <a:srgbClr val="3D3D3D"/>
                          </a:solidFill>
                          <a:effectLst/>
                          <a:latin typeface="Calibri Light"/>
                        </a:rPr>
                        <a:t>S26</a:t>
                      </a:r>
                      <a:r>
                        <a:rPr lang="en-US" sz="1400">
                          <a:solidFill>
                            <a:srgbClr val="3D3D3D"/>
                          </a:solidFill>
                          <a:effectLst/>
                          <a:latin typeface="Calibri Light"/>
                        </a:rPr>
                        <a:t>,S27, S28, S29, S30</a:t>
                      </a:r>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sngStrike" noProof="0">
                          <a:solidFill>
                            <a:srgbClr val="3D3D3D"/>
                          </a:solidFill>
                          <a:effectLst/>
                        </a:rPr>
                        <a:t>22/07/2024</a:t>
                      </a:r>
                    </a:p>
                    <a:p>
                      <a:pPr lvl="0" algn="ctr">
                        <a:buNone/>
                      </a:pPr>
                      <a:r>
                        <a:rPr lang="en-IN" sz="1400" b="0" i="0" u="none" strike="noStrike" noProof="0">
                          <a:solidFill>
                            <a:srgbClr val="3D3D3D"/>
                          </a:solidFill>
                          <a:effectLst/>
                        </a:rPr>
                        <a:t>05/08/2024</a:t>
                      </a:r>
                    </a:p>
                  </a:txBody>
                  <a:tcPr marL="9515" marR="9515" marT="9515"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endParaRPr lang="en-IN" sz="1400" b="0" i="0" u="none" strike="sngStrike" noProof="0">
                        <a:solidFill>
                          <a:srgbClr val="3D3D3D"/>
                        </a:solidFill>
                        <a:effectLst/>
                      </a:endParaRPr>
                    </a:p>
                    <a:p>
                      <a:pPr lvl="0" algn="ctr">
                        <a:buNone/>
                      </a:pPr>
                      <a:r>
                        <a:rPr lang="en-IN" sz="1400" b="0" i="0" u="none" strike="sngStrike" noProof="0">
                          <a:solidFill>
                            <a:srgbClr val="3D3D3D"/>
                          </a:solidFill>
                          <a:effectLst/>
                        </a:rPr>
                        <a:t>13/09/2024</a:t>
                      </a:r>
                    </a:p>
                    <a:p>
                      <a:pPr lvl="0" algn="ctr">
                        <a:buNone/>
                      </a:pPr>
                      <a:r>
                        <a:rPr lang="en-IN" sz="1400" b="0" i="0" u="none" strike="noStrike" noProof="0">
                          <a:solidFill>
                            <a:srgbClr val="3D3D3D"/>
                          </a:solidFill>
                          <a:effectLst/>
                        </a:rPr>
                        <a:t>27/09/2024</a:t>
                      </a:r>
                    </a:p>
                    <a:p>
                      <a:pPr lvl="0" algn="ctr">
                        <a:buNone/>
                      </a:pPr>
                      <a:endParaRPr lang="en-IN" sz="1400" b="0" i="0" u="none" strike="noStrike" noProof="0">
                        <a:solidFill>
                          <a:srgbClr val="3D3D3D"/>
                        </a:solidFill>
                        <a:effectLst/>
                      </a:endParaRP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Testing in progress</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accent4">
                        <a:lumMod val="20000"/>
                        <a:lumOff val="80000"/>
                      </a:schemeClr>
                    </a:solidFill>
                  </a:tcPr>
                </a:tc>
                <a:tc>
                  <a:txBody>
                    <a:bodyPr/>
                    <a:lstStyle/>
                    <a:p>
                      <a:pPr lvl="0" algn="ctr">
                        <a:buNone/>
                      </a:pPr>
                      <a:r>
                        <a:rPr lang="en-IN" sz="1400" b="0" i="0" u="none" strike="noStrike" noProof="0">
                          <a:solidFill>
                            <a:srgbClr val="3D3D3D"/>
                          </a:solidFill>
                          <a:effectLst/>
                        </a:rPr>
                        <a:t>3/10/2024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96432995"/>
                  </a:ext>
                </a:extLst>
              </a:tr>
              <a:tr h="550333">
                <a:tc>
                  <a:txBody>
                    <a:bodyPr/>
                    <a:lstStyle/>
                    <a:p>
                      <a:pPr lvl="0" algn="ctr">
                        <a:buNone/>
                      </a:pPr>
                      <a:r>
                        <a:rPr lang="en-IN" sz="1400">
                          <a:solidFill>
                            <a:srgbClr val="3D3D3D"/>
                          </a:solidFill>
                          <a:effectLst/>
                          <a:latin typeface="Calibri Light"/>
                        </a:rPr>
                        <a:t>Review Invoice</a:t>
                      </a:r>
                    </a:p>
                    <a:p>
                      <a:pPr lvl="0" algn="ctr">
                        <a:buNone/>
                      </a:pPr>
                      <a:r>
                        <a:rPr lang="en-IN" sz="1400">
                          <a:solidFill>
                            <a:srgbClr val="3D3D3D"/>
                          </a:solidFill>
                          <a:effectLst/>
                          <a:latin typeface="Calibri Light"/>
                        </a:rPr>
                        <a:t>(Unplanned)</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b="0" strike="noStrike">
                          <a:solidFill>
                            <a:srgbClr val="3D3D3D"/>
                          </a:solidFill>
                          <a:effectLst/>
                          <a:latin typeface="Calibri Light"/>
                        </a:rPr>
                        <a:t>Review invoice (partial)</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25</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9</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34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a:solidFill>
                            <a:srgbClr val="3D3D3D"/>
                          </a:solidFill>
                          <a:effectLst/>
                          <a:latin typeface="Calibri Light"/>
                        </a:rPr>
                        <a:t>S30, S31, S32</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16/09/2024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25/10/2024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In Progress(Spill over to OND)</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4">
                        <a:lumMod val="20000"/>
                        <a:lumOff val="80000"/>
                      </a:schemeClr>
                    </a:solid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30-10-2024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887970535"/>
                  </a:ext>
                </a:extLst>
              </a:tr>
              <a:tr h="1114777">
                <a:tc>
                  <a:txBody>
                    <a:bodyPr/>
                    <a:lstStyle/>
                    <a:p>
                      <a:pPr algn="ctr" fontAlgn="base"/>
                      <a:r>
                        <a:rPr lang="en-IN" sz="1400">
                          <a:solidFill>
                            <a:srgbClr val="3D3D3D"/>
                          </a:solidFill>
                          <a:effectLst/>
                          <a:latin typeface="Calibri Light"/>
                        </a:rPr>
                        <a:t>Lock Job</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lgn="l" fontAlgn="base">
                        <a:buAutoNum type="arabicPeriod"/>
                      </a:pPr>
                      <a:r>
                        <a:rPr lang="en-US" sz="1400" b="0">
                          <a:solidFill>
                            <a:srgbClr val="3D3D3D"/>
                          </a:solidFill>
                          <a:effectLst/>
                          <a:latin typeface="Calibri Light"/>
                        </a:rPr>
                        <a:t>Lock/ Unlock </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3</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1</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b="0" i="0" u="none" strike="noStrike" noProof="0">
                          <a:solidFill>
                            <a:srgbClr val="3D3D3D"/>
                          </a:solidFill>
                          <a:effectLst/>
                          <a:latin typeface="Calibri Light"/>
                        </a:rPr>
                        <a:t>S26,</a:t>
                      </a:r>
                      <a:r>
                        <a:rPr lang="en-US" sz="1400" b="0" i="0" u="none" strike="sngStrike" noProof="0">
                          <a:solidFill>
                            <a:srgbClr val="3D3D3D"/>
                          </a:solidFill>
                          <a:effectLst/>
                          <a:latin typeface="Calibri Light"/>
                        </a:rPr>
                        <a:t>S27</a:t>
                      </a:r>
                      <a:endParaRPr lang="en-US" strike="sngStrike"/>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latin typeface="Calibri"/>
                        </a:rPr>
                        <a:t>22/07/2024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rPr>
                        <a:t>2/07/2024</a:t>
                      </a:r>
                      <a:endParaRPr lang="en-US"/>
                    </a:p>
                    <a:p>
                      <a:pPr lvl="0" algn="ctr">
                        <a:buNone/>
                      </a:pPr>
                      <a:r>
                        <a:rPr lang="en-IN" sz="1400" b="0" i="0" u="none" strike="sngStrike" noProof="0">
                          <a:solidFill>
                            <a:srgbClr val="3D3D3D"/>
                          </a:solidFill>
                          <a:effectLst/>
                        </a:rPr>
                        <a:t>16/08/2024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rPr>
                        <a:t>Completed</a:t>
                      </a:r>
                      <a:endParaRPr lang="en-IN" sz="1400" b="0" i="0" u="none" strike="noStrike" noProof="0" err="1">
                        <a:solidFill>
                          <a:srgbClr val="3D3D3D"/>
                        </a:solidFill>
                        <a:effectLst/>
                      </a:endParaRPr>
                    </a:p>
                    <a:p>
                      <a:pPr lvl="0" algn="ctr">
                        <a:buNone/>
                      </a:pPr>
                      <a:r>
                        <a:rPr lang="en-IN" sz="1400" b="0" i="0" u="none" strike="noStrike" noProof="0">
                          <a:solidFill>
                            <a:srgbClr val="3D3D3D"/>
                          </a:solidFill>
                          <a:effectLst/>
                          <a:latin typeface="Calibri"/>
                        </a:rPr>
                        <a:t>100%</a:t>
                      </a:r>
                    </a:p>
                    <a:p>
                      <a:pPr lvl="0" algn="ctr">
                        <a:buNone/>
                      </a:pPr>
                      <a:r>
                        <a:rPr lang="en-IN" sz="1400" b="0" i="0" u="none" strike="noStrike" noProof="0">
                          <a:solidFill>
                            <a:srgbClr val="3D3D3D"/>
                          </a:solidFill>
                          <a:effectLst/>
                          <a:latin typeface="Calibri"/>
                        </a:rPr>
                        <a:t>UAT in progress</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C8F598"/>
                    </a:solidFill>
                  </a:tcPr>
                </a:tc>
                <a:tc>
                  <a:txBody>
                    <a:bodyPr/>
                    <a:lstStyle/>
                    <a:p>
                      <a:pPr lvl="0" algn="ctr">
                        <a:buNone/>
                      </a:pPr>
                      <a:r>
                        <a:rPr lang="en-IN" sz="1400" b="0" i="0" u="none" strike="noStrike" noProof="0">
                          <a:solidFill>
                            <a:srgbClr val="3D3D3D"/>
                          </a:solidFill>
                          <a:effectLst/>
                          <a:latin typeface="Calibri"/>
                        </a:rPr>
                        <a:t>30/09/2024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8571618"/>
                  </a:ext>
                </a:extLst>
              </a:tr>
              <a:tr h="818444">
                <a:tc>
                  <a:txBody>
                    <a:bodyPr/>
                    <a:lstStyle/>
                    <a:p>
                      <a:pPr lvl="0" algn="ctr">
                        <a:buNone/>
                      </a:pPr>
                      <a:r>
                        <a:rPr lang="en-IN" sz="1400">
                          <a:solidFill>
                            <a:srgbClr val="3D3D3D"/>
                          </a:solidFill>
                          <a:effectLst/>
                          <a:latin typeface="Calibri Light"/>
                        </a:rPr>
                        <a:t>Odoo Integration - Integra</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a:buAutoNum type="arabicPeriod"/>
                      </a:pPr>
                      <a:r>
                        <a:rPr lang="en-US" sz="1400" b="0">
                          <a:solidFill>
                            <a:srgbClr val="3D3D3D"/>
                          </a:solidFill>
                          <a:effectLst/>
                          <a:latin typeface="Calibri Light"/>
                        </a:rPr>
                        <a:t>Create integration component- Rate Entry, Invoice integration, </a:t>
                      </a:r>
                      <a:r>
                        <a:rPr lang="en-US" sz="1400" b="0">
                          <a:solidFill>
                            <a:schemeClr val="tx1"/>
                          </a:solidFill>
                          <a:effectLst/>
                          <a:latin typeface="Calibri Light"/>
                        </a:rPr>
                        <a:t>UBR integration</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solidFill>
                            <a:srgbClr val="3D3D3D"/>
                          </a:solidFill>
                          <a:effectLst/>
                          <a:latin typeface="Calibri Light"/>
                        </a:rPr>
                        <a:t>10</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kern="1200">
                          <a:solidFill>
                            <a:srgbClr val="3D3D3D"/>
                          </a:solidFill>
                          <a:effectLst/>
                          <a:latin typeface="Calibri Light"/>
                          <a:ea typeface="+mn-ea"/>
                          <a:cs typeface="+mn-cs"/>
                        </a:rPr>
                        <a:t>6</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solidFill>
                            <a:srgbClr val="3D3D3D"/>
                          </a:solidFill>
                          <a:effectLst/>
                          <a:latin typeface="Calibri Light"/>
                        </a:rPr>
                        <a:t>18</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400" b="0" i="0" u="none" strike="noStrike" noProof="0">
                          <a:solidFill>
                            <a:srgbClr val="3D3D3D"/>
                          </a:solidFill>
                          <a:effectLst/>
                          <a:latin typeface="Calibri Light"/>
                        </a:rPr>
                        <a:t>S30, S31</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16/09/2024</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11/10/2024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IN" sz="1400">
                          <a:solidFill>
                            <a:srgbClr val="3D3D3D"/>
                          </a:solidFill>
                          <a:effectLst/>
                          <a:latin typeface="Calibri Light"/>
                        </a:rPr>
                        <a:t>In progress</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accent2">
                        <a:lumMod val="20000"/>
                        <a:lumOff val="80000"/>
                      </a:schemeClr>
                    </a:solid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Light"/>
                        </a:rPr>
                        <a:t>20-11-2024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48393639"/>
                  </a:ext>
                </a:extLst>
              </a:tr>
              <a:tr h="423333">
                <a:tc>
                  <a:txBody>
                    <a:bodyPr/>
                    <a:lstStyle/>
                    <a:p>
                      <a:pPr algn="ctr" fontAlgn="base"/>
                      <a:r>
                        <a:rPr lang="en-US" sz="1400" b="1">
                          <a:solidFill>
                            <a:srgbClr val="FFFFFF"/>
                          </a:solidFill>
                          <a:effectLst/>
                          <a:highlight>
                            <a:srgbClr val="0070C0"/>
                          </a:highlight>
                          <a:latin typeface="Calibri"/>
                        </a:rPr>
                        <a:t>TOTAL</a:t>
                      </a:r>
                      <a:endParaRPr lang="en-US">
                        <a:solidFill>
                          <a:srgbClr val="3D3D3D"/>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endParaRPr lang="en-US" sz="1400" b="1">
                        <a:solidFill>
                          <a:srgbClr val="FFFFFF"/>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61</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a:solidFill>
                            <a:srgbClr val="FFFFFF"/>
                          </a:solidFill>
                          <a:effectLst/>
                          <a:highlight>
                            <a:srgbClr val="0070C0"/>
                          </a:highlight>
                          <a:latin typeface="Calibri"/>
                        </a:rPr>
                        <a:t>22</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r>
                        <a:rPr lang="en-IN" sz="1400" b="1">
                          <a:solidFill>
                            <a:srgbClr val="FFFFFF"/>
                          </a:solidFill>
                          <a:effectLst/>
                          <a:highlight>
                            <a:srgbClr val="0070C0"/>
                          </a:highlight>
                          <a:latin typeface="Calibri"/>
                        </a:rPr>
                        <a:t>83</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1863375115"/>
                  </a:ext>
                </a:extLst>
              </a:tr>
            </a:tbl>
          </a:graphicData>
        </a:graphic>
      </p:graphicFrame>
    </p:spTree>
    <p:extLst>
      <p:ext uri="{BB962C8B-B14F-4D97-AF65-F5344CB8AC3E}">
        <p14:creationId xmlns:p14="http://schemas.microsoft.com/office/powerpoint/2010/main" val="243080554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68" y="17066"/>
            <a:ext cx="12188345" cy="6849822"/>
          </a:xfrm>
        </p:spPr>
        <p:txBody>
          <a:bodyPr/>
          <a:lstStyle/>
          <a:p>
            <a:r>
              <a:rPr lang="en-US">
                <a:latin typeface="Verdana"/>
                <a:ea typeface="Verdana"/>
              </a:rPr>
              <a:t>JAS'24 - Plan for Finance (Phase 2)</a:t>
            </a:r>
            <a:endParaRPr lang="en-US"/>
          </a:p>
          <a:p>
            <a:endParaRPr lang="en-US">
              <a:latin typeface="Verdana"/>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400" b="1">
              <a:solidFill>
                <a:schemeClr val="tx1"/>
              </a:solidFill>
              <a:latin typeface="Calibri"/>
              <a:ea typeface="Verdana"/>
              <a:cs typeface="Calibri"/>
            </a:endParaRPr>
          </a:p>
          <a:p>
            <a:endParaRPr lang="en-US" sz="1600" b="1">
              <a:solidFill>
                <a:schemeClr val="tx1"/>
              </a:solidFill>
              <a:latin typeface="Calibri "/>
              <a:ea typeface="Verdana"/>
              <a:cs typeface="Calibri"/>
            </a:endParaRPr>
          </a:p>
          <a:p>
            <a:endParaRPr lang="en-US" sz="1600" b="1">
              <a:solidFill>
                <a:schemeClr val="tx1"/>
              </a:solidFill>
              <a:latin typeface="Calibri "/>
              <a:ea typeface="Verdana"/>
              <a:cs typeface="Calibri"/>
            </a:endParaRPr>
          </a:p>
          <a:p>
            <a:r>
              <a:rPr lang="en-US" sz="1400" b="1">
                <a:solidFill>
                  <a:schemeClr val="tx1"/>
                </a:solidFill>
                <a:latin typeface="Calibri "/>
                <a:ea typeface="Verdana"/>
                <a:cs typeface="Calibri"/>
              </a:rPr>
              <a:t>*Reports- Order inflow report is partially completed (quantity needs to be fetched from WMS)- Dependency on WMS </a:t>
            </a:r>
          </a:p>
          <a:p>
            <a:endParaRPr lang="en-US" sz="1400" b="1">
              <a:solidFill>
                <a:schemeClr val="tx1"/>
              </a:solidFill>
              <a:latin typeface="Calibri "/>
              <a:cs typeface="Calibri"/>
            </a:endParaRPr>
          </a:p>
          <a:p>
            <a:endParaRPr lang="en-US" sz="1600" b="1">
              <a:solidFill>
                <a:schemeClr val="tx1"/>
              </a:solidFill>
              <a:latin typeface="Calibri "/>
              <a:ea typeface="Verdana"/>
              <a:cs typeface="Calibri"/>
            </a:endParaRPr>
          </a:p>
        </p:txBody>
      </p:sp>
      <p:graphicFrame>
        <p:nvGraphicFramePr>
          <p:cNvPr id="5" name="Table 4">
            <a:extLst>
              <a:ext uri="{FF2B5EF4-FFF2-40B4-BE49-F238E27FC236}">
                <a16:creationId xmlns:a16="http://schemas.microsoft.com/office/drawing/2014/main" id="{8A4E0B76-C666-C537-E453-FF123DBF14C9}"/>
              </a:ext>
            </a:extLst>
          </p:cNvPr>
          <p:cNvGraphicFramePr>
            <a:graphicFrameLocks noGrp="1"/>
          </p:cNvGraphicFramePr>
          <p:nvPr>
            <p:extLst>
              <p:ext uri="{D42A27DB-BD31-4B8C-83A1-F6EECF244321}">
                <p14:modId xmlns:p14="http://schemas.microsoft.com/office/powerpoint/2010/main" val="2766598355"/>
              </p:ext>
            </p:extLst>
          </p:nvPr>
        </p:nvGraphicFramePr>
        <p:xfrm>
          <a:off x="115018" y="632604"/>
          <a:ext cx="11958487" cy="3618015"/>
        </p:xfrm>
        <a:graphic>
          <a:graphicData uri="http://schemas.openxmlformats.org/drawingml/2006/table">
            <a:tbl>
              <a:tblPr bandRow="1">
                <a:tableStyleId>{5C22544A-7EE6-4342-B048-85BDC9FD1C3A}</a:tableStyleId>
              </a:tblPr>
              <a:tblGrid>
                <a:gridCol w="1176339">
                  <a:extLst>
                    <a:ext uri="{9D8B030D-6E8A-4147-A177-3AD203B41FA5}">
                      <a16:colId xmlns:a16="http://schemas.microsoft.com/office/drawing/2014/main" val="2762666023"/>
                    </a:ext>
                  </a:extLst>
                </a:gridCol>
                <a:gridCol w="1325169">
                  <a:extLst>
                    <a:ext uri="{9D8B030D-6E8A-4147-A177-3AD203B41FA5}">
                      <a16:colId xmlns:a16="http://schemas.microsoft.com/office/drawing/2014/main" val="2276763854"/>
                    </a:ext>
                  </a:extLst>
                </a:gridCol>
                <a:gridCol w="818569">
                  <a:extLst>
                    <a:ext uri="{9D8B030D-6E8A-4147-A177-3AD203B41FA5}">
                      <a16:colId xmlns:a16="http://schemas.microsoft.com/office/drawing/2014/main" val="1424459733"/>
                    </a:ext>
                  </a:extLst>
                </a:gridCol>
                <a:gridCol w="926924">
                  <a:extLst>
                    <a:ext uri="{9D8B030D-6E8A-4147-A177-3AD203B41FA5}">
                      <a16:colId xmlns:a16="http://schemas.microsoft.com/office/drawing/2014/main" val="847593980"/>
                    </a:ext>
                  </a:extLst>
                </a:gridCol>
                <a:gridCol w="758393">
                  <a:extLst>
                    <a:ext uri="{9D8B030D-6E8A-4147-A177-3AD203B41FA5}">
                      <a16:colId xmlns:a16="http://schemas.microsoft.com/office/drawing/2014/main" val="3709534989"/>
                    </a:ext>
                  </a:extLst>
                </a:gridCol>
                <a:gridCol w="851084">
                  <a:extLst>
                    <a:ext uri="{9D8B030D-6E8A-4147-A177-3AD203B41FA5}">
                      <a16:colId xmlns:a16="http://schemas.microsoft.com/office/drawing/2014/main" val="67548168"/>
                    </a:ext>
                  </a:extLst>
                </a:gridCol>
                <a:gridCol w="834232">
                  <a:extLst>
                    <a:ext uri="{9D8B030D-6E8A-4147-A177-3AD203B41FA5}">
                      <a16:colId xmlns:a16="http://schemas.microsoft.com/office/drawing/2014/main" val="881200849"/>
                    </a:ext>
                  </a:extLst>
                </a:gridCol>
                <a:gridCol w="1103885">
                  <a:extLst>
                    <a:ext uri="{9D8B030D-6E8A-4147-A177-3AD203B41FA5}">
                      <a16:colId xmlns:a16="http://schemas.microsoft.com/office/drawing/2014/main" val="3645090863"/>
                    </a:ext>
                  </a:extLst>
                </a:gridCol>
                <a:gridCol w="1061752">
                  <a:extLst>
                    <a:ext uri="{9D8B030D-6E8A-4147-A177-3AD203B41FA5}">
                      <a16:colId xmlns:a16="http://schemas.microsoft.com/office/drawing/2014/main" val="476014689"/>
                    </a:ext>
                  </a:extLst>
                </a:gridCol>
                <a:gridCol w="1144866">
                  <a:extLst>
                    <a:ext uri="{9D8B030D-6E8A-4147-A177-3AD203B41FA5}">
                      <a16:colId xmlns:a16="http://schemas.microsoft.com/office/drawing/2014/main" val="603867204"/>
                    </a:ext>
                  </a:extLst>
                </a:gridCol>
                <a:gridCol w="978637">
                  <a:extLst>
                    <a:ext uri="{9D8B030D-6E8A-4147-A177-3AD203B41FA5}">
                      <a16:colId xmlns:a16="http://schemas.microsoft.com/office/drawing/2014/main" val="2721250522"/>
                    </a:ext>
                  </a:extLst>
                </a:gridCol>
                <a:gridCol w="978637">
                  <a:extLst>
                    <a:ext uri="{9D8B030D-6E8A-4147-A177-3AD203B41FA5}">
                      <a16:colId xmlns:a16="http://schemas.microsoft.com/office/drawing/2014/main" val="787585966"/>
                    </a:ext>
                  </a:extLst>
                </a:gridCol>
              </a:tblGrid>
              <a:tr h="660917">
                <a:tc>
                  <a:txBody>
                    <a:bodyPr/>
                    <a:lstStyle/>
                    <a:p>
                      <a:pPr algn="ctr" fontAlgn="base"/>
                      <a:r>
                        <a:rPr lang="en-US" sz="1600" b="1">
                          <a:solidFill>
                            <a:srgbClr val="FFFFFF"/>
                          </a:solidFill>
                          <a:effectLst/>
                          <a:highlight>
                            <a:srgbClr val="0070C0"/>
                          </a:highlight>
                          <a:latin typeface="Calibri"/>
                        </a:rPr>
                        <a:t>Milestone</a:t>
                      </a:r>
                      <a:r>
                        <a:rPr lang="en-US" sz="1600" b="1" baseline="30000">
                          <a:solidFill>
                            <a:srgbClr val="FFFFFF"/>
                          </a:solidFill>
                          <a:effectLst/>
                          <a:highlight>
                            <a:srgbClr val="0070C0"/>
                          </a:highlight>
                          <a:latin typeface="Calibri"/>
                        </a:rPr>
                        <a: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Epic</a:t>
                      </a:r>
                      <a:endParaRPr lang="en-IN"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Requirement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UX/UI</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a:solidFill>
                            <a:srgbClr val="FFFFFF"/>
                          </a:solidFill>
                          <a:effectLst/>
                          <a:highlight>
                            <a:srgbClr val="0070C0"/>
                          </a:highlight>
                          <a:latin typeface="Calibri"/>
                        </a:rPr>
                        <a:t>Development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a:solidFill>
                            <a:srgbClr val="FFFFFF"/>
                          </a:solidFill>
                          <a:effectLst/>
                          <a:highlight>
                            <a:srgbClr val="0070C0"/>
                          </a:highlight>
                          <a:latin typeface="Calibri"/>
                        </a:rPr>
                        <a:t>Testing</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a:solidFill>
                            <a:srgbClr val="FFFFFF"/>
                          </a:solidFill>
                          <a:effectLst/>
                          <a:highlight>
                            <a:srgbClr val="0070C0"/>
                          </a:highlight>
                          <a:latin typeface="Calibri"/>
                        </a:rPr>
                        <a:t>Efforts in Person days</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a:solidFill>
                            <a:srgbClr val="FFFFFF"/>
                          </a:solidFill>
                          <a:effectLst/>
                          <a:highlight>
                            <a:srgbClr val="0070C0"/>
                          </a:highlight>
                          <a:latin typeface="Calibri"/>
                        </a:rPr>
                        <a:t>Sprint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IN" sz="1600" b="1">
                          <a:solidFill>
                            <a:srgbClr val="FFFFFF"/>
                          </a:solidFill>
                          <a:effectLst/>
                          <a:highlight>
                            <a:srgbClr val="0070C0"/>
                          </a:highlight>
                          <a:latin typeface="Calibri"/>
                        </a:rPr>
                        <a:t>Planned Start Date</a:t>
                      </a:r>
                      <a:endParaRPr lang="en-IN"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IN" sz="1600" b="1">
                          <a:solidFill>
                            <a:srgbClr val="FFFFFF"/>
                          </a:solidFill>
                          <a:effectLst/>
                          <a:highlight>
                            <a:srgbClr val="0070C0"/>
                          </a:highlight>
                          <a:latin typeface="Calibri"/>
                        </a:rPr>
                        <a:t>Planned End Date</a:t>
                      </a:r>
                      <a:endParaRPr lang="en-IN"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IN" sz="1600" b="1">
                          <a:solidFill>
                            <a:srgbClr val="FFFFFF"/>
                          </a:solidFill>
                          <a:effectLst/>
                          <a:highlight>
                            <a:srgbClr val="0070C0"/>
                          </a:highlight>
                          <a:latin typeface="Calibri"/>
                        </a:rPr>
                        <a:t>Status</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0070C0"/>
                    </a:solidFill>
                  </a:tcPr>
                </a:tc>
                <a:tc>
                  <a:txBody>
                    <a:bodyPr/>
                    <a:lstStyle/>
                    <a:p>
                      <a:pPr lvl="0" algn="ctr">
                        <a:buNone/>
                      </a:pPr>
                      <a:r>
                        <a:rPr lang="en-IN" sz="1600" b="1">
                          <a:solidFill>
                            <a:srgbClr val="FFFFFF"/>
                          </a:solidFill>
                          <a:effectLst/>
                          <a:highlight>
                            <a:srgbClr val="0070C0"/>
                          </a:highlight>
                          <a:latin typeface="Calibri"/>
                        </a:rPr>
                        <a:t>GoLive</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extLst>
                  <a:ext uri="{0D108BD9-81ED-4DB2-BD59-A6C34878D82A}">
                    <a16:rowId xmlns:a16="http://schemas.microsoft.com/office/drawing/2014/main" val="2651400740"/>
                  </a:ext>
                </a:extLst>
              </a:tr>
              <a:tr h="1135811">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Light"/>
                        </a:rPr>
                        <a:t>Odoo Integration - Odoo</a:t>
                      </a:r>
                    </a:p>
                    <a:p>
                      <a:pPr lvl="0" algn="ctr">
                        <a:buNone/>
                      </a:pPr>
                      <a:endParaRPr lang="en-IN" sz="1400">
                        <a:solidFill>
                          <a:srgbClr val="3D3D3D"/>
                        </a:solidFill>
                        <a:effectLst/>
                        <a:latin typeface="Calibri Light"/>
                      </a:endParaRP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marL="342900" lvl="0" indent="-342900" algn="l">
                        <a:buAutoNum type="arabicPeriod"/>
                      </a:pPr>
                      <a:r>
                        <a:rPr lang="en-US" sz="1400" kern="1200">
                          <a:solidFill>
                            <a:srgbClr val="3D3D3D"/>
                          </a:solidFill>
                          <a:effectLst/>
                          <a:latin typeface="Calibri Light"/>
                          <a:ea typeface="+mn-ea"/>
                          <a:cs typeface="+mn-cs"/>
                        </a:rPr>
                        <a:t>Invoice Generation</a:t>
                      </a:r>
                    </a:p>
                    <a:p>
                      <a:pPr marL="342900" lvl="0" indent="-342900" algn="l">
                        <a:buAutoNum type="arabicPeriod"/>
                      </a:pPr>
                      <a:r>
                        <a:rPr lang="en-US" sz="1400" kern="1200">
                          <a:solidFill>
                            <a:srgbClr val="3D3D3D"/>
                          </a:solidFill>
                          <a:effectLst/>
                          <a:latin typeface="Calibri Light"/>
                          <a:ea typeface="+mn-ea"/>
                          <a:cs typeface="+mn-cs"/>
                        </a:rPr>
                        <a:t>UBR syncing with invoice (service wise)</a:t>
                      </a:r>
                    </a:p>
                  </a:txBody>
                  <a:tcPr marL="9524" marR="9524" marT="9524"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US" sz="1400" strike="noStrike" kern="1200">
                          <a:solidFill>
                            <a:srgbClr val="3D3D3D"/>
                          </a:solidFill>
                          <a:effectLst/>
                          <a:latin typeface="Calibri Light"/>
                          <a:ea typeface="+mn-ea"/>
                          <a:cs typeface="+mn-cs"/>
                        </a:rPr>
                        <a:t>Completed</a:t>
                      </a:r>
                    </a:p>
                  </a:txBody>
                  <a:tcPr marL="9515" marR="9515" marT="9515" anchor="ctr">
                    <a:lnL w="12700">
                      <a:solidFill>
                        <a:schemeClr val="tx1"/>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solidFill>
                      <a:srgbClr val="C8F598"/>
                    </a:solidFill>
                  </a:tcPr>
                </a:tc>
                <a:tc>
                  <a:txBody>
                    <a:bodyPr/>
                    <a:lstStyle/>
                    <a:p>
                      <a:pPr lvl="0" algn="ctr">
                        <a:buNone/>
                      </a:pPr>
                      <a:r>
                        <a:rPr lang="en-IN" sz="1400">
                          <a:solidFill>
                            <a:srgbClr val="3D3D3D"/>
                          </a:solidFill>
                          <a:effectLst/>
                          <a:latin typeface="Calibri Light"/>
                        </a:rPr>
                        <a:t>NA</a:t>
                      </a:r>
                    </a:p>
                  </a:txBody>
                  <a:tcPr marL="9515" marR="9515" marT="9515" anchor="ctr">
                    <a:lnL w="9524">
                      <a:solidFill>
                        <a:srgbClr val="000000"/>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solidFill>
                      <a:srgbClr val="C8F598"/>
                    </a:solidFill>
                  </a:tcPr>
                </a:tc>
                <a:tc>
                  <a:txBody>
                    <a:bodyPr/>
                    <a:lstStyle/>
                    <a:p>
                      <a:pPr lvl="0" algn="ctr">
                        <a:buNone/>
                      </a:pPr>
                      <a:r>
                        <a:rPr lang="en-IN" sz="1400">
                          <a:solidFill>
                            <a:srgbClr val="3D3D3D"/>
                          </a:solidFill>
                          <a:effectLst/>
                          <a:latin typeface="Calibri Light"/>
                        </a:rPr>
                        <a:t>ODOO</a:t>
                      </a: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ODOO</a:t>
                      </a:r>
                      <a:endParaRPr lang="en-IN" sz="1400" err="1">
                        <a:solidFill>
                          <a:srgbClr val="3D3D3D"/>
                        </a:solidFill>
                        <a:effectLst/>
                        <a:latin typeface="Calibri Light"/>
                      </a:endParaRP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ODOO</a:t>
                      </a: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US" sz="1400" b="0" i="0" u="none" strike="noStrike" noProof="0">
                          <a:solidFill>
                            <a:srgbClr val="3D3D3D"/>
                          </a:solidFill>
                          <a:effectLst/>
                          <a:latin typeface="Calibri Light"/>
                        </a:rPr>
                        <a:t>ODOO</a:t>
                      </a: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latin typeface="Calibri"/>
                        </a:rPr>
                        <a:t>ODOO</a:t>
                      </a: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20/11/2024</a:t>
                      </a:r>
                    </a:p>
                    <a:p>
                      <a:pPr lvl="0" algn="ctr">
                        <a:buNone/>
                      </a:pPr>
                      <a:r>
                        <a:rPr lang="en-IN" sz="1400" b="0" i="0" u="none" strike="noStrike" noProof="0">
                          <a:solidFill>
                            <a:srgbClr val="3D3D3D"/>
                          </a:solidFill>
                          <a:effectLst/>
                        </a:rPr>
                        <a:t>(Date by Odoo)</a:t>
                      </a:r>
                    </a:p>
                  </a:txBody>
                  <a:tcPr marL="9515" marR="9515" marT="9515" anchor="ctr">
                    <a:lnL w="12700">
                      <a:solidFill>
                        <a:schemeClr val="tx1"/>
                      </a:solidFill>
                    </a:lnL>
                    <a:lnR w="12700">
                      <a:solidFill>
                        <a:schemeClr val="tx1"/>
                      </a:solidFill>
                    </a:lnR>
                    <a:lnT w="9525" cap="flat" cmpd="sng" algn="ctr">
                      <a:solidFill>
                        <a:srgbClr val="000000"/>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In progress</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9524">
                      <a:solidFill>
                        <a:srgbClr val="000000"/>
                      </a:solidFill>
                    </a:lnT>
                    <a:lnB w="12700">
                      <a:solidFill>
                        <a:schemeClr val="tx1"/>
                      </a:solidFill>
                    </a:lnB>
                    <a:solidFill>
                      <a:schemeClr val="accent4">
                        <a:lumMod val="40000"/>
                        <a:lumOff val="60000"/>
                      </a:schemeClr>
                    </a:solidFill>
                  </a:tcPr>
                </a:tc>
                <a:tc>
                  <a:txBody>
                    <a:bodyPr/>
                    <a:lstStyle/>
                    <a:p>
                      <a:pPr lvl="0" algn="ctr">
                        <a:buNone/>
                      </a:pPr>
                      <a:r>
                        <a:rPr lang="en-IN" sz="1400" b="0" i="0" u="none" strike="noStrike" noProof="0">
                          <a:solidFill>
                            <a:srgbClr val="3D3D3D"/>
                          </a:solidFill>
                          <a:effectLst/>
                        </a:rPr>
                        <a:t>20-11-2024</a:t>
                      </a:r>
                    </a:p>
                  </a:txBody>
                  <a:tcPr marL="9515" marR="9515" marT="9515" anchor="ctr">
                    <a:lnL w="12700">
                      <a:solidFill>
                        <a:schemeClr val="tx1"/>
                      </a:solidFill>
                    </a:lnL>
                    <a:lnR w="12700">
                      <a:solidFill>
                        <a:schemeClr val="tx1"/>
                      </a:solidFill>
                    </a:lnR>
                    <a:lnT w="9524">
                      <a:solidFill>
                        <a:srgbClr val="000000"/>
                      </a:solidFill>
                    </a:lnT>
                    <a:lnB w="12700">
                      <a:solidFill>
                        <a:schemeClr val="tx1"/>
                      </a:solidFill>
                    </a:lnB>
                    <a:noFill/>
                  </a:tcPr>
                </a:tc>
                <a:extLst>
                  <a:ext uri="{0D108BD9-81ED-4DB2-BD59-A6C34878D82A}">
                    <a16:rowId xmlns:a16="http://schemas.microsoft.com/office/drawing/2014/main" val="3968487297"/>
                  </a:ext>
                </a:extLst>
              </a:tr>
              <a:tr h="957384">
                <a:tc>
                  <a:txBody>
                    <a:bodyPr/>
                    <a:lstStyle/>
                    <a:p>
                      <a:pPr lvl="0" algn="ctr">
                        <a:buNone/>
                      </a:pPr>
                      <a:r>
                        <a:rPr lang="en-IN" sz="1400">
                          <a:solidFill>
                            <a:srgbClr val="3D3D3D"/>
                          </a:solidFill>
                          <a:effectLst/>
                          <a:latin typeface="Calibri Light"/>
                        </a:rPr>
                        <a:t>Reports</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a:buAutoNum type="arabicPeriod"/>
                      </a:pPr>
                      <a:r>
                        <a:rPr lang="en-US" sz="1400" kern="1200">
                          <a:solidFill>
                            <a:srgbClr val="3D3D3D"/>
                          </a:solidFill>
                          <a:effectLst/>
                          <a:latin typeface="Calibri Light"/>
                          <a:ea typeface="+mn-ea"/>
                          <a:cs typeface="+mn-cs"/>
                        </a:rPr>
                        <a:t>Order Inflow report</a:t>
                      </a:r>
                    </a:p>
                    <a:p>
                      <a:pPr marL="342900" lvl="0" indent="-342900" algn="l">
                        <a:buAutoNum type="arabicPeriod"/>
                      </a:pPr>
                      <a:r>
                        <a:rPr lang="en-US" sz="1400" kern="1200">
                          <a:solidFill>
                            <a:srgbClr val="3D3D3D"/>
                          </a:solidFill>
                          <a:effectLst/>
                          <a:latin typeface="Calibri Light"/>
                          <a:ea typeface="+mn-ea"/>
                          <a:cs typeface="+mn-cs"/>
                        </a:rPr>
                        <a:t>Plan VS Actual  report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sz="1400" strike="sngStrike" kern="1200">
                          <a:solidFill>
                            <a:srgbClr val="3D3D3D"/>
                          </a:solidFill>
                          <a:effectLst/>
                          <a:latin typeface="Calibri Light"/>
                          <a:ea typeface="+mn-ea"/>
                          <a:cs typeface="+mn-cs"/>
                        </a:rPr>
                        <a:t>26-7-2024</a:t>
                      </a:r>
                    </a:p>
                    <a:p>
                      <a:pPr lvl="0" algn="ctr">
                        <a:buNone/>
                      </a:pPr>
                      <a:r>
                        <a:rPr lang="en-US" sz="1400" strike="noStrike" kern="1200">
                          <a:solidFill>
                            <a:srgbClr val="3D3D3D"/>
                          </a:solidFill>
                          <a:effectLst/>
                          <a:latin typeface="Calibri Light"/>
                          <a:ea typeface="+mn-ea"/>
                          <a:cs typeface="+mn-cs"/>
                        </a:rPr>
                        <a:t>31-7-2024</a:t>
                      </a:r>
                    </a:p>
                  </a:txBody>
                  <a:tcPr marL="9515" marR="9515" marT="9515" anchor="ctr">
                    <a:lnL w="12700" cap="flat" cmpd="sng" algn="ctr">
                      <a:solidFill>
                        <a:schemeClr val="tx1"/>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C8F598"/>
                    </a:solidFill>
                  </a:tcPr>
                </a:tc>
                <a:tc>
                  <a:txBody>
                    <a:bodyPr/>
                    <a:lstStyle/>
                    <a:p>
                      <a:pPr lvl="0" algn="ctr">
                        <a:buNone/>
                      </a:pPr>
                      <a:r>
                        <a:rPr lang="en-IN" sz="1400" strike="sngStrike">
                          <a:solidFill>
                            <a:srgbClr val="3D3D3D"/>
                          </a:solidFill>
                          <a:effectLst/>
                          <a:latin typeface="Calibri Light"/>
                        </a:rPr>
                        <a:t>2-7-2024</a:t>
                      </a:r>
                    </a:p>
                    <a:p>
                      <a:pPr lvl="0" algn="ctr">
                        <a:buNone/>
                      </a:pPr>
                      <a:r>
                        <a:rPr lang="en-IN" sz="1400">
                          <a:solidFill>
                            <a:srgbClr val="3D3D3D"/>
                          </a:solidFill>
                          <a:effectLst/>
                          <a:latin typeface="Calibri Light"/>
                        </a:rPr>
                        <a:t>31-7-2024</a:t>
                      </a:r>
                    </a:p>
                  </a:txBody>
                  <a:tcPr marL="9515" marR="9515" marT="9515" anchor="ctr">
                    <a:lnL w="9524"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C8F598"/>
                    </a:solidFill>
                  </a:tcPr>
                </a:tc>
                <a:tc>
                  <a:txBody>
                    <a:bodyPr/>
                    <a:lstStyle/>
                    <a:p>
                      <a:pPr lvl="0" algn="ctr">
                        <a:buNone/>
                      </a:pPr>
                      <a:r>
                        <a:rPr lang="en-IN" sz="1400">
                          <a:solidFill>
                            <a:srgbClr val="3D3D3D"/>
                          </a:solidFill>
                          <a:effectLst/>
                          <a:latin typeface="Calibri Light"/>
                        </a:rPr>
                        <a:t>10</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3</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a:solidFill>
                            <a:srgbClr val="3D3D3D"/>
                          </a:solidFill>
                          <a:effectLst/>
                          <a:latin typeface="Calibri Light"/>
                        </a:rPr>
                        <a:t>13</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400" b="0" i="0" u="none" strike="noStrike" noProof="0">
                          <a:solidFill>
                            <a:srgbClr val="3D3D3D"/>
                          </a:solidFill>
                          <a:effectLst/>
                          <a:latin typeface="Calibri Light"/>
                        </a:rPr>
                        <a:t>S28, S29, S30</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latin typeface="Calibri"/>
                        </a:rPr>
                        <a:t>19/08/2024</a:t>
                      </a:r>
                      <a:endParaRPr lang="en-US"/>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sngStrike" noProof="0">
                          <a:solidFill>
                            <a:srgbClr val="3D3D3D"/>
                          </a:solidFill>
                          <a:effectLst/>
                        </a:rPr>
                        <a:t>13/09/2024</a:t>
                      </a:r>
                    </a:p>
                    <a:p>
                      <a:pPr lvl="0" algn="ctr">
                        <a:buNone/>
                      </a:pPr>
                      <a:r>
                        <a:rPr lang="en-IN" sz="1400" b="0" i="0" u="none" strike="noStrike" noProof="0">
                          <a:solidFill>
                            <a:srgbClr val="3D3D3D"/>
                          </a:solidFill>
                          <a:effectLst/>
                        </a:rPr>
                        <a:t>27/09/2024</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IN" sz="1400" b="0" i="0" u="none" strike="noStrike" noProof="0">
                          <a:solidFill>
                            <a:srgbClr val="3D3D3D"/>
                          </a:solidFill>
                          <a:effectLst/>
                        </a:rPr>
                        <a:t>Order inflow report completed - </a:t>
                      </a:r>
                      <a:r>
                        <a:rPr lang="en-IN" sz="1400" b="1" i="0" u="none" strike="noStrike" noProof="0">
                          <a:solidFill>
                            <a:srgbClr val="3D3D3D"/>
                          </a:solidFill>
                          <a:effectLst/>
                        </a:rPr>
                        <a:t>UAT to be given*</a:t>
                      </a:r>
                    </a:p>
                  </a:txBody>
                  <a:tcPr marL="9515" marR="9515" marT="9515"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accent4">
                        <a:lumMod val="40000"/>
                        <a:lumOff val="60000"/>
                      </a:schemeClr>
                    </a:solid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a:rPr>
                        <a:t>27-12-2024</a:t>
                      </a:r>
                    </a:p>
                  </a:txBody>
                  <a:tcPr marL="9515" marR="9515" marT="951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96417230"/>
                  </a:ext>
                </a:extLst>
              </a:tr>
              <a:tr h="373811">
                <a:tc>
                  <a:txBody>
                    <a:bodyPr/>
                    <a:lstStyle/>
                    <a:p>
                      <a:pPr algn="ctr" fontAlgn="base"/>
                      <a:r>
                        <a:rPr lang="en-US" sz="1400" b="1">
                          <a:solidFill>
                            <a:srgbClr val="FFFFFF"/>
                          </a:solidFill>
                          <a:effectLst/>
                          <a:highlight>
                            <a:srgbClr val="0070C0"/>
                          </a:highlight>
                          <a:latin typeface="Calibri"/>
                        </a:rPr>
                        <a:t>TOTAL</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endParaRPr lang="en-US"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US"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kern="1200">
                          <a:solidFill>
                            <a:srgbClr val="FFFFFF"/>
                          </a:solidFill>
                          <a:effectLst/>
                          <a:highlight>
                            <a:srgbClr val="0070C0"/>
                          </a:highlight>
                          <a:latin typeface="Calibri"/>
                          <a:ea typeface="+mn-ea"/>
                          <a:cs typeface="+mn-cs"/>
                        </a:rPr>
                        <a:t>10</a:t>
                      </a:r>
                      <a:endParaRPr lang="en-US"/>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kern="1200">
                          <a:solidFill>
                            <a:srgbClr val="FFFFFF"/>
                          </a:solidFill>
                          <a:effectLst/>
                          <a:highlight>
                            <a:srgbClr val="0070C0"/>
                          </a:highlight>
                          <a:latin typeface="Calibri"/>
                          <a:ea typeface="+mn-ea"/>
                          <a:cs typeface="+mn-cs"/>
                        </a:rPr>
                        <a:t>3</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r>
                        <a:rPr lang="en-IN" sz="1400" b="1">
                          <a:solidFill>
                            <a:srgbClr val="FFFFFF"/>
                          </a:solidFill>
                          <a:effectLst/>
                          <a:highlight>
                            <a:srgbClr val="0070C0"/>
                          </a:highlight>
                          <a:latin typeface="Calibri"/>
                        </a:rPr>
                        <a:t>13</a:t>
                      </a:r>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12700">
                      <a:solidFill>
                        <a:schemeClr val="tx1"/>
                      </a:solidFill>
                    </a:lnT>
                    <a:lnB w="9524">
                      <a:solidFill>
                        <a:srgbClr val="000000"/>
                      </a:solidFill>
                    </a:lnB>
                    <a:solidFill>
                      <a:srgbClr val="0070C0"/>
                    </a:solidFill>
                  </a:tcPr>
                </a:tc>
                <a:extLst>
                  <a:ext uri="{0D108BD9-81ED-4DB2-BD59-A6C34878D82A}">
                    <a16:rowId xmlns:a16="http://schemas.microsoft.com/office/drawing/2014/main" val="1863375115"/>
                  </a:ext>
                </a:extLst>
              </a:tr>
            </a:tbl>
          </a:graphicData>
        </a:graphic>
      </p:graphicFrame>
    </p:spTree>
    <p:extLst>
      <p:ext uri="{BB962C8B-B14F-4D97-AF65-F5344CB8AC3E}">
        <p14:creationId xmlns:p14="http://schemas.microsoft.com/office/powerpoint/2010/main" val="7879941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68" y="2688"/>
            <a:ext cx="12188345" cy="6849823"/>
          </a:xfrm>
        </p:spPr>
        <p:txBody>
          <a:bodyPr/>
          <a:lstStyle/>
          <a:p>
            <a:r>
              <a:rPr lang="en-US">
                <a:latin typeface="Verdana"/>
                <a:ea typeface="Verdana"/>
              </a:rPr>
              <a:t>JAS'24 update- Plan for Non-WMS Customer onboarding screen (Phase 1)</a:t>
            </a:r>
            <a:endParaRPr lang="en-US"/>
          </a:p>
          <a:p>
            <a:endParaRPr lang="en-US">
              <a:latin typeface="Verdana"/>
              <a:ea typeface="Verdana"/>
              <a:cs typeface="Calibri"/>
            </a:endParaRPr>
          </a:p>
          <a:p>
            <a:endParaRPr lang="en-US" sz="1400" b="1">
              <a:solidFill>
                <a:schemeClr val="tx1"/>
              </a:solidFill>
              <a:latin typeface="Calibri"/>
              <a:ea typeface="Verdana"/>
              <a:cs typeface="Calibri"/>
            </a:endParaRPr>
          </a:p>
        </p:txBody>
      </p:sp>
      <p:graphicFrame>
        <p:nvGraphicFramePr>
          <p:cNvPr id="5" name="Table 4">
            <a:extLst>
              <a:ext uri="{FF2B5EF4-FFF2-40B4-BE49-F238E27FC236}">
                <a16:creationId xmlns:a16="http://schemas.microsoft.com/office/drawing/2014/main" id="{8A4E0B76-C666-C537-E453-FF123DBF14C9}"/>
              </a:ext>
            </a:extLst>
          </p:cNvPr>
          <p:cNvGraphicFramePr>
            <a:graphicFrameLocks noGrp="1"/>
          </p:cNvGraphicFramePr>
          <p:nvPr>
            <p:extLst>
              <p:ext uri="{D42A27DB-BD31-4B8C-83A1-F6EECF244321}">
                <p14:modId xmlns:p14="http://schemas.microsoft.com/office/powerpoint/2010/main" val="3117614631"/>
              </p:ext>
            </p:extLst>
          </p:nvPr>
        </p:nvGraphicFramePr>
        <p:xfrm>
          <a:off x="301924" y="1178943"/>
          <a:ext cx="11605362" cy="3508286"/>
        </p:xfrm>
        <a:graphic>
          <a:graphicData uri="http://schemas.openxmlformats.org/drawingml/2006/table">
            <a:tbl>
              <a:tblPr bandRow="1">
                <a:tableStyleId>{5C22544A-7EE6-4342-B048-85BDC9FD1C3A}</a:tableStyleId>
              </a:tblPr>
              <a:tblGrid>
                <a:gridCol w="1658144">
                  <a:extLst>
                    <a:ext uri="{9D8B030D-6E8A-4147-A177-3AD203B41FA5}">
                      <a16:colId xmlns:a16="http://schemas.microsoft.com/office/drawing/2014/main" val="976996830"/>
                    </a:ext>
                  </a:extLst>
                </a:gridCol>
                <a:gridCol w="1589056">
                  <a:extLst>
                    <a:ext uri="{9D8B030D-6E8A-4147-A177-3AD203B41FA5}">
                      <a16:colId xmlns:a16="http://schemas.microsoft.com/office/drawing/2014/main" val="2276763854"/>
                    </a:ext>
                  </a:extLst>
                </a:gridCol>
                <a:gridCol w="973425">
                  <a:extLst>
                    <a:ext uri="{9D8B030D-6E8A-4147-A177-3AD203B41FA5}">
                      <a16:colId xmlns:a16="http://schemas.microsoft.com/office/drawing/2014/main" val="1424459733"/>
                    </a:ext>
                  </a:extLst>
                </a:gridCol>
                <a:gridCol w="646965">
                  <a:extLst>
                    <a:ext uri="{9D8B030D-6E8A-4147-A177-3AD203B41FA5}">
                      <a16:colId xmlns:a16="http://schemas.microsoft.com/office/drawing/2014/main" val="1283904916"/>
                    </a:ext>
                  </a:extLst>
                </a:gridCol>
                <a:gridCol w="1105798">
                  <a:extLst>
                    <a:ext uri="{9D8B030D-6E8A-4147-A177-3AD203B41FA5}">
                      <a16:colId xmlns:a16="http://schemas.microsoft.com/office/drawing/2014/main" val="847593980"/>
                    </a:ext>
                  </a:extLst>
                </a:gridCol>
                <a:gridCol w="734536">
                  <a:extLst>
                    <a:ext uri="{9D8B030D-6E8A-4147-A177-3AD203B41FA5}">
                      <a16:colId xmlns:a16="http://schemas.microsoft.com/office/drawing/2014/main" val="3709534989"/>
                    </a:ext>
                  </a:extLst>
                </a:gridCol>
                <a:gridCol w="719230">
                  <a:extLst>
                    <a:ext uri="{9D8B030D-6E8A-4147-A177-3AD203B41FA5}">
                      <a16:colId xmlns:a16="http://schemas.microsoft.com/office/drawing/2014/main" val="67548168"/>
                    </a:ext>
                  </a:extLst>
                </a:gridCol>
                <a:gridCol w="871376">
                  <a:extLst>
                    <a:ext uri="{9D8B030D-6E8A-4147-A177-3AD203B41FA5}">
                      <a16:colId xmlns:a16="http://schemas.microsoft.com/office/drawing/2014/main" val="881200849"/>
                    </a:ext>
                  </a:extLst>
                </a:gridCol>
                <a:gridCol w="911947">
                  <a:extLst>
                    <a:ext uri="{9D8B030D-6E8A-4147-A177-3AD203B41FA5}">
                      <a16:colId xmlns:a16="http://schemas.microsoft.com/office/drawing/2014/main" val="3645090863"/>
                    </a:ext>
                  </a:extLst>
                </a:gridCol>
                <a:gridCol w="748398">
                  <a:extLst>
                    <a:ext uri="{9D8B030D-6E8A-4147-A177-3AD203B41FA5}">
                      <a16:colId xmlns:a16="http://schemas.microsoft.com/office/drawing/2014/main" val="476014689"/>
                    </a:ext>
                  </a:extLst>
                </a:gridCol>
                <a:gridCol w="886690">
                  <a:extLst>
                    <a:ext uri="{9D8B030D-6E8A-4147-A177-3AD203B41FA5}">
                      <a16:colId xmlns:a16="http://schemas.microsoft.com/office/drawing/2014/main" val="1117396016"/>
                    </a:ext>
                  </a:extLst>
                </a:gridCol>
                <a:gridCol w="759797">
                  <a:extLst>
                    <a:ext uri="{9D8B030D-6E8A-4147-A177-3AD203B41FA5}">
                      <a16:colId xmlns:a16="http://schemas.microsoft.com/office/drawing/2014/main" val="995814750"/>
                    </a:ext>
                  </a:extLst>
                </a:gridCol>
              </a:tblGrid>
              <a:tr h="837261">
                <a:tc>
                  <a:txBody>
                    <a:bodyPr/>
                    <a:lstStyle/>
                    <a:p>
                      <a:pPr lvl="0" algn="ctr">
                        <a:buNone/>
                      </a:pPr>
                      <a:r>
                        <a:rPr lang="en-IN" sz="1600" b="1">
                          <a:solidFill>
                            <a:srgbClr val="FFFFFF"/>
                          </a:solidFill>
                          <a:effectLst/>
                          <a:highlight>
                            <a:srgbClr val="0070C0"/>
                          </a:highlight>
                          <a:latin typeface="Calibri"/>
                        </a:rPr>
                        <a:t>Milestones</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Epic</a:t>
                      </a:r>
                      <a:endParaRPr lang="en-IN" sz="1600">
                        <a:solidFill>
                          <a:srgbClr val="3D3D3D"/>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Requirement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600" b="1">
                          <a:solidFill>
                            <a:srgbClr val="FFFFFF"/>
                          </a:solidFill>
                          <a:effectLst/>
                          <a:highlight>
                            <a:srgbClr val="0070C0"/>
                          </a:highlight>
                          <a:latin typeface="Calibri"/>
                        </a:rPr>
                        <a:t>UI/UX</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tc>
                  <a:txBody>
                    <a:bodyPr/>
                    <a:lstStyle/>
                    <a:p>
                      <a:pPr algn="ctr" fontAlgn="base"/>
                      <a:r>
                        <a:rPr lang="en-US" sz="1600" b="1">
                          <a:solidFill>
                            <a:srgbClr val="FFFFFF"/>
                          </a:solidFill>
                          <a:effectLst/>
                          <a:highlight>
                            <a:srgbClr val="0070C0"/>
                          </a:highlight>
                          <a:latin typeface="Calibri"/>
                        </a:rPr>
                        <a:t>Development</a:t>
                      </a:r>
                      <a:endParaRPr lang="en-US" sz="1600">
                        <a:solidFill>
                          <a:srgbClr val="3D3D3D"/>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Testing</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Efforts in Person days</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ase"/>
                      <a:r>
                        <a:rPr lang="en-US" sz="1600" b="1">
                          <a:solidFill>
                            <a:srgbClr val="FFFFFF"/>
                          </a:solidFill>
                          <a:effectLst/>
                          <a:highlight>
                            <a:srgbClr val="0070C0"/>
                          </a:highlight>
                          <a:latin typeface="Calibri"/>
                        </a:rPr>
                        <a:t>Sprint</a:t>
                      </a:r>
                      <a:endParaRPr lang="en-US"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Planned Start Date</a:t>
                      </a:r>
                      <a:endParaRPr lang="en-IN"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600" b="1">
                          <a:solidFill>
                            <a:srgbClr val="FFFFFF"/>
                          </a:solidFill>
                          <a:effectLst/>
                          <a:highlight>
                            <a:srgbClr val="0070C0"/>
                          </a:highlight>
                          <a:latin typeface="Calibri"/>
                        </a:rPr>
                        <a:t>Planned End Date</a:t>
                      </a:r>
                      <a:endParaRPr lang="en-IN" sz="1600">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IN" sz="1600" b="1">
                          <a:solidFill>
                            <a:srgbClr val="FFFFFF"/>
                          </a:solidFill>
                          <a:effectLst/>
                          <a:highlight>
                            <a:srgbClr val="0070C0"/>
                          </a:highlight>
                          <a:latin typeface="Calibri"/>
                        </a:rPr>
                        <a:t>JAS Status</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0070C0"/>
                    </a:solidFill>
                  </a:tcPr>
                </a:tc>
                <a:tc>
                  <a:txBody>
                    <a:bodyPr/>
                    <a:lstStyle/>
                    <a:p>
                      <a:pPr lvl="0" algn="ctr">
                        <a:buNone/>
                      </a:pPr>
                      <a:r>
                        <a:rPr lang="en-IN" sz="1600" b="1">
                          <a:solidFill>
                            <a:srgbClr val="FFFFFF"/>
                          </a:solidFill>
                          <a:effectLst/>
                          <a:highlight>
                            <a:srgbClr val="0070C0"/>
                          </a:highlight>
                          <a:latin typeface="Calibri"/>
                        </a:rPr>
                        <a:t>Go Live</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extLst>
                  <a:ext uri="{0D108BD9-81ED-4DB2-BD59-A6C34878D82A}">
                    <a16:rowId xmlns:a16="http://schemas.microsoft.com/office/drawing/2014/main" val="2651400740"/>
                  </a:ext>
                </a:extLst>
              </a:tr>
              <a:tr h="1036608">
                <a:tc>
                  <a:txBody>
                    <a:bodyPr/>
                    <a:lstStyle/>
                    <a:p>
                      <a:pPr marL="0" lvl="0" indent="0" algn="ctr">
                        <a:buNone/>
                      </a:pPr>
                      <a:r>
                        <a:rPr lang="en-US" sz="1400">
                          <a:solidFill>
                            <a:schemeClr val="tx1"/>
                          </a:solidFill>
                          <a:effectLst/>
                          <a:latin typeface="Calibri Light"/>
                        </a:rPr>
                        <a:t>Work order management</a:t>
                      </a:r>
                    </a:p>
                  </a:txBody>
                  <a:tcPr marL="9524" marR="9524" marT="9524"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indent="0" algn="l" fontAlgn="base">
                        <a:buNone/>
                      </a:pPr>
                      <a:r>
                        <a:rPr lang="en-US" sz="1400">
                          <a:solidFill>
                            <a:schemeClr val="tx1"/>
                          </a:solidFill>
                          <a:effectLst/>
                          <a:latin typeface="Calibri Light"/>
                        </a:rPr>
                        <a:t>1.Customer and Work order   customization</a:t>
                      </a:r>
                      <a:endParaRPr lang="en-US" sz="1400">
                        <a:latin typeface="Calibri Light"/>
                      </a:endParaRPr>
                    </a:p>
                    <a:p>
                      <a:pPr marL="0" lvl="0" indent="0" algn="l">
                        <a:buNone/>
                      </a:pPr>
                      <a:r>
                        <a:rPr lang="en-US" sz="1400">
                          <a:solidFill>
                            <a:schemeClr val="tx1"/>
                          </a:solidFill>
                          <a:effectLst/>
                          <a:latin typeface="Calibri Light"/>
                        </a:rPr>
                        <a:t>2. Workorder creation</a:t>
                      </a:r>
                      <a:endParaRPr lang="en-US" sz="1400">
                        <a:latin typeface="Calibri Light"/>
                      </a:endParaRPr>
                    </a:p>
                  </a:txBody>
                  <a:tcPr marL="9525" marR="9525" marT="952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rowSpan="2">
                  <a:txBody>
                    <a:bodyPr/>
                    <a:lstStyle/>
                    <a:p>
                      <a:pPr lvl="0" algn="ctr">
                        <a:buNone/>
                      </a:pPr>
                      <a:r>
                        <a:rPr lang="en-US" sz="1400" b="0" i="0" u="none" strike="noStrike" noProof="0">
                          <a:solidFill>
                            <a:srgbClr val="3D3D3D"/>
                          </a:solidFill>
                          <a:effectLst/>
                          <a:latin typeface="Calibri Light"/>
                        </a:rPr>
                        <a:t>5  July 2024 </a:t>
                      </a:r>
                      <a:r>
                        <a:rPr lang="en-US" sz="1400" b="0" i="0" u="none" strike="sngStrike" noProof="0">
                          <a:solidFill>
                            <a:srgbClr val="3D3D3D"/>
                          </a:solidFill>
                          <a:effectLst/>
                          <a:latin typeface="Calibri Light"/>
                        </a:rPr>
                        <a:t>28 June 2024</a:t>
                      </a:r>
                    </a:p>
                    <a:p>
                      <a:pPr lvl="0" algn="ctr">
                        <a:buNone/>
                      </a:pPr>
                      <a:r>
                        <a:rPr lang="en-US" sz="1400" b="0" i="0" u="none" strike="noStrike" noProof="0">
                          <a:solidFill>
                            <a:srgbClr val="3D3D3D"/>
                          </a:solidFill>
                          <a:effectLst/>
                          <a:latin typeface="Calibri Light"/>
                        </a:rPr>
                        <a:t>(Batch 1,2)</a:t>
                      </a: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8F598"/>
                    </a:solidFill>
                  </a:tcPr>
                </a:tc>
                <a:tc>
                  <a:txBody>
                    <a:bodyPr/>
                    <a:lstStyle/>
                    <a:p>
                      <a:pPr lvl="0" algn="ctr">
                        <a:lnSpc>
                          <a:spcPct val="100000"/>
                        </a:lnSpc>
                        <a:spcBef>
                          <a:spcPts val="0"/>
                        </a:spcBef>
                        <a:spcAft>
                          <a:spcPts val="0"/>
                        </a:spcAft>
                        <a:buNone/>
                      </a:pPr>
                      <a:endParaRPr lang="en-US" sz="1400" b="0" i="0" u="none" strike="noStrike" noProof="0">
                        <a:solidFill>
                          <a:srgbClr val="3D3D3D"/>
                        </a:solidFill>
                        <a:effectLst/>
                        <a:latin typeface="Calibri Light"/>
                      </a:endParaRPr>
                    </a:p>
                    <a:p>
                      <a:pPr lvl="0" algn="ctr">
                        <a:lnSpc>
                          <a:spcPct val="100000"/>
                        </a:lnSpc>
                        <a:spcBef>
                          <a:spcPts val="0"/>
                        </a:spcBef>
                        <a:spcAft>
                          <a:spcPts val="0"/>
                        </a:spcAft>
                        <a:buNone/>
                      </a:pPr>
                      <a:r>
                        <a:rPr lang="en-US" sz="1400" b="0" i="0" u="none" strike="noStrike" noProof="0">
                          <a:solidFill>
                            <a:srgbClr val="3D3D3D"/>
                          </a:solidFill>
                          <a:effectLst/>
                          <a:latin typeface="Calibri Light"/>
                        </a:rPr>
                        <a:t>28 June 2024</a:t>
                      </a:r>
                      <a:endParaRPr lang="en-IN" sz="1400" b="0" i="0" u="none" strike="noStrike" noProof="0">
                        <a:solidFill>
                          <a:srgbClr val="3D3D3D"/>
                        </a:solidFill>
                        <a:effectLst/>
                        <a:latin typeface="Calibri Light"/>
                      </a:endParaRPr>
                    </a:p>
                    <a:p>
                      <a:pPr lvl="0" algn="ctr">
                        <a:buNone/>
                      </a:pPr>
                      <a:endParaRPr lang="en-IN" sz="1400">
                        <a:solidFill>
                          <a:srgbClr val="3D3D3D"/>
                        </a:solidFill>
                        <a:effectLst/>
                        <a:latin typeface="Calibri Light"/>
                      </a:endParaRPr>
                    </a:p>
                  </a:txBody>
                  <a:tcPr marL="9524" marR="9524" marT="9524"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C8F598"/>
                    </a:solidFill>
                  </a:tcPr>
                </a:tc>
                <a:tc>
                  <a:txBody>
                    <a:bodyPr/>
                    <a:lstStyle/>
                    <a:p>
                      <a:pPr algn="ctr" fontAlgn="base"/>
                      <a:r>
                        <a:rPr lang="en-IN" sz="1400">
                          <a:solidFill>
                            <a:srgbClr val="3D3D3D"/>
                          </a:solidFill>
                          <a:effectLst/>
                          <a:latin typeface="Calibri Light"/>
                        </a:rPr>
                        <a:t>16</a:t>
                      </a:r>
                    </a:p>
                  </a:txBody>
                  <a:tcPr marL="9525" marR="9525" marT="952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5</a:t>
                      </a:r>
                    </a:p>
                  </a:txBody>
                  <a:tcPr marL="9525" marR="9525" marT="952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21</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a:solidFill>
                            <a:srgbClr val="3D3D3D"/>
                          </a:solidFill>
                          <a:effectLst/>
                          <a:latin typeface="Calibri Light"/>
                        </a:rPr>
                        <a:t>S26,S27,S28</a:t>
                      </a:r>
                    </a:p>
                  </a:txBody>
                  <a:tcPr marL="9525" marR="9525" marT="952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r>
                        <a:rPr lang="en-IN" sz="1400">
                          <a:solidFill>
                            <a:srgbClr val="3D3D3D"/>
                          </a:solidFill>
                          <a:effectLst/>
                          <a:latin typeface="Calibri Light"/>
                        </a:rPr>
                        <a:t>22/07/2024</a:t>
                      </a:r>
                    </a:p>
                  </a:txBody>
                  <a:tcPr marL="9515" marR="9515" marT="9515"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noStrike" noProof="0">
                          <a:solidFill>
                            <a:srgbClr val="3D3D3D"/>
                          </a:solidFill>
                          <a:effectLst/>
                          <a:latin typeface="Calibri Light"/>
                        </a:rPr>
                        <a:t>30/08/2024</a:t>
                      </a: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noStrike" noProof="0">
                          <a:solidFill>
                            <a:srgbClr val="3D3D3D"/>
                          </a:solidFill>
                          <a:effectLst/>
                          <a:latin typeface="Calibri Light"/>
                        </a:rPr>
                        <a:t>Completed 100% </a:t>
                      </a:r>
                    </a:p>
                    <a:p>
                      <a:pPr lvl="0" algn="ctr">
                        <a:buNone/>
                      </a:pPr>
                      <a:r>
                        <a:rPr lang="en-IN" sz="1400" b="0" i="0" u="none" strike="noStrike" noProof="0">
                          <a:solidFill>
                            <a:srgbClr val="3D3D3D"/>
                          </a:solidFill>
                          <a:effectLst/>
                          <a:latin typeface="Calibri Light"/>
                        </a:rPr>
                        <a:t>UAT  in progress</a:t>
                      </a:r>
                    </a:p>
                  </a:txBody>
                  <a:tcPr marL="9515" marR="9515" marT="9515" anchor="ctr">
                    <a:lnL w="9524">
                      <a:solidFill>
                        <a:srgbClr val="000000"/>
                      </a:solidFill>
                    </a:lnL>
                    <a:lnR w="9524"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C8F598"/>
                    </a:solidFill>
                  </a:tcPr>
                </a:tc>
                <a:tc>
                  <a:txBody>
                    <a:bodyPr/>
                    <a:lstStyle/>
                    <a:p>
                      <a:pPr lvl="0" algn="ctr">
                        <a:buNone/>
                      </a:pPr>
                      <a:r>
                        <a:rPr lang="en-IN" sz="1400" b="0" i="0" u="none" strike="noStrike" noProof="0">
                          <a:solidFill>
                            <a:srgbClr val="3D3D3D"/>
                          </a:solidFill>
                          <a:effectLst/>
                          <a:latin typeface="Calibri Light"/>
                        </a:rPr>
                        <a:t>30 Sep 2024</a:t>
                      </a:r>
                    </a:p>
                  </a:txBody>
                  <a:tcPr marL="9515" marR="9515" marT="9515"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1551953049"/>
                  </a:ext>
                </a:extLst>
              </a:tr>
              <a:tr h="1315697">
                <a:tc>
                  <a:txBody>
                    <a:bodyPr/>
                    <a:lstStyle/>
                    <a:p>
                      <a:pPr marL="0" lvl="0" indent="0" algn="ctr">
                        <a:buNone/>
                      </a:pPr>
                      <a:r>
                        <a:rPr lang="en-US" sz="1400">
                          <a:solidFill>
                            <a:schemeClr val="tx1"/>
                          </a:solidFill>
                          <a:effectLst/>
                          <a:latin typeface="Calibri Light"/>
                        </a:rPr>
                        <a:t>New customer onboarding</a:t>
                      </a:r>
                    </a:p>
                    <a:p>
                      <a:pPr marL="0" lvl="0" indent="0" algn="ctr">
                        <a:buNone/>
                      </a:pPr>
                      <a:endParaRPr lang="en-US" sz="1200" b="0" i="0" u="none" strike="noStrike" noProof="0">
                        <a:solidFill>
                          <a:srgbClr val="3D3D3D"/>
                        </a:solidFill>
                        <a:effectLst/>
                        <a:latin typeface="Calibri"/>
                      </a:endParaRPr>
                    </a:p>
                    <a:p>
                      <a:pPr marL="0" lvl="0" indent="0" algn="ctr">
                        <a:buNone/>
                      </a:pPr>
                      <a:r>
                        <a:rPr lang="en-US" sz="1200" b="0" i="0" u="none" strike="noStrike" noProof="0">
                          <a:solidFill>
                            <a:srgbClr val="3D3D3D"/>
                          </a:solidFill>
                          <a:effectLst/>
                          <a:latin typeface="Calibri"/>
                        </a:rPr>
                        <a:t>Stages, Activity, Norms, Productivity</a:t>
                      </a:r>
                      <a:endParaRPr lang="en-US"/>
                    </a:p>
                    <a:p>
                      <a:pPr marL="0" lvl="0" indent="0" algn="ctr">
                        <a:buNone/>
                      </a:pPr>
                      <a:endParaRPr lang="en-US" sz="1400">
                        <a:solidFill>
                          <a:schemeClr val="tx1"/>
                        </a:solidFill>
                        <a:effectLst/>
                        <a:latin typeface="Calibri Light"/>
                      </a:endParaRP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indent="0" algn="l" fontAlgn="base">
                        <a:buNone/>
                      </a:pPr>
                      <a:r>
                        <a:rPr lang="en-US" sz="1400">
                          <a:solidFill>
                            <a:schemeClr val="tx1"/>
                          </a:solidFill>
                          <a:effectLst/>
                          <a:latin typeface="Calibri Light"/>
                        </a:rPr>
                        <a:t> 3. Stages </a:t>
                      </a:r>
                      <a:r>
                        <a:rPr lang="en-US" sz="1400" strike="sngStrike">
                          <a:solidFill>
                            <a:schemeClr val="tx1"/>
                          </a:solidFill>
                          <a:effectLst/>
                          <a:latin typeface="Calibri Light"/>
                        </a:rPr>
                        <a:t>and Lot</a:t>
                      </a:r>
                      <a:endParaRPr lang="en-US" strike="sngStrike"/>
                    </a:p>
                    <a:p>
                      <a:pPr marL="0" lvl="0" indent="0" algn="l">
                        <a:buNone/>
                      </a:pPr>
                      <a:r>
                        <a:rPr lang="en-US" sz="1400">
                          <a:solidFill>
                            <a:schemeClr val="tx1"/>
                          </a:solidFill>
                          <a:effectLst/>
                          <a:latin typeface="Calibri Light"/>
                        </a:rPr>
                        <a:t>4. Sub Job and Incoming</a:t>
                      </a:r>
                      <a:endParaRPr lang="en-US"/>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vMerge="1">
                  <a:txBody>
                    <a:bodyPr/>
                    <a:lstStyle/>
                    <a:p>
                      <a:endParaRPr lang="en-US"/>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ctr">
                        <a:lnSpc>
                          <a:spcPct val="100000"/>
                        </a:lnSpc>
                        <a:spcBef>
                          <a:spcPts val="0"/>
                        </a:spcBef>
                        <a:spcAft>
                          <a:spcPts val="0"/>
                        </a:spcAft>
                        <a:buNone/>
                      </a:pPr>
                      <a:endParaRPr lang="en-US" sz="1400" b="0" i="0" u="none" strike="noStrike" noProof="0">
                        <a:solidFill>
                          <a:srgbClr val="3D3D3D"/>
                        </a:solidFill>
                        <a:effectLst/>
                        <a:latin typeface="Calibri Light"/>
                      </a:endParaRPr>
                    </a:p>
                    <a:p>
                      <a:pPr lvl="0" algn="ctr">
                        <a:lnSpc>
                          <a:spcPct val="100000"/>
                        </a:lnSpc>
                        <a:spcBef>
                          <a:spcPts val="0"/>
                        </a:spcBef>
                        <a:spcAft>
                          <a:spcPts val="0"/>
                        </a:spcAft>
                        <a:buNone/>
                      </a:pPr>
                      <a:r>
                        <a:rPr lang="en-US" sz="1400" b="0" i="0" u="none" strike="noStrike" noProof="0">
                          <a:solidFill>
                            <a:srgbClr val="3D3D3D"/>
                          </a:solidFill>
                          <a:effectLst/>
                          <a:latin typeface="Calibri Light"/>
                        </a:rPr>
                        <a:t>28 June 2024</a:t>
                      </a:r>
                      <a:endParaRPr lang="en-IN" sz="1400" b="0" i="0" u="none" strike="noStrike" noProof="0">
                        <a:solidFill>
                          <a:srgbClr val="3D3D3D"/>
                        </a:solidFill>
                        <a:effectLst/>
                        <a:latin typeface="Calibri Light"/>
                      </a:endParaRPr>
                    </a:p>
                    <a:p>
                      <a:pPr lvl="0" algn="ctr">
                        <a:buNone/>
                      </a:pPr>
                      <a:endParaRPr lang="en-IN" sz="1400">
                        <a:solidFill>
                          <a:srgbClr val="3D3D3D"/>
                        </a:solidFill>
                        <a:effectLst/>
                        <a:latin typeface="Calibri Light"/>
                      </a:endParaRP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C8F598"/>
                    </a:solidFill>
                  </a:tcPr>
                </a:tc>
                <a:tc>
                  <a:txBody>
                    <a:bodyPr/>
                    <a:lstStyle/>
                    <a:p>
                      <a:pPr algn="ctr" fontAlgn="base"/>
                      <a:r>
                        <a:rPr lang="en-IN" sz="1400">
                          <a:solidFill>
                            <a:srgbClr val="3D3D3D"/>
                          </a:solidFill>
                          <a:effectLst/>
                          <a:latin typeface="Calibri Light"/>
                        </a:rPr>
                        <a:t>12</a:t>
                      </a: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4</a:t>
                      </a:r>
                    </a:p>
                  </a:txBody>
                  <a:tcPr marL="9515" marR="9515" marT="951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a:solidFill>
                            <a:srgbClr val="3D3D3D"/>
                          </a:solidFill>
                          <a:effectLst/>
                          <a:latin typeface="Calibri Light"/>
                        </a:rPr>
                        <a:t>16</a:t>
                      </a:r>
                    </a:p>
                  </a:txBody>
                  <a:tcPr marL="9515" marR="9515" marT="9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strike="sngStrike">
                          <a:solidFill>
                            <a:srgbClr val="3D3D3D"/>
                          </a:solidFill>
                          <a:effectLst/>
                          <a:latin typeface="Calibri Light"/>
                        </a:rPr>
                        <a:t>S28,S29</a:t>
                      </a:r>
                    </a:p>
                    <a:p>
                      <a:pPr lvl="0" algn="ctr">
                        <a:buNone/>
                      </a:pPr>
                      <a:r>
                        <a:rPr lang="en-US" sz="1400" strike="noStrike">
                          <a:solidFill>
                            <a:srgbClr val="3D3D3D"/>
                          </a:solidFill>
                          <a:effectLst/>
                          <a:latin typeface="Calibri Light"/>
                        </a:rPr>
                        <a:t>S30,S31</a:t>
                      </a:r>
                      <a:endParaRPr lang="en-US" sz="1400" strike="sngStrike">
                        <a:solidFill>
                          <a:srgbClr val="3D3D3D"/>
                        </a:solidFill>
                        <a:effectLst/>
                        <a:latin typeface="Calibri Light"/>
                      </a:endParaRPr>
                    </a:p>
                  </a:txBody>
                  <a:tcPr marL="9515" marR="9515" marT="951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r>
                        <a:rPr lang="en-IN" sz="1400" strike="sngStrike">
                          <a:solidFill>
                            <a:srgbClr val="3D3D3D"/>
                          </a:solidFill>
                          <a:effectLst/>
                          <a:latin typeface="Calibri Light"/>
                        </a:rPr>
                        <a:t>19/08/2024</a:t>
                      </a:r>
                    </a:p>
                    <a:p>
                      <a:pPr lvl="0" algn="ctr">
                        <a:buNone/>
                      </a:pPr>
                      <a:r>
                        <a:rPr lang="en-IN" sz="1400">
                          <a:solidFill>
                            <a:srgbClr val="3D3D3D"/>
                          </a:solidFill>
                          <a:effectLst/>
                          <a:latin typeface="Calibri Light"/>
                        </a:rPr>
                        <a:t>16/09/2024</a:t>
                      </a:r>
                    </a:p>
                  </a:txBody>
                  <a:tcPr marL="9515" marR="9515" marT="9515"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sngStrike" noProof="0">
                          <a:solidFill>
                            <a:srgbClr val="3D3D3D"/>
                          </a:solidFill>
                          <a:effectLst/>
                          <a:latin typeface="Calibri Light"/>
                        </a:rPr>
                        <a:t>13/09/2024</a:t>
                      </a:r>
                    </a:p>
                    <a:p>
                      <a:pPr lvl="0" algn="ctr">
                        <a:buNone/>
                      </a:pPr>
                      <a:r>
                        <a:rPr lang="en-IN" sz="1400" b="0" i="0" u="none" strike="noStrike" noProof="0">
                          <a:solidFill>
                            <a:srgbClr val="3D3D3D"/>
                          </a:solidFill>
                          <a:effectLst/>
                          <a:latin typeface="Calibri Light"/>
                        </a:rPr>
                        <a:t>11/10/2024</a:t>
                      </a: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noStrike" noProof="0">
                          <a:solidFill>
                            <a:srgbClr val="3D3D3D"/>
                          </a:solidFill>
                          <a:effectLst/>
                          <a:latin typeface="Calibri Light"/>
                        </a:rPr>
                        <a:t>In Progress</a:t>
                      </a:r>
                    </a:p>
                    <a:p>
                      <a:pPr lvl="0" algn="ctr">
                        <a:buNone/>
                      </a:pPr>
                      <a:endParaRPr lang="en-IN" sz="1400" b="0" i="0" u="none" strike="noStrike" noProof="0">
                        <a:solidFill>
                          <a:srgbClr val="3D3D3D"/>
                        </a:solidFill>
                        <a:effectLst/>
                        <a:latin typeface="Calibri Light"/>
                      </a:endParaRPr>
                    </a:p>
                    <a:p>
                      <a:pPr lvl="0" algn="ctr">
                        <a:buNone/>
                      </a:pPr>
                      <a:r>
                        <a:rPr lang="en-IN" sz="1400" b="0" i="0" u="none" strike="noStrike" noProof="0">
                          <a:solidFill>
                            <a:srgbClr val="3D3D3D"/>
                          </a:solidFill>
                          <a:effectLst/>
                          <a:latin typeface="Calibri Light"/>
                        </a:rPr>
                        <a:t>(Delay because of change in workflow)</a:t>
                      </a:r>
                    </a:p>
                  </a:txBody>
                  <a:tcPr marL="9515" marR="9515" marT="9515" anchor="ctr">
                    <a:lnL w="9524">
                      <a:solidFill>
                        <a:srgbClr val="000000"/>
                      </a:solidFill>
                    </a:lnL>
                    <a:lnR w="9524"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chemeClr val="accent4">
                        <a:lumMod val="40000"/>
                        <a:lumOff val="60000"/>
                      </a:schemeClr>
                    </a:solidFill>
                  </a:tcPr>
                </a:tc>
                <a:tc>
                  <a:txBody>
                    <a:bodyPr/>
                    <a:lstStyle/>
                    <a:p>
                      <a:pPr lvl="0" algn="ctr">
                        <a:buNone/>
                      </a:pPr>
                      <a:r>
                        <a:rPr lang="en-IN" sz="1400" b="0" i="0" u="none" strike="noStrike" noProof="0">
                          <a:solidFill>
                            <a:srgbClr val="3D3D3D"/>
                          </a:solidFill>
                          <a:effectLst/>
                          <a:latin typeface="Calibri Light"/>
                        </a:rPr>
                        <a:t>18 Oct 2024</a:t>
                      </a:r>
                    </a:p>
                  </a:txBody>
                  <a:tcPr marL="9515" marR="9515" marT="9515"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108571618"/>
                  </a:ext>
                </a:extLst>
              </a:tr>
              <a:tr h="299022">
                <a:tc>
                  <a:txBody>
                    <a:bodyPr/>
                    <a:lstStyle/>
                    <a:p>
                      <a:pPr lvl="0" algn="ctr">
                        <a:buNone/>
                      </a:pPr>
                      <a:endParaRPr lang="en-US"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algn="ctr" fontAlgn="base"/>
                      <a:r>
                        <a:rPr lang="en-US" sz="1400" b="1">
                          <a:solidFill>
                            <a:srgbClr val="FFFFFF"/>
                          </a:solidFill>
                          <a:effectLst/>
                          <a:highlight>
                            <a:srgbClr val="0070C0"/>
                          </a:highlight>
                          <a:latin typeface="Calibri"/>
                        </a:rPr>
                        <a:t>Total</a:t>
                      </a: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US"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0070C0"/>
                    </a:solidFill>
                  </a:tcPr>
                </a:tc>
                <a:tc>
                  <a:txBody>
                    <a:bodyPr/>
                    <a:lstStyle/>
                    <a:p>
                      <a:pPr algn="ctr" fontAlgn="base"/>
                      <a:r>
                        <a:rPr lang="en-IN" sz="1400" b="1">
                          <a:solidFill>
                            <a:srgbClr val="FFFFFF"/>
                          </a:solidFill>
                          <a:effectLst/>
                          <a:highlight>
                            <a:srgbClr val="0070C0"/>
                          </a:highlight>
                          <a:latin typeface="Calibri"/>
                        </a:rPr>
                        <a:t>28</a:t>
                      </a: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9</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37</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5" cap="flat" cmpd="sng" algn="ctr">
                      <a:solidFill>
                        <a:srgbClr val="000000"/>
                      </a:solidFill>
                      <a:prstDash val="solid"/>
                      <a:round/>
                      <a:headEnd type="none" w="med" len="med"/>
                      <a:tailEnd type="none" w="med" len="med"/>
                    </a:lnB>
                    <a:solidFill>
                      <a:srgbClr val="0070C0"/>
                    </a:solidFill>
                  </a:tcPr>
                </a:tc>
                <a:tc>
                  <a:txBody>
                    <a:bodyPr/>
                    <a:lstStyle/>
                    <a:p>
                      <a:pPr algn="ctr" fontAlgn="auto"/>
                      <a:endParaRPr lang="en-IN" sz="1400" b="1">
                        <a:solidFill>
                          <a:srgbClr val="FFFFFF"/>
                        </a:solidFill>
                        <a:effectLst/>
                        <a:highlight>
                          <a:srgbClr val="0070C0"/>
                        </a:highlight>
                        <a:latin typeface="Calibri" panose="020F0502020204030204" pitchFamily="34" charset="0"/>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extLst>
                  <a:ext uri="{0D108BD9-81ED-4DB2-BD59-A6C34878D82A}">
                    <a16:rowId xmlns:a16="http://schemas.microsoft.com/office/drawing/2014/main" val="1863375115"/>
                  </a:ext>
                </a:extLst>
              </a:tr>
            </a:tbl>
          </a:graphicData>
        </a:graphic>
      </p:graphicFrame>
    </p:spTree>
    <p:extLst>
      <p:ext uri="{BB962C8B-B14F-4D97-AF65-F5344CB8AC3E}">
        <p14:creationId xmlns:p14="http://schemas.microsoft.com/office/powerpoint/2010/main" val="150404310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68" y="2688"/>
            <a:ext cx="12188345" cy="6849823"/>
          </a:xfrm>
        </p:spPr>
        <p:txBody>
          <a:bodyPr/>
          <a:lstStyle/>
          <a:p>
            <a:r>
              <a:rPr lang="en-US" sz="2400">
                <a:latin typeface="Verdana"/>
                <a:ea typeface="Verdana"/>
              </a:rPr>
              <a:t>JAS'24 Update-Plan for Non-WMS Customer onboarding screen (Phase 1)</a:t>
            </a:r>
            <a:endParaRPr lang="en-US" sz="2400"/>
          </a:p>
          <a:p>
            <a:endParaRPr lang="en-US">
              <a:latin typeface="Verdana"/>
              <a:ea typeface="Verdana"/>
              <a:cs typeface="Calibri"/>
            </a:endParaRPr>
          </a:p>
          <a:p>
            <a:endParaRPr lang="en-US" sz="1400" b="1">
              <a:solidFill>
                <a:srgbClr val="FFFFFF"/>
              </a:solidFill>
              <a:highlight>
                <a:srgbClr val="0070C0"/>
              </a:highlight>
              <a:latin typeface="Calibri"/>
              <a:cs typeface="Calibri"/>
            </a:endParaRPr>
          </a:p>
        </p:txBody>
      </p:sp>
      <p:graphicFrame>
        <p:nvGraphicFramePr>
          <p:cNvPr id="5" name="Table 4">
            <a:extLst>
              <a:ext uri="{FF2B5EF4-FFF2-40B4-BE49-F238E27FC236}">
                <a16:creationId xmlns:a16="http://schemas.microsoft.com/office/drawing/2014/main" id="{8A4E0B76-C666-C537-E453-FF123DBF14C9}"/>
              </a:ext>
            </a:extLst>
          </p:cNvPr>
          <p:cNvGraphicFramePr>
            <a:graphicFrameLocks noGrp="1"/>
          </p:cNvGraphicFramePr>
          <p:nvPr>
            <p:extLst>
              <p:ext uri="{D42A27DB-BD31-4B8C-83A1-F6EECF244321}">
                <p14:modId xmlns:p14="http://schemas.microsoft.com/office/powerpoint/2010/main" val="2085320981"/>
              </p:ext>
            </p:extLst>
          </p:nvPr>
        </p:nvGraphicFramePr>
        <p:xfrm>
          <a:off x="215661" y="675736"/>
          <a:ext cx="11765043" cy="4626858"/>
        </p:xfrm>
        <a:graphic>
          <a:graphicData uri="http://schemas.openxmlformats.org/drawingml/2006/table">
            <a:tbl>
              <a:tblPr bandRow="1">
                <a:tableStyleId>{5C22544A-7EE6-4342-B048-85BDC9FD1C3A}</a:tableStyleId>
              </a:tblPr>
              <a:tblGrid>
                <a:gridCol w="1067801">
                  <a:extLst>
                    <a:ext uri="{9D8B030D-6E8A-4147-A177-3AD203B41FA5}">
                      <a16:colId xmlns:a16="http://schemas.microsoft.com/office/drawing/2014/main" val="2762666023"/>
                    </a:ext>
                  </a:extLst>
                </a:gridCol>
                <a:gridCol w="1759527">
                  <a:extLst>
                    <a:ext uri="{9D8B030D-6E8A-4147-A177-3AD203B41FA5}">
                      <a16:colId xmlns:a16="http://schemas.microsoft.com/office/drawing/2014/main" val="2276763854"/>
                    </a:ext>
                  </a:extLst>
                </a:gridCol>
                <a:gridCol w="727730">
                  <a:extLst>
                    <a:ext uri="{9D8B030D-6E8A-4147-A177-3AD203B41FA5}">
                      <a16:colId xmlns:a16="http://schemas.microsoft.com/office/drawing/2014/main" val="1424459733"/>
                    </a:ext>
                  </a:extLst>
                </a:gridCol>
                <a:gridCol w="769083">
                  <a:extLst>
                    <a:ext uri="{9D8B030D-6E8A-4147-A177-3AD203B41FA5}">
                      <a16:colId xmlns:a16="http://schemas.microsoft.com/office/drawing/2014/main" val="2113940014"/>
                    </a:ext>
                  </a:extLst>
                </a:gridCol>
                <a:gridCol w="792658">
                  <a:extLst>
                    <a:ext uri="{9D8B030D-6E8A-4147-A177-3AD203B41FA5}">
                      <a16:colId xmlns:a16="http://schemas.microsoft.com/office/drawing/2014/main" val="847593980"/>
                    </a:ext>
                  </a:extLst>
                </a:gridCol>
                <a:gridCol w="704771">
                  <a:extLst>
                    <a:ext uri="{9D8B030D-6E8A-4147-A177-3AD203B41FA5}">
                      <a16:colId xmlns:a16="http://schemas.microsoft.com/office/drawing/2014/main" val="3709534989"/>
                    </a:ext>
                  </a:extLst>
                </a:gridCol>
                <a:gridCol w="835195">
                  <a:extLst>
                    <a:ext uri="{9D8B030D-6E8A-4147-A177-3AD203B41FA5}">
                      <a16:colId xmlns:a16="http://schemas.microsoft.com/office/drawing/2014/main" val="67548168"/>
                    </a:ext>
                  </a:extLst>
                </a:gridCol>
                <a:gridCol w="818660">
                  <a:extLst>
                    <a:ext uri="{9D8B030D-6E8A-4147-A177-3AD203B41FA5}">
                      <a16:colId xmlns:a16="http://schemas.microsoft.com/office/drawing/2014/main" val="881200849"/>
                    </a:ext>
                  </a:extLst>
                </a:gridCol>
                <a:gridCol w="1083278">
                  <a:extLst>
                    <a:ext uri="{9D8B030D-6E8A-4147-A177-3AD203B41FA5}">
                      <a16:colId xmlns:a16="http://schemas.microsoft.com/office/drawing/2014/main" val="3645090863"/>
                    </a:ext>
                  </a:extLst>
                </a:gridCol>
                <a:gridCol w="961390">
                  <a:extLst>
                    <a:ext uri="{9D8B030D-6E8A-4147-A177-3AD203B41FA5}">
                      <a16:colId xmlns:a16="http://schemas.microsoft.com/office/drawing/2014/main" val="476014689"/>
                    </a:ext>
                  </a:extLst>
                </a:gridCol>
                <a:gridCol w="1122475">
                  <a:extLst>
                    <a:ext uri="{9D8B030D-6E8A-4147-A177-3AD203B41FA5}">
                      <a16:colId xmlns:a16="http://schemas.microsoft.com/office/drawing/2014/main" val="4051986019"/>
                    </a:ext>
                  </a:extLst>
                </a:gridCol>
                <a:gridCol w="1122475">
                  <a:extLst>
                    <a:ext uri="{9D8B030D-6E8A-4147-A177-3AD203B41FA5}">
                      <a16:colId xmlns:a16="http://schemas.microsoft.com/office/drawing/2014/main" val="814160146"/>
                    </a:ext>
                  </a:extLst>
                </a:gridCol>
              </a:tblGrid>
              <a:tr h="685009">
                <a:tc>
                  <a:txBody>
                    <a:bodyPr/>
                    <a:lstStyle/>
                    <a:p>
                      <a:pPr algn="ctr" fontAlgn="base"/>
                      <a:r>
                        <a:rPr lang="en-US" sz="1400" b="1">
                          <a:solidFill>
                            <a:srgbClr val="FFFFFF"/>
                          </a:solidFill>
                          <a:effectLst/>
                          <a:highlight>
                            <a:srgbClr val="0070C0"/>
                          </a:highlight>
                          <a:latin typeface="Calibri"/>
                        </a:rPr>
                        <a:t>Milestone</a:t>
                      </a:r>
                      <a:r>
                        <a:rPr lang="en-US" sz="900" b="1" baseline="30000">
                          <a:solidFill>
                            <a:srgbClr val="FFFFFF"/>
                          </a:solidFill>
                          <a:effectLst/>
                          <a:highlight>
                            <a:srgbClr val="0070C0"/>
                          </a:highlight>
                          <a:latin typeface="Calibri"/>
                        </a:rPr>
                        <a:t>#</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Epic</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400" b="1">
                          <a:solidFill>
                            <a:srgbClr val="FFFFFF"/>
                          </a:solidFill>
                          <a:effectLst/>
                          <a:highlight>
                            <a:srgbClr val="0070C0"/>
                          </a:highlight>
                          <a:latin typeface="Calibri"/>
                        </a:rPr>
                        <a:t>Requirement</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US" sz="1400" b="1">
                          <a:solidFill>
                            <a:srgbClr val="FFFFFF"/>
                          </a:solidFill>
                          <a:effectLst/>
                          <a:highlight>
                            <a:srgbClr val="0070C0"/>
                          </a:highlight>
                          <a:latin typeface="Calibri"/>
                        </a:rPr>
                        <a:t>UI/ UX</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tc>
                  <a:txBody>
                    <a:bodyPr/>
                    <a:lstStyle/>
                    <a:p>
                      <a:pPr algn="ctr" fontAlgn="base"/>
                      <a:r>
                        <a:rPr lang="en-US" sz="1400" b="1">
                          <a:solidFill>
                            <a:srgbClr val="FFFFFF"/>
                          </a:solidFill>
                          <a:effectLst/>
                          <a:highlight>
                            <a:srgbClr val="0070C0"/>
                          </a:highlight>
                          <a:latin typeface="Calibri"/>
                        </a:rPr>
                        <a:t>Development</a:t>
                      </a:r>
                      <a:endParaRPr lang="en-US">
                        <a:solidFill>
                          <a:srgbClr val="3D3D3D"/>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400" b="1">
                          <a:solidFill>
                            <a:srgbClr val="FFFFFF"/>
                          </a:solidFill>
                          <a:effectLst/>
                          <a:highlight>
                            <a:srgbClr val="0070C0"/>
                          </a:highlight>
                          <a:latin typeface="Calibri"/>
                        </a:rPr>
                        <a:t>Testing</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400" b="1">
                          <a:solidFill>
                            <a:srgbClr val="FFFFFF"/>
                          </a:solidFill>
                          <a:effectLst/>
                          <a:highlight>
                            <a:srgbClr val="0070C0"/>
                          </a:highlight>
                          <a:latin typeface="Calibri"/>
                        </a:rPr>
                        <a:t>Efforts in Person days</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US" sz="1400" b="1">
                          <a:solidFill>
                            <a:srgbClr val="FFFFFF"/>
                          </a:solidFill>
                          <a:effectLst/>
                          <a:highlight>
                            <a:srgbClr val="0070C0"/>
                          </a:highlight>
                          <a:latin typeface="Calibri"/>
                        </a:rPr>
                        <a:t>Sprint</a:t>
                      </a:r>
                      <a:endParaRPr lang="en-US">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Planned Start Date</a:t>
                      </a:r>
                      <a:endParaRPr lang="en-IN">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algn="ctr" fontAlgn="base"/>
                      <a:r>
                        <a:rPr lang="en-IN" sz="1400" b="1">
                          <a:solidFill>
                            <a:srgbClr val="FFFFFF"/>
                          </a:solidFill>
                          <a:effectLst/>
                          <a:highlight>
                            <a:srgbClr val="0070C0"/>
                          </a:highlight>
                          <a:latin typeface="Calibri"/>
                        </a:rPr>
                        <a:t>Planned End Date</a:t>
                      </a:r>
                      <a:endParaRPr lang="en-IN">
                        <a:solidFill>
                          <a:srgbClr val="3D3D3D"/>
                        </a:solidFill>
                        <a:effectLst/>
                        <a:highlight>
                          <a:srgbClr val="0070C0"/>
                        </a:highlight>
                        <a:latin typeface="Calibri"/>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tc>
                  <a:txBody>
                    <a:bodyPr/>
                    <a:lstStyle/>
                    <a:p>
                      <a:pPr lvl="0" algn="ctr">
                        <a:buNone/>
                      </a:pPr>
                      <a:r>
                        <a:rPr lang="en-IN" sz="1400" b="1">
                          <a:solidFill>
                            <a:srgbClr val="FFFFFF"/>
                          </a:solidFill>
                          <a:effectLst/>
                          <a:highlight>
                            <a:srgbClr val="0070C0"/>
                          </a:highlight>
                          <a:latin typeface="Calibri"/>
                        </a:rPr>
                        <a:t>Status</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rgbClr val="0070C0"/>
                    </a:solidFill>
                  </a:tcPr>
                </a:tc>
                <a:tc>
                  <a:txBody>
                    <a:bodyPr/>
                    <a:lstStyle/>
                    <a:p>
                      <a:pPr lvl="0" algn="ctr">
                        <a:buNone/>
                      </a:pPr>
                      <a:r>
                        <a:rPr lang="en-IN" sz="1400" b="1">
                          <a:solidFill>
                            <a:srgbClr val="FFFFFF"/>
                          </a:solidFill>
                          <a:effectLst/>
                          <a:highlight>
                            <a:srgbClr val="0070C0"/>
                          </a:highlight>
                          <a:latin typeface="Calibri"/>
                        </a:rPr>
                        <a:t>Go Live</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0070C0"/>
                    </a:solidFill>
                  </a:tcPr>
                </a:tc>
                <a:extLst>
                  <a:ext uri="{0D108BD9-81ED-4DB2-BD59-A6C34878D82A}">
                    <a16:rowId xmlns:a16="http://schemas.microsoft.com/office/drawing/2014/main" val="2651400740"/>
                  </a:ext>
                </a:extLst>
              </a:tr>
              <a:tr h="1277450">
                <a:tc rowSpan="2">
                  <a:txBody>
                    <a:bodyPr/>
                    <a:lstStyle/>
                    <a:p>
                      <a:pPr marL="0" lvl="0" indent="0" algn="ctr">
                        <a:buNone/>
                      </a:pPr>
                      <a:r>
                        <a:rPr lang="en-US" sz="1400" b="0" i="0" u="none" strike="noStrike" noProof="0">
                          <a:solidFill>
                            <a:schemeClr val="tx1"/>
                          </a:solidFill>
                          <a:effectLst/>
                          <a:latin typeface="Calibri Light"/>
                        </a:rPr>
                        <a:t>Deliverables, UOM, Queries and checklist, Live Jobs </a:t>
                      </a:r>
                      <a:endParaRPr lang="en-US"/>
                    </a:p>
                  </a:txBody>
                  <a:tcPr marL="9515" marR="9515" marT="9515"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noFill/>
                  </a:tcPr>
                </a:tc>
                <a:tc>
                  <a:txBody>
                    <a:bodyPr/>
                    <a:lstStyle/>
                    <a:p>
                      <a:pPr marL="0" lvl="0" indent="0" algn="l">
                        <a:buNone/>
                      </a:pPr>
                      <a:r>
                        <a:rPr lang="en-US" sz="1400" b="0" i="0" u="none" strike="noStrike" noProof="0">
                          <a:solidFill>
                            <a:schemeClr val="tx1"/>
                          </a:solidFill>
                          <a:effectLst/>
                          <a:latin typeface="Calibri Light"/>
                        </a:rPr>
                        <a:t>5. Production | Live Jobs | User Task creation</a:t>
                      </a:r>
                      <a:endParaRPr lang="en-US"/>
                    </a:p>
                    <a:p>
                      <a:pPr marL="0" lvl="0" indent="0" algn="l">
                        <a:buNone/>
                      </a:pPr>
                      <a:endParaRPr lang="en-US" sz="1400" b="0" i="0" u="none" strike="noStrike" noProof="0">
                        <a:solidFill>
                          <a:schemeClr val="tx1"/>
                        </a:solidFill>
                        <a:effectLst/>
                        <a:latin typeface="Calibri Light"/>
                      </a:endParaRPr>
                    </a:p>
                    <a:p>
                      <a:pPr marL="0" lvl="0" indent="0" algn="l">
                        <a:buNone/>
                      </a:pPr>
                      <a:r>
                        <a:rPr lang="en-US" sz="1400" b="0" i="0" u="none" strike="noStrike" noProof="0">
                          <a:solidFill>
                            <a:schemeClr val="tx1"/>
                          </a:solidFill>
                          <a:effectLst/>
                          <a:latin typeface="Calibri Light"/>
                        </a:rPr>
                        <a:t> 6. Production | Live Jobs |Production and Customer dispatch</a:t>
                      </a:r>
                      <a:endParaRPr lang="en-US"/>
                    </a:p>
                    <a:p>
                      <a:pPr marL="0" lvl="0" indent="0" algn="l">
                        <a:buNone/>
                      </a:pPr>
                      <a:endParaRPr lang="en-US" sz="1400" b="0" i="0" u="none" strike="noStrike" noProof="0">
                        <a:solidFill>
                          <a:schemeClr val="tx1"/>
                        </a:solidFill>
                        <a:effectLst/>
                        <a:latin typeface="Calibri Light"/>
                      </a:endParaRPr>
                    </a:p>
                    <a:p>
                      <a:pPr marL="0" lvl="0" indent="0" algn="l">
                        <a:buNone/>
                      </a:pPr>
                      <a:r>
                        <a:rPr lang="en-US" sz="1400" b="0" i="0" u="none" strike="noStrike" noProof="0">
                          <a:solidFill>
                            <a:schemeClr val="tx1"/>
                          </a:solidFill>
                          <a:effectLst/>
                          <a:latin typeface="Calibri Light"/>
                        </a:rPr>
                        <a:t> 7. Production | Live Job | Checklist </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buNone/>
                      </a:pPr>
                      <a:r>
                        <a:rPr lang="en-US" sz="1400" b="0" i="0" u="none" strike="noStrike" noProof="0">
                          <a:solidFill>
                            <a:srgbClr val="3D3D3D"/>
                          </a:solidFill>
                          <a:effectLst/>
                          <a:latin typeface="Calibri Light"/>
                        </a:rPr>
                        <a:t>1</a:t>
                      </a:r>
                      <a:r>
                        <a:rPr lang="en-US" sz="1400" b="0" i="0" u="none" strike="sngStrike" noProof="0">
                          <a:solidFill>
                            <a:srgbClr val="3D3D3D"/>
                          </a:solidFill>
                          <a:effectLst/>
                          <a:latin typeface="Calibri Light"/>
                        </a:rPr>
                        <a:t>2  July 2024</a:t>
                      </a:r>
                      <a:endParaRPr lang="en-US"/>
                    </a:p>
                    <a:p>
                      <a:pPr lvl="0" algn="ctr">
                        <a:buNone/>
                      </a:pPr>
                      <a:r>
                        <a:rPr lang="en-US" sz="1400" b="0" i="0" u="none" strike="noStrike" noProof="0">
                          <a:solidFill>
                            <a:srgbClr val="3D3D3D"/>
                          </a:solidFill>
                          <a:effectLst/>
                          <a:latin typeface="Calibri Light"/>
                        </a:rPr>
                        <a:t>30  July 2024</a:t>
                      </a:r>
                      <a:endParaRPr lang="en-US"/>
                    </a:p>
                    <a:p>
                      <a:pPr lvl="0" algn="ctr">
                        <a:buNone/>
                      </a:pPr>
                      <a:r>
                        <a:rPr lang="en-US" sz="1400" b="0" i="0" u="none" strike="noStrike" noProof="0">
                          <a:solidFill>
                            <a:srgbClr val="3D3D3D"/>
                          </a:solidFill>
                          <a:effectLst/>
                          <a:latin typeface="Calibri Light"/>
                        </a:rPr>
                        <a:t>(Batch 1,2)</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C8F598"/>
                    </a:solidFill>
                  </a:tcPr>
                </a:tc>
                <a:tc>
                  <a:txBody>
                    <a:bodyPr/>
                    <a:lstStyle/>
                    <a:p>
                      <a:pPr lvl="0" algn="ctr">
                        <a:lnSpc>
                          <a:spcPct val="100000"/>
                        </a:lnSpc>
                        <a:spcBef>
                          <a:spcPts val="0"/>
                        </a:spcBef>
                        <a:spcAft>
                          <a:spcPts val="0"/>
                        </a:spcAft>
                        <a:buNone/>
                      </a:pPr>
                      <a:endParaRPr lang="en-US" sz="1400" b="0" i="0" u="none" strike="noStrike" noProof="0">
                        <a:solidFill>
                          <a:srgbClr val="3D3D3D"/>
                        </a:solidFill>
                        <a:effectLst/>
                        <a:latin typeface="Calibri Light"/>
                      </a:endParaRPr>
                    </a:p>
                    <a:p>
                      <a:pPr lvl="0" algn="ctr">
                        <a:lnSpc>
                          <a:spcPct val="100000"/>
                        </a:lnSpc>
                        <a:spcBef>
                          <a:spcPts val="0"/>
                        </a:spcBef>
                        <a:spcAft>
                          <a:spcPts val="0"/>
                        </a:spcAft>
                        <a:buNone/>
                      </a:pPr>
                      <a:r>
                        <a:rPr lang="en-US" sz="1400" b="0" i="0" u="none" strike="sngStrike" noProof="0">
                          <a:solidFill>
                            <a:srgbClr val="3D3D3D"/>
                          </a:solidFill>
                          <a:effectLst/>
                          <a:latin typeface="Calibri Light"/>
                        </a:rPr>
                        <a:t>5 July 2024</a:t>
                      </a:r>
                      <a:endParaRPr lang="en-IN" sz="1400" b="0" i="0" u="none" strike="sngStrike" noProof="0">
                        <a:solidFill>
                          <a:srgbClr val="3D3D3D"/>
                        </a:solidFill>
                        <a:effectLst/>
                        <a:latin typeface="Calibri Light"/>
                      </a:endParaRPr>
                    </a:p>
                    <a:p>
                      <a:pPr lvl="0" algn="ctr">
                        <a:buNone/>
                      </a:pPr>
                      <a:r>
                        <a:rPr lang="en-IN" sz="1400" strike="sngStrike">
                          <a:solidFill>
                            <a:srgbClr val="3D3D3D"/>
                          </a:solidFill>
                          <a:effectLst/>
                          <a:latin typeface="Calibri Light"/>
                        </a:rPr>
                        <a:t>31 July 2024</a:t>
                      </a:r>
                      <a:endParaRPr lang="en-IN"/>
                    </a:p>
                    <a:p>
                      <a:pPr lvl="0" algn="ctr">
                        <a:buNone/>
                      </a:pPr>
                      <a:r>
                        <a:rPr lang="en-IN" sz="1400" strike="noStrike">
                          <a:solidFill>
                            <a:srgbClr val="3D3D3D"/>
                          </a:solidFill>
                          <a:effectLst/>
                          <a:latin typeface="Calibri Light"/>
                        </a:rPr>
                        <a:t>13 Aug 2024</a:t>
                      </a:r>
                      <a:endParaRPr lang="en-IN"/>
                    </a:p>
                  </a:txBody>
                  <a:tcPr marL="9515" marR="9515" marT="9515" anchor="ctr">
                    <a:lnL w="9524">
                      <a:solidFill>
                        <a:srgbClr val="000000"/>
                      </a:solidFill>
                    </a:lnL>
                    <a:lnR w="9524">
                      <a:solidFill>
                        <a:srgbClr val="000000"/>
                      </a:solidFill>
                    </a:lnR>
                    <a:lnT w="9524">
                      <a:solidFill>
                        <a:srgbClr val="000000"/>
                      </a:solidFill>
                    </a:lnT>
                    <a:lnB w="9524">
                      <a:solidFill>
                        <a:srgbClr val="000000"/>
                      </a:solidFill>
                    </a:lnB>
                    <a:solidFill>
                      <a:srgbClr val="C8F598"/>
                    </a:solidFill>
                  </a:tcPr>
                </a:tc>
                <a:tc>
                  <a:txBody>
                    <a:bodyPr/>
                    <a:lstStyle/>
                    <a:p>
                      <a:pPr lvl="0" algn="ctr">
                        <a:buNone/>
                      </a:pPr>
                      <a:r>
                        <a:rPr lang="en-IN" sz="1400">
                          <a:solidFill>
                            <a:srgbClr val="3D3D3D"/>
                          </a:solidFill>
                          <a:effectLst/>
                          <a:latin typeface="Calibri Light"/>
                        </a:rPr>
                        <a:t>12</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a:solidFill>
                            <a:srgbClr val="3D3D3D"/>
                          </a:solidFill>
                          <a:effectLst/>
                          <a:latin typeface="Calibri Light"/>
                        </a:rPr>
                        <a:t>4</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a:solidFill>
                            <a:srgbClr val="3D3D3D"/>
                          </a:solidFill>
                          <a:effectLst/>
                          <a:latin typeface="Calibri Light"/>
                        </a:rPr>
                        <a:t>16</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US" sz="1400" b="0" i="0" u="none" strike="noStrike" noProof="0">
                          <a:solidFill>
                            <a:srgbClr val="3D3D3D"/>
                          </a:solidFill>
                          <a:effectLst/>
                          <a:latin typeface="Calibri Light"/>
                        </a:rPr>
                        <a:t>S29,S30,S31</a:t>
                      </a:r>
                      <a:endParaRPr lang="en-US" sz="1400">
                        <a:latin typeface="Calibri Light"/>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a:solidFill>
                            <a:srgbClr val="3D3D3D"/>
                          </a:solidFill>
                          <a:effectLst/>
                          <a:latin typeface="Calibri Light"/>
                        </a:rPr>
                        <a:t>02/09/2024</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noStrike" noProof="0">
                          <a:solidFill>
                            <a:srgbClr val="3D3D3D"/>
                          </a:solidFill>
                          <a:effectLst/>
                          <a:latin typeface="Calibri Light"/>
                        </a:rPr>
                        <a:t>11/10/2024</a:t>
                      </a:r>
                      <a:endParaRPr lang="en-US"/>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IN" sz="1400" b="0" i="0" u="none" strike="noStrike" noProof="0">
                          <a:solidFill>
                            <a:srgbClr val="3D3D3D"/>
                          </a:solidFill>
                          <a:effectLst/>
                          <a:latin typeface="Calibri Light"/>
                        </a:rPr>
                        <a:t>In Progress</a:t>
                      </a:r>
                    </a:p>
                  </a:txBody>
                  <a:tcPr marL="9515" marR="9515" marT="9515" anchor="ctr">
                    <a:lnL w="9524">
                      <a:solidFill>
                        <a:srgbClr val="000000"/>
                      </a:solidFill>
                    </a:lnL>
                    <a:lnR w="9524" cap="flat" cmpd="sng" algn="ctr">
                      <a:solidFill>
                        <a:srgbClr val="000000"/>
                      </a:solidFill>
                      <a:prstDash val="solid"/>
                      <a:round/>
                      <a:headEnd type="none" w="med" len="med"/>
                      <a:tailEnd type="none" w="med" len="med"/>
                    </a:lnR>
                    <a:lnT w="9524">
                      <a:solidFill>
                        <a:srgbClr val="000000"/>
                      </a:solidFill>
                    </a:lnT>
                    <a:lnB w="9524">
                      <a:solidFill>
                        <a:srgbClr val="000000"/>
                      </a:solidFill>
                    </a:lnB>
                    <a:solidFill>
                      <a:schemeClr val="accent4">
                        <a:lumMod val="40000"/>
                        <a:lumOff val="60000"/>
                      </a:schemeClr>
                    </a:solidFill>
                  </a:tcPr>
                </a:tc>
                <a:tc>
                  <a:txBody>
                    <a:bodyPr/>
                    <a:lstStyle/>
                    <a:p>
                      <a:pPr lvl="0" algn="ctr">
                        <a:buNone/>
                      </a:pPr>
                      <a:r>
                        <a:rPr lang="en-IN" sz="1400" b="0" i="0" u="none" strike="noStrike" noProof="0">
                          <a:solidFill>
                            <a:srgbClr val="3D3D3D"/>
                          </a:solidFill>
                          <a:effectLst/>
                          <a:latin typeface="Calibri Light"/>
                        </a:rPr>
                        <a:t>18 Oct 2024</a:t>
                      </a:r>
                      <a:endParaRPr lang="en-US"/>
                    </a:p>
                  </a:txBody>
                  <a:tcPr marL="9515" marR="9515" marT="9515"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4134264767"/>
                  </a:ext>
                </a:extLst>
              </a:tr>
              <a:tr h="1277450">
                <a:tc vMerge="1">
                  <a:txBody>
                    <a:bodyPr/>
                    <a:lstStyle/>
                    <a:p>
                      <a:endParaRPr lang="en-US"/>
                    </a:p>
                  </a:txBody>
                  <a:tcPr marL="0" marR="0" marT="0" marB="0" horzOverflow="overflow">
                    <a:lnT w="9525" cap="flat" cmpd="sng" algn="ctr">
                      <a:solidFill>
                        <a:srgbClr val="000000"/>
                      </a:solidFill>
                      <a:prstDash val="solid"/>
                      <a:round/>
                      <a:headEnd type="none" w="med" len="med"/>
                      <a:tailEnd type="none" w="med" len="med"/>
                    </a:lnT>
                  </a:tcPr>
                </a:tc>
                <a:tc>
                  <a:txBody>
                    <a:bodyPr/>
                    <a:lstStyle/>
                    <a:p>
                      <a:pPr marL="0" indent="0" algn="l" fontAlgn="base">
                        <a:buNone/>
                      </a:pPr>
                      <a:r>
                        <a:rPr lang="en-US" sz="1400" b="0">
                          <a:latin typeface="Calibri Light"/>
                        </a:rPr>
                        <a:t> 11. Manual entry of logistics</a:t>
                      </a:r>
                    </a:p>
                    <a:p>
                      <a:pPr marL="0" lvl="0" indent="0" algn="l">
                        <a:buNone/>
                      </a:pPr>
                      <a:r>
                        <a:rPr lang="en-US" sz="1400" b="0">
                          <a:latin typeface="Calibri Light"/>
                        </a:rPr>
                        <a:t> 12. Miscellaneous entry</a:t>
                      </a:r>
                    </a:p>
                    <a:p>
                      <a:pPr marL="0" lvl="0" indent="0" algn="l">
                        <a:buNone/>
                      </a:pPr>
                      <a:r>
                        <a:rPr lang="en-US" sz="1400" b="0">
                          <a:latin typeface="Calibri Light"/>
                        </a:rPr>
                        <a:t> 13. Credit hours</a:t>
                      </a:r>
                    </a:p>
                    <a:p>
                      <a:pPr marL="0" lvl="0" indent="0" algn="l">
                        <a:buNone/>
                      </a:pPr>
                      <a:r>
                        <a:rPr lang="en-US" sz="1400" b="0">
                          <a:latin typeface="Calibri Light"/>
                        </a:rPr>
                        <a:t> 14. Logistics approval</a:t>
                      </a: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r>
                        <a:rPr lang="en-US" sz="1400" b="0" i="0" u="none" strike="sngStrike" noProof="0">
                          <a:solidFill>
                            <a:srgbClr val="3D3D3D"/>
                          </a:solidFill>
                          <a:effectLst/>
                          <a:latin typeface="Calibri Light"/>
                        </a:rPr>
                        <a:t>12 July 2024</a:t>
                      </a:r>
                    </a:p>
                    <a:p>
                      <a:pPr lvl="0" algn="ctr">
                        <a:buNone/>
                      </a:pPr>
                      <a:r>
                        <a:rPr lang="en-US" sz="1400" b="0" i="0" u="none" strike="noStrike" noProof="0">
                          <a:solidFill>
                            <a:srgbClr val="3D3D3D"/>
                          </a:solidFill>
                          <a:effectLst/>
                          <a:latin typeface="Calibri Light"/>
                        </a:rPr>
                        <a:t>31 July 2024</a:t>
                      </a:r>
                      <a:endParaRPr lang="en-US" sz="1400" b="0" i="0" u="none" strike="sngStrike" noProof="0">
                        <a:solidFill>
                          <a:srgbClr val="3D3D3D"/>
                        </a:solidFill>
                        <a:effectLst/>
                        <a:latin typeface="Calibri Light"/>
                      </a:endParaRPr>
                    </a:p>
                    <a:p>
                      <a:pPr lvl="0" algn="ctr">
                        <a:buNone/>
                      </a:pPr>
                      <a:r>
                        <a:rPr lang="en-US" sz="1400" b="0" i="0" u="none" strike="noStrike" noProof="0">
                          <a:solidFill>
                            <a:srgbClr val="3D3D3D"/>
                          </a:solidFill>
                          <a:effectLst/>
                          <a:latin typeface="Calibri Light"/>
                        </a:rPr>
                        <a:t>(Batch 1,2)</a:t>
                      </a: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8F598"/>
                    </a:solidFill>
                  </a:tcPr>
                </a:tc>
                <a:tc>
                  <a:txBody>
                    <a:bodyPr/>
                    <a:lstStyle/>
                    <a:p>
                      <a:pPr lvl="0" algn="ctr">
                        <a:lnSpc>
                          <a:spcPct val="100000"/>
                        </a:lnSpc>
                        <a:spcBef>
                          <a:spcPts val="0"/>
                        </a:spcBef>
                        <a:spcAft>
                          <a:spcPts val="0"/>
                        </a:spcAft>
                        <a:buNone/>
                      </a:pPr>
                      <a:endParaRPr lang="en-US" sz="1400" b="0" i="0" u="none" strike="sngStrike" noProof="0">
                        <a:solidFill>
                          <a:srgbClr val="3D3D3D"/>
                        </a:solidFill>
                        <a:effectLst/>
                        <a:latin typeface="Calibri Light"/>
                      </a:endParaRPr>
                    </a:p>
                    <a:p>
                      <a:pPr lvl="0" algn="ctr">
                        <a:buNone/>
                      </a:pPr>
                      <a:r>
                        <a:rPr lang="en-IN" sz="1400" b="0" i="0" u="none" strike="sngStrike" noProof="0">
                          <a:solidFill>
                            <a:srgbClr val="3D3D3D"/>
                          </a:solidFill>
                          <a:effectLst/>
                          <a:latin typeface="Calibri Light"/>
                        </a:rPr>
                        <a:t>31  July 2024</a:t>
                      </a:r>
                    </a:p>
                    <a:p>
                      <a:pPr lvl="0" algn="ctr">
                        <a:buNone/>
                      </a:pPr>
                      <a:r>
                        <a:rPr lang="en-IN" sz="1400" b="0" i="0" u="none" strike="noStrike" noProof="0">
                          <a:solidFill>
                            <a:srgbClr val="3D3D3D"/>
                          </a:solidFill>
                          <a:effectLst/>
                          <a:latin typeface="Calibri Light"/>
                        </a:rPr>
                        <a:t>13 Aug 2024</a:t>
                      </a:r>
                    </a:p>
                  </a:txBody>
                  <a:tcPr marL="9524" marR="9524" marT="9524" anchor="ctr">
                    <a:lnL w="9525"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C8F598"/>
                    </a:solidFill>
                  </a:tcPr>
                </a:tc>
                <a:tc>
                  <a:txBody>
                    <a:bodyPr/>
                    <a:lstStyle/>
                    <a:p>
                      <a:pPr algn="ctr" fontAlgn="base"/>
                      <a:r>
                        <a:rPr lang="en-IN" sz="1400" b="0">
                          <a:solidFill>
                            <a:srgbClr val="3D3D3D"/>
                          </a:solidFill>
                          <a:effectLst/>
                          <a:latin typeface="Calibri Light"/>
                        </a:rPr>
                        <a:t>24</a:t>
                      </a:r>
                    </a:p>
                  </a:txBody>
                  <a:tcPr marL="9525" marR="9525" marT="952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b="0">
                          <a:solidFill>
                            <a:srgbClr val="3D3D3D"/>
                          </a:solidFill>
                          <a:effectLst/>
                          <a:latin typeface="Calibri Light"/>
                        </a:rPr>
                        <a:t>6</a:t>
                      </a: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IN" sz="1400" b="0">
                          <a:solidFill>
                            <a:srgbClr val="3D3D3D"/>
                          </a:solidFill>
                          <a:effectLst/>
                          <a:latin typeface="Calibri Light"/>
                        </a:rPr>
                        <a:t>30</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r>
                        <a:rPr lang="en-US" sz="1400" b="0" i="0" u="none" strike="noStrike" noProof="0">
                          <a:solidFill>
                            <a:srgbClr val="3D3D3D"/>
                          </a:solidFill>
                          <a:effectLst/>
                          <a:latin typeface="Calibri Light"/>
                        </a:rPr>
                        <a:t>S29,S30,S31, S32</a:t>
                      </a:r>
                      <a:endParaRPr lang="en-US" sz="1400" b="0">
                        <a:solidFill>
                          <a:srgbClr val="3D3D3D"/>
                        </a:solidFill>
                        <a:effectLst/>
                        <a:latin typeface="Calibri Ligh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sngStrike" noProof="0">
                          <a:solidFill>
                            <a:srgbClr val="3D3D3D"/>
                          </a:solidFill>
                          <a:effectLst/>
                          <a:latin typeface="Calibri Light"/>
                        </a:rPr>
                        <a:t>16/9/2024</a:t>
                      </a:r>
                    </a:p>
                    <a:p>
                      <a:pPr lvl="0" algn="ctr">
                        <a:lnSpc>
                          <a:spcPct val="100000"/>
                        </a:lnSpc>
                        <a:spcBef>
                          <a:spcPts val="0"/>
                        </a:spcBef>
                        <a:spcAft>
                          <a:spcPts val="0"/>
                        </a:spcAft>
                        <a:buNone/>
                      </a:pPr>
                      <a:r>
                        <a:rPr lang="en-IN" sz="1400" b="0" i="0" u="none" strike="noStrike" noProof="0">
                          <a:solidFill>
                            <a:srgbClr val="3D3D3D"/>
                          </a:solidFill>
                          <a:effectLst/>
                          <a:latin typeface="Calibri Light"/>
                        </a:rPr>
                        <a:t>2/09/2024</a:t>
                      </a:r>
                      <a:endParaRPr lang="en-IN" sz="1400" b="0" i="0" u="none" strike="sngStrike" noProof="0">
                        <a:solidFill>
                          <a:srgbClr val="3D3D3D"/>
                        </a:solidFill>
                        <a:effectLst/>
                        <a:latin typeface="Calibri Light"/>
                      </a:endParaRP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a:solidFill>
                            <a:srgbClr val="3D3D3D"/>
                          </a:solidFill>
                          <a:effectLst/>
                          <a:latin typeface="Calibri Light"/>
                        </a:rPr>
                        <a:t>25/10/2024</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r>
                        <a:rPr lang="en-IN" sz="1400" b="0" i="0" u="none" strike="noStrike" noProof="0">
                          <a:solidFill>
                            <a:srgbClr val="3D3D3D"/>
                          </a:solidFill>
                          <a:effectLst/>
                          <a:latin typeface="Calibri Light"/>
                        </a:rPr>
                        <a:t>In Progress</a:t>
                      </a:r>
                    </a:p>
                  </a:txBody>
                  <a:tcPr marL="9515" marR="9515" marT="951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chemeClr val="accent4">
                        <a:lumMod val="40000"/>
                        <a:lumOff val="60000"/>
                      </a:schemeClr>
                    </a:solidFill>
                  </a:tcPr>
                </a:tc>
                <a:tc>
                  <a:txBody>
                    <a:bodyPr/>
                    <a:lstStyle/>
                    <a:p>
                      <a:pPr lvl="0" algn="ctr">
                        <a:buNone/>
                      </a:pPr>
                      <a:r>
                        <a:rPr lang="en-IN" sz="1400" b="0" i="0" u="none" strike="noStrike" noProof="0">
                          <a:solidFill>
                            <a:srgbClr val="3D3D3D"/>
                          </a:solidFill>
                          <a:effectLst/>
                          <a:latin typeface="Calibri Light"/>
                        </a:rPr>
                        <a:t>1 Nov 2024</a:t>
                      </a:r>
                    </a:p>
                  </a:txBody>
                  <a:tcPr marL="9515" marR="9515" marT="9515" anchor="ct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1551953049"/>
                  </a:ext>
                </a:extLst>
              </a:tr>
              <a:tr h="407303">
                <a:tc>
                  <a:txBody>
                    <a:bodyPr/>
                    <a:lstStyle/>
                    <a:p>
                      <a:pPr lvl="0" algn="ctr">
                        <a:buNone/>
                      </a:pPr>
                      <a:r>
                        <a:rPr lang="en-US" sz="1400" b="1">
                          <a:solidFill>
                            <a:srgbClr val="FFFFFF"/>
                          </a:solidFill>
                          <a:effectLst/>
                          <a:highlight>
                            <a:srgbClr val="0070C0"/>
                          </a:highlight>
                          <a:latin typeface="Calibri"/>
                        </a:rPr>
                        <a:t>TOTAL</a:t>
                      </a:r>
                    </a:p>
                  </a:txBody>
                  <a:tcPr marL="9515" marR="9515" marT="9515" anchor="ctr">
                    <a:lnL w="9524">
                      <a:solidFill>
                        <a:srgbClr val="000000"/>
                      </a:solidFill>
                    </a:lnL>
                    <a:lnR w="9524" cap="flat" cmpd="sng" algn="ctr">
                      <a:solidFill>
                        <a:srgbClr val="000000"/>
                      </a:solidFill>
                      <a:prstDash val="solid"/>
                      <a:round/>
                      <a:headEnd type="none" w="med" len="med"/>
                      <a:tailEnd type="none" w="med" len="med"/>
                    </a:lnR>
                    <a:lnB w="9524">
                      <a:solidFill>
                        <a:srgbClr val="000000"/>
                      </a:solidFill>
                    </a:lnB>
                    <a:solidFill>
                      <a:srgbClr val="0070C0"/>
                    </a:solidFill>
                  </a:tcPr>
                </a:tc>
                <a:tc>
                  <a:txBody>
                    <a:bodyPr/>
                    <a:lstStyle/>
                    <a:p>
                      <a:pPr lvl="0" algn="ctr">
                        <a:buNone/>
                      </a:pPr>
                      <a:endParaRPr lang="en-US"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US"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r>
                        <a:rPr lang="en-IN" sz="1400" b="1">
                          <a:solidFill>
                            <a:srgbClr val="FFFFFF"/>
                          </a:solidFill>
                          <a:effectLst/>
                          <a:highlight>
                            <a:srgbClr val="0070C0"/>
                          </a:highlight>
                          <a:latin typeface="Calibri"/>
                        </a:rPr>
                        <a:t>36</a:t>
                      </a: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r>
                        <a:rPr lang="en-IN" sz="1400" b="1">
                          <a:solidFill>
                            <a:srgbClr val="FFFFFF"/>
                          </a:solidFill>
                          <a:effectLst/>
                          <a:highlight>
                            <a:srgbClr val="0070C0"/>
                          </a:highlight>
                          <a:latin typeface="Calibri"/>
                        </a:rPr>
                        <a:t>10</a:t>
                      </a: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r>
                        <a:rPr lang="en-IN" sz="1400" b="1">
                          <a:solidFill>
                            <a:srgbClr val="FFFFFF"/>
                          </a:solidFill>
                          <a:effectLst/>
                          <a:highlight>
                            <a:srgbClr val="0070C0"/>
                          </a:highlight>
                          <a:latin typeface="Calibri"/>
                        </a:rPr>
                        <a:t>46</a:t>
                      </a: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4">
                      <a:solidFill>
                        <a:srgbClr val="000000"/>
                      </a:solidFill>
                    </a:lnB>
                    <a:solidFill>
                      <a:srgbClr val="0070C0"/>
                    </a:solidFill>
                  </a:tcPr>
                </a:tc>
                <a:tc>
                  <a:txBody>
                    <a:bodyPr/>
                    <a:lstStyle/>
                    <a:p>
                      <a:pPr lvl="0" algn="ctr">
                        <a:buNone/>
                      </a:pPr>
                      <a:endParaRPr lang="en-IN" sz="1400" b="1">
                        <a:solidFill>
                          <a:srgbClr val="FFFFFF"/>
                        </a:solidFill>
                        <a:effectLst/>
                        <a:highlight>
                          <a:srgbClr val="0070C0"/>
                        </a:highlight>
                        <a:latin typeface="Calibri"/>
                      </a:endParaRPr>
                    </a:p>
                  </a:txBody>
                  <a:tcPr marL="9515" marR="9515" marT="9515" anchor="ctr">
                    <a:lnL w="9524">
                      <a:solidFill>
                        <a:srgbClr val="000000"/>
                      </a:solidFill>
                    </a:lnL>
                    <a:lnR w="9524">
                      <a:solidFill>
                        <a:srgbClr val="000000"/>
                      </a:solidFill>
                    </a:lnR>
                    <a:lnT w="9524">
                      <a:solidFill>
                        <a:srgbClr val="000000"/>
                      </a:solidFill>
                    </a:lnT>
                    <a:lnB w="9524">
                      <a:solidFill>
                        <a:srgbClr val="000000"/>
                      </a:solidFill>
                    </a:lnB>
                    <a:solidFill>
                      <a:srgbClr val="0070C0"/>
                    </a:solidFill>
                  </a:tcPr>
                </a:tc>
                <a:extLst>
                  <a:ext uri="{0D108BD9-81ED-4DB2-BD59-A6C34878D82A}">
                    <a16:rowId xmlns:a16="http://schemas.microsoft.com/office/drawing/2014/main" val="763355098"/>
                  </a:ext>
                </a:extLst>
              </a:tr>
            </a:tbl>
          </a:graphicData>
        </a:graphic>
      </p:graphicFrame>
      <p:sp>
        <p:nvSpPr>
          <p:cNvPr id="2" name="TextBox 1">
            <a:extLst>
              <a:ext uri="{FF2B5EF4-FFF2-40B4-BE49-F238E27FC236}">
                <a16:creationId xmlns:a16="http://schemas.microsoft.com/office/drawing/2014/main" id="{25BE120E-27D7-5BFD-C96A-616C0CB2BFD1}"/>
              </a:ext>
            </a:extLst>
          </p:cNvPr>
          <p:cNvSpPr txBox="1"/>
          <p:nvPr/>
        </p:nvSpPr>
        <p:spPr>
          <a:xfrm>
            <a:off x="209910" y="5428891"/>
            <a:ext cx="102913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585858"/>
                </a:solidFill>
                <a:cs typeface="Segoe UI"/>
              </a:rPr>
              <a:t>Remaining : 305(Total) - 207 (Planned) =  98 days can be utilized for the below tasks:  </a:t>
            </a:r>
            <a:r>
              <a:rPr lang="en-US">
                <a:cs typeface="Segoe UI"/>
              </a:rPr>
              <a:t>​</a:t>
            </a:r>
          </a:p>
          <a:p>
            <a:pPr marL="285750" indent="-285750">
              <a:buFont typeface="Arial,Sans-Serif"/>
              <a:buChar char="•"/>
            </a:pPr>
            <a:r>
              <a:rPr lang="en-US">
                <a:solidFill>
                  <a:srgbClr val="585858"/>
                </a:solidFill>
                <a:cs typeface="Arial"/>
              </a:rPr>
              <a:t>Production module phase 2 dev.</a:t>
            </a:r>
            <a:r>
              <a:rPr lang="en-US">
                <a:cs typeface="Arial"/>
              </a:rPr>
              <a:t>​</a:t>
            </a:r>
            <a:endParaRPr lang="en-US">
              <a:ea typeface="Calibri"/>
              <a:cs typeface="Arial"/>
            </a:endParaRPr>
          </a:p>
          <a:p>
            <a:pPr marL="285750" indent="-285750">
              <a:buFont typeface="Arial,Sans-Serif"/>
              <a:buChar char="•"/>
            </a:pPr>
            <a:r>
              <a:rPr lang="en-US" err="1">
                <a:solidFill>
                  <a:srgbClr val="585858"/>
                </a:solidFill>
                <a:cs typeface="Arial"/>
              </a:rPr>
              <a:t>iAspire</a:t>
            </a:r>
            <a:r>
              <a:rPr lang="en-US">
                <a:solidFill>
                  <a:srgbClr val="585858"/>
                </a:solidFill>
                <a:cs typeface="Arial"/>
              </a:rPr>
              <a:t> post implementation support</a:t>
            </a:r>
            <a:r>
              <a:rPr lang="en-US">
                <a:cs typeface="Arial"/>
              </a:rPr>
              <a:t>​</a:t>
            </a:r>
          </a:p>
          <a:p>
            <a:pPr marL="285750" indent="-285750">
              <a:buFont typeface="Arial,Sans-Serif"/>
              <a:buChar char="•"/>
            </a:pPr>
            <a:endParaRPr lang="en-US">
              <a:solidFill>
                <a:srgbClr val="3D3D3D"/>
              </a:solidFill>
              <a:ea typeface="Calibri"/>
              <a:cs typeface="Arial"/>
            </a:endParaRPr>
          </a:p>
        </p:txBody>
      </p:sp>
    </p:spTree>
    <p:extLst>
      <p:ext uri="{BB962C8B-B14F-4D97-AF65-F5344CB8AC3E}">
        <p14:creationId xmlns:p14="http://schemas.microsoft.com/office/powerpoint/2010/main" val="15673862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3736C-C47B-C5C5-F503-D4C05FE9C883}"/>
              </a:ext>
            </a:extLst>
          </p:cNvPr>
          <p:cNvSpPr>
            <a:spLocks noGrp="1"/>
          </p:cNvSpPr>
          <p:nvPr>
            <p:ph type="body" sz="quarter" idx="10"/>
          </p:nvPr>
        </p:nvSpPr>
        <p:spPr/>
        <p:txBody>
          <a:bodyPr/>
          <a:lstStyle/>
          <a:p>
            <a:r>
              <a:rPr lang="en-US">
                <a:latin typeface="Verdana"/>
                <a:ea typeface="Verdana"/>
              </a:rPr>
              <a:t>Validation Pointers for Finance Module in WMS System</a:t>
            </a:r>
            <a:endParaRPr lang="en-US">
              <a:ea typeface="Verdana"/>
            </a:endParaRPr>
          </a:p>
        </p:txBody>
      </p:sp>
      <p:sp>
        <p:nvSpPr>
          <p:cNvPr id="3" name="TextBox 2">
            <a:extLst>
              <a:ext uri="{FF2B5EF4-FFF2-40B4-BE49-F238E27FC236}">
                <a16:creationId xmlns:a16="http://schemas.microsoft.com/office/drawing/2014/main" id="{7E607BBB-E7EE-2BD5-6E1D-05CD771E2D59}"/>
              </a:ext>
            </a:extLst>
          </p:cNvPr>
          <p:cNvSpPr txBox="1"/>
          <p:nvPr/>
        </p:nvSpPr>
        <p:spPr>
          <a:xfrm>
            <a:off x="293512" y="1155887"/>
            <a:ext cx="115344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dk1"/>
                </a:solidFill>
              </a:rPr>
              <a:t>Rate Entry Validation</a:t>
            </a:r>
            <a:r>
              <a:rPr lang="en-US" sz="2000">
                <a:solidFill>
                  <a:schemeClr val="dk1"/>
                </a:solidFill>
              </a:rPr>
              <a:t> - this needs to be  by </a:t>
            </a:r>
            <a:r>
              <a:rPr lang="en-US" sz="2000" err="1">
                <a:solidFill>
                  <a:schemeClr val="dk1"/>
                </a:solidFill>
              </a:rPr>
              <a:t>iTracks</a:t>
            </a:r>
            <a:r>
              <a:rPr lang="en-US" sz="2000">
                <a:solidFill>
                  <a:schemeClr val="dk1"/>
                </a:solidFill>
              </a:rPr>
              <a:t> for the new WMS migrating customers.</a:t>
            </a:r>
            <a:endParaRPr lang="en-US" sz="2000">
              <a:solidFill>
                <a:schemeClr val="dk1"/>
              </a:solidFill>
              <a:cs typeface="Calibri"/>
            </a:endParaRPr>
          </a:p>
          <a:p>
            <a:pPr marL="800100" lvl="1" indent="-342900">
              <a:buFont typeface="Arial"/>
              <a:buChar char="•"/>
            </a:pPr>
            <a:r>
              <a:rPr lang="en-US" sz="2000" u="sng">
                <a:solidFill>
                  <a:schemeClr val="dk1"/>
                </a:solidFill>
              </a:rPr>
              <a:t>For Journals:</a:t>
            </a:r>
            <a:r>
              <a:rPr lang="en-US" sz="2000">
                <a:solidFill>
                  <a:schemeClr val="dk1"/>
                </a:solidFill>
              </a:rPr>
              <a:t>   The rate entry for journals- All stages needs to be done in advance. The system should restrict the creation of a Work Order for a journal until the rate entry is completed.</a:t>
            </a:r>
            <a:endParaRPr lang="en-US" sz="2000">
              <a:solidFill>
                <a:schemeClr val="dk1"/>
              </a:solidFill>
              <a:cs typeface="Calibri"/>
            </a:endParaRPr>
          </a:p>
          <a:p>
            <a:pPr marL="800100" lvl="1" indent="-342900">
              <a:buFont typeface="Arial"/>
              <a:buChar char="•"/>
            </a:pPr>
            <a:r>
              <a:rPr lang="en-US" sz="2000" u="sng">
                <a:solidFill>
                  <a:schemeClr val="dk1"/>
                </a:solidFill>
              </a:rPr>
              <a:t>For Books:</a:t>
            </a:r>
            <a:r>
              <a:rPr lang="en-US" sz="2000">
                <a:solidFill>
                  <a:schemeClr val="dk1"/>
                </a:solidFill>
              </a:rPr>
              <a:t> The system should validate if the rate entry is completed for a predefined stage. If the rate entry is not done, then user will not be able to access the stage and alert will be triggered. </a:t>
            </a:r>
            <a:endParaRPr lang="en-US" sz="2000">
              <a:solidFill>
                <a:schemeClr val="dk1"/>
              </a:solidFill>
              <a:cs typeface="Calibri" panose="020F0502020204030204"/>
            </a:endParaRPr>
          </a:p>
          <a:p>
            <a:pPr marL="800100" lvl="1" indent="-342900">
              <a:buFont typeface="Arial"/>
              <a:buChar char="•"/>
            </a:pPr>
            <a:endParaRPr lang="en-US" sz="2000">
              <a:solidFill>
                <a:schemeClr val="dk1"/>
              </a:solidFill>
            </a:endParaRPr>
          </a:p>
          <a:p>
            <a:r>
              <a:rPr lang="en-US" sz="2000" b="1">
                <a:solidFill>
                  <a:schemeClr val="dk1"/>
                </a:solidFill>
              </a:rPr>
              <a:t>Lock Job Validation</a:t>
            </a:r>
            <a:r>
              <a:rPr lang="en-US" sz="2000">
                <a:solidFill>
                  <a:schemeClr val="dk1"/>
                </a:solidFill>
              </a:rPr>
              <a:t> - needs to be developed in new </a:t>
            </a:r>
            <a:r>
              <a:rPr lang="en-US" sz="2000" err="1">
                <a:solidFill>
                  <a:schemeClr val="dk1"/>
                </a:solidFill>
              </a:rPr>
              <a:t>iTracks</a:t>
            </a:r>
            <a:endParaRPr lang="en-US" sz="2000" err="1">
              <a:solidFill>
                <a:schemeClr val="dk1"/>
              </a:solidFill>
              <a:cs typeface="Calibri"/>
            </a:endParaRPr>
          </a:p>
          <a:p>
            <a:pPr marL="800100" lvl="1" indent="-342900">
              <a:buFont typeface="Arial"/>
              <a:buChar char="•"/>
            </a:pPr>
            <a:r>
              <a:rPr lang="en-US" sz="2000">
                <a:solidFill>
                  <a:schemeClr val="dk1"/>
                </a:solidFill>
              </a:rPr>
              <a:t>A job can only be locked within the system once a full invoice  has been invoiced in </a:t>
            </a:r>
            <a:r>
              <a:rPr lang="en-US" sz="2000" err="1">
                <a:solidFill>
                  <a:schemeClr val="dk1"/>
                </a:solidFill>
              </a:rPr>
              <a:t>odoo</a:t>
            </a:r>
            <a:r>
              <a:rPr lang="en-US" sz="2000">
                <a:solidFill>
                  <a:schemeClr val="dk1"/>
                </a:solidFill>
              </a:rPr>
              <a:t> and sent to customer. If the invoicing is partial, the system should alert the user, that they cannot lock the job until full invoice are raised. </a:t>
            </a:r>
            <a:endParaRPr lang="en-US" sz="2000">
              <a:solidFill>
                <a:schemeClr val="dk1"/>
              </a:solidFill>
              <a:cs typeface="Calibri"/>
            </a:endParaRPr>
          </a:p>
          <a:p>
            <a:pPr marL="800100" lvl="1" indent="-342900">
              <a:buFont typeface="Arial"/>
              <a:buChar char="•"/>
            </a:pPr>
            <a:endParaRPr lang="en-US" sz="2000">
              <a:solidFill>
                <a:schemeClr val="dk1"/>
              </a:solidFill>
              <a:cs typeface="Calibri"/>
            </a:endParaRPr>
          </a:p>
          <a:p>
            <a:pPr lvl="1"/>
            <a:r>
              <a:rPr lang="en-US" sz="2000">
                <a:solidFill>
                  <a:schemeClr val="dk1"/>
                </a:solidFill>
                <a:cs typeface="Calibri"/>
              </a:rPr>
              <a:t>Raise RFI Touchpoints – There will be only certain fields where the PM would be adding to RFI manually</a:t>
            </a:r>
          </a:p>
          <a:p>
            <a:pPr marL="800100" lvl="1" indent="-342900">
              <a:buFont typeface="Arial"/>
              <a:buChar char="•"/>
            </a:pPr>
            <a:endParaRPr lang="en-US" sz="2000">
              <a:solidFill>
                <a:schemeClr val="dk1"/>
              </a:solidFill>
              <a:cs typeface="Calibri"/>
            </a:endParaRPr>
          </a:p>
          <a:p>
            <a:pPr lvl="1"/>
            <a:endParaRPr lang="en-US" sz="2000">
              <a:solidFill>
                <a:schemeClr val="dk1"/>
              </a:solidFill>
              <a:cs typeface="Calibri"/>
            </a:endParaRPr>
          </a:p>
        </p:txBody>
      </p:sp>
    </p:spTree>
    <p:extLst>
      <p:ext uri="{BB962C8B-B14F-4D97-AF65-F5344CB8AC3E}">
        <p14:creationId xmlns:p14="http://schemas.microsoft.com/office/powerpoint/2010/main" val="16311087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75F276-3382-B683-3E4D-ABC8C8BD9102}"/>
              </a:ext>
            </a:extLst>
          </p:cNvPr>
          <p:cNvSpPr>
            <a:spLocks noGrp="1"/>
          </p:cNvSpPr>
          <p:nvPr>
            <p:ph type="body" sz="quarter" idx="10"/>
          </p:nvPr>
        </p:nvSpPr>
        <p:spPr/>
        <p:txBody>
          <a:bodyPr/>
          <a:lstStyle/>
          <a:p>
            <a:r>
              <a:rPr lang="en-US">
                <a:latin typeface="Verdana"/>
                <a:ea typeface="Verdana"/>
              </a:rPr>
              <a:t>In agreement with Finance team (Internal)</a:t>
            </a:r>
            <a:endParaRPr lang="en-US"/>
          </a:p>
        </p:txBody>
      </p:sp>
      <p:sp>
        <p:nvSpPr>
          <p:cNvPr id="3" name="TextBox 2">
            <a:extLst>
              <a:ext uri="{FF2B5EF4-FFF2-40B4-BE49-F238E27FC236}">
                <a16:creationId xmlns:a16="http://schemas.microsoft.com/office/drawing/2014/main" id="{FC9E2480-C59D-74EB-CD59-34CEAA7E4132}"/>
              </a:ext>
            </a:extLst>
          </p:cNvPr>
          <p:cNvSpPr txBox="1"/>
          <p:nvPr/>
        </p:nvSpPr>
        <p:spPr>
          <a:xfrm>
            <a:off x="554966" y="914400"/>
            <a:ext cx="1099580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Candara"/>
              </a:rPr>
              <a:t>Unbilled Revenue (UBR)</a:t>
            </a:r>
          </a:p>
          <a:p>
            <a:pPr>
              <a:buFont typeface=""/>
              <a:buAutoNum type="arabicPeriod"/>
            </a:pPr>
            <a:r>
              <a:rPr lang="en-US" sz="1600" b="1">
                <a:latin typeface="Candara"/>
              </a:rPr>
              <a:t>Current Implementation: </a:t>
            </a:r>
            <a:r>
              <a:rPr lang="en-US" sz="1600">
                <a:latin typeface="Candara"/>
              </a:rPr>
              <a:t>Odoo has been integrated with UBR for some DUs- full invoice data for books, journals, and data conversion.  However, for full invoices the service category is not captured in Odoo, since service wise bifurcation is not present in the old </a:t>
            </a:r>
            <a:r>
              <a:rPr lang="en-US" sz="1600" err="1">
                <a:latin typeface="Candara"/>
              </a:rPr>
              <a:t>iTracks</a:t>
            </a:r>
            <a:r>
              <a:rPr lang="en-US" sz="1600">
                <a:latin typeface="Candara"/>
              </a:rPr>
              <a:t>.</a:t>
            </a:r>
          </a:p>
          <a:p>
            <a:pPr marL="457200"/>
            <a:endParaRPr lang="en-US" sz="1600">
              <a:latin typeface="Candara"/>
            </a:endParaRPr>
          </a:p>
          <a:p>
            <a:pPr>
              <a:buFont typeface=""/>
              <a:buAutoNum type="arabicPeriod" startAt="2"/>
            </a:pPr>
            <a:r>
              <a:rPr lang="en-US" sz="1600" b="1">
                <a:latin typeface="Candara"/>
              </a:rPr>
              <a:t>Missing in Current UBR Implementation:</a:t>
            </a:r>
            <a:r>
              <a:rPr lang="en-US" sz="1600">
                <a:latin typeface="Candara"/>
              </a:rPr>
              <a:t> Integra is not pushing partial invoice data to Odoo for UBR because the old system does not capture the billable service-wise details (CUP can be implemented without partial invoice).</a:t>
            </a:r>
          </a:p>
          <a:p>
            <a:pPr marL="457200"/>
            <a:endParaRPr lang="en-US" sz="1600">
              <a:latin typeface="Candara"/>
            </a:endParaRPr>
          </a:p>
          <a:p>
            <a:pPr>
              <a:buFont typeface=""/>
              <a:buAutoNum type="arabicPeriod" startAt="3"/>
            </a:pPr>
            <a:r>
              <a:rPr lang="en-US" sz="1600" b="1">
                <a:latin typeface="Candara"/>
              </a:rPr>
              <a:t>Proposed System: </a:t>
            </a:r>
            <a:r>
              <a:rPr lang="en-US" sz="1600">
                <a:latin typeface="Candara"/>
              </a:rPr>
              <a:t>To ensure accurate UBR adjustments, the UBR modifications can only be made after the corresponding invoice is captured in Odoo. But this will take time, since we are developing invoice module in the new </a:t>
            </a:r>
            <a:r>
              <a:rPr lang="en-US" sz="1600" err="1">
                <a:latin typeface="Candara"/>
              </a:rPr>
              <a:t>iTracks</a:t>
            </a:r>
            <a:r>
              <a:rPr lang="en-US" sz="1600">
                <a:latin typeface="Candara"/>
              </a:rPr>
              <a:t> and Odoo.</a:t>
            </a:r>
          </a:p>
          <a:p>
            <a:pPr marL="742950" lvl="1" indent="-285750">
              <a:buFont typeface="Wingdings"/>
              <a:buChar char="Ø"/>
            </a:pPr>
            <a:r>
              <a:rPr lang="en-US" sz="1600">
                <a:latin typeface="Candara"/>
              </a:rPr>
              <a:t>As per what is already developed for UBR- we will be sending the full invoice data from old </a:t>
            </a:r>
            <a:r>
              <a:rPr lang="en-US" sz="1600" err="1">
                <a:latin typeface="Candara"/>
              </a:rPr>
              <a:t>iTracks</a:t>
            </a:r>
            <a:r>
              <a:rPr lang="en-US" sz="1600">
                <a:latin typeface="Candara"/>
              </a:rPr>
              <a:t> to </a:t>
            </a:r>
            <a:r>
              <a:rPr lang="en-US" sz="1600" err="1">
                <a:latin typeface="Candara"/>
              </a:rPr>
              <a:t>odoo</a:t>
            </a:r>
            <a:r>
              <a:rPr lang="en-US" sz="1600">
                <a:latin typeface="Candara"/>
              </a:rPr>
              <a:t>(without service bifurcation)</a:t>
            </a:r>
          </a:p>
          <a:p>
            <a:pPr lvl="1">
              <a:buFont typeface="Wingdings"/>
              <a:buChar char="Ø"/>
            </a:pPr>
            <a:r>
              <a:rPr lang="en-US" sz="1600">
                <a:latin typeface="Candara"/>
              </a:rPr>
              <a:t>For a temporary solution, we suggest, to push the partial invoice data from old </a:t>
            </a:r>
            <a:r>
              <a:rPr lang="en-US" sz="1600" err="1">
                <a:latin typeface="Candara"/>
              </a:rPr>
              <a:t>iTracks</a:t>
            </a:r>
            <a:r>
              <a:rPr lang="en-US" sz="1600">
                <a:latin typeface="Candara"/>
              </a:rPr>
              <a:t> to Odoo (without service bifurcation) to avoid any dev effort of team on old </a:t>
            </a:r>
            <a:r>
              <a:rPr lang="en-US" sz="1600" err="1">
                <a:latin typeface="Candara"/>
              </a:rPr>
              <a:t>iTracks</a:t>
            </a:r>
            <a:r>
              <a:rPr lang="en-US" sz="1600">
                <a:latin typeface="Candara"/>
              </a:rPr>
              <a:t>.</a:t>
            </a:r>
          </a:p>
          <a:p>
            <a:pPr lvl="1">
              <a:buFont typeface="Wingdings"/>
              <a:buChar char="Ø"/>
            </a:pPr>
            <a:r>
              <a:rPr lang="en-US" sz="1600">
                <a:latin typeface="Candara"/>
              </a:rPr>
              <a:t>This will allow for UBR </a:t>
            </a:r>
            <a:r>
              <a:rPr lang="en-US" sz="1600" i="1">
                <a:latin typeface="Candara"/>
              </a:rPr>
              <a:t>value</a:t>
            </a:r>
            <a:r>
              <a:rPr lang="en-US" sz="1600">
                <a:latin typeface="Candara"/>
              </a:rPr>
              <a:t> adjustments to be made based on both full and partial invoices.</a:t>
            </a:r>
          </a:p>
          <a:p>
            <a:pPr lvl="1">
              <a:buFont typeface="Wingdings"/>
              <a:buChar char="Ø"/>
            </a:pPr>
            <a:r>
              <a:rPr lang="en-US" sz="1600">
                <a:latin typeface="Candara"/>
              </a:rPr>
              <a:t>This was discussed and agreed by Prabakaran and Saravanan on 11th Sep.</a:t>
            </a:r>
          </a:p>
          <a:p>
            <a:pPr marL="1200150" lvl="2" indent="-285750">
              <a:buFont typeface="Arial"/>
              <a:buChar char="•"/>
            </a:pPr>
            <a:r>
              <a:rPr lang="en-US" sz="1600">
                <a:latin typeface="Candara"/>
              </a:rPr>
              <a:t>Once the invoice generation for a DU is completed in the new </a:t>
            </a:r>
            <a:r>
              <a:rPr lang="en-US" sz="1600" err="1">
                <a:latin typeface="Candara"/>
              </a:rPr>
              <a:t>iTracks</a:t>
            </a:r>
            <a:r>
              <a:rPr lang="en-US" sz="1600">
                <a:latin typeface="Candara"/>
              </a:rPr>
              <a:t> and Odoo, then we can start pushing invoice for both partial and full with service bifurcation from new </a:t>
            </a:r>
            <a:r>
              <a:rPr lang="en-US" sz="1600" err="1">
                <a:latin typeface="Candara"/>
              </a:rPr>
              <a:t>iTracks</a:t>
            </a:r>
            <a:r>
              <a:rPr lang="en-US" sz="1600">
                <a:latin typeface="Candara"/>
              </a:rPr>
              <a:t> to Odoo.</a:t>
            </a:r>
            <a:endParaRPr lang="en-US">
              <a:ea typeface="Calibri" panose="020F0502020204030204"/>
              <a:cs typeface="Calibri" panose="020F0502020204030204"/>
            </a:endParaRPr>
          </a:p>
        </p:txBody>
      </p:sp>
    </p:spTree>
    <p:extLst>
      <p:ext uri="{BB962C8B-B14F-4D97-AF65-F5344CB8AC3E}">
        <p14:creationId xmlns:p14="http://schemas.microsoft.com/office/powerpoint/2010/main" val="21258427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B8AC94-732C-BD34-6E85-F0002CF4FD12}"/>
              </a:ext>
            </a:extLst>
          </p:cNvPr>
          <p:cNvSpPr>
            <a:spLocks noGrp="1"/>
          </p:cNvSpPr>
          <p:nvPr>
            <p:ph type="body" sz="quarter" idx="10"/>
          </p:nvPr>
        </p:nvSpPr>
        <p:spPr/>
        <p:txBody>
          <a:bodyPr/>
          <a:lstStyle/>
          <a:p>
            <a:r>
              <a:rPr lang="en-US">
                <a:latin typeface="Verdana"/>
                <a:ea typeface="Verdana"/>
              </a:rPr>
              <a:t>In agreement with Finance team (Internal)</a:t>
            </a:r>
            <a:endParaRPr lang="en-US"/>
          </a:p>
        </p:txBody>
      </p:sp>
      <p:sp>
        <p:nvSpPr>
          <p:cNvPr id="3" name="TextBox 2">
            <a:extLst>
              <a:ext uri="{FF2B5EF4-FFF2-40B4-BE49-F238E27FC236}">
                <a16:creationId xmlns:a16="http://schemas.microsoft.com/office/drawing/2014/main" id="{BFF42F04-2E48-A384-3649-6531EF46CEDD}"/>
              </a:ext>
            </a:extLst>
          </p:cNvPr>
          <p:cNvSpPr txBox="1"/>
          <p:nvPr/>
        </p:nvSpPr>
        <p:spPr>
          <a:xfrm>
            <a:off x="296174" y="957532"/>
            <a:ext cx="11441501"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Candara"/>
              </a:rPr>
              <a:t>Invoice Generation</a:t>
            </a:r>
          </a:p>
          <a:p>
            <a:pPr>
              <a:buFont typeface=""/>
              <a:buAutoNum type="arabicPeriod"/>
            </a:pPr>
            <a:r>
              <a:rPr lang="en-US" sz="1600" b="1">
                <a:latin typeface="Candara"/>
              </a:rPr>
              <a:t>Manual Billing:</a:t>
            </a:r>
            <a:r>
              <a:rPr lang="en-US" sz="1600">
                <a:latin typeface="Candara"/>
              </a:rPr>
              <a:t> </a:t>
            </a:r>
          </a:p>
          <a:p>
            <a:pPr lvl="1">
              <a:buFont typeface="Wingdings"/>
              <a:buChar char="Ø"/>
            </a:pPr>
            <a:r>
              <a:rPr lang="en-US" sz="1600">
                <a:latin typeface="Candara"/>
              </a:rPr>
              <a:t>For every DU and customer as per the workflow configuration in the new WMS, once the respective stage is completed, the job will move into the invoice queue (</a:t>
            </a:r>
            <a:r>
              <a:rPr lang="en-US" sz="1600" err="1">
                <a:latin typeface="Candara"/>
              </a:rPr>
              <a:t>Rasie</a:t>
            </a:r>
            <a:r>
              <a:rPr lang="en-US" sz="1600">
                <a:latin typeface="Candara"/>
              </a:rPr>
              <a:t> RFI).</a:t>
            </a:r>
          </a:p>
          <a:p>
            <a:pPr lvl="1">
              <a:buFont typeface="Wingdings"/>
              <a:buChar char="Ø"/>
            </a:pPr>
            <a:r>
              <a:rPr lang="en-US" sz="1600">
                <a:latin typeface="Candara"/>
              </a:rPr>
              <a:t>At this point, the Project Manager will manually verify the services </a:t>
            </a:r>
            <a:r>
              <a:rPr lang="en-US" sz="1600" i="1">
                <a:latin typeface="Candara"/>
              </a:rPr>
              <a:t>(all services will be listed as provided in the Rate Entry screen)</a:t>
            </a:r>
            <a:r>
              <a:rPr lang="en-US" sz="1600">
                <a:latin typeface="Candara"/>
              </a:rPr>
              <a:t>, Invoice Description</a:t>
            </a:r>
            <a:r>
              <a:rPr lang="en-US" sz="1600" i="1">
                <a:latin typeface="Candara"/>
              </a:rPr>
              <a:t>(the invoice description should be provided in the Finance Configuration screen so that it will auto populate in the raise invoice page for a job card);</a:t>
            </a:r>
            <a:r>
              <a:rPr lang="en-US" sz="1600">
                <a:latin typeface="Candara"/>
              </a:rPr>
              <a:t> input the PO number, and push the invoice data for review to the PM-TL</a:t>
            </a:r>
          </a:p>
          <a:p>
            <a:pPr lvl="1">
              <a:buFont typeface="Wingdings"/>
              <a:buChar char="Ø"/>
            </a:pPr>
            <a:r>
              <a:rPr lang="en-US" sz="1600">
                <a:latin typeface="Candara"/>
              </a:rPr>
              <a:t>The PM-TL will review the invoice information and manually push </a:t>
            </a:r>
            <a:r>
              <a:rPr lang="en-US" sz="1600" i="1">
                <a:latin typeface="Candara"/>
              </a:rPr>
              <a:t>(by approving the RFI)</a:t>
            </a:r>
            <a:r>
              <a:rPr lang="en-US" sz="1600">
                <a:latin typeface="Candara"/>
              </a:rPr>
              <a:t> the data to Odoo.</a:t>
            </a:r>
          </a:p>
          <a:p>
            <a:pPr marL="914400"/>
            <a:endParaRPr lang="en-US" sz="1600">
              <a:latin typeface="Candara"/>
            </a:endParaRPr>
          </a:p>
          <a:p>
            <a:r>
              <a:rPr lang="en-US" sz="1600" b="1">
                <a:latin typeface="Candara"/>
              </a:rPr>
              <a:t>               Batch 1 (Manual billing Customers)-</a:t>
            </a:r>
          </a:p>
          <a:p>
            <a:pPr marL="742950" lvl="1" indent="-285750">
              <a:buFont typeface="Wingdings"/>
              <a:buChar char="Ø"/>
            </a:pPr>
            <a:r>
              <a:rPr lang="en-US" sz="1600">
                <a:latin typeface="Candara"/>
              </a:rPr>
              <a:t>ACS, Springer, CUP: Article wise data will be sent from the new </a:t>
            </a:r>
            <a:r>
              <a:rPr lang="en-US" sz="1600" err="1">
                <a:latin typeface="Candara"/>
              </a:rPr>
              <a:t>iTracks</a:t>
            </a:r>
            <a:r>
              <a:rPr lang="en-US" sz="1600">
                <a:latin typeface="Candara"/>
              </a:rPr>
              <a:t> system to Odoo. </a:t>
            </a:r>
          </a:p>
          <a:p>
            <a:pPr marL="742950" lvl="1" indent="-285750">
              <a:buFont typeface="Wingdings"/>
              <a:buChar char="Ø"/>
            </a:pPr>
            <a:r>
              <a:rPr lang="en-US" sz="1600">
                <a:latin typeface="Candara"/>
              </a:rPr>
              <a:t>WKH and CUP (</a:t>
            </a:r>
            <a:r>
              <a:rPr lang="en-US" sz="1600" i="1">
                <a:latin typeface="Candara"/>
              </a:rPr>
              <a:t>Issue Workflow</a:t>
            </a:r>
            <a:r>
              <a:rPr lang="en-US" sz="1600">
                <a:latin typeface="Candara"/>
              </a:rPr>
              <a:t>): Currently, the issue workflow is not available in the new WMS system.</a:t>
            </a:r>
            <a:endParaRPr lang="en-US">
              <a:ea typeface="Calibri"/>
              <a:cs typeface="Calibri"/>
            </a:endParaRPr>
          </a:p>
          <a:p>
            <a:pPr marL="914400"/>
            <a:endParaRPr lang="en-US" sz="1600">
              <a:latin typeface="Candara"/>
            </a:endParaRPr>
          </a:p>
          <a:p>
            <a:pPr marL="1200150" lvl="2" indent="-285750">
              <a:buFont typeface="Arial"/>
              <a:buChar char="•"/>
            </a:pPr>
            <a:r>
              <a:rPr lang="en-US" sz="1600">
                <a:latin typeface="Candara"/>
              </a:rPr>
              <a:t>In the new </a:t>
            </a:r>
            <a:r>
              <a:rPr lang="en-US" sz="1600" err="1">
                <a:latin typeface="Candara"/>
              </a:rPr>
              <a:t>iTracks</a:t>
            </a:r>
            <a:r>
              <a:rPr lang="en-US" sz="1600">
                <a:latin typeface="Candara"/>
              </a:rPr>
              <a:t> , PM will manually create issues in the "Raise RFI" screen and add relevant article and will send the information to Odoo.</a:t>
            </a:r>
          </a:p>
          <a:p>
            <a:pPr marL="1200150" lvl="2" indent="-285750">
              <a:buFont typeface="Arial"/>
              <a:buChar char="•"/>
            </a:pPr>
            <a:r>
              <a:rPr lang="en-US" sz="1600">
                <a:latin typeface="Candara"/>
              </a:rPr>
              <a:t>As discussed on 12th Sep call with Odoo, the New </a:t>
            </a:r>
            <a:r>
              <a:rPr lang="en-US" sz="1600" err="1">
                <a:latin typeface="Candara"/>
              </a:rPr>
              <a:t>iTracks</a:t>
            </a:r>
            <a:r>
              <a:rPr lang="en-US" sz="1600">
                <a:latin typeface="Candara"/>
              </a:rPr>
              <a:t> will send issue information to Odoo, (the issue will include the article details such as article ID, services, quantity, and rates). Mohan, Prabakaran and the Odoo team has agreed that </a:t>
            </a:r>
            <a:r>
              <a:rPr lang="en-US" sz="1600" err="1">
                <a:latin typeface="Candara"/>
              </a:rPr>
              <a:t>iTracks</a:t>
            </a:r>
            <a:r>
              <a:rPr lang="en-US" sz="1600">
                <a:latin typeface="Candara"/>
              </a:rPr>
              <a:t> will send the article information as an issue to Odoo and Odoo will process it to generate cumulative issue invoices for customers.</a:t>
            </a:r>
            <a:endParaRPr lang="en-US">
              <a:ea typeface="Calibri"/>
              <a:cs typeface="Calibri"/>
            </a:endParaRPr>
          </a:p>
          <a:p>
            <a:pPr lvl="1">
              <a:buFont typeface="Wingdings"/>
              <a:buChar char="Ø"/>
            </a:pPr>
            <a:endParaRPr lang="en-US" sz="1200">
              <a:latin typeface="Candara"/>
            </a:endParaRPr>
          </a:p>
        </p:txBody>
      </p:sp>
    </p:spTree>
    <p:extLst>
      <p:ext uri="{BB962C8B-B14F-4D97-AF65-F5344CB8AC3E}">
        <p14:creationId xmlns:p14="http://schemas.microsoft.com/office/powerpoint/2010/main" val="339975133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D5F00-AA85-9EA8-F849-83B570F0218E}"/>
              </a:ext>
            </a:extLst>
          </p:cNvPr>
          <p:cNvSpPr>
            <a:spLocks noGrp="1"/>
          </p:cNvSpPr>
          <p:nvPr>
            <p:ph type="body" sz="quarter" idx="10"/>
          </p:nvPr>
        </p:nvSpPr>
        <p:spPr/>
        <p:txBody>
          <a:bodyPr/>
          <a:lstStyle/>
          <a:p>
            <a:r>
              <a:rPr lang="en-US">
                <a:latin typeface="Verdana"/>
                <a:ea typeface="Verdana"/>
              </a:rPr>
              <a:t>In agreement with Finance team (Internal)</a:t>
            </a:r>
            <a:endParaRPr lang="en-US"/>
          </a:p>
        </p:txBody>
      </p:sp>
      <p:sp>
        <p:nvSpPr>
          <p:cNvPr id="3" name="TextBox 2">
            <a:extLst>
              <a:ext uri="{FF2B5EF4-FFF2-40B4-BE49-F238E27FC236}">
                <a16:creationId xmlns:a16="http://schemas.microsoft.com/office/drawing/2014/main" id="{CE631230-EC26-5D16-27DE-21327B0F0773}"/>
              </a:ext>
            </a:extLst>
          </p:cNvPr>
          <p:cNvSpPr txBox="1"/>
          <p:nvPr/>
        </p:nvSpPr>
        <p:spPr>
          <a:xfrm>
            <a:off x="138024" y="1230702"/>
            <a:ext cx="1164278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b="1">
                <a:latin typeface="Candara"/>
              </a:rPr>
              <a:t>Automatic Billing (T&amp;F in Batch 1): </a:t>
            </a:r>
            <a:r>
              <a:rPr lang="en-US" sz="1600">
                <a:latin typeface="Candara"/>
              </a:rPr>
              <a:t>For T&amp;F, we will send the data from the old system via API to Odoo.</a:t>
            </a:r>
            <a:endParaRPr lang="en-US">
              <a:ea typeface="Calibri"/>
              <a:cs typeface="Calibri"/>
            </a:endParaRPr>
          </a:p>
          <a:p>
            <a:pPr marL="742950" lvl="1" indent="-285750">
              <a:buFont typeface="Wingdings"/>
              <a:buChar char="Ø"/>
            </a:pPr>
            <a:r>
              <a:rPr lang="en-US" sz="1600" b="1">
                <a:latin typeface="Candara"/>
              </a:rPr>
              <a:t>Invoice Description:</a:t>
            </a:r>
          </a:p>
          <a:p>
            <a:pPr marL="1200150" lvl="2" indent="-285750">
              <a:buFont typeface="Arial"/>
              <a:buChar char="•"/>
            </a:pPr>
            <a:r>
              <a:rPr lang="en-US" sz="1600">
                <a:latin typeface="Candara"/>
              </a:rPr>
              <a:t>In the old system, there is a logic for the automatically creating invoice description which gets added to the raised invoice.</a:t>
            </a:r>
          </a:p>
          <a:p>
            <a:pPr marL="1200150" lvl="2" indent="-285750">
              <a:buFont typeface="Arial"/>
              <a:buChar char="•"/>
            </a:pPr>
            <a:r>
              <a:rPr lang="en-US" sz="1600">
                <a:latin typeface="Candara"/>
              </a:rPr>
              <a:t>This logic is not present in the new </a:t>
            </a:r>
            <a:r>
              <a:rPr lang="en-US" sz="1600" err="1">
                <a:latin typeface="Candara"/>
              </a:rPr>
              <a:t>iTracks</a:t>
            </a:r>
            <a:r>
              <a:rPr lang="en-US" sz="1600">
                <a:latin typeface="Candara"/>
              </a:rPr>
              <a:t>, as discussed and agreed with Finance team.</a:t>
            </a:r>
          </a:p>
          <a:p>
            <a:pPr marL="1657350" indent="-285750">
              <a:buFont typeface="Wingdings"/>
              <a:buChar char="Ø"/>
            </a:pPr>
            <a:endParaRPr lang="en-US" sz="1600">
              <a:latin typeface="Candara"/>
            </a:endParaRPr>
          </a:p>
          <a:p>
            <a:pPr marL="742950" lvl="1" indent="-285750">
              <a:buFont typeface="Wingdings"/>
              <a:buChar char="Ø"/>
            </a:pPr>
            <a:r>
              <a:rPr lang="en-US" sz="1600">
                <a:latin typeface="Candara"/>
              </a:rPr>
              <a:t>For the current invoice generation for T&amp;F, we will be passing the invoice description along with invoice details to Odoo from the old </a:t>
            </a:r>
            <a:r>
              <a:rPr lang="en-US" sz="1600" err="1">
                <a:latin typeface="Candara"/>
              </a:rPr>
              <a:t>iTracks</a:t>
            </a:r>
            <a:r>
              <a:rPr lang="en-US" sz="1600">
                <a:latin typeface="Candara"/>
              </a:rPr>
              <a:t> only - </a:t>
            </a:r>
          </a:p>
          <a:p>
            <a:pPr marL="742950" lvl="1" indent="-285750">
              <a:buFont typeface="Wingdings"/>
              <a:buChar char="Ø"/>
            </a:pPr>
            <a:r>
              <a:rPr lang="en-US" sz="1600">
                <a:latin typeface="Candara"/>
              </a:rPr>
              <a:t> Mohan needs to update the JSON for T&amp;F to add the invoice description information from old </a:t>
            </a:r>
            <a:r>
              <a:rPr lang="en-US" sz="1600" err="1">
                <a:latin typeface="Candara"/>
              </a:rPr>
              <a:t>iTracks</a:t>
            </a:r>
            <a:r>
              <a:rPr lang="en-US" sz="1600">
                <a:latin typeface="Candara"/>
              </a:rPr>
              <a:t>.</a:t>
            </a:r>
          </a:p>
          <a:p>
            <a:pPr marL="1200150" indent="-285750">
              <a:buFont typeface="Wingdings"/>
              <a:buChar char="Ø"/>
            </a:pPr>
            <a:endParaRPr lang="en-US" sz="1600">
              <a:latin typeface="Candara"/>
            </a:endParaRPr>
          </a:p>
          <a:p>
            <a:pPr marL="742950" lvl="1" indent="-285750">
              <a:buFont typeface="Wingdings"/>
              <a:buChar char="Ø"/>
            </a:pPr>
            <a:r>
              <a:rPr lang="en-US" sz="1600" b="1">
                <a:latin typeface="Candara"/>
              </a:rPr>
              <a:t>Future Development:</a:t>
            </a:r>
            <a:r>
              <a:rPr lang="en-US" sz="1600">
                <a:latin typeface="Candara"/>
              </a:rPr>
              <a:t> Once T&amp;F is migrated to the new WMS system, this invoice description generation functionality will need to be implemented within the new </a:t>
            </a:r>
            <a:r>
              <a:rPr lang="en-US" sz="1600" err="1">
                <a:latin typeface="Candara"/>
              </a:rPr>
              <a:t>iTracks</a:t>
            </a:r>
            <a:r>
              <a:rPr lang="en-US" sz="1600">
                <a:latin typeface="Candara"/>
              </a:rPr>
              <a:t> system as well .</a:t>
            </a:r>
          </a:p>
          <a:p>
            <a:pPr marL="1200150" indent="-285750">
              <a:buFont typeface="Wingdings"/>
              <a:buChar char="Ø"/>
            </a:pPr>
            <a:endParaRPr lang="en-US" sz="1600">
              <a:latin typeface="Candara"/>
            </a:endParaRPr>
          </a:p>
          <a:p>
            <a:pPr marL="285750" indent="-285750">
              <a:buFont typeface="Wingdings"/>
              <a:buChar char="Ø"/>
            </a:pPr>
            <a:r>
              <a:rPr lang="en-US" sz="1600">
                <a:latin typeface="Candara"/>
              </a:rPr>
              <a:t>Note : The invoice description is already developed in the new </a:t>
            </a:r>
            <a:r>
              <a:rPr lang="en-US" sz="1600" err="1">
                <a:latin typeface="Candara"/>
              </a:rPr>
              <a:t>iTracks</a:t>
            </a:r>
            <a:r>
              <a:rPr lang="en-US" sz="1600">
                <a:latin typeface="Candara"/>
              </a:rPr>
              <a:t> system for customers with a static invoice description, the data will appear on the RFI screen without requiring any development. However, if a customer's invoice description involves a combination of volume, issue, or any other variable, custom development will be needed to migrate the customer.</a:t>
            </a:r>
          </a:p>
        </p:txBody>
      </p:sp>
    </p:spTree>
    <p:extLst>
      <p:ext uri="{BB962C8B-B14F-4D97-AF65-F5344CB8AC3E}">
        <p14:creationId xmlns:p14="http://schemas.microsoft.com/office/powerpoint/2010/main" val="143263269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B6BC-8EBF-4A02-89D3-8DBFFC250A27}"/>
              </a:ext>
            </a:extLst>
          </p:cNvPr>
          <p:cNvSpPr>
            <a:spLocks noGrp="1"/>
          </p:cNvSpPr>
          <p:nvPr>
            <p:ph type="title"/>
          </p:nvPr>
        </p:nvSpPr>
        <p:spPr>
          <a:xfrm>
            <a:off x="581998" y="-3879"/>
            <a:ext cx="11018807" cy="576262"/>
          </a:xfrm>
        </p:spPr>
        <p:txBody>
          <a:bodyPr/>
          <a:lstStyle/>
          <a:p>
            <a:r>
              <a:rPr lang="en-US" sz="2700" b="1"/>
              <a:t>JAS'24 </a:t>
            </a:r>
            <a:r>
              <a:rPr lang="en-US" sz="2700" b="1" err="1"/>
              <a:t>iWMS</a:t>
            </a:r>
            <a:r>
              <a:rPr lang="en-US" sz="2700" b="1"/>
              <a:t> - Planned Delivery Goals </a:t>
            </a:r>
            <a:endParaRPr lang="en-US" sz="2700" b="1">
              <a:solidFill>
                <a:srgbClr val="FF0000"/>
              </a:solidFill>
              <a:cs typeface="Calibri"/>
            </a:endParaRPr>
          </a:p>
        </p:txBody>
      </p:sp>
      <p:sp>
        <p:nvSpPr>
          <p:cNvPr id="5" name="Footer Placeholder 4">
            <a:extLst>
              <a:ext uri="{FF2B5EF4-FFF2-40B4-BE49-F238E27FC236}">
                <a16:creationId xmlns:a16="http://schemas.microsoft.com/office/drawing/2014/main" id="{4985C2D0-8AD2-4D2A-97E1-53199352F32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6AE89689-89C9-4EFF-B2CF-497B4B96CE4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75AC9B1-DC8F-499D-884F-8725CE55D332}"/>
              </a:ext>
            </a:extLst>
          </p:cNvPr>
          <p:cNvGraphicFramePr>
            <a:graphicFrameLocks noGrp="1"/>
          </p:cNvGraphicFramePr>
          <p:nvPr>
            <p:extLst>
              <p:ext uri="{D42A27DB-BD31-4B8C-83A1-F6EECF244321}">
                <p14:modId xmlns:p14="http://schemas.microsoft.com/office/powerpoint/2010/main" val="1294314443"/>
              </p:ext>
            </p:extLst>
          </p:nvPr>
        </p:nvGraphicFramePr>
        <p:xfrm>
          <a:off x="581998" y="470577"/>
          <a:ext cx="11500975" cy="5626286"/>
        </p:xfrm>
        <a:graphic>
          <a:graphicData uri="http://schemas.openxmlformats.org/drawingml/2006/table">
            <a:tbl>
              <a:tblPr/>
              <a:tblGrid>
                <a:gridCol w="1434121">
                  <a:extLst>
                    <a:ext uri="{9D8B030D-6E8A-4147-A177-3AD203B41FA5}">
                      <a16:colId xmlns:a16="http://schemas.microsoft.com/office/drawing/2014/main" val="3545584121"/>
                    </a:ext>
                  </a:extLst>
                </a:gridCol>
                <a:gridCol w="1190545">
                  <a:extLst>
                    <a:ext uri="{9D8B030D-6E8A-4147-A177-3AD203B41FA5}">
                      <a16:colId xmlns:a16="http://schemas.microsoft.com/office/drawing/2014/main" val="249146288"/>
                    </a:ext>
                  </a:extLst>
                </a:gridCol>
                <a:gridCol w="977198">
                  <a:extLst>
                    <a:ext uri="{9D8B030D-6E8A-4147-A177-3AD203B41FA5}">
                      <a16:colId xmlns:a16="http://schemas.microsoft.com/office/drawing/2014/main" val="1742673147"/>
                    </a:ext>
                  </a:extLst>
                </a:gridCol>
                <a:gridCol w="987778">
                  <a:extLst>
                    <a:ext uri="{9D8B030D-6E8A-4147-A177-3AD203B41FA5}">
                      <a16:colId xmlns:a16="http://schemas.microsoft.com/office/drawing/2014/main" val="896229250"/>
                    </a:ext>
                  </a:extLst>
                </a:gridCol>
                <a:gridCol w="1246569">
                  <a:extLst>
                    <a:ext uri="{9D8B030D-6E8A-4147-A177-3AD203B41FA5}">
                      <a16:colId xmlns:a16="http://schemas.microsoft.com/office/drawing/2014/main" val="2297998968"/>
                    </a:ext>
                  </a:extLst>
                </a:gridCol>
                <a:gridCol w="1396161">
                  <a:extLst>
                    <a:ext uri="{9D8B030D-6E8A-4147-A177-3AD203B41FA5}">
                      <a16:colId xmlns:a16="http://schemas.microsoft.com/office/drawing/2014/main" val="671362601"/>
                    </a:ext>
                  </a:extLst>
                </a:gridCol>
                <a:gridCol w="2477710">
                  <a:extLst>
                    <a:ext uri="{9D8B030D-6E8A-4147-A177-3AD203B41FA5}">
                      <a16:colId xmlns:a16="http://schemas.microsoft.com/office/drawing/2014/main" val="3383810483"/>
                    </a:ext>
                  </a:extLst>
                </a:gridCol>
                <a:gridCol w="1790893">
                  <a:extLst>
                    <a:ext uri="{9D8B030D-6E8A-4147-A177-3AD203B41FA5}">
                      <a16:colId xmlns:a16="http://schemas.microsoft.com/office/drawing/2014/main" val="2572643799"/>
                    </a:ext>
                  </a:extLst>
                </a:gridCol>
              </a:tblGrid>
              <a:tr h="697045">
                <a:tc>
                  <a:txBody>
                    <a:bodyPr/>
                    <a:lstStyle/>
                    <a:p>
                      <a:pPr algn="ctr" fontAlgn="b"/>
                      <a:r>
                        <a:rPr lang="en-IN" sz="1200" b="0" i="0" u="none" strike="noStrike">
                          <a:solidFill>
                            <a:schemeClr val="bg1"/>
                          </a:solidFill>
                          <a:effectLst/>
                          <a:latin typeface="Calibri"/>
                        </a:rPr>
                        <a:t>Customer</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b"/>
                      <a:r>
                        <a:rPr lang="en-US" sz="1200" b="1" i="0" u="none" strike="noStrike">
                          <a:solidFill>
                            <a:schemeClr val="bg1"/>
                          </a:solidFill>
                          <a:effectLst/>
                          <a:latin typeface="Calibri"/>
                        </a:rPr>
                        <a:t>Platform Setup*</a:t>
                      </a:r>
                      <a:endParaRPr lang="en-IN" sz="1200" b="1" i="0" u="none" strike="noStrike">
                        <a:solidFill>
                          <a:schemeClr val="bg1"/>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ctr" fontAlgn="b"/>
                      <a:r>
                        <a:rPr lang="en-US" sz="1200" b="1" i="0" u="none" strike="noStrike">
                          <a:solidFill>
                            <a:schemeClr val="bg1"/>
                          </a:solidFill>
                          <a:effectLst/>
                          <a:latin typeface="Calibri"/>
                        </a:rPr>
                        <a:t>Testing</a:t>
                      </a:r>
                    </a:p>
                    <a:p>
                      <a:pPr lvl="0" algn="ctr">
                        <a:buNone/>
                      </a:pPr>
                      <a:r>
                        <a:rPr lang="en-US" sz="1200" b="1" i="0" u="none" strike="noStrike">
                          <a:solidFill>
                            <a:schemeClr val="bg1"/>
                          </a:solidFill>
                          <a:effectLst/>
                          <a:latin typeface="Calibri"/>
                        </a:rPr>
                        <a:t>(</a:t>
                      </a:r>
                      <a:r>
                        <a:rPr lang="en-US" sz="1200" b="1" i="0" u="none" strike="noStrike" err="1">
                          <a:solidFill>
                            <a:schemeClr val="bg1"/>
                          </a:solidFill>
                          <a:effectLst/>
                          <a:latin typeface="Calibri"/>
                        </a:rPr>
                        <a:t>Prod.Tech</a:t>
                      </a:r>
                      <a:r>
                        <a:rPr lang="en-US" sz="1200" b="1" i="0" u="none" strike="noStrike">
                          <a:solidFill>
                            <a:schemeClr val="bg1"/>
                          </a:solidFill>
                          <a:effectLst/>
                          <a:latin typeface="Calibri"/>
                        </a:rPr>
                        <a:t>.)</a:t>
                      </a:r>
                    </a:p>
                  </a:txBody>
                  <a:tcPr marL="8676" marR="8676" marT="867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200" b="1" i="0" u="none" strike="noStrike">
                          <a:solidFill>
                            <a:schemeClr val="bg1"/>
                          </a:solidFill>
                          <a:effectLst/>
                          <a:latin typeface="Calibri"/>
                        </a:rPr>
                        <a:t>Testing</a:t>
                      </a:r>
                    </a:p>
                    <a:p>
                      <a:pPr lvl="0" algn="ctr">
                        <a:buNone/>
                      </a:pPr>
                      <a:r>
                        <a:rPr lang="en-US" sz="1200" b="1" i="0" u="none" strike="noStrike">
                          <a:solidFill>
                            <a:schemeClr val="bg1"/>
                          </a:solidFill>
                          <a:effectLst/>
                          <a:latin typeface="Calibri"/>
                        </a:rPr>
                        <a:t>(Customer)</a:t>
                      </a: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b"/>
                      <a:r>
                        <a:rPr lang="en-US" sz="1200" b="1" i="0" u="none" strike="noStrike">
                          <a:solidFill>
                            <a:schemeClr val="bg1"/>
                          </a:solidFill>
                          <a:effectLst/>
                          <a:latin typeface="Calibri"/>
                        </a:rPr>
                        <a:t>Go Live Date</a:t>
                      </a:r>
                      <a:endParaRPr lang="en-IN" sz="1200" b="1" i="0" u="none" strike="noStrike">
                        <a:solidFill>
                          <a:schemeClr val="bg1"/>
                        </a:solidFill>
                        <a:effectLst/>
                        <a:latin typeface="Calibri"/>
                      </a:endParaRP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lvl="0" algn="ctr">
                        <a:buNone/>
                      </a:pPr>
                      <a:r>
                        <a:rPr lang="en-US" sz="1200" b="1" i="0" u="none" strike="noStrike">
                          <a:solidFill>
                            <a:schemeClr val="bg1"/>
                          </a:solidFill>
                          <a:effectLst/>
                          <a:latin typeface="Calibri"/>
                        </a:rPr>
                        <a:t>Why?</a:t>
                      </a:r>
                    </a:p>
                  </a:txBody>
                  <a:tcPr marL="8675" marR="8675" marT="867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6350">
                      <a:solidFill>
                        <a:srgbClr val="000000"/>
                      </a:solidFill>
                    </a:lnB>
                    <a:solidFill>
                      <a:srgbClr val="0070C0"/>
                    </a:solidFill>
                  </a:tcPr>
                </a:tc>
                <a:tc rowSpan="2">
                  <a:txBody>
                    <a:bodyPr/>
                    <a:lstStyle/>
                    <a:p>
                      <a:pPr lvl="0" algn="ctr">
                        <a:buNone/>
                      </a:pPr>
                      <a:r>
                        <a:rPr lang="en-US" sz="1200" b="1" i="0" u="none" strike="noStrike">
                          <a:solidFill>
                            <a:schemeClr val="bg1"/>
                          </a:solidFill>
                          <a:effectLst/>
                          <a:latin typeface="Calibri"/>
                        </a:rPr>
                        <a:t>JAS'24 Status</a:t>
                      </a:r>
                    </a:p>
                  </a:txBody>
                  <a:tcPr marL="8674" marR="8674" marT="8674" marB="0" anchor="ctr">
                    <a:lnL w="12700">
                      <a:solidFill>
                        <a:schemeClr val="tx1"/>
                      </a:solidFill>
                    </a:lnL>
                    <a:lnR w="12700">
                      <a:solidFill>
                        <a:schemeClr val="tx1"/>
                      </a:solidFill>
                    </a:lnR>
                    <a:lnT w="12700">
                      <a:solidFill>
                        <a:schemeClr val="tx1"/>
                      </a:solidFill>
                    </a:lnT>
                    <a:lnB w="6350">
                      <a:solidFill>
                        <a:srgbClr val="000000"/>
                      </a:solidFill>
                    </a:lnB>
                    <a:solidFill>
                      <a:srgbClr val="0070C0"/>
                    </a:solidFill>
                  </a:tcPr>
                </a:tc>
                <a:extLst>
                  <a:ext uri="{0D108BD9-81ED-4DB2-BD59-A6C34878D82A}">
                    <a16:rowId xmlns:a16="http://schemas.microsoft.com/office/drawing/2014/main" val="536669686"/>
                  </a:ext>
                </a:extLst>
              </a:tr>
              <a:tr h="468920">
                <a:tc>
                  <a:txBody>
                    <a:bodyPr/>
                    <a:lstStyle/>
                    <a:p>
                      <a:pPr algn="ctr" fontAlgn="b"/>
                      <a:r>
                        <a:rPr lang="en-IN" sz="1200" b="1" i="0" u="none" strike="noStrike">
                          <a:solidFill>
                            <a:srgbClr val="000000"/>
                          </a:solidFill>
                          <a:effectLst/>
                          <a:latin typeface="Calibri"/>
                        </a:rPr>
                        <a:t>WMS New onboarding</a:t>
                      </a:r>
                      <a:endParaRPr lang="en-US" sz="1200"/>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200" b="1" i="0" u="none" strike="noStrike">
                          <a:solidFill>
                            <a:srgbClr val="000000"/>
                          </a:solidFill>
                          <a:effectLst/>
                          <a:latin typeface="Calibri"/>
                        </a:rPr>
                        <a:t>Start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200" b="1" i="0" u="none" strike="noStrike">
                          <a:solidFill>
                            <a:srgbClr val="000000"/>
                          </a:solidFill>
                          <a:effectLst/>
                          <a:latin typeface="Calibri"/>
                        </a:rPr>
                        <a:t>End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200" b="1" i="0" u="none" strike="noStrike">
                          <a:solidFill>
                            <a:srgbClr val="000000"/>
                          </a:solidFill>
                          <a:effectLst/>
                          <a:latin typeface="Calibri"/>
                        </a:rPr>
                        <a:t>End Date</a:t>
                      </a:r>
                      <a:endParaRPr lang="en-IN" sz="12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200" b="1" i="0" u="none" strike="noStrike">
                          <a:solidFill>
                            <a:srgbClr val="000000"/>
                          </a:solidFill>
                          <a:effectLst/>
                          <a:latin typeface="Calibri"/>
                        </a:rPr>
                        <a:t>End Date</a:t>
                      </a:r>
                      <a:endParaRPr lang="en-IN" sz="12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18466627"/>
                  </a:ext>
                </a:extLst>
              </a:tr>
              <a:tr h="468920">
                <a:tc>
                  <a:txBody>
                    <a:bodyPr/>
                    <a:lstStyle/>
                    <a:p>
                      <a:pPr lvl="0" algn="ctr">
                        <a:buNone/>
                      </a:pPr>
                      <a:r>
                        <a:rPr lang="en-IN" sz="1100" b="0" i="0" u="none" strike="noStrike" noProof="0">
                          <a:solidFill>
                            <a:srgbClr val="000000"/>
                          </a:solidFill>
                          <a:effectLst/>
                        </a:rPr>
                        <a:t>CUP (Journals) - Dashboard</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noProof="0">
                          <a:solidFill>
                            <a:srgbClr val="000000"/>
                          </a:solidFill>
                          <a:effectLst/>
                          <a:latin typeface="+mn-lt"/>
                          <a:ea typeface="+mn-ea"/>
                          <a:cs typeface="+mn-cs"/>
                        </a:rPr>
                        <a:t>1-Aug-2024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a:solidFill>
                            <a:srgbClr val="000000"/>
                          </a:solidFill>
                          <a:effectLst/>
                          <a:latin typeface="+mn-lt"/>
                          <a:ea typeface="+mn-ea"/>
                          <a:cs typeface="+mn-cs"/>
                        </a:rPr>
                        <a:t>17-Sep-2024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US" sz="1100" b="0" i="0" u="none" strike="noStrike" kern="1200">
                          <a:solidFill>
                            <a:srgbClr val="000000"/>
                          </a:solidFill>
                          <a:effectLst/>
                          <a:latin typeface="+mn-lt"/>
                          <a:ea typeface="+mn-ea"/>
                          <a:cs typeface="+mn-cs"/>
                        </a:rPr>
                        <a:t>NA</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US" sz="1100" b="0" i="0" u="none" strike="noStrike" noProof="0">
                          <a:solidFill>
                            <a:srgbClr val="000000"/>
                          </a:solidFill>
                          <a:effectLst/>
                          <a:latin typeface="Calibri"/>
                        </a:rPr>
                        <a:t>24-Sep-2024 </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3-Oct-2024</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a:solidFill>
                            <a:srgbClr val="000000"/>
                          </a:solidFill>
                          <a:effectLst/>
                          <a:latin typeface="Calibri"/>
                        </a:rPr>
                        <a:t>Customer requirement</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3D3D3D"/>
                          </a:solidFill>
                          <a:effectLst/>
                          <a:latin typeface="Calibri"/>
                        </a:rPr>
                        <a:t>Completed</a:t>
                      </a:r>
                      <a:endParaRPr lang="en-US" sz="1100"/>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a:solidFill>
                        <a:srgbClr val="000000"/>
                      </a:solidFill>
                    </a:lnB>
                    <a:solidFill>
                      <a:srgbClr val="00B050"/>
                    </a:solidFill>
                  </a:tcPr>
                </a:tc>
                <a:extLst>
                  <a:ext uri="{0D108BD9-81ED-4DB2-BD59-A6C34878D82A}">
                    <a16:rowId xmlns:a16="http://schemas.microsoft.com/office/drawing/2014/main" val="95538381"/>
                  </a:ext>
                </a:extLst>
              </a:tr>
              <a:tr h="545432">
                <a:tc>
                  <a:txBody>
                    <a:bodyPr/>
                    <a:lstStyle/>
                    <a:p>
                      <a:pPr lvl="0" algn="ctr">
                        <a:buNone/>
                      </a:pPr>
                      <a:r>
                        <a:rPr lang="en-IN" sz="1100" b="0" i="0" u="none" strike="noStrike" noProof="0">
                          <a:solidFill>
                            <a:srgbClr val="000000"/>
                          </a:solidFill>
                          <a:effectLst/>
                        </a:rPr>
                        <a:t>New </a:t>
                      </a:r>
                      <a:r>
                        <a:rPr lang="en-IN" sz="1100" b="0" i="0" u="none" strike="noStrike" noProof="0" err="1">
                          <a:solidFill>
                            <a:srgbClr val="000000"/>
                          </a:solidFill>
                          <a:effectLst/>
                        </a:rPr>
                        <a:t>iTracks</a:t>
                      </a:r>
                      <a:r>
                        <a:rPr lang="en-IN" sz="1100" b="0" i="0" u="none" strike="noStrike" noProof="0">
                          <a:solidFill>
                            <a:srgbClr val="000000"/>
                          </a:solidFill>
                          <a:effectLst/>
                        </a:rPr>
                        <a:t> Integration</a:t>
                      </a:r>
                      <a:endParaRPr lang="en-US" sz="1100"/>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noProof="0">
                          <a:solidFill>
                            <a:srgbClr val="000000"/>
                          </a:solidFill>
                          <a:effectLst/>
                          <a:latin typeface="+mn-lt"/>
                          <a:ea typeface="+mn-ea"/>
                          <a:cs typeface="+mn-cs"/>
                        </a:rPr>
                        <a:t>1-Jul-2024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100" b="0" i="0" u="none" strike="noStrike" kern="1200" noProof="0">
                          <a:solidFill>
                            <a:srgbClr val="000000"/>
                          </a:solidFill>
                          <a:effectLst/>
                          <a:latin typeface="+mn-lt"/>
                          <a:ea typeface="+mn-ea"/>
                          <a:cs typeface="+mn-cs"/>
                        </a:rPr>
                        <a:t>20-Sep-2024</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US" sz="1100" b="0" i="0" u="none" strike="noStrike" kern="1200" noProof="0">
                          <a:solidFill>
                            <a:srgbClr val="000000"/>
                          </a:solidFill>
                          <a:effectLst/>
                          <a:latin typeface="+mn-lt"/>
                          <a:ea typeface="+mn-ea"/>
                          <a:cs typeface="+mn-cs"/>
                        </a:rPr>
                        <a:t>30-Sep-2024 </a:t>
                      </a:r>
                      <a:endParaRPr lang="en-US" sz="1100" b="0" i="0" u="none" strike="noStrike" kern="120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6-Oct-2024</a:t>
                      </a:r>
                      <a:endParaRPr lang="en-US" sz="1100"/>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a:solidFill>
                            <a:srgbClr val="000000"/>
                          </a:solidFill>
                          <a:effectLst/>
                          <a:latin typeface="Calibri"/>
                        </a:rPr>
                        <a:t>To decommission old </a:t>
                      </a:r>
                      <a:r>
                        <a:rPr lang="en-US" sz="1100" b="0" i="0" u="none" strike="noStrike" err="1">
                          <a:solidFill>
                            <a:srgbClr val="000000"/>
                          </a:solidFill>
                          <a:effectLst/>
                          <a:latin typeface="Calibri"/>
                        </a:rPr>
                        <a:t>iTracks</a:t>
                      </a:r>
                      <a:r>
                        <a:rPr lang="en-US" sz="1100" b="0" i="0" u="none" strike="noStrike">
                          <a:solidFill>
                            <a:srgbClr val="000000"/>
                          </a:solidFill>
                          <a:effectLst/>
                          <a:latin typeface="Calibri"/>
                        </a:rPr>
                        <a:t>(Integration of productivity module</a:t>
                      </a:r>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a:solidFill>
                            <a:srgbClr val="000000"/>
                          </a:solidFill>
                          <a:effectLst/>
                          <a:latin typeface="Calibri"/>
                        </a:rPr>
                        <a:t>On Track</a:t>
                      </a:r>
                    </a:p>
                  </a:txBody>
                  <a:tcPr marL="8674" marR="8674" marT="8674" marB="0" anchor="ctr">
                    <a:lnL w="6350">
                      <a:solidFill>
                        <a:srgbClr val="000000"/>
                      </a:solidFill>
                    </a:lnL>
                    <a:lnR w="6350">
                      <a:solidFill>
                        <a:srgbClr val="000000"/>
                      </a:solidFill>
                    </a:lnR>
                    <a:lnT w="6350">
                      <a:solidFill>
                        <a:srgbClr val="000000"/>
                      </a:solidFill>
                    </a:lnT>
                    <a:lnB w="6350">
                      <a:solidFill>
                        <a:srgbClr val="000000"/>
                      </a:solidFill>
                    </a:lnB>
                    <a:solidFill>
                      <a:srgbClr val="92D050"/>
                    </a:solidFill>
                  </a:tcPr>
                </a:tc>
                <a:extLst>
                  <a:ext uri="{0D108BD9-81ED-4DB2-BD59-A6C34878D82A}">
                    <a16:rowId xmlns:a16="http://schemas.microsoft.com/office/drawing/2014/main" val="3331706200"/>
                  </a:ext>
                </a:extLst>
              </a:tr>
              <a:tr h="266144">
                <a:tc>
                  <a:txBody>
                    <a:bodyPr/>
                    <a:lstStyle/>
                    <a:p>
                      <a:pPr lvl="0" algn="ctr">
                        <a:buNone/>
                      </a:pPr>
                      <a:r>
                        <a:rPr lang="en-IN" sz="1100" b="0" i="0" u="none" strike="noStrike" noProof="0">
                          <a:solidFill>
                            <a:srgbClr val="000000"/>
                          </a:solidFill>
                          <a:effectLst/>
                          <a:latin typeface="Calibri"/>
                        </a:rPr>
                        <a:t>LS (Journals) </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a:rPr>
                        <a:t>1-July-24 </a:t>
                      </a:r>
                    </a:p>
                  </a:txBody>
                  <a:tcPr marL="5249" marR="5249" marT="5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a:rPr>
                        <a:t>28-Sep-24 </a:t>
                      </a:r>
                    </a:p>
                  </a:txBody>
                  <a:tcPr marL="5249" marR="5249" marT="5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a:rPr>
                        <a:t>10-Oct-24 </a:t>
                      </a:r>
                    </a:p>
                  </a:txBody>
                  <a:tcPr marL="5249" marR="5249" marT="5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a:rPr>
                        <a:t>YTD</a:t>
                      </a:r>
                    </a:p>
                  </a:txBody>
                  <a:tcPr marL="5249" marR="5249" marT="5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sngStrike">
                          <a:solidFill>
                            <a:srgbClr val="000000"/>
                          </a:solidFill>
                          <a:effectLst/>
                          <a:latin typeface="Calibri"/>
                        </a:rPr>
                        <a:t>18-Oct-24 </a:t>
                      </a:r>
                      <a:br>
                        <a:rPr lang="en-IN" sz="1100" b="0" i="0" u="none" strike="sngStrike">
                          <a:solidFill>
                            <a:srgbClr val="000000"/>
                          </a:solidFill>
                          <a:effectLst/>
                          <a:latin typeface="Calibri"/>
                        </a:rPr>
                      </a:br>
                      <a:r>
                        <a:rPr lang="en-IN" sz="1100" b="0" i="0" u="none" strike="sngStrike">
                          <a:solidFill>
                            <a:srgbClr val="000000"/>
                          </a:solidFill>
                          <a:effectLst/>
                          <a:latin typeface="Calibri"/>
                        </a:rPr>
                        <a:t>30-Sep-24</a:t>
                      </a:r>
                    </a:p>
                    <a:p>
                      <a:pPr algn="ctr" rtl="0" fontAlgn="ctr"/>
                      <a:r>
                        <a:rPr lang="en-IN" sz="1100" b="0" i="0" u="none" strike="noStrike">
                          <a:solidFill>
                            <a:srgbClr val="000000"/>
                          </a:solidFill>
                          <a:effectLst/>
                          <a:latin typeface="Calibri"/>
                        </a:rPr>
                        <a:t>13-Oct-24</a:t>
                      </a:r>
                    </a:p>
                  </a:txBody>
                  <a:tcPr marL="5249" marR="5249" marT="52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000000"/>
                          </a:solidFill>
                          <a:effectLst/>
                        </a:rPr>
                        <a:t>New customer transition; Elsevier </a:t>
                      </a:r>
                      <a:endParaRPr lang="en-US" sz="1100"/>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3D3D3D"/>
                          </a:solidFill>
                          <a:effectLst/>
                          <a:latin typeface="Calibri"/>
                        </a:rPr>
                        <a:t>Customer Demo Provided , P2 points On Track</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443677"/>
                  </a:ext>
                </a:extLst>
              </a:tr>
              <a:tr h="468920">
                <a:tc>
                  <a:txBody>
                    <a:bodyPr/>
                    <a:lstStyle/>
                    <a:p>
                      <a:pPr algn="ctr" rtl="0" fontAlgn="base"/>
                      <a:r>
                        <a:rPr lang="en-US" sz="1300" b="0" i="0" u="none" strike="noStrike">
                          <a:solidFill>
                            <a:srgbClr val="000000"/>
                          </a:solidFill>
                          <a:effectLst/>
                          <a:latin typeface="Calibri" panose="020F0502020204030204" pitchFamily="34" charset="0"/>
                        </a:rPr>
                        <a:t>WKH Issue Workflow</a:t>
                      </a:r>
                      <a:r>
                        <a:rPr lang="en-US" sz="1300" b="0" i="0">
                          <a:solidFill>
                            <a:srgbClr val="000000"/>
                          </a:solidFill>
                          <a:effectLst/>
                          <a:latin typeface="Calibri" panose="020F0502020204030204" pitchFamily="34" charset="0"/>
                        </a:rPr>
                        <a:t>​</a:t>
                      </a:r>
                      <a:endParaRPr lang="en-US" b="0" i="0">
                        <a:solidFill>
                          <a:srgbClr val="000000"/>
                        </a:solidFill>
                        <a:effectLst/>
                      </a:endParaRPr>
                    </a:p>
                  </a:txBody>
                  <a:tcPr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algn="ctr" rtl="0" fontAlgn="base"/>
                      <a:r>
                        <a:rPr lang="en-IN" sz="1300" b="0" i="0" u="none" strike="noStrike">
                          <a:solidFill>
                            <a:srgbClr val="000000"/>
                          </a:solidFill>
                          <a:effectLst/>
                          <a:latin typeface="Calibri" panose="020F0502020204030204" pitchFamily="34" charset="0"/>
                        </a:rPr>
                        <a:t>01-Jul-24</a:t>
                      </a:r>
                      <a:r>
                        <a:rPr lang="en-IN" sz="1300" b="0" i="0">
                          <a:solidFill>
                            <a:srgbClr val="000000"/>
                          </a:solidFill>
                          <a:effectLst/>
                          <a:latin typeface="Calibri" panose="020F0502020204030204" pitchFamily="34" charset="0"/>
                        </a:rPr>
                        <a:t>​</a:t>
                      </a:r>
                      <a:endParaRPr lang="en-IN"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ase"/>
                      <a:r>
                        <a:rPr lang="en-IN" sz="1300" b="0" i="0" u="none" strike="noStrike">
                          <a:solidFill>
                            <a:srgbClr val="000000"/>
                          </a:solidFill>
                          <a:effectLst/>
                          <a:latin typeface="Calibri" panose="020F0502020204030204" pitchFamily="34" charset="0"/>
                        </a:rPr>
                        <a:t>20-Jul-24</a:t>
                      </a:r>
                      <a:r>
                        <a:rPr lang="en-IN" sz="1300" b="0" i="0">
                          <a:solidFill>
                            <a:srgbClr val="000000"/>
                          </a:solidFill>
                          <a:effectLst/>
                          <a:latin typeface="Calibri" panose="020F0502020204030204" pitchFamily="34" charset="0"/>
                        </a:rPr>
                        <a:t>​</a:t>
                      </a:r>
                      <a:endParaRPr lang="en-IN"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ase"/>
                      <a:r>
                        <a:rPr lang="en-IN" sz="1300" b="0" i="0" u="none" strike="noStrike">
                          <a:solidFill>
                            <a:srgbClr val="000000"/>
                          </a:solidFill>
                          <a:effectLst/>
                          <a:latin typeface="Calibri" panose="020F0502020204030204" pitchFamily="34" charset="0"/>
                        </a:rPr>
                        <a:t>28-July-24 </a:t>
                      </a:r>
                      <a:r>
                        <a:rPr lang="en-IN" sz="1300" b="0" i="0">
                          <a:solidFill>
                            <a:srgbClr val="000000"/>
                          </a:solidFill>
                          <a:effectLst/>
                          <a:latin typeface="Calibri" panose="020F0502020204030204" pitchFamily="34" charset="0"/>
                        </a:rPr>
                        <a:t>​</a:t>
                      </a:r>
                      <a:endParaRPr lang="en-IN"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ase"/>
                      <a:r>
                        <a:rPr lang="en-IN" sz="1300" b="0" i="0" u="none" strike="noStrike">
                          <a:solidFill>
                            <a:srgbClr val="000000"/>
                          </a:solidFill>
                          <a:effectLst/>
                          <a:latin typeface="Calibri" panose="020F0502020204030204" pitchFamily="34" charset="0"/>
                        </a:rPr>
                        <a:t>NA</a:t>
                      </a:r>
                      <a:r>
                        <a:rPr lang="en-IN" sz="1300" b="0" i="0">
                          <a:solidFill>
                            <a:srgbClr val="000000"/>
                          </a:solidFill>
                          <a:effectLst/>
                          <a:latin typeface="Calibri" panose="020F0502020204030204" pitchFamily="34" charset="0"/>
                        </a:rPr>
                        <a:t>​</a:t>
                      </a:r>
                      <a:endParaRPr lang="en-IN"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ase"/>
                      <a:r>
                        <a:rPr lang="en-IN" sz="1300" b="0" i="0" strike="sngStrike">
                          <a:solidFill>
                            <a:srgbClr val="000000"/>
                          </a:solidFill>
                          <a:effectLst/>
                          <a:latin typeface="Calibri" panose="020F0502020204030204" pitchFamily="34" charset="0"/>
                        </a:rPr>
                        <a:t>06-Aug-24</a:t>
                      </a:r>
                      <a:r>
                        <a:rPr lang="en-IN" sz="1300" b="0" i="0">
                          <a:solidFill>
                            <a:srgbClr val="000000"/>
                          </a:solidFill>
                          <a:effectLst/>
                          <a:latin typeface="Calibri" panose="020F0502020204030204" pitchFamily="34" charset="0"/>
                        </a:rPr>
                        <a:t>​</a:t>
                      </a:r>
                      <a:endParaRPr lang="en-IN" b="0" i="0">
                        <a:solidFill>
                          <a:srgbClr val="000000"/>
                        </a:solidFill>
                        <a:effectLst/>
                      </a:endParaRPr>
                    </a:p>
                    <a:p>
                      <a:pPr algn="ctr" rtl="0" fontAlgn="base"/>
                      <a:r>
                        <a:rPr lang="en-IN" sz="1300" b="0" i="0" strike="sngStrike">
                          <a:solidFill>
                            <a:srgbClr val="000000"/>
                          </a:solidFill>
                          <a:effectLst/>
                          <a:latin typeface="Calibri" panose="020F0502020204030204" pitchFamily="34" charset="0"/>
                        </a:rPr>
                        <a:t>14-Sep-24</a:t>
                      </a:r>
                      <a:r>
                        <a:rPr lang="en-IN" sz="1300" b="0" i="0">
                          <a:solidFill>
                            <a:srgbClr val="000000"/>
                          </a:solidFill>
                          <a:effectLst/>
                          <a:latin typeface="Calibri" panose="020F0502020204030204" pitchFamily="34" charset="0"/>
                        </a:rPr>
                        <a:t>​</a:t>
                      </a:r>
                      <a:endParaRPr lang="en-IN" b="0" i="0">
                        <a:solidFill>
                          <a:srgbClr val="000000"/>
                        </a:solidFill>
                        <a:effectLst/>
                      </a:endParaRPr>
                    </a:p>
                    <a:p>
                      <a:pPr algn="ctr" rtl="0" fontAlgn="base"/>
                      <a:r>
                        <a:rPr lang="en-IN" sz="1300" b="0" i="0" u="none" strike="sngStrike">
                          <a:solidFill>
                            <a:srgbClr val="000000"/>
                          </a:solidFill>
                          <a:effectLst/>
                          <a:latin typeface="Calibri" panose="020F0502020204030204" pitchFamily="34" charset="0"/>
                        </a:rPr>
                        <a:t>28-Sep-24</a:t>
                      </a:r>
                      <a:r>
                        <a:rPr lang="en-IN" sz="1300" b="0" i="0" strike="sngStrike">
                          <a:solidFill>
                            <a:srgbClr val="000000"/>
                          </a:solidFill>
                          <a:effectLst/>
                          <a:latin typeface="Calibri" panose="020F0502020204030204" pitchFamily="34" charset="0"/>
                        </a:rPr>
                        <a:t>​</a:t>
                      </a:r>
                    </a:p>
                    <a:p>
                      <a:pPr algn="ctr" rtl="0" fontAlgn="base"/>
                      <a:r>
                        <a:rPr lang="en-IN" sz="1300" b="0" i="0" strike="noStrike">
                          <a:solidFill>
                            <a:srgbClr val="000000"/>
                          </a:solidFill>
                          <a:effectLst/>
                          <a:highlight>
                            <a:srgbClr val="FFFF00"/>
                          </a:highlight>
                          <a:latin typeface="Calibri" panose="020F0502020204030204" pitchFamily="34" charset="0"/>
                        </a:rPr>
                        <a:t>6-Oct-24</a:t>
                      </a:r>
                      <a:endParaRPr lang="en-IN" b="0" i="0" strike="noStrike">
                        <a:solidFill>
                          <a:srgbClr val="000000"/>
                        </a:solidFill>
                        <a:effectLst/>
                        <a:highlight>
                          <a:srgbClr val="FFFF00"/>
                        </a:highligh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ase"/>
                      <a:r>
                        <a:rPr lang="en-IN" sz="1300" b="0" i="0" u="none" strike="noStrike">
                          <a:solidFill>
                            <a:srgbClr val="000000"/>
                          </a:solidFill>
                          <a:effectLst/>
                          <a:latin typeface="Calibri" panose="020F0502020204030204" pitchFamily="34" charset="0"/>
                        </a:rPr>
                        <a:t>Customer requirement</a:t>
                      </a:r>
                      <a:r>
                        <a:rPr lang="en-IN" sz="1300" b="0" i="0">
                          <a:solidFill>
                            <a:srgbClr val="000000"/>
                          </a:solidFill>
                          <a:effectLst/>
                          <a:latin typeface="Calibri" panose="020F0502020204030204" pitchFamily="34" charset="0"/>
                        </a:rPr>
                        <a:t>​</a:t>
                      </a:r>
                      <a:endParaRPr lang="en-IN"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algn="ctr" rtl="0" fontAlgn="base"/>
                      <a:r>
                        <a:rPr lang="en-US" sz="1300" b="0" i="0" u="none" strike="noStrike">
                          <a:solidFill>
                            <a:srgbClr val="000000"/>
                          </a:solidFill>
                          <a:effectLst/>
                          <a:latin typeface="Calibri" panose="020F0502020204030204" pitchFamily="34" charset="0"/>
                        </a:rPr>
                        <a:t>PAP stage is in PT UAT</a:t>
                      </a:r>
                      <a:r>
                        <a:rPr lang="en-US" sz="1300" b="0" i="0">
                          <a:solidFill>
                            <a:srgbClr val="000000"/>
                          </a:solidFill>
                          <a:effectLst/>
                          <a:latin typeface="Calibri" panose="020F0502020204030204" pitchFamily="34" charset="0"/>
                        </a:rPr>
                        <a:t>​</a:t>
                      </a:r>
                      <a:endParaRPr lang="en-US" b="0" i="0">
                        <a:solidFill>
                          <a:srgbClr val="000000"/>
                        </a:solidFill>
                        <a:effectLst/>
                      </a:endParaRPr>
                    </a:p>
                    <a:p>
                      <a:pPr algn="ctr" rtl="0" fontAlgn="base"/>
                      <a:r>
                        <a:rPr lang="en-US" sz="1300" b="0" i="0" u="none" strike="noStrike">
                          <a:solidFill>
                            <a:srgbClr val="000000"/>
                          </a:solidFill>
                          <a:effectLst/>
                          <a:latin typeface="Calibri" panose="020F0502020204030204" pitchFamily="34" charset="0"/>
                        </a:rPr>
                        <a:t>Issue Proof – T&amp;E Signed off</a:t>
                      </a:r>
                      <a:r>
                        <a:rPr lang="en-US" sz="1300" b="0" i="0">
                          <a:solidFill>
                            <a:srgbClr val="000000"/>
                          </a:solidFill>
                          <a:effectLst/>
                          <a:latin typeface="Calibri" panose="020F0502020204030204" pitchFamily="34" charset="0"/>
                        </a:rPr>
                        <a:t>​</a:t>
                      </a:r>
                      <a:endParaRPr lang="en-US" b="0" i="0">
                        <a:solidFill>
                          <a:srgbClr val="000000"/>
                        </a:solidFill>
                        <a:effectLst/>
                      </a:endParaRPr>
                    </a:p>
                    <a:p>
                      <a:pPr algn="ctr" rtl="0" fontAlgn="base"/>
                      <a:r>
                        <a:rPr lang="en-US" sz="1300" b="0" i="0" u="none" strike="noStrike">
                          <a:solidFill>
                            <a:srgbClr val="000000"/>
                          </a:solidFill>
                          <a:effectLst/>
                          <a:highlight>
                            <a:srgbClr val="FFFF00"/>
                          </a:highlight>
                          <a:latin typeface="Calibri" panose="020F0502020204030204" pitchFamily="34" charset="0"/>
                        </a:rPr>
                        <a:t>Issue Revises –Signed off</a:t>
                      </a:r>
                      <a:endParaRPr lang="en-US" b="0" i="0">
                        <a:solidFill>
                          <a:srgbClr val="000000"/>
                        </a:solidFill>
                        <a:effectLst/>
                      </a:endParaRPr>
                    </a:p>
                    <a:p>
                      <a:pPr algn="ctr" rtl="0" fontAlgn="base"/>
                      <a:r>
                        <a:rPr lang="en-US" sz="1300" b="0" i="0" u="none" strike="noStrike">
                          <a:solidFill>
                            <a:srgbClr val="000000"/>
                          </a:solidFill>
                          <a:effectLst/>
                          <a:latin typeface="Calibri" panose="020F0502020204030204" pitchFamily="34" charset="0"/>
                        </a:rPr>
                        <a:t>ELD – in Defect fixing. Target: </a:t>
                      </a:r>
                      <a:r>
                        <a:rPr lang="en-US" sz="1300" b="0" i="0" u="none" strike="sngStrike">
                          <a:solidFill>
                            <a:srgbClr val="000000"/>
                          </a:solidFill>
                          <a:effectLst/>
                          <a:latin typeface="Calibri" panose="020F0502020204030204" pitchFamily="34" charset="0"/>
                        </a:rPr>
                        <a:t>18-Sep</a:t>
                      </a:r>
                      <a:r>
                        <a:rPr lang="en-US" sz="1300" b="0" i="0" u="none" strike="noStrike">
                          <a:solidFill>
                            <a:srgbClr val="000000"/>
                          </a:solidFill>
                          <a:effectLst/>
                          <a:latin typeface="Calibri" panose="020F0502020204030204" pitchFamily="34" charset="0"/>
                        </a:rPr>
                        <a:t> 3</a:t>
                      </a:r>
                      <a:r>
                        <a:rPr lang="en-US" sz="1300" b="0" i="0" u="none" strike="noStrike" baseline="30000">
                          <a:solidFill>
                            <a:srgbClr val="000000"/>
                          </a:solidFill>
                          <a:effectLst/>
                          <a:latin typeface="Calibri" panose="020F0502020204030204" pitchFamily="34" charset="0"/>
                        </a:rPr>
                        <a:t>rd</a:t>
                      </a:r>
                      <a:r>
                        <a:rPr lang="en-US" sz="1300" b="0" i="0" u="none" strike="noStrike">
                          <a:solidFill>
                            <a:srgbClr val="000000"/>
                          </a:solidFill>
                          <a:effectLst/>
                          <a:latin typeface="Calibri" panose="020F0502020204030204" pitchFamily="34" charset="0"/>
                        </a:rPr>
                        <a:t> Oct; PT target: </a:t>
                      </a:r>
                      <a:r>
                        <a:rPr lang="en-US" sz="1300" b="0" i="0" u="none" strike="sngStrike">
                          <a:solidFill>
                            <a:srgbClr val="000000"/>
                          </a:solidFill>
                          <a:effectLst/>
                          <a:latin typeface="Calibri" panose="020F0502020204030204" pitchFamily="34" charset="0"/>
                        </a:rPr>
                        <a:t>20-Sep</a:t>
                      </a:r>
                      <a:r>
                        <a:rPr lang="en-US" sz="1300" b="0" i="0" strike="sngStrike">
                          <a:solidFill>
                            <a:srgbClr val="000000"/>
                          </a:solidFill>
                          <a:effectLst/>
                          <a:latin typeface="Calibri" panose="020F0502020204030204" pitchFamily="34" charset="0"/>
                        </a:rPr>
                        <a:t>​</a:t>
                      </a:r>
                      <a:r>
                        <a:rPr lang="en-US" sz="1300" b="0" i="0" strike="noStrike">
                          <a:solidFill>
                            <a:srgbClr val="000000"/>
                          </a:solidFill>
                          <a:effectLst/>
                          <a:latin typeface="Calibri" panose="020F0502020204030204" pitchFamily="34" charset="0"/>
                        </a:rPr>
                        <a:t> 5-Oct</a:t>
                      </a:r>
                      <a:endParaRPr lang="en-US" b="0" i="0" strike="noStrike">
                        <a:solidFill>
                          <a:srgbClr val="000000"/>
                        </a:solidFill>
                        <a:effectLst/>
                      </a:endParaRPr>
                    </a:p>
                    <a:p>
                      <a:pPr algn="ctr" rtl="0" fontAlgn="base"/>
                      <a:r>
                        <a:rPr lang="en-US" sz="1300" b="0" i="0" u="none" strike="noStrike">
                          <a:solidFill>
                            <a:srgbClr val="000000"/>
                          </a:solidFill>
                          <a:effectLst/>
                          <a:latin typeface="Calibri" panose="020F0502020204030204" pitchFamily="34" charset="0"/>
                        </a:rPr>
                        <a:t>Elsevier customer visit; so, planning to move by 1 week; Non Camunda code to be merged; </a:t>
                      </a:r>
                      <a:r>
                        <a:rPr lang="en-US" sz="130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val="3178350956"/>
                  </a:ext>
                </a:extLst>
              </a:tr>
              <a:tr h="468920">
                <a:tc>
                  <a:txBody>
                    <a:bodyPr/>
                    <a:lstStyle/>
                    <a:p>
                      <a:pPr lvl="0" algn="ctr">
                        <a:buNone/>
                      </a:pPr>
                      <a:r>
                        <a:rPr lang="en-IN" sz="1100" b="0" i="0" u="none" strike="noStrike" noProof="0">
                          <a:solidFill>
                            <a:srgbClr val="000000"/>
                          </a:solidFill>
                          <a:effectLst/>
                          <a:latin typeface="Calibri"/>
                        </a:rPr>
                        <a:t>ELS (Books) </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buNone/>
                      </a:pPr>
                      <a:r>
                        <a:rPr lang="en-IN" sz="1100" b="0" i="0" u="none" strike="noStrike" kern="1200" noProof="0">
                          <a:solidFill>
                            <a:srgbClr val="000000"/>
                          </a:solidFill>
                          <a:effectLst/>
                        </a:rPr>
                        <a:t>YTP</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buNone/>
                      </a:pPr>
                      <a:r>
                        <a:rPr lang="en-IN" sz="1100" b="0" i="0" u="none" strike="noStrike" kern="1200" noProof="0">
                          <a:solidFill>
                            <a:srgbClr val="000000"/>
                          </a:solidFill>
                          <a:effectLst/>
                        </a:rPr>
                        <a:t>YTP</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buNone/>
                      </a:pPr>
                      <a:r>
                        <a:rPr lang="en-US" sz="1100" b="0" i="0" u="none" strike="noStrike" kern="1200" noProof="0">
                          <a:solidFill>
                            <a:srgbClr val="000000"/>
                          </a:solidFill>
                          <a:effectLst/>
                        </a:rPr>
                        <a:t>YTP</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YTP</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100" b="0" i="0" u="none" strike="noStrike" noProof="0">
                          <a:solidFill>
                            <a:srgbClr val="000000"/>
                          </a:solidFill>
                          <a:effectLst/>
                          <a:latin typeface="Calibri"/>
                        </a:rPr>
                        <a:t>YTP</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000000"/>
                          </a:solidFill>
                          <a:effectLst/>
                        </a:rPr>
                        <a:t>New customer transition; Elsevier </a:t>
                      </a:r>
                      <a:endParaRPr lang="en-US" sz="1100"/>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US" sz="1100" b="0" i="0" u="none" strike="noStrike" noProof="0">
                          <a:solidFill>
                            <a:srgbClr val="000000"/>
                          </a:solidFill>
                          <a:effectLst/>
                        </a:rPr>
                        <a:t>Moved to OND</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a:solidFill>
                        <a:srgbClr val="000000"/>
                      </a:solidFill>
                    </a:lnB>
                    <a:solidFill>
                      <a:schemeClr val="accent4"/>
                    </a:solidFill>
                  </a:tcPr>
                </a:tc>
                <a:extLst>
                  <a:ext uri="{0D108BD9-81ED-4DB2-BD59-A6C34878D82A}">
                    <a16:rowId xmlns:a16="http://schemas.microsoft.com/office/drawing/2014/main" val="3790709431"/>
                  </a:ext>
                </a:extLst>
              </a:tr>
            </a:tbl>
          </a:graphicData>
        </a:graphic>
      </p:graphicFrame>
      <p:sp>
        <p:nvSpPr>
          <p:cNvPr id="3" name="TextBox 2">
            <a:extLst>
              <a:ext uri="{FF2B5EF4-FFF2-40B4-BE49-F238E27FC236}">
                <a16:creationId xmlns:a16="http://schemas.microsoft.com/office/drawing/2014/main" id="{3B2AF765-9FAF-458B-A729-3EE87250619E}"/>
              </a:ext>
            </a:extLst>
          </p:cNvPr>
          <p:cNvSpPr txBox="1"/>
          <p:nvPr/>
        </p:nvSpPr>
        <p:spPr>
          <a:xfrm>
            <a:off x="380716" y="6854820"/>
            <a:ext cx="10760613" cy="646331"/>
          </a:xfrm>
          <a:prstGeom prst="rect">
            <a:avLst/>
          </a:prstGeom>
          <a:noFill/>
        </p:spPr>
        <p:txBody>
          <a:bodyPr wrap="square" lIns="91440" tIns="45720" rIns="91440" bIns="45720" rtlCol="0" anchor="t">
            <a:spAutoFit/>
          </a:bodyPr>
          <a:lstStyle/>
          <a:p>
            <a:r>
              <a:rPr lang="en-IN" b="1">
                <a:solidFill>
                  <a:srgbClr val="000000"/>
                </a:solidFill>
                <a:latin typeface="Calibri"/>
                <a:cs typeface="Calibri"/>
              </a:rPr>
              <a:t>Platform setup includes - Camunda Design, File IO Verification,  Tools IO, Integration Module, Unit Testing</a:t>
            </a:r>
            <a:endParaRPr lang="en-IN">
              <a:cs typeface="Calibri"/>
            </a:endParaRPr>
          </a:p>
          <a:p>
            <a:endParaRPr lang="en-IN"/>
          </a:p>
        </p:txBody>
      </p:sp>
    </p:spTree>
    <p:extLst>
      <p:ext uri="{BB962C8B-B14F-4D97-AF65-F5344CB8AC3E}">
        <p14:creationId xmlns:p14="http://schemas.microsoft.com/office/powerpoint/2010/main" val="3926350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106D3-D71F-CB8D-9D57-32C70ACD40C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643A165B-1389-4724-C962-5CED878DA2CA}"/>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2C2D86A3-A849-C8FC-83DA-6A25A823000F}"/>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E817FB0-AE2E-9AD4-11B6-887AAC8CC998}"/>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51E77DD1-C453-2078-2F42-6DD9E4AC34A1}"/>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9F124A-67FC-601A-E1F4-3DB96F20C8CA}"/>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44AF82A-3BED-ECB1-F826-4E7C33CA1FC2}"/>
              </a:ext>
            </a:extLst>
          </p:cNvPr>
          <p:cNvSpPr/>
          <p:nvPr/>
        </p:nvSpPr>
        <p:spPr>
          <a:xfrm>
            <a:off x="-63303" y="163709"/>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1B66CB06-59FD-ACB8-7322-3EF2A7EF6C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4ECE33F-113D-CC7A-C5EC-C3B0709A4D97}"/>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E9B800A2-A1BC-A29C-44F2-AB610DD00497}"/>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E9FC6D59-7374-E98A-5BB5-E73AE4788682}"/>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87036CCA-9CDA-345B-A970-A9ED8263DA3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991B2F29-A5D8-4624-B9A2-DF35F3477AC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A3FC5E91-4E39-07BD-22F7-B1CDAB08CD2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FEA63391-3D07-78D3-9A29-C64C117188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AD1AA136-CDFC-41F2-5AAD-7038700945A2}"/>
              </a:ext>
            </a:extLst>
          </p:cNvPr>
          <p:cNvSpPr txBox="1">
            <a:spLocks/>
          </p:cNvSpPr>
          <p:nvPr/>
        </p:nvSpPr>
        <p:spPr bwMode="auto">
          <a:xfrm>
            <a:off x="315314" y="1623749"/>
            <a:ext cx="7206302" cy="13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a:solidFill>
                  <a:schemeClr val="bg1"/>
                </a:solidFill>
                <a:latin typeface="Verdana"/>
                <a:ea typeface="Verdana"/>
              </a:rPr>
              <a:t>WMS Appendix</a:t>
            </a:r>
          </a:p>
        </p:txBody>
      </p:sp>
    </p:spTree>
    <p:extLst>
      <p:ext uri="{BB962C8B-B14F-4D97-AF65-F5344CB8AC3E}">
        <p14:creationId xmlns:p14="http://schemas.microsoft.com/office/powerpoint/2010/main" val="105636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528C7EB-8006-4716-998E-235151909474}"/>
              </a:ext>
            </a:extLst>
          </p:cNvPr>
          <p:cNvSpPr>
            <a:spLocks noGrp="1"/>
          </p:cNvSpPr>
          <p:nvPr>
            <p:ph type="ctrTitle"/>
          </p:nvPr>
        </p:nvSpPr>
        <p:spPr>
          <a:xfrm>
            <a:off x="916974" y="1800808"/>
            <a:ext cx="10358049" cy="1287626"/>
          </a:xfrm>
        </p:spPr>
        <p:txBody>
          <a:bodyPr>
            <a:normAutofit/>
          </a:bodyPr>
          <a:lstStyle/>
          <a:p>
            <a:pPr eaLnBrk="1" hangingPunct="1"/>
            <a:r>
              <a:rPr lang="en-US" b="1"/>
              <a:t>WMS – AMJ</a:t>
            </a:r>
            <a:endParaRPr lang="en-US" altLang="en-US" b="1"/>
          </a:p>
        </p:txBody>
      </p:sp>
      <p:sp>
        <p:nvSpPr>
          <p:cNvPr id="5" name="Subtitle 6">
            <a:extLst>
              <a:ext uri="{FF2B5EF4-FFF2-40B4-BE49-F238E27FC236}">
                <a16:creationId xmlns:a16="http://schemas.microsoft.com/office/drawing/2014/main" id="{3291DFD4-3E19-459A-94B3-9DBF22581A54}"/>
              </a:ext>
            </a:extLst>
          </p:cNvPr>
          <p:cNvSpPr txBox="1">
            <a:spLocks/>
          </p:cNvSpPr>
          <p:nvPr/>
        </p:nvSpPr>
        <p:spPr bwMode="auto">
          <a:xfrm>
            <a:off x="10796588" y="6653213"/>
            <a:ext cx="1395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9" tIns="52135" rIns="104269" bIns="52135">
            <a:spAutoFit/>
          </a:bodyPr>
          <a:lstStyle>
            <a:lvl1pPr defTabSz="1041400">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846138" indent="-325438" defTabSz="104140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303338" indent="-260350" defTabSz="10414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8240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4pPr>
            <a:lvl5pPr marL="23447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5pPr>
            <a:lvl6pPr marL="28019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32591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7163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41735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ctr" defTabSz="1041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Calibri" panose="020F0502020204030204" pitchFamily="34" charset="0"/>
                <a:ea typeface="Champagne &amp; Limousines"/>
                <a:cs typeface="Open Sans Extrabold"/>
              </a:rPr>
              <a:t>Version 1.0</a:t>
            </a:r>
          </a:p>
        </p:txBody>
      </p:sp>
      <p:sp>
        <p:nvSpPr>
          <p:cNvPr id="2" name="TextBox 1">
            <a:extLst>
              <a:ext uri="{FF2B5EF4-FFF2-40B4-BE49-F238E27FC236}">
                <a16:creationId xmlns:a16="http://schemas.microsoft.com/office/drawing/2014/main" id="{DBF7E488-3C1F-4E8E-87A0-47D8769B3EDA}"/>
              </a:ext>
            </a:extLst>
          </p:cNvPr>
          <p:cNvSpPr txBox="1"/>
          <p:nvPr/>
        </p:nvSpPr>
        <p:spPr>
          <a:xfrm>
            <a:off x="5081587" y="3629608"/>
            <a:ext cx="2028825" cy="492443"/>
          </a:xfrm>
          <a:prstGeom prst="rect">
            <a:avLst/>
          </a:prstGeom>
          <a:noFill/>
        </p:spPr>
        <p:txBody>
          <a:bodyPr wrap="square" rtlCol="0">
            <a:spAutoFit/>
          </a:bodyPr>
          <a:lstStyle/>
          <a:p>
            <a:r>
              <a:rPr lang="en-US" sz="2600" b="1">
                <a:solidFill>
                  <a:schemeClr val="bg1"/>
                </a:solidFill>
              </a:rPr>
              <a:t>03-Jul-24</a:t>
            </a:r>
            <a:endParaRPr lang="en-IN" sz="2600" b="1">
              <a:solidFill>
                <a:schemeClr val="bg1"/>
              </a:solidFill>
            </a:endParaRPr>
          </a:p>
        </p:txBody>
      </p:sp>
    </p:spTree>
    <p:extLst>
      <p:ext uri="{BB962C8B-B14F-4D97-AF65-F5344CB8AC3E}">
        <p14:creationId xmlns:p14="http://schemas.microsoft.com/office/powerpoint/2010/main" val="3565124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4694" y="-167418"/>
            <a:ext cx="10515600" cy="738382"/>
          </a:xfrm>
        </p:spPr>
        <p:txBody>
          <a:bodyPr>
            <a:normAutofit/>
          </a:bodyPr>
          <a:lstStyle/>
          <a:p>
            <a:r>
              <a:rPr lang="en-US" altLang="en-US" sz="3000" b="1">
                <a:latin typeface="+mn-lt"/>
              </a:rPr>
              <a:t>WKH | Bug &amp; </a:t>
            </a:r>
            <a:r>
              <a:rPr lang="en-US" sz="3000" b="1">
                <a:latin typeface="+mn-lt"/>
              </a:rPr>
              <a:t>Enhancement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42</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6" name="Content Placeholder 11">
            <a:extLst>
              <a:ext uri="{FF2B5EF4-FFF2-40B4-BE49-F238E27FC236}">
                <a16:creationId xmlns:a16="http://schemas.microsoft.com/office/drawing/2014/main" id="{F441133A-B640-4185-9A5E-2F7456EC1FE6}"/>
              </a:ext>
            </a:extLst>
          </p:cNvPr>
          <p:cNvGraphicFramePr>
            <a:graphicFrameLocks noGrp="1"/>
          </p:cNvGraphicFramePr>
          <p:nvPr>
            <p:ph idx="1"/>
            <p:extLst>
              <p:ext uri="{D42A27DB-BD31-4B8C-83A1-F6EECF244321}">
                <p14:modId xmlns:p14="http://schemas.microsoft.com/office/powerpoint/2010/main" val="2034186026"/>
              </p:ext>
            </p:extLst>
          </p:nvPr>
        </p:nvGraphicFramePr>
        <p:xfrm>
          <a:off x="109182" y="463355"/>
          <a:ext cx="11972328" cy="6115085"/>
        </p:xfrm>
        <a:graphic>
          <a:graphicData uri="http://schemas.openxmlformats.org/drawingml/2006/table">
            <a:tbl>
              <a:tblPr/>
              <a:tblGrid>
                <a:gridCol w="600391">
                  <a:extLst>
                    <a:ext uri="{9D8B030D-6E8A-4147-A177-3AD203B41FA5}">
                      <a16:colId xmlns:a16="http://schemas.microsoft.com/office/drawing/2014/main" val="1853272632"/>
                    </a:ext>
                  </a:extLst>
                </a:gridCol>
                <a:gridCol w="537850">
                  <a:extLst>
                    <a:ext uri="{9D8B030D-6E8A-4147-A177-3AD203B41FA5}">
                      <a16:colId xmlns:a16="http://schemas.microsoft.com/office/drawing/2014/main" val="3925888006"/>
                    </a:ext>
                  </a:extLst>
                </a:gridCol>
                <a:gridCol w="704207">
                  <a:extLst>
                    <a:ext uri="{9D8B030D-6E8A-4147-A177-3AD203B41FA5}">
                      <a16:colId xmlns:a16="http://schemas.microsoft.com/office/drawing/2014/main" val="3980876779"/>
                    </a:ext>
                  </a:extLst>
                </a:gridCol>
                <a:gridCol w="4995080">
                  <a:extLst>
                    <a:ext uri="{9D8B030D-6E8A-4147-A177-3AD203B41FA5}">
                      <a16:colId xmlns:a16="http://schemas.microsoft.com/office/drawing/2014/main" val="3243089309"/>
                    </a:ext>
                  </a:extLst>
                </a:gridCol>
                <a:gridCol w="873457">
                  <a:extLst>
                    <a:ext uri="{9D8B030D-6E8A-4147-A177-3AD203B41FA5}">
                      <a16:colId xmlns:a16="http://schemas.microsoft.com/office/drawing/2014/main" val="3058648091"/>
                    </a:ext>
                  </a:extLst>
                </a:gridCol>
                <a:gridCol w="859809">
                  <a:extLst>
                    <a:ext uri="{9D8B030D-6E8A-4147-A177-3AD203B41FA5}">
                      <a16:colId xmlns:a16="http://schemas.microsoft.com/office/drawing/2014/main" val="474289523"/>
                    </a:ext>
                  </a:extLst>
                </a:gridCol>
                <a:gridCol w="1473958">
                  <a:extLst>
                    <a:ext uri="{9D8B030D-6E8A-4147-A177-3AD203B41FA5}">
                      <a16:colId xmlns:a16="http://schemas.microsoft.com/office/drawing/2014/main" val="3313917247"/>
                    </a:ext>
                  </a:extLst>
                </a:gridCol>
                <a:gridCol w="750627">
                  <a:extLst>
                    <a:ext uri="{9D8B030D-6E8A-4147-A177-3AD203B41FA5}">
                      <a16:colId xmlns:a16="http://schemas.microsoft.com/office/drawing/2014/main" val="2168197334"/>
                    </a:ext>
                  </a:extLst>
                </a:gridCol>
                <a:gridCol w="1176949">
                  <a:extLst>
                    <a:ext uri="{9D8B030D-6E8A-4147-A177-3AD203B41FA5}">
                      <a16:colId xmlns:a16="http://schemas.microsoft.com/office/drawing/2014/main" val="2231166685"/>
                    </a:ext>
                  </a:extLst>
                </a:gridCol>
              </a:tblGrid>
              <a:tr h="142977">
                <a:tc>
                  <a:txBody>
                    <a:bodyPr/>
                    <a:lstStyle/>
                    <a:p>
                      <a:pPr algn="ctr" fontAlgn="ctr"/>
                      <a:r>
                        <a:rPr lang="en-IN" sz="900" b="1" i="0" u="none" strike="noStrike">
                          <a:solidFill>
                            <a:srgbClr val="000000"/>
                          </a:solidFill>
                          <a:effectLst/>
                          <a:latin typeface="Calibri" panose="020F0502020204030204" pitchFamily="34" charset="0"/>
                        </a:rPr>
                        <a:t>Sl. No</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900" b="1" i="0" u="none" strike="noStrike">
                          <a:solidFill>
                            <a:srgbClr val="000000"/>
                          </a:solidFill>
                          <a:effectLst/>
                          <a:latin typeface="Calibri" panose="020F0502020204030204" pitchFamily="34" charset="0"/>
                        </a:rPr>
                        <a:t>Division</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Stage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Improvement Points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DU</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Type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Action</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Target Date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900" b="1" i="0" u="none" strike="noStrike">
                          <a:solidFill>
                            <a:srgbClr val="000000"/>
                          </a:solidFill>
                          <a:effectLst/>
                          <a:latin typeface="Calibri" panose="020F0502020204030204" pitchFamily="34" charset="0"/>
                        </a:rPr>
                        <a:t>Details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051337492"/>
                  </a:ext>
                </a:extLst>
              </a:tr>
              <a:tr h="142977">
                <a:tc>
                  <a:txBody>
                    <a:bodyPr/>
                    <a:lstStyle/>
                    <a:p>
                      <a:pPr algn="ctr" fontAlgn="b"/>
                      <a:r>
                        <a:rPr lang="en-IN" sz="900" b="0" i="0" u="none" strike="noStrike">
                          <a:solidFill>
                            <a:srgbClr val="000000"/>
                          </a:solidFill>
                          <a:effectLst/>
                          <a:latin typeface="Calibri" panose="020F0502020204030204" pitchFamily="34" charset="0"/>
                        </a:rPr>
                        <a:t>1</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Issue Proof</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Issue Proof 1: Develop a method to handle Issue Proof 1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WMS/TANDE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Development in progress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14-Aug</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T&amp;E Signoff rec.</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783448"/>
                  </a:ext>
                </a:extLst>
              </a:tr>
              <a:tr h="267883">
                <a:tc>
                  <a:txBody>
                    <a:bodyPr/>
                    <a:lstStyle/>
                    <a:p>
                      <a:pPr algn="ctr" fontAlgn="b"/>
                      <a:r>
                        <a:rPr lang="en-IN" sz="900" b="0" i="0" u="none" strike="noStrike">
                          <a:solidFill>
                            <a:srgbClr val="000000"/>
                          </a:solidFill>
                          <a:effectLst/>
                          <a:latin typeface="Calibri" panose="020F0502020204030204" pitchFamily="34" charset="0"/>
                        </a:rPr>
                        <a:t>2</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Issue Revises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Issue Revises: Ensure the inclusion of all necessary revisions for issues.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WMS/TANDE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Development in progress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sngStrike">
                          <a:solidFill>
                            <a:srgbClr val="000000"/>
                          </a:solidFill>
                          <a:effectLst/>
                          <a:latin typeface="Calibri" panose="020F0502020204030204" pitchFamily="34" charset="0"/>
                        </a:rPr>
                        <a:t>14-Aug</a:t>
                      </a:r>
                    </a:p>
                    <a:p>
                      <a:pPr algn="l" fontAlgn="ctr"/>
                      <a:r>
                        <a:rPr lang="en-IN" sz="900" b="0" i="0" u="none" strike="noStrike">
                          <a:solidFill>
                            <a:srgbClr val="000000"/>
                          </a:solidFill>
                          <a:effectLst/>
                          <a:latin typeface="Calibri" panose="020F0502020204030204" pitchFamily="34" charset="0"/>
                        </a:rPr>
                        <a:t>16-Sep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T&amp;E Testing completed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994135"/>
                  </a:ext>
                </a:extLst>
              </a:tr>
              <a:tr h="398496">
                <a:tc>
                  <a:txBody>
                    <a:bodyPr/>
                    <a:lstStyle/>
                    <a:p>
                      <a:pPr algn="ctr" fontAlgn="b"/>
                      <a:r>
                        <a:rPr lang="en-IN" sz="900" b="0" i="0" u="none" strike="noStrike">
                          <a:solidFill>
                            <a:srgbClr val="000000"/>
                          </a:solidFill>
                          <a:effectLst/>
                          <a:latin typeface="Calibri" panose="020F0502020204030204" pitchFamily="34" charset="0"/>
                        </a:rPr>
                        <a:t>3</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Finals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Printer and SSR Handling: Develop printer and SSR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WMS/TANDE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Development in progress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sngStrike">
                          <a:solidFill>
                            <a:srgbClr val="000000"/>
                          </a:solidFill>
                          <a:effectLst/>
                          <a:latin typeface="Calibri" panose="020F0502020204030204" pitchFamily="34" charset="0"/>
                        </a:rPr>
                        <a:t>14-Aug</a:t>
                      </a:r>
                    </a:p>
                    <a:p>
                      <a:pPr algn="l" fontAlgn="ctr"/>
                      <a:r>
                        <a:rPr lang="en-IN" sz="900" b="0" i="0" u="none" strike="sngStrike">
                          <a:solidFill>
                            <a:srgbClr val="000000"/>
                          </a:solidFill>
                          <a:effectLst/>
                          <a:latin typeface="Calibri" panose="020F0502020204030204" pitchFamily="34" charset="0"/>
                        </a:rPr>
                        <a:t>20-Sep</a:t>
                      </a:r>
                    </a:p>
                    <a:p>
                      <a:pPr algn="l" fontAlgn="ctr"/>
                      <a:r>
                        <a:rPr lang="en-US" sz="900" b="0" i="0" u="none" strike="noStrike">
                          <a:solidFill>
                            <a:srgbClr val="000000"/>
                          </a:solidFill>
                          <a:effectLst/>
                          <a:latin typeface="Calibri" panose="020F0502020204030204" pitchFamily="34" charset="0"/>
                        </a:rPr>
                        <a:t>5-Oct</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r>
                        <a:rPr lang="en-IN" sz="900" b="0" i="0" u="none" strike="noStrike">
                          <a:solidFill>
                            <a:srgbClr val="000000"/>
                          </a:solidFill>
                          <a:effectLst/>
                          <a:highlight>
                            <a:srgbClr val="FFFF00"/>
                          </a:highlight>
                          <a:latin typeface="Calibri" panose="020F0502020204030204" pitchFamily="34" charset="0"/>
                        </a:rPr>
                        <a:t>Delay</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044677"/>
                  </a:ext>
                </a:extLst>
              </a:tr>
              <a:tr h="267883">
                <a:tc>
                  <a:txBody>
                    <a:bodyPr/>
                    <a:lstStyle/>
                    <a:p>
                      <a:pPr algn="ctr" fontAlgn="b"/>
                      <a:r>
                        <a:rPr lang="en-IN" sz="900" b="0" i="0" u="none" strike="noStrike">
                          <a:solidFill>
                            <a:srgbClr val="000000"/>
                          </a:solidFill>
                          <a:effectLst/>
                          <a:latin typeface="Calibri" panose="020F0502020204030204" pitchFamily="34" charset="0"/>
                        </a:rPr>
                        <a:t>4</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All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Live Production WIP: Required article wise due date for all stages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sngStrike">
                          <a:solidFill>
                            <a:srgbClr val="000000"/>
                          </a:solidFill>
                          <a:effectLst/>
                          <a:latin typeface="Calibri" panose="020F0502020204030204" pitchFamily="34" charset="0"/>
                        </a:rPr>
                        <a:t>09-Sep</a:t>
                      </a:r>
                    </a:p>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Calibri" panose="020F0502020204030204" pitchFamily="34" charset="0"/>
                        </a:rPr>
                        <a:t>14-Oct</a:t>
                      </a:r>
                      <a:endParaRPr lang="en-IN" sz="900" b="0" i="0" u="none" strike="sng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Reopen</a:t>
                      </a:r>
                      <a:r>
                        <a:rPr lang="en-IN" sz="900" b="0" i="0" u="none" strike="noStrike">
                          <a:solidFill>
                            <a:srgbClr val="000000"/>
                          </a:solidFill>
                          <a:effectLst/>
                          <a:highlight>
                            <a:srgbClr val="C0C0C0"/>
                          </a:highligh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20309440"/>
                  </a:ext>
                </a:extLst>
              </a:tr>
              <a:tr h="142977">
                <a:tc>
                  <a:txBody>
                    <a:bodyPr/>
                    <a:lstStyle/>
                    <a:p>
                      <a:pPr algn="ctr" fontAlgn="b"/>
                      <a:r>
                        <a:rPr lang="en-IN" sz="900" b="0" i="0" u="none" strike="noStrike">
                          <a:solidFill>
                            <a:srgbClr val="000000"/>
                          </a:solidFill>
                          <a:effectLst/>
                          <a:latin typeface="Calibri" panose="020F0502020204030204" pitchFamily="34" charset="0"/>
                        </a:rPr>
                        <a:t>5</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PAP – Online QC provision yet to provide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14-Sep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T&amp;E</a:t>
                      </a:r>
                      <a:r>
                        <a:rPr lang="en-US" sz="900" b="0" i="0" u="none" strike="noStrike" baseline="0">
                          <a:solidFill>
                            <a:srgbClr val="000000"/>
                          </a:solidFill>
                          <a:effectLst/>
                          <a:latin typeface="Calibri" panose="020F0502020204030204" pitchFamily="34" charset="0"/>
                        </a:rPr>
                        <a:t> Signoff</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390745"/>
                  </a:ext>
                </a:extLst>
              </a:tr>
              <a:tr h="279684">
                <a:tc>
                  <a:txBody>
                    <a:bodyPr/>
                    <a:lstStyle/>
                    <a:p>
                      <a:pPr algn="ctr" fontAlgn="b"/>
                      <a:r>
                        <a:rPr lang="en-IN" sz="900" b="0" i="0" u="none" strike="noStrike">
                          <a:solidFill>
                            <a:srgbClr val="000000"/>
                          </a:solidFill>
                          <a:effectLst/>
                          <a:latin typeface="Calibri" panose="020F0502020204030204" pitchFamily="34" charset="0"/>
                        </a:rPr>
                        <a:t>6</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PAP – Journal Specific requirement not covered in workflow (3 journal publication date to be added in PDF) - No provision given</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14-Sep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900" b="0" i="0" u="none" strike="noStrike">
                          <a:solidFill>
                            <a:srgbClr val="000000"/>
                          </a:solidFill>
                          <a:effectLst/>
                          <a:latin typeface="Calibri" panose="020F0502020204030204" pitchFamily="34" charset="0"/>
                        </a:rPr>
                        <a:t> </a:t>
                      </a:r>
                      <a:r>
                        <a:rPr lang="en-IN" sz="900" b="0" i="0" u="none" strike="noStrike">
                          <a:solidFill>
                            <a:srgbClr val="000000"/>
                          </a:solidFill>
                          <a:effectLst/>
                          <a:highlight>
                            <a:srgbClr val="FFFF00"/>
                          </a:highlight>
                          <a:latin typeface="Calibri" panose="020F0502020204030204" pitchFamily="34" charset="0"/>
                        </a:rPr>
                        <a:t>Delay</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359721"/>
                  </a:ext>
                </a:extLst>
              </a:tr>
              <a:tr h="267883">
                <a:tc>
                  <a:txBody>
                    <a:bodyPr/>
                    <a:lstStyle/>
                    <a:p>
                      <a:pPr algn="ctr" fontAlgn="b"/>
                      <a:r>
                        <a:rPr lang="en-IN" sz="900" b="0" i="0" u="none" strike="noStrike">
                          <a:solidFill>
                            <a:srgbClr val="000000"/>
                          </a:solidFill>
                          <a:effectLst/>
                          <a:latin typeface="Calibri" panose="020F0502020204030204" pitchFamily="34" charset="0"/>
                        </a:rPr>
                        <a:t>7</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Revised PAP: No stage provided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sngStrike">
                          <a:solidFill>
                            <a:srgbClr val="000000"/>
                          </a:solidFill>
                          <a:effectLst/>
                          <a:latin typeface="Calibri" panose="020F0502020204030204" pitchFamily="34" charset="0"/>
                        </a:rPr>
                        <a:t>30-Sep</a:t>
                      </a:r>
                    </a:p>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Calibri" panose="020F0502020204030204" pitchFamily="34" charset="0"/>
                        </a:rPr>
                        <a:t>14-Oct</a:t>
                      </a:r>
                      <a:endParaRPr lang="en-IN" sz="900" b="0" i="0" u="none" strike="sng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r>
                        <a:rPr lang="en-IN" sz="900" b="0" i="0" u="none" strike="noStrike">
                          <a:solidFill>
                            <a:srgbClr val="000000"/>
                          </a:solidFill>
                          <a:effectLst/>
                          <a:highlight>
                            <a:srgbClr val="FFFF00"/>
                          </a:highlight>
                          <a:latin typeface="Calibri" panose="020F0502020204030204" pitchFamily="34" charset="0"/>
                        </a:rPr>
                        <a:t>Delay</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808539"/>
                  </a:ext>
                </a:extLst>
              </a:tr>
              <a:tr h="267883">
                <a:tc>
                  <a:txBody>
                    <a:bodyPr/>
                    <a:lstStyle/>
                    <a:p>
                      <a:pPr algn="ctr" fontAlgn="b"/>
                      <a:r>
                        <a:rPr lang="en-IN" sz="900" b="0" i="0" u="none" strike="noStrike">
                          <a:solidFill>
                            <a:srgbClr val="000000"/>
                          </a:solidFill>
                          <a:effectLst/>
                          <a:latin typeface="Calibri" panose="020F0502020204030204" pitchFamily="34" charset="0"/>
                        </a:rPr>
                        <a:t>8</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Revised PAP: No provision given to handle the application within PAP process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sngStrike">
                          <a:solidFill>
                            <a:srgbClr val="000000"/>
                          </a:solidFill>
                          <a:effectLst/>
                          <a:latin typeface="Calibri" panose="020F0502020204030204" pitchFamily="34" charset="0"/>
                        </a:rPr>
                        <a:t>30-Sep</a:t>
                      </a:r>
                    </a:p>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Calibri" panose="020F0502020204030204" pitchFamily="34" charset="0"/>
                        </a:rPr>
                        <a:t>12-Oct</a:t>
                      </a:r>
                      <a:endParaRPr lang="en-IN" sz="900" b="0" i="0" u="none" strike="sng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6 and 7 both same point</a:t>
                      </a:r>
                    </a:p>
                    <a:p>
                      <a:pPr algn="l" fontAlgn="ctr"/>
                      <a:r>
                        <a:rPr lang="en-IN" sz="900" b="0" i="0" u="none" strike="noStrike">
                          <a:solidFill>
                            <a:srgbClr val="000000"/>
                          </a:solidFill>
                          <a:effectLst/>
                          <a:latin typeface="Calibri" panose="020F0502020204030204" pitchFamily="34" charset="0"/>
                        </a:rPr>
                        <a:t>Duplicate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089057"/>
                  </a:ext>
                </a:extLst>
              </a:tr>
              <a:tr h="142977">
                <a:tc>
                  <a:txBody>
                    <a:bodyPr/>
                    <a:lstStyle/>
                    <a:p>
                      <a:pPr algn="ctr" fontAlgn="b"/>
                      <a:r>
                        <a:rPr lang="en-IN" sz="900" b="0" i="0" u="none" strike="noStrike">
                          <a:solidFill>
                            <a:srgbClr val="000000"/>
                          </a:solidFill>
                          <a:effectLst/>
                          <a:latin typeface="Calibri" panose="020F0502020204030204" pitchFamily="34" charset="0"/>
                        </a:rPr>
                        <a:t>9</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First Proof</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First Proof: PreProof Completion should not  be mandate process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16-Sep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Completed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70139293"/>
                  </a:ext>
                </a:extLst>
              </a:tr>
              <a:tr h="142977">
                <a:tc>
                  <a:txBody>
                    <a:bodyPr/>
                    <a:lstStyle/>
                    <a:p>
                      <a:pPr algn="ctr" fontAlgn="b"/>
                      <a:r>
                        <a:rPr lang="en-IN" sz="900" b="0" i="0" u="none" strike="noStrike">
                          <a:solidFill>
                            <a:srgbClr val="000000"/>
                          </a:solidFill>
                          <a:effectLst/>
                          <a:latin typeface="Calibri" panose="020F0502020204030204" pitchFamily="34" charset="0"/>
                        </a:rPr>
                        <a:t>10</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Pre Proof</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Pre Proof: Should be made configurable in Journal Master</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16-Sep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Not required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450396"/>
                  </a:ext>
                </a:extLst>
              </a:tr>
              <a:tr h="398496">
                <a:tc>
                  <a:txBody>
                    <a:bodyPr/>
                    <a:lstStyle/>
                    <a:p>
                      <a:pPr algn="ctr" fontAlgn="b"/>
                      <a:r>
                        <a:rPr lang="en-IN" sz="900" b="0" i="0" u="none" strike="noStrike">
                          <a:solidFill>
                            <a:srgbClr val="000000"/>
                          </a:solidFill>
                          <a:effectLst/>
                          <a:latin typeface="Calibri" panose="020F0502020204030204" pitchFamily="34" charset="0"/>
                        </a:rPr>
                        <a:t>11</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Revised FP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Revised First Proof: Not defined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WMS/TANDE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sngStrike">
                          <a:solidFill>
                            <a:srgbClr val="000000"/>
                          </a:solidFill>
                          <a:effectLst/>
                          <a:latin typeface="Calibri" panose="020F0502020204030204" pitchFamily="34" charset="0"/>
                        </a:rPr>
                        <a:t>16-Sep</a:t>
                      </a:r>
                    </a:p>
                    <a:p>
                      <a:pPr algn="l" fontAlgn="ctr"/>
                      <a:r>
                        <a:rPr lang="en-IN" sz="900" b="0" i="0" u="none" strike="sngStrike">
                          <a:solidFill>
                            <a:srgbClr val="000000"/>
                          </a:solidFill>
                          <a:effectLst/>
                          <a:latin typeface="Calibri" panose="020F0502020204030204" pitchFamily="34" charset="0"/>
                        </a:rPr>
                        <a:t>30-Sep</a:t>
                      </a:r>
                    </a:p>
                    <a:p>
                      <a:pPr algn="l" fontAlgn="ctr"/>
                      <a:r>
                        <a:rPr lang="en-US" sz="900" b="0" i="0" u="none" strike="noStrike">
                          <a:solidFill>
                            <a:srgbClr val="000000"/>
                          </a:solidFill>
                          <a:effectLst/>
                          <a:latin typeface="Calibri" panose="020F0502020204030204" pitchFamily="34" charset="0"/>
                        </a:rPr>
                        <a:t>YTD</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Low Priority</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316383"/>
                  </a:ext>
                </a:extLst>
              </a:tr>
              <a:tr h="261768">
                <a:tc>
                  <a:txBody>
                    <a:bodyPr/>
                    <a:lstStyle/>
                    <a:p>
                      <a:pPr algn="ctr" fontAlgn="b"/>
                      <a:r>
                        <a:rPr lang="en-IN" sz="900" b="0" i="0" u="none" strike="noStrike">
                          <a:solidFill>
                            <a:srgbClr val="000000"/>
                          </a:solidFill>
                          <a:effectLst/>
                          <a:latin typeface="Calibri" panose="020F0502020204030204" pitchFamily="34" charset="0"/>
                        </a:rPr>
                        <a:t>12</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Revises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Revises-1: Due to challenges in First Proof workflow definition Revises is not enabled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Bug</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en-US" sz="900" b="0" i="0" u="none" strike="noStrike">
                          <a:solidFill>
                            <a:srgbClr val="000000"/>
                          </a:solidFill>
                          <a:effectLst/>
                          <a:latin typeface="Calibri" panose="020F0502020204030204" pitchFamily="34" charset="0"/>
                        </a:rPr>
                        <a:t>FTP package need to map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16-Sep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Completed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89811376"/>
                  </a:ext>
                </a:extLst>
              </a:tr>
              <a:tr h="163604">
                <a:tc>
                  <a:txBody>
                    <a:bodyPr/>
                    <a:lstStyle/>
                    <a:p>
                      <a:pPr algn="ctr" fontAlgn="b"/>
                      <a:r>
                        <a:rPr lang="en-IN" sz="900" b="0" i="0" u="none" strike="noStrike">
                          <a:solidFill>
                            <a:srgbClr val="000000"/>
                          </a:solidFill>
                          <a:effectLst/>
                          <a:latin typeface="Calibri" panose="020F0502020204030204" pitchFamily="34" charset="0"/>
                        </a:rPr>
                        <a:t>13</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Revises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Revises-2: Workflow not defined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Bug</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en-US" sz="900" b="0" i="0" u="none" strike="noStrike">
                          <a:solidFill>
                            <a:srgbClr val="000000"/>
                          </a:solidFill>
                          <a:effectLst/>
                          <a:latin typeface="Calibri" panose="020F0502020204030204" pitchFamily="34" charset="0"/>
                        </a:rPr>
                        <a:t>FTP package need to map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16-Sep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Not Required</a:t>
                      </a:r>
                    </a:p>
                    <a:p>
                      <a:pPr algn="l" fontAlgn="ctr"/>
                      <a:r>
                        <a:rPr lang="en-IN" sz="900" b="0" i="0" u="none" strike="noStrike">
                          <a:solidFill>
                            <a:srgbClr val="000000"/>
                          </a:solidFill>
                          <a:effectLst/>
                          <a:latin typeface="Calibri" panose="020F0502020204030204" pitchFamily="34" charset="0"/>
                        </a:rPr>
                        <a:t>Completed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73865200"/>
                  </a:ext>
                </a:extLst>
              </a:tr>
              <a:tr h="186857">
                <a:tc>
                  <a:txBody>
                    <a:bodyPr/>
                    <a:lstStyle/>
                    <a:p>
                      <a:pPr algn="ctr" fontAlgn="b"/>
                      <a:r>
                        <a:rPr lang="en-IN" sz="900" b="0" i="0" u="none" strike="noStrike">
                          <a:solidFill>
                            <a:srgbClr val="000000"/>
                          </a:solidFill>
                          <a:effectLst/>
                          <a:latin typeface="Calibri" panose="020F0502020204030204" pitchFamily="34" charset="0"/>
                        </a:rPr>
                        <a:t>14</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General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Information to PME: No provision provided in WMS to pass any information to PME during dispatch</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22-Oct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294601"/>
                  </a:ext>
                </a:extLst>
              </a:tr>
              <a:tr h="168953">
                <a:tc>
                  <a:txBody>
                    <a:bodyPr/>
                    <a:lstStyle/>
                    <a:p>
                      <a:pPr algn="ctr" fontAlgn="b"/>
                      <a:r>
                        <a:rPr lang="en-IN" sz="900" b="0" i="0" u="none" strike="noStrike">
                          <a:solidFill>
                            <a:srgbClr val="000000"/>
                          </a:solidFill>
                          <a:effectLst/>
                          <a:latin typeface="Calibri" panose="020F0502020204030204" pitchFamily="34" charset="0"/>
                        </a:rPr>
                        <a:t>15</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General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Reset Option: Establish a method for managing reset options within the workflow.</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 Core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30-Nov</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6948412"/>
                  </a:ext>
                </a:extLst>
              </a:tr>
              <a:tr h="170149">
                <a:tc>
                  <a:txBody>
                    <a:bodyPr/>
                    <a:lstStyle/>
                    <a:p>
                      <a:pPr algn="ctr" fontAlgn="b"/>
                      <a:r>
                        <a:rPr lang="en-IN" sz="900" b="0" i="0" u="none" strike="noStrike">
                          <a:solidFill>
                            <a:srgbClr val="000000"/>
                          </a:solidFill>
                          <a:effectLst/>
                          <a:latin typeface="Calibri" panose="020F0502020204030204" pitchFamily="34" charset="0"/>
                        </a:rPr>
                        <a:t>16</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General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No Correction: Article with no correction is not handled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 Core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30-Nov</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629437"/>
                  </a:ext>
                </a:extLst>
              </a:tr>
              <a:tr h="157061">
                <a:tc>
                  <a:txBody>
                    <a:bodyPr/>
                    <a:lstStyle/>
                    <a:p>
                      <a:pPr algn="ctr" fontAlgn="b"/>
                      <a:r>
                        <a:rPr lang="en-IN" sz="900" b="0" i="0" u="none" strike="noStrike">
                          <a:solidFill>
                            <a:srgbClr val="000000"/>
                          </a:solidFill>
                          <a:effectLst/>
                          <a:latin typeface="Calibri" panose="020F0502020204030204" pitchFamily="34" charset="0"/>
                        </a:rPr>
                        <a:t>17</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All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Auto Archival: Implement an auto-archival feature for completed articles.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31-Dec</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229652"/>
                  </a:ext>
                </a:extLst>
              </a:tr>
              <a:tr h="416392">
                <a:tc>
                  <a:txBody>
                    <a:bodyPr/>
                    <a:lstStyle/>
                    <a:p>
                      <a:pPr algn="ctr" fontAlgn="b"/>
                      <a:r>
                        <a:rPr lang="en-IN" sz="900" b="0" i="0" u="none" strike="noStrike">
                          <a:solidFill>
                            <a:srgbClr val="000000"/>
                          </a:solidFill>
                          <a:effectLst/>
                          <a:latin typeface="Calibri" panose="020F0502020204030204" pitchFamily="34" charset="0"/>
                        </a:rPr>
                        <a:t>18</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All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Configurable journal master not provided (i.e CE review update, routing article through internal/External CE, Journal which does not have PAP stage, Early access date for specific journals)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31-Oct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771789"/>
                  </a:ext>
                </a:extLst>
              </a:tr>
              <a:tr h="392650">
                <a:tc>
                  <a:txBody>
                    <a:bodyPr/>
                    <a:lstStyle/>
                    <a:p>
                      <a:pPr algn="ctr" fontAlgn="b"/>
                      <a:r>
                        <a:rPr lang="en-IN" sz="900" b="0" i="0" u="none" strike="noStrike">
                          <a:solidFill>
                            <a:srgbClr val="000000"/>
                          </a:solidFill>
                          <a:effectLst/>
                          <a:latin typeface="Calibri" panose="020F0502020204030204" pitchFamily="34" charset="0"/>
                        </a:rPr>
                        <a:t>19</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UK</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Revises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New Requirement: In UK we need to deliver the Revises and PAP in Revises stage itself. Provision to be given to handle PAP package creation and uploading based on UK division</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Need to Develop</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900" b="0" i="0" u="none" strike="noStrike">
                          <a:solidFill>
                            <a:srgbClr val="000000"/>
                          </a:solidFill>
                          <a:effectLst/>
                          <a:latin typeface="Calibri" panose="020F0502020204030204" pitchFamily="34" charset="0"/>
                        </a:rPr>
                        <a:t>31-Oct</a:t>
                      </a:r>
                    </a:p>
                    <a:p>
                      <a:pPr algn="l" fontAlgn="ct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New Addesd</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328252"/>
                  </a:ext>
                </a:extLst>
              </a:tr>
              <a:tr h="553100">
                <a:tc>
                  <a:txBody>
                    <a:bodyPr/>
                    <a:lstStyle/>
                    <a:p>
                      <a:pPr algn="ctr" fontAlgn="b"/>
                      <a:r>
                        <a:rPr lang="en-IN" sz="900" b="0" i="0" u="none" strike="noStrike">
                          <a:solidFill>
                            <a:srgbClr val="000000"/>
                          </a:solidFill>
                          <a:effectLst/>
                          <a:latin typeface="Calibri" panose="020F0502020204030204" pitchFamily="34" charset="0"/>
                        </a:rPr>
                        <a:t>20</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All</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PDF Compare: Compared PDFs not saved in 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Bug</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en-IN" sz="900" b="0" i="0" u="none" strike="noStrike">
                          <a:solidFill>
                            <a:srgbClr val="000000"/>
                          </a:solidFill>
                          <a:effectLst/>
                          <a:latin typeface="Calibri" panose="020F0502020204030204" pitchFamily="34" charset="0"/>
                        </a:rPr>
                        <a:t>Need to Check</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NA</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err="1">
                          <a:solidFill>
                            <a:srgbClr val="000000"/>
                          </a:solidFill>
                          <a:effectLst/>
                          <a:latin typeface="Calibri" panose="020F0502020204030204" pitchFamily="34" charset="0"/>
                        </a:rPr>
                        <a:t>iNet</a:t>
                      </a:r>
                      <a:r>
                        <a:rPr lang="en-IN" sz="900" b="0" i="0" u="none" strike="noStrike">
                          <a:solidFill>
                            <a:srgbClr val="000000"/>
                          </a:solidFill>
                          <a:effectLst/>
                          <a:latin typeface="Calibri" panose="020F0502020204030204" pitchFamily="34" charset="0"/>
                        </a:rPr>
                        <a:t> PDF compare have link only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710228"/>
                  </a:ext>
                </a:extLst>
              </a:tr>
              <a:tr h="279684">
                <a:tc>
                  <a:txBody>
                    <a:bodyPr/>
                    <a:lstStyle/>
                    <a:p>
                      <a:pPr algn="ctr" fontAlgn="b"/>
                      <a:r>
                        <a:rPr lang="en-IN" sz="900" b="0" i="0" u="none" strike="noStrike">
                          <a:solidFill>
                            <a:srgbClr val="000000"/>
                          </a:solidFill>
                          <a:effectLst/>
                          <a:latin typeface="Calibri" panose="020F0502020204030204" pitchFamily="34" charset="0"/>
                        </a:rPr>
                        <a:t>21</a:t>
                      </a: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 and UK</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First Proof</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Order Inflow capturing issue</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WMS</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Bug</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en-IN" sz="900" b="0" i="0" u="none" strike="noStrike">
                          <a:solidFill>
                            <a:srgbClr val="000000"/>
                          </a:solidFill>
                          <a:effectLst/>
                          <a:latin typeface="Calibri" panose="020F0502020204030204" pitchFamily="34" charset="0"/>
                        </a:rPr>
                        <a:t>Need to Check</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900" b="0" i="0" u="none" strike="noStrike">
                          <a:solidFill>
                            <a:srgbClr val="000000"/>
                          </a:solidFill>
                          <a:effectLst/>
                          <a:latin typeface="Calibri" panose="020F0502020204030204" pitchFamily="34" charset="0"/>
                        </a:rPr>
                        <a:t>31-Oct</a:t>
                      </a:r>
                    </a:p>
                    <a:p>
                      <a:pPr algn="l" fontAlgn="ct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 </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148562"/>
                  </a:ext>
                </a:extLst>
              </a:tr>
              <a:tr h="279684">
                <a:tc>
                  <a:txBody>
                    <a:bodyPr/>
                    <a:lstStyle/>
                    <a:p>
                      <a:pPr algn="ctr" fontAlgn="b"/>
                      <a:r>
                        <a:rPr lang="en-US" sz="900" b="0" i="0" u="none" strike="noStrike">
                          <a:solidFill>
                            <a:srgbClr val="000000"/>
                          </a:solidFill>
                          <a:effectLst/>
                          <a:latin typeface="Calibri" panose="020F0502020204030204" pitchFamily="34" charset="0"/>
                        </a:rPr>
                        <a:t>22</a:t>
                      </a:r>
                      <a:endParaRPr lang="en-IN" sz="900" b="0" i="0" u="none" strike="noStrike">
                        <a:solidFill>
                          <a:srgbClr val="000000"/>
                        </a:solidFill>
                        <a:effectLst/>
                        <a:latin typeface="Calibri" panose="020F0502020204030204" pitchFamily="34" charset="0"/>
                      </a:endParaRPr>
                    </a:p>
                  </a:txBody>
                  <a:tcPr marL="6989" marR="6989" marT="69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UK</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PAP (Post Accept)</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Need to provide a workflow to process post acceptance task (similar to PAP of OUP journals)</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WMS</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Calibri" panose="020F0502020204030204" pitchFamily="34" charset="0"/>
                        </a:rPr>
                        <a:t>Enhancement</a:t>
                      </a: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Need to Check</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30-Nov</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New </a:t>
                      </a:r>
                      <a:r>
                        <a:rPr lang="en-US" sz="900" b="0" i="0" u="none" strike="noStrike" err="1">
                          <a:solidFill>
                            <a:srgbClr val="000000"/>
                          </a:solidFill>
                          <a:effectLst/>
                          <a:latin typeface="Calibri" panose="020F0502020204030204" pitchFamily="34" charset="0"/>
                        </a:rPr>
                        <a:t>Reqmnt</a:t>
                      </a:r>
                      <a:endParaRPr lang="en-IN" sz="900" b="0" i="0" u="none" strike="noStrike">
                        <a:solidFill>
                          <a:srgbClr val="000000"/>
                        </a:solidFill>
                        <a:effectLst/>
                        <a:latin typeface="Calibri" panose="020F0502020204030204" pitchFamily="34" charset="0"/>
                      </a:endParaRPr>
                    </a:p>
                  </a:txBody>
                  <a:tcPr marL="6989" marR="6989" marT="69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702503"/>
                  </a:ext>
                </a:extLst>
              </a:tr>
            </a:tbl>
          </a:graphicData>
        </a:graphic>
      </p:graphicFrame>
    </p:spTree>
    <p:extLst>
      <p:ext uri="{BB962C8B-B14F-4D97-AF65-F5344CB8AC3E}">
        <p14:creationId xmlns:p14="http://schemas.microsoft.com/office/powerpoint/2010/main" val="2681260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8442" y="13948"/>
            <a:ext cx="10515600" cy="738382"/>
          </a:xfrm>
        </p:spPr>
        <p:txBody>
          <a:bodyPr>
            <a:normAutofit/>
          </a:bodyPr>
          <a:lstStyle/>
          <a:p>
            <a:r>
              <a:rPr lang="en-US" altLang="en-US" sz="3000" b="1">
                <a:latin typeface="+mn-lt"/>
              </a:rPr>
              <a:t>CUP-Journals| Bug &amp; </a:t>
            </a:r>
            <a:r>
              <a:rPr lang="en-US" sz="3000" b="1">
                <a:latin typeface="+mn-lt"/>
              </a:rPr>
              <a:t>Enhancement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43</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7" name="Content Placeholder 4">
            <a:extLst>
              <a:ext uri="{FF2B5EF4-FFF2-40B4-BE49-F238E27FC236}">
                <a16:creationId xmlns:a16="http://schemas.microsoft.com/office/drawing/2014/main" id="{627ED396-42A6-40D5-81EC-C5F9590CCCA1}"/>
              </a:ext>
            </a:extLst>
          </p:cNvPr>
          <p:cNvGraphicFramePr>
            <a:graphicFrameLocks noGrp="1"/>
          </p:cNvGraphicFramePr>
          <p:nvPr>
            <p:ph idx="1"/>
            <p:extLst>
              <p:ext uri="{D42A27DB-BD31-4B8C-83A1-F6EECF244321}">
                <p14:modId xmlns:p14="http://schemas.microsoft.com/office/powerpoint/2010/main" val="1108786657"/>
              </p:ext>
            </p:extLst>
          </p:nvPr>
        </p:nvGraphicFramePr>
        <p:xfrm>
          <a:off x="338442" y="980388"/>
          <a:ext cx="11515116" cy="5824995"/>
        </p:xfrm>
        <a:graphic>
          <a:graphicData uri="http://schemas.openxmlformats.org/drawingml/2006/table">
            <a:tbl>
              <a:tblPr/>
              <a:tblGrid>
                <a:gridCol w="244089">
                  <a:extLst>
                    <a:ext uri="{9D8B030D-6E8A-4147-A177-3AD203B41FA5}">
                      <a16:colId xmlns:a16="http://schemas.microsoft.com/office/drawing/2014/main" val="3390515253"/>
                    </a:ext>
                  </a:extLst>
                </a:gridCol>
                <a:gridCol w="681763">
                  <a:extLst>
                    <a:ext uri="{9D8B030D-6E8A-4147-A177-3AD203B41FA5}">
                      <a16:colId xmlns:a16="http://schemas.microsoft.com/office/drawing/2014/main" val="4143344954"/>
                    </a:ext>
                  </a:extLst>
                </a:gridCol>
                <a:gridCol w="2303393">
                  <a:extLst>
                    <a:ext uri="{9D8B030D-6E8A-4147-A177-3AD203B41FA5}">
                      <a16:colId xmlns:a16="http://schemas.microsoft.com/office/drawing/2014/main" val="2886786359"/>
                    </a:ext>
                  </a:extLst>
                </a:gridCol>
                <a:gridCol w="604911">
                  <a:extLst>
                    <a:ext uri="{9D8B030D-6E8A-4147-A177-3AD203B41FA5}">
                      <a16:colId xmlns:a16="http://schemas.microsoft.com/office/drawing/2014/main" val="724972539"/>
                    </a:ext>
                  </a:extLst>
                </a:gridCol>
                <a:gridCol w="2644726">
                  <a:extLst>
                    <a:ext uri="{9D8B030D-6E8A-4147-A177-3AD203B41FA5}">
                      <a16:colId xmlns:a16="http://schemas.microsoft.com/office/drawing/2014/main" val="3175103849"/>
                    </a:ext>
                  </a:extLst>
                </a:gridCol>
                <a:gridCol w="1223889">
                  <a:extLst>
                    <a:ext uri="{9D8B030D-6E8A-4147-A177-3AD203B41FA5}">
                      <a16:colId xmlns:a16="http://schemas.microsoft.com/office/drawing/2014/main" val="753247078"/>
                    </a:ext>
                  </a:extLst>
                </a:gridCol>
                <a:gridCol w="2194560">
                  <a:extLst>
                    <a:ext uri="{9D8B030D-6E8A-4147-A177-3AD203B41FA5}">
                      <a16:colId xmlns:a16="http://schemas.microsoft.com/office/drawing/2014/main" val="5806157"/>
                    </a:ext>
                  </a:extLst>
                </a:gridCol>
                <a:gridCol w="1617785">
                  <a:extLst>
                    <a:ext uri="{9D8B030D-6E8A-4147-A177-3AD203B41FA5}">
                      <a16:colId xmlns:a16="http://schemas.microsoft.com/office/drawing/2014/main" val="289931577"/>
                    </a:ext>
                  </a:extLst>
                </a:gridCol>
              </a:tblGrid>
              <a:tr h="99432">
                <a:tc>
                  <a:txBody>
                    <a:bodyPr/>
                    <a:lstStyle/>
                    <a:p>
                      <a:pPr algn="l" fontAlgn="ctr"/>
                      <a:r>
                        <a:rPr lang="en-IN" sz="1000" b="1" i="0" u="none" strike="noStrike">
                          <a:solidFill>
                            <a:srgbClr val="000000"/>
                          </a:solidFill>
                          <a:effectLst/>
                          <a:latin typeface="Calibri" panose="020F0502020204030204" pitchFamily="34" charset="0"/>
                        </a:rPr>
                        <a:t>Sl. No</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Request Placed on</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Description</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Priority</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Remarks</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Type</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Target Date</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Production remarks</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81268238"/>
                  </a:ext>
                </a:extLst>
              </a:tr>
              <a:tr h="169035">
                <a:tc>
                  <a:txBody>
                    <a:bodyPr/>
                    <a:lstStyle/>
                    <a:p>
                      <a:pPr algn="ctr" fontAlgn="b"/>
                      <a:r>
                        <a:rPr lang="en-IN" sz="1000" b="0" i="0" u="none" strike="noStrike">
                          <a:solidFill>
                            <a:srgbClr val="000000"/>
                          </a:solidFill>
                          <a:effectLst/>
                          <a:latin typeface="Calibri" panose="020F0502020204030204" pitchFamily="34" charset="0"/>
                        </a:rPr>
                        <a:t>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Nov-23</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Issue workflow in </a:t>
                      </a:r>
                      <a:r>
                        <a:rPr lang="en-IN" sz="1000" b="0" i="0" u="none" strike="noStrike" err="1">
                          <a:solidFill>
                            <a:srgbClr val="000000"/>
                          </a:solidFill>
                          <a:effectLst/>
                          <a:latin typeface="Calibri" panose="020F0502020204030204" pitchFamily="34" charset="0"/>
                        </a:rPr>
                        <a:t>iWMS</a:t>
                      </a:r>
                      <a:endParaRPr lang="en-IN" sz="1000" b="0" i="0" u="none" strike="noStrike">
                        <a:solidFill>
                          <a:srgbClr val="000000"/>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P1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Long pending. Issue workflow confirmation given by Murugan to WMS team. Need to prioritize.</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Enhancement</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YTP. We will provide target date by 16</a:t>
                      </a:r>
                      <a:r>
                        <a:rPr lang="en-US" sz="1000" b="0" i="0" u="none" strike="noStrike" baseline="30000">
                          <a:solidFill>
                            <a:srgbClr val="000000"/>
                          </a:solidFill>
                          <a:effectLst/>
                          <a:latin typeface="Calibri" panose="020F0502020204030204" pitchFamily="34" charset="0"/>
                        </a:rPr>
                        <a:t>th</a:t>
                      </a:r>
                      <a:r>
                        <a:rPr lang="en-US" sz="1000" b="0" i="0" u="none" strike="noStrike">
                          <a:solidFill>
                            <a:srgbClr val="000000"/>
                          </a:solidFill>
                          <a:effectLst/>
                          <a:latin typeface="Calibri" panose="020F0502020204030204" pitchFamily="34" charset="0"/>
                        </a:rPr>
                        <a:t> Oct</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9201470"/>
                  </a:ext>
                </a:extLst>
              </a:tr>
              <a:tr h="422587">
                <a:tc>
                  <a:txBody>
                    <a:bodyPr/>
                    <a:lstStyle/>
                    <a:p>
                      <a:pPr algn="ctr" fontAlgn="b"/>
                      <a:r>
                        <a:rPr lang="en-IN" sz="1000" b="0" i="0" u="none" strike="noStrike">
                          <a:solidFill>
                            <a:srgbClr val="000000"/>
                          </a:solidFill>
                          <a:effectLst/>
                          <a:latin typeface="Calibri" panose="020F0502020204030204" pitchFamily="34" charset="0"/>
                        </a:rPr>
                        <a:t>2</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Mar-24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Revised proof email notifications for ANR, APL, LPB (revised proofs should be sent to corresponding author) &amp; 2 step revised proofs delivery. </a:t>
                      </a:r>
                      <a:br>
                        <a:rPr lang="en-US" sz="1000" b="0" i="0" u="none" strike="noStrike">
                          <a:solidFill>
                            <a:srgbClr val="000000"/>
                          </a:solidFill>
                          <a:effectLst/>
                          <a:latin typeface="Calibri" panose="020F0502020204030204" pitchFamily="34" charset="0"/>
                        </a:rPr>
                      </a:br>
                      <a:br>
                        <a:rPr lang="en-US" sz="1000" b="0" i="0" u="none" strike="noStrike">
                          <a:solidFill>
                            <a:srgbClr val="000000"/>
                          </a:solidFill>
                          <a:effectLst/>
                          <a:latin typeface="Calibri" panose="020F0502020204030204" pitchFamily="34" charset="0"/>
                        </a:rPr>
                      </a:br>
                      <a:r>
                        <a:rPr lang="en-US" sz="1000" b="0" i="0" u="none" strike="noStrike">
                          <a:solidFill>
                            <a:srgbClr val="000000"/>
                          </a:solidFill>
                          <a:effectLst/>
                          <a:latin typeface="Calibri" panose="020F0502020204030204" pitchFamily="34" charset="0"/>
                        </a:rPr>
                        <a:t>1st round author/editor and 2nd round to CM upon approval for few journals</a:t>
                      </a:r>
                      <a:br>
                        <a:rPr lang="en-US" sz="1000" b="0" i="0" u="none" strike="noStrike">
                          <a:solidFill>
                            <a:srgbClr val="000000"/>
                          </a:solidFill>
                          <a:effectLst/>
                          <a:latin typeface="Calibri" panose="020F0502020204030204" pitchFamily="34" charset="0"/>
                        </a:rPr>
                      </a:br>
                      <a:br>
                        <a:rPr lang="en-US" sz="1000" b="0" i="0" u="none" strike="noStrike">
                          <a:solidFill>
                            <a:srgbClr val="000000"/>
                          </a:solidFill>
                          <a:effectLst/>
                          <a:latin typeface="Calibri" panose="020F0502020204030204" pitchFamily="34" charset="0"/>
                        </a:rPr>
                      </a:br>
                      <a:r>
                        <a:rPr lang="en-US" sz="1000" b="0" i="0" u="none" strike="noStrike">
                          <a:solidFill>
                            <a:srgbClr val="000000"/>
                          </a:solidFill>
                          <a:effectLst/>
                          <a:latin typeface="Calibri" panose="020F0502020204030204" pitchFamily="34" charset="0"/>
                        </a:rPr>
                        <a:t>Should be given as configurable model in journal master</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P1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This request was pending from March'24. The revised proof for all these 3 journals should be sent to Corresponding Author, CC to Content Manager and BCC to Aboo</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Enhancement</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sngStrike">
                          <a:solidFill>
                            <a:srgbClr val="000000"/>
                          </a:solidFill>
                          <a:effectLst/>
                          <a:latin typeface="Calibri" panose="020F0502020204030204" pitchFamily="34" charset="0"/>
                        </a:rPr>
                        <a:t>19-Aug-24</a:t>
                      </a:r>
                    </a:p>
                    <a:p>
                      <a:pPr algn="l" fontAlgn="ctr"/>
                      <a:r>
                        <a:rPr lang="en-US" sz="1000" b="0" i="0" u="none" strike="sngStrike">
                          <a:solidFill>
                            <a:srgbClr val="000000"/>
                          </a:solidFill>
                          <a:effectLst/>
                          <a:latin typeface="Calibri" panose="020F0502020204030204" pitchFamily="34" charset="0"/>
                        </a:rPr>
                        <a:t>16-Sep-24</a:t>
                      </a:r>
                    </a:p>
                    <a:p>
                      <a:pPr algn="l" fontAlgn="ctr"/>
                      <a:r>
                        <a:rPr lang="en-IN" sz="1000" b="0" i="0" u="none" strike="sngStrike">
                          <a:solidFill>
                            <a:srgbClr val="000000"/>
                          </a:solidFill>
                          <a:effectLst/>
                          <a:latin typeface="Calibri" panose="020F0502020204030204" pitchFamily="34" charset="0"/>
                        </a:rPr>
                        <a:t>30-Sep-24</a:t>
                      </a:r>
                    </a:p>
                    <a:p>
                      <a:pPr marL="0" marR="0" indent="0" algn="l" defTabSz="914400" rtl="0" eaLnBrk="1" fontAlgn="ctr" latinLnBrk="0" hangingPunct="1">
                        <a:lnSpc>
                          <a:spcPct val="100000"/>
                        </a:lnSpc>
                        <a:spcBef>
                          <a:spcPts val="0"/>
                        </a:spcBef>
                        <a:spcAft>
                          <a:spcPts val="0"/>
                        </a:spcAft>
                        <a:buClrTx/>
                        <a:buSzTx/>
                        <a:buFontTx/>
                        <a:buNone/>
                        <a:tabLst/>
                        <a:defRPr/>
                      </a:pPr>
                      <a:r>
                        <a:rPr lang="en-IN" sz="1000" b="0" i="0" u="none" strike="noStrike">
                          <a:solidFill>
                            <a:srgbClr val="000000"/>
                          </a:solidFill>
                          <a:effectLst/>
                          <a:latin typeface="Calibri" panose="020F0502020204030204" pitchFamily="34" charset="0"/>
                        </a:rPr>
                        <a:t>14-Oct-24</a:t>
                      </a:r>
                    </a:p>
                    <a:p>
                      <a:pPr algn="l" fontAlgn="ctr"/>
                      <a:endParaRPr lang="en-IN" sz="1000" b="0" i="0" u="none" strike="sngStrike">
                        <a:solidFill>
                          <a:srgbClr val="000000"/>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Not yet implemented. Revised target date 2</a:t>
                      </a:r>
                      <a:r>
                        <a:rPr lang="en-US" sz="1000" b="0" i="0" u="none" strike="noStrike" baseline="30000">
                          <a:solidFill>
                            <a:srgbClr val="000000"/>
                          </a:solidFill>
                          <a:effectLst/>
                          <a:latin typeface="Calibri" panose="020F0502020204030204" pitchFamily="34" charset="0"/>
                        </a:rPr>
                        <a:t>nd</a:t>
                      </a:r>
                      <a:r>
                        <a:rPr lang="en-US" sz="1000" b="0" i="0" u="none" strike="noStrike">
                          <a:solidFill>
                            <a:srgbClr val="000000"/>
                          </a:solidFill>
                          <a:effectLst/>
                          <a:latin typeface="Calibri" panose="020F0502020204030204" pitchFamily="34" charset="0"/>
                        </a:rPr>
                        <a:t> Sept is not met as well.</a:t>
                      </a:r>
                    </a:p>
                    <a:p>
                      <a:pPr algn="l" fontAlgn="ctr"/>
                      <a:r>
                        <a:rPr lang="en-US" sz="1000" b="0" i="0" u="none" strike="noStrike">
                          <a:solidFill>
                            <a:srgbClr val="000000"/>
                          </a:solidFill>
                          <a:effectLst/>
                          <a:highlight>
                            <a:srgbClr val="FFFF00"/>
                          </a:highlight>
                          <a:latin typeface="Calibri" panose="020F0502020204030204" pitchFamily="34" charset="0"/>
                        </a:rPr>
                        <a:t>Delay</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636515"/>
                  </a:ext>
                </a:extLst>
              </a:tr>
              <a:tr h="507104">
                <a:tc>
                  <a:txBody>
                    <a:bodyPr/>
                    <a:lstStyle/>
                    <a:p>
                      <a:pPr algn="ctr" fontAlgn="b"/>
                      <a:r>
                        <a:rPr lang="en-IN" sz="1000" b="0" i="0" u="none" strike="noStrike">
                          <a:solidFill>
                            <a:srgbClr val="000000"/>
                          </a:solidFill>
                          <a:effectLst/>
                          <a:latin typeface="Calibri" panose="020F0502020204030204" pitchFamily="34" charset="0"/>
                        </a:rPr>
                        <a:t>3</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Nov-23</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First View Package creation automation (should be engine based activity)</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P1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Currently is being done manually taking more time.</a:t>
                      </a:r>
                      <a:br>
                        <a:rPr lang="en-US" sz="1000" b="0" i="0" u="none" strike="noStrike">
                          <a:solidFill>
                            <a:srgbClr val="000000"/>
                          </a:solidFill>
                          <a:effectLst/>
                          <a:latin typeface="Calibri" panose="020F0502020204030204" pitchFamily="34" charset="0"/>
                        </a:rPr>
                      </a:br>
                      <a:r>
                        <a:rPr lang="en-US" sz="1000" b="0" i="0" u="none" strike="noStrike">
                          <a:solidFill>
                            <a:srgbClr val="000000"/>
                          </a:solidFill>
                          <a:effectLst/>
                          <a:latin typeface="Calibri" panose="020F0502020204030204" pitchFamily="34" charset="0"/>
                        </a:rPr>
                        <a:t>This automation is still in discussion. WMS team to discuss with production technology (Kannika &amp; Team) and take it forward.</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Enhancement</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sngStrike">
                          <a:solidFill>
                            <a:srgbClr val="000000"/>
                          </a:solidFill>
                          <a:effectLst/>
                          <a:latin typeface="Calibri" panose="020F0502020204030204" pitchFamily="34" charset="0"/>
                        </a:rPr>
                        <a:t>23-Sep-24</a:t>
                      </a:r>
                    </a:p>
                    <a:p>
                      <a:pPr marL="0" marR="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Calibri" panose="020F0502020204030204" pitchFamily="34" charset="0"/>
                        </a:rPr>
                        <a:t>YTD</a:t>
                      </a:r>
                      <a:endParaRPr lang="en-IN" sz="1000" b="0" i="0" u="none" strike="noStrike">
                        <a:solidFill>
                          <a:srgbClr val="000000"/>
                        </a:solidFill>
                        <a:effectLst/>
                        <a:latin typeface="Calibri" panose="020F0502020204030204" pitchFamily="34" charset="0"/>
                      </a:endParaRPr>
                    </a:p>
                    <a:p>
                      <a:pPr algn="l" fontAlgn="ctr"/>
                      <a:endParaRPr lang="en-IN" sz="1000" b="0" i="0" u="none" strike="sngStrike">
                        <a:solidFill>
                          <a:srgbClr val="000000"/>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New Engine not received</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007787"/>
                  </a:ext>
                </a:extLst>
              </a:tr>
              <a:tr h="845173">
                <a:tc>
                  <a:txBody>
                    <a:bodyPr/>
                    <a:lstStyle/>
                    <a:p>
                      <a:pPr algn="ctr" fontAlgn="b"/>
                      <a:r>
                        <a:rPr lang="en-IN" sz="1000" b="0" i="0" u="none" strike="noStrike">
                          <a:solidFill>
                            <a:srgbClr val="000000"/>
                          </a:solidFill>
                          <a:effectLst/>
                          <a:latin typeface="Calibri" panose="020F0502020204030204" pitchFamily="34" charset="0"/>
                        </a:rPr>
                        <a:t>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Mar-24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Query Module implemented, but demo not provided to PM/Prod, so unable to use the functionality</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P1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Need support from WMS team.</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Enhancement</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sngStrike">
                          <a:solidFill>
                            <a:srgbClr val="000000"/>
                          </a:solidFill>
                          <a:effectLst/>
                          <a:latin typeface="Calibri" panose="020F0502020204030204" pitchFamily="34" charset="0"/>
                        </a:rPr>
                        <a:t>30-Oct-24</a:t>
                      </a:r>
                    </a:p>
                    <a:p>
                      <a:pPr algn="l" fontAlgn="ctr"/>
                      <a:r>
                        <a:rPr lang="en-IN" sz="1000" b="0" i="0" u="none" strike="noStrike">
                          <a:solidFill>
                            <a:srgbClr val="000000"/>
                          </a:solidFill>
                          <a:effectLst/>
                          <a:latin typeface="Calibri" panose="020F0502020204030204" pitchFamily="34" charset="0"/>
                        </a:rPr>
                        <a:t>17-Sep-24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We will</a:t>
                      </a:r>
                      <a:r>
                        <a:rPr lang="en-IN" sz="1000" b="0" i="0" u="none" strike="noStrike" baseline="0">
                          <a:solidFill>
                            <a:srgbClr val="000000"/>
                          </a:solidFill>
                          <a:effectLst/>
                          <a:latin typeface="Calibri" panose="020F0502020204030204" pitchFamily="34" charset="0"/>
                        </a:rPr>
                        <a:t> provide current system demo by  16</a:t>
                      </a:r>
                      <a:r>
                        <a:rPr lang="en-IN" sz="1000" b="0" i="0" u="none" strike="noStrike" baseline="30000">
                          <a:solidFill>
                            <a:srgbClr val="000000"/>
                          </a:solidFill>
                          <a:effectLst/>
                          <a:latin typeface="Calibri" panose="020F0502020204030204" pitchFamily="34" charset="0"/>
                        </a:rPr>
                        <a:t>th</a:t>
                      </a:r>
                      <a:r>
                        <a:rPr lang="en-IN" sz="1000" b="0" i="0" u="none" strike="noStrike" baseline="0">
                          <a:solidFill>
                            <a:srgbClr val="000000"/>
                          </a:solidFill>
                          <a:effectLst/>
                          <a:latin typeface="Calibri" panose="020F0502020204030204" pitchFamily="34" charset="0"/>
                        </a:rPr>
                        <a:t> Sep.</a:t>
                      </a:r>
                    </a:p>
                    <a:p>
                      <a:pPr algn="l" fontAlgn="ctr"/>
                      <a:r>
                        <a:rPr lang="en-IN" sz="1000" b="0" i="0" u="none" strike="noStrike" baseline="0">
                          <a:solidFill>
                            <a:srgbClr val="000000"/>
                          </a:solidFill>
                          <a:effectLst/>
                          <a:latin typeface="Calibri" panose="020F0502020204030204" pitchFamily="34" charset="0"/>
                        </a:rPr>
                        <a:t>Demo Provided received feedback and it has been updated. Revised demo will be provided on 17</a:t>
                      </a:r>
                      <a:r>
                        <a:rPr lang="en-IN" sz="1000" b="0" i="0" u="none" strike="noStrike" baseline="30000">
                          <a:solidFill>
                            <a:srgbClr val="000000"/>
                          </a:solidFill>
                          <a:effectLst/>
                          <a:latin typeface="Calibri" panose="020F0502020204030204" pitchFamily="34" charset="0"/>
                        </a:rPr>
                        <a:t>th</a:t>
                      </a:r>
                      <a:r>
                        <a:rPr lang="en-IN" sz="1000" b="0" i="0" u="none" strike="noStrike" baseline="0">
                          <a:solidFill>
                            <a:srgbClr val="000000"/>
                          </a:solidFill>
                          <a:effectLst/>
                          <a:latin typeface="Calibri" panose="020F0502020204030204" pitchFamily="34" charset="0"/>
                        </a:rPr>
                        <a:t> Sep 2024</a:t>
                      </a:r>
                    </a:p>
                    <a:p>
                      <a:pPr algn="l" fontAlgn="ctr"/>
                      <a:r>
                        <a:rPr lang="en-IN" sz="1000" b="0" i="0" u="none" strike="noStrike" baseline="0">
                          <a:solidFill>
                            <a:schemeClr val="bg1"/>
                          </a:solidFill>
                          <a:effectLst/>
                          <a:highlight>
                            <a:srgbClr val="008000"/>
                          </a:highlight>
                          <a:latin typeface="Calibri" panose="020F0502020204030204" pitchFamily="34" charset="0"/>
                        </a:rPr>
                        <a:t>Demo Provided</a:t>
                      </a:r>
                      <a:endParaRPr lang="en-IN" sz="1000" b="0" i="0" u="none" strike="noStrike">
                        <a:solidFill>
                          <a:schemeClr val="bg1"/>
                        </a:solidFill>
                        <a:effectLst/>
                        <a:highlight>
                          <a:srgbClr val="008000"/>
                        </a:highligh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849418"/>
                  </a:ext>
                </a:extLst>
              </a:tr>
              <a:tr h="253552">
                <a:tc>
                  <a:txBody>
                    <a:bodyPr/>
                    <a:lstStyle/>
                    <a:p>
                      <a:pPr algn="ctr" fontAlgn="b"/>
                      <a:r>
                        <a:rPr lang="en-IN" sz="1000" b="0" i="0" u="none" strike="noStrike">
                          <a:solidFill>
                            <a:srgbClr val="000000"/>
                          </a:solidFill>
                          <a:effectLst/>
                          <a:latin typeface="Calibri" panose="020F0502020204030204" pitchFamily="34" charset="0"/>
                        </a:rPr>
                        <a:t>5</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Sep-23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Erratum, Addendum and Corrigendum article type handling in iWMS (currently not ingested in WMS)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Metadata will not have email id information. Apart from this, all information will be given in the Metadata XML. Task to be initiated based on the receipt. Author proof emails should not be triggered, instead proof notification should be sent to PM (Aboo)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Enhancement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15-Dec-24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IN"/>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2119828"/>
                  </a:ext>
                </a:extLst>
              </a:tr>
              <a:tr h="507104">
                <a:tc>
                  <a:txBody>
                    <a:bodyPr/>
                    <a:lstStyle/>
                    <a:p>
                      <a:pPr algn="ctr" fontAlgn="b"/>
                      <a:r>
                        <a:rPr lang="en-IN" sz="1000" b="0" i="0" u="none" strike="noStrike">
                          <a:solidFill>
                            <a:srgbClr val="000000"/>
                          </a:solidFill>
                          <a:effectLst/>
                          <a:latin typeface="Calibri" panose="020F0502020204030204" pitchFamily="34" charset="0"/>
                        </a:rPr>
                        <a:t>6</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Mar-24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Revised first view stage not enabled in WMS automatically</a:t>
                      </a:r>
                      <a:br>
                        <a:rPr lang="en-US" sz="1000" b="0" i="0" u="none" strike="noStrike">
                          <a:solidFill>
                            <a:srgbClr val="000000"/>
                          </a:solidFill>
                          <a:effectLst/>
                          <a:latin typeface="Calibri" panose="020F0502020204030204" pitchFamily="34" charset="0"/>
                        </a:rPr>
                      </a:br>
                      <a:br>
                        <a:rPr lang="en-US" sz="1000" b="0" i="0" u="none" strike="noStrike">
                          <a:solidFill>
                            <a:srgbClr val="000000"/>
                          </a:solidFill>
                          <a:effectLst/>
                          <a:latin typeface="Calibri" panose="020F0502020204030204" pitchFamily="34" charset="0"/>
                        </a:rPr>
                      </a:br>
                      <a:r>
                        <a:rPr lang="en-US" sz="1000" b="0" i="0" u="none" strike="noStrike">
                          <a:solidFill>
                            <a:srgbClr val="000000"/>
                          </a:solidFill>
                          <a:effectLst/>
                          <a:latin typeface="Calibri" panose="020F0502020204030204" pitchFamily="34" charset="0"/>
                        </a:rPr>
                        <a:t>First view resupply – Auto initiation and task re-route to Composing – Capture email as input file (either HTML/notepad)</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P2</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Resupply is triggered based on the email notification. However, we need the notes for resupply to be included. Please refer attached samples.</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Bug</a:t>
                      </a:r>
                      <a:endParaRPr lang="en-IN" sz="1000" b="0" i="0" u="none" strike="noStrike">
                        <a:solidFill>
                          <a:srgbClr val="000000"/>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l" fontAlgn="ctr"/>
                      <a:r>
                        <a:rPr lang="en-US" sz="1000" b="0" i="0" u="none" strike="noStrike">
                          <a:solidFill>
                            <a:srgbClr val="000000"/>
                          </a:solidFill>
                          <a:effectLst/>
                          <a:latin typeface="Calibri" panose="020F0502020204030204" pitchFamily="34" charset="0"/>
                        </a:rPr>
                        <a:t>31-Dec-24</a:t>
                      </a:r>
                      <a:endParaRPr lang="en-IN" sz="1000" b="0" i="0" u="none" strike="noStrike">
                        <a:solidFill>
                          <a:srgbClr val="000000"/>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863866"/>
                  </a:ext>
                </a:extLst>
              </a:tr>
            </a:tbl>
          </a:graphicData>
        </a:graphic>
      </p:graphicFrame>
    </p:spTree>
    <p:extLst>
      <p:ext uri="{BB962C8B-B14F-4D97-AF65-F5344CB8AC3E}">
        <p14:creationId xmlns:p14="http://schemas.microsoft.com/office/powerpoint/2010/main" val="2448581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4694" y="0"/>
            <a:ext cx="10515600" cy="738382"/>
          </a:xfrm>
        </p:spPr>
        <p:txBody>
          <a:bodyPr>
            <a:normAutofit/>
          </a:bodyPr>
          <a:lstStyle/>
          <a:p>
            <a:r>
              <a:rPr lang="en-US" altLang="en-US" sz="3000" b="1">
                <a:latin typeface="+mn-lt"/>
              </a:rPr>
              <a:t>CUP-Journals| Bug &amp; </a:t>
            </a:r>
            <a:r>
              <a:rPr lang="en-US" sz="3000" b="1">
                <a:latin typeface="+mn-lt"/>
              </a:rPr>
              <a:t>Enhancement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44</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8" name="Content Placeholder 4">
            <a:extLst>
              <a:ext uri="{FF2B5EF4-FFF2-40B4-BE49-F238E27FC236}">
                <a16:creationId xmlns:a16="http://schemas.microsoft.com/office/drawing/2014/main" id="{627ED396-42A6-40D5-81EC-C5F9590CCCA1}"/>
              </a:ext>
            </a:extLst>
          </p:cNvPr>
          <p:cNvGraphicFramePr>
            <a:graphicFrameLocks noGrp="1"/>
          </p:cNvGraphicFramePr>
          <p:nvPr>
            <p:ph idx="1"/>
          </p:nvPr>
        </p:nvGraphicFramePr>
        <p:xfrm>
          <a:off x="334694" y="594346"/>
          <a:ext cx="11207050" cy="6087175"/>
        </p:xfrm>
        <a:graphic>
          <a:graphicData uri="http://schemas.openxmlformats.org/drawingml/2006/table">
            <a:tbl>
              <a:tblPr/>
              <a:tblGrid>
                <a:gridCol w="237559">
                  <a:extLst>
                    <a:ext uri="{9D8B030D-6E8A-4147-A177-3AD203B41FA5}">
                      <a16:colId xmlns:a16="http://schemas.microsoft.com/office/drawing/2014/main" val="3390515253"/>
                    </a:ext>
                  </a:extLst>
                </a:gridCol>
                <a:gridCol w="663524">
                  <a:extLst>
                    <a:ext uri="{9D8B030D-6E8A-4147-A177-3AD203B41FA5}">
                      <a16:colId xmlns:a16="http://schemas.microsoft.com/office/drawing/2014/main" val="4143344954"/>
                    </a:ext>
                  </a:extLst>
                </a:gridCol>
                <a:gridCol w="3527292">
                  <a:extLst>
                    <a:ext uri="{9D8B030D-6E8A-4147-A177-3AD203B41FA5}">
                      <a16:colId xmlns:a16="http://schemas.microsoft.com/office/drawing/2014/main" val="2886786359"/>
                    </a:ext>
                  </a:extLst>
                </a:gridCol>
                <a:gridCol w="873456">
                  <a:extLst>
                    <a:ext uri="{9D8B030D-6E8A-4147-A177-3AD203B41FA5}">
                      <a16:colId xmlns:a16="http://schemas.microsoft.com/office/drawing/2014/main" val="724972539"/>
                    </a:ext>
                  </a:extLst>
                </a:gridCol>
                <a:gridCol w="2415654">
                  <a:extLst>
                    <a:ext uri="{9D8B030D-6E8A-4147-A177-3AD203B41FA5}">
                      <a16:colId xmlns:a16="http://schemas.microsoft.com/office/drawing/2014/main" val="3175103849"/>
                    </a:ext>
                  </a:extLst>
                </a:gridCol>
                <a:gridCol w="573206">
                  <a:extLst>
                    <a:ext uri="{9D8B030D-6E8A-4147-A177-3AD203B41FA5}">
                      <a16:colId xmlns:a16="http://schemas.microsoft.com/office/drawing/2014/main" val="753247078"/>
                    </a:ext>
                  </a:extLst>
                </a:gridCol>
                <a:gridCol w="1341855">
                  <a:extLst>
                    <a:ext uri="{9D8B030D-6E8A-4147-A177-3AD203B41FA5}">
                      <a16:colId xmlns:a16="http://schemas.microsoft.com/office/drawing/2014/main" val="5806157"/>
                    </a:ext>
                  </a:extLst>
                </a:gridCol>
                <a:gridCol w="1574504">
                  <a:extLst>
                    <a:ext uri="{9D8B030D-6E8A-4147-A177-3AD203B41FA5}">
                      <a16:colId xmlns:a16="http://schemas.microsoft.com/office/drawing/2014/main" val="289931577"/>
                    </a:ext>
                  </a:extLst>
                </a:gridCol>
              </a:tblGrid>
              <a:tr h="301011">
                <a:tc>
                  <a:txBody>
                    <a:bodyPr/>
                    <a:lstStyle/>
                    <a:p>
                      <a:pPr algn="l" fontAlgn="ctr"/>
                      <a:r>
                        <a:rPr lang="en-IN" sz="1000" b="1" i="0" u="none" strike="noStrike">
                          <a:solidFill>
                            <a:srgbClr val="000000"/>
                          </a:solidFill>
                          <a:effectLst/>
                          <a:latin typeface="Calibri" panose="020F0502020204030204" pitchFamily="34" charset="0"/>
                        </a:rPr>
                        <a:t>Sl. No</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Request Placed on</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Description</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Priority</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Remarks</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Type</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Target Date</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IN" sz="1000" b="1" i="0" u="none" strike="noStrike">
                          <a:solidFill>
                            <a:srgbClr val="000000"/>
                          </a:solidFill>
                          <a:effectLst/>
                          <a:latin typeface="Calibri" panose="020F0502020204030204" pitchFamily="34" charset="0"/>
                        </a:rPr>
                        <a:t>Production remarks</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81268238"/>
                  </a:ext>
                </a:extLst>
              </a:tr>
              <a:tr h="379699">
                <a:tc>
                  <a:txBody>
                    <a:bodyPr/>
                    <a:lstStyle/>
                    <a:p>
                      <a:pPr algn="ctr" fontAlgn="b"/>
                      <a:r>
                        <a:rPr lang="en-IN" sz="1000" b="0" i="0" u="none" strike="noStrike">
                          <a:solidFill>
                            <a:srgbClr val="000000"/>
                          </a:solidFill>
                          <a:effectLst/>
                          <a:latin typeface="Calibri" panose="020F0502020204030204" pitchFamily="34" charset="0"/>
                        </a:rPr>
                        <a:t>7</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Mar-24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Productivity 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Internal use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sngStrike">
                          <a:solidFill>
                            <a:srgbClr val="000000"/>
                          </a:solidFill>
                          <a:effectLst/>
                          <a:latin typeface="Calibri" panose="020F0502020204030204" pitchFamily="34" charset="0"/>
                        </a:rPr>
                        <a:t>23-Sep-24</a:t>
                      </a:r>
                    </a:p>
                    <a:p>
                      <a:pPr algn="l" rtl="0" fontAlgn="ctr"/>
                      <a:r>
                        <a:rPr lang="en-US" sz="1000" b="0" i="0" u="none" strike="noStrike">
                          <a:solidFill>
                            <a:srgbClr val="000000"/>
                          </a:solidFill>
                          <a:effectLst/>
                          <a:latin typeface="Calibri" panose="020F0502020204030204" pitchFamily="34" charset="0"/>
                        </a:rPr>
                        <a:t>23-Oct-24</a:t>
                      </a:r>
                      <a:endParaRPr lang="en-IN" sz="10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107886"/>
                  </a:ext>
                </a:extLst>
              </a:tr>
              <a:tr h="449545">
                <a:tc>
                  <a:txBody>
                    <a:bodyPr/>
                    <a:lstStyle/>
                    <a:p>
                      <a:pPr algn="ctr" fontAlgn="b"/>
                      <a:r>
                        <a:rPr lang="en-IN" sz="1000" b="0" i="0" u="none" strike="noStrike">
                          <a:solidFill>
                            <a:srgbClr val="000000"/>
                          </a:solidFill>
                          <a:effectLst/>
                          <a:latin typeface="Calibri" panose="020F0502020204030204" pitchFamily="34" charset="0"/>
                        </a:rPr>
                        <a:t>8</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Nov-23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Pending option required for iAutopagination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If any files are rejected during iAutopagination, we need pending option for user 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23-Sep-24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r>
                        <a:rPr lang="en-IN" sz="1000" b="0" i="0" u="none" strike="noStrike">
                          <a:solidFill>
                            <a:schemeClr val="bg1"/>
                          </a:solidFill>
                          <a:effectLst/>
                          <a:highlight>
                            <a:srgbClr val="008000"/>
                          </a:highlight>
                          <a:latin typeface="Calibri" panose="020F0502020204030204" pitchFamily="34" charset="0"/>
                        </a:rPr>
                        <a:t>Completed</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210735"/>
                  </a:ext>
                </a:extLst>
              </a:tr>
              <a:tr h="152477">
                <a:tc>
                  <a:txBody>
                    <a:bodyPr/>
                    <a:lstStyle/>
                    <a:p>
                      <a:pPr algn="ctr" fontAlgn="b"/>
                      <a:r>
                        <a:rPr lang="en-IN" sz="1000" b="0" i="0" u="none" strike="noStrike">
                          <a:solidFill>
                            <a:srgbClr val="000000"/>
                          </a:solidFill>
                          <a:effectLst/>
                          <a:latin typeface="Calibri" panose="020F0502020204030204" pitchFamily="34" charset="0"/>
                        </a:rPr>
                        <a:t>9</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May-24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Overall OTD calculation report + Article stage tracker details needed (reporting based on customer request)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External use. This is required for generating Monthly report which is sent to the customer.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sngStrike">
                          <a:solidFill>
                            <a:srgbClr val="000000"/>
                          </a:solidFill>
                          <a:effectLst/>
                          <a:latin typeface="Calibri" panose="020F0502020204030204" pitchFamily="34" charset="0"/>
                        </a:rPr>
                        <a:t>30-Sep-24</a:t>
                      </a:r>
                    </a:p>
                    <a:p>
                      <a:pPr algn="l" rtl="0" fontAlgn="ctr"/>
                      <a:r>
                        <a:rPr lang="en-US" sz="1000" b="0" i="0" u="none" strike="noStrike">
                          <a:solidFill>
                            <a:srgbClr val="000000"/>
                          </a:solidFill>
                          <a:effectLst/>
                          <a:latin typeface="Calibri" panose="020F0502020204030204" pitchFamily="34" charset="0"/>
                        </a:rPr>
                        <a:t>YTD</a:t>
                      </a:r>
                      <a:endParaRPr lang="en-IN" sz="10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810110"/>
                  </a:ext>
                </a:extLst>
              </a:tr>
              <a:tr h="375323">
                <a:tc>
                  <a:txBody>
                    <a:bodyPr/>
                    <a:lstStyle/>
                    <a:p>
                      <a:pPr algn="ctr" fontAlgn="b"/>
                      <a:r>
                        <a:rPr lang="en-IN" sz="1000" b="0" i="0" u="none" strike="noStrike">
                          <a:solidFill>
                            <a:srgbClr val="000000"/>
                          </a:solidFill>
                          <a:effectLst/>
                          <a:latin typeface="Calibri" panose="020F0502020204030204" pitchFamily="34" charset="0"/>
                        </a:rPr>
                        <a:t>10</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May-24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First view activity is currently closed based on success of uploading the files from user machine to iCloud, whereas it should be closed only if it is successfully uploaded to customer ftp from iCloud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sngStrike">
                          <a:solidFill>
                            <a:srgbClr val="000000"/>
                          </a:solidFill>
                          <a:effectLst/>
                          <a:latin typeface="Calibri" panose="020F0502020204030204" pitchFamily="34" charset="0"/>
                        </a:rPr>
                        <a:t>30-Sep-24</a:t>
                      </a:r>
                    </a:p>
                    <a:p>
                      <a:pPr algn="l" rtl="0" fontAlgn="ctr"/>
                      <a:r>
                        <a:rPr lang="en-US" sz="1000" b="0" i="0" u="none" strike="noStrike">
                          <a:solidFill>
                            <a:srgbClr val="000000"/>
                          </a:solidFill>
                          <a:effectLst/>
                          <a:latin typeface="Calibri" panose="020F0502020204030204" pitchFamily="34" charset="0"/>
                        </a:rPr>
                        <a:t>14-Oct-24</a:t>
                      </a:r>
                      <a:endParaRPr lang="en-IN" sz="10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238409"/>
                  </a:ext>
                </a:extLst>
              </a:tr>
              <a:tr h="301011">
                <a:tc>
                  <a:txBody>
                    <a:bodyPr/>
                    <a:lstStyle/>
                    <a:p>
                      <a:pPr algn="ctr" fontAlgn="b"/>
                      <a:r>
                        <a:rPr lang="en-IN" sz="1000" b="0" i="0" u="none" strike="noStrike">
                          <a:solidFill>
                            <a:srgbClr val="000000"/>
                          </a:solidFill>
                          <a:effectLst/>
                          <a:latin typeface="Calibri" panose="020F0502020204030204" pitchFamily="34" charset="0"/>
                        </a:rPr>
                        <a:t>11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Engine activities (XML CONVERSION &amp; iAuto Pagination) not working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Recent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30-Sep-24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000" b="0" i="0" u="none" strike="noStrike">
                          <a:solidFill>
                            <a:srgbClr val="000000"/>
                          </a:solidFill>
                          <a:effectLst/>
                          <a:latin typeface="Calibri" panose="020F0502020204030204" pitchFamily="34" charset="0"/>
                        </a:rPr>
                        <a:t> </a:t>
                      </a:r>
                      <a:r>
                        <a:rPr lang="en-IN" sz="1000" b="0" i="0" u="none" strike="noStrike">
                          <a:solidFill>
                            <a:schemeClr val="bg1"/>
                          </a:solidFill>
                          <a:effectLst/>
                          <a:highlight>
                            <a:srgbClr val="008000"/>
                          </a:highlight>
                          <a:latin typeface="Calibri" panose="020F0502020204030204" pitchFamily="34" charset="0"/>
                        </a:rPr>
                        <a:t>Completed</a:t>
                      </a:r>
                    </a:p>
                    <a:p>
                      <a:pPr algn="l" fontAlgn="ctr"/>
                      <a:endParaRPr lang="en-IN" sz="1000" b="0" i="0" u="none" strike="noStrike">
                        <a:solidFill>
                          <a:schemeClr val="bg1"/>
                        </a:solidFill>
                        <a:effectLst/>
                        <a:latin typeface="Calibri" panose="020F0502020204030204" pitchFamily="34" charset="0"/>
                      </a:endParaRP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161090"/>
                  </a:ext>
                </a:extLst>
              </a:tr>
              <a:tr h="598080">
                <a:tc>
                  <a:txBody>
                    <a:bodyPr/>
                    <a:lstStyle/>
                    <a:p>
                      <a:pPr algn="ctr" fontAlgn="b"/>
                      <a:r>
                        <a:rPr lang="en-IN" sz="1000" b="0" i="0" u="none" strike="noStrike">
                          <a:solidFill>
                            <a:srgbClr val="000000"/>
                          </a:solidFill>
                          <a:effectLst/>
                          <a:latin typeface="Calibri" panose="020F0502020204030204" pitchFamily="34" charset="0"/>
                        </a:rPr>
                        <a:t>12</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Double entry shows in incoming inspection activity for few articles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Recent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a:t>
                      </a:r>
                      <a:r>
                        <a:rPr lang="en-IN" sz="1000" b="0" i="0" u="none" strike="sngStrike">
                          <a:solidFill>
                            <a:srgbClr val="000000"/>
                          </a:solidFill>
                          <a:effectLst/>
                          <a:latin typeface="Calibri" panose="020F0502020204030204" pitchFamily="34" charset="0"/>
                        </a:rPr>
                        <a:t>30-Sep-24</a:t>
                      </a:r>
                    </a:p>
                    <a:p>
                      <a:pPr algn="l" rtl="0" fontAlgn="ctr"/>
                      <a:r>
                        <a:rPr lang="en-US" sz="1000" b="0" i="0" u="none" strike="noStrike">
                          <a:solidFill>
                            <a:srgbClr val="000000"/>
                          </a:solidFill>
                          <a:effectLst/>
                          <a:latin typeface="Calibri" panose="020F0502020204030204" pitchFamily="34" charset="0"/>
                        </a:rPr>
                        <a:t>14-Oct-24</a:t>
                      </a:r>
                      <a:endParaRPr lang="en-IN" sz="10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96058"/>
                  </a:ext>
                </a:extLst>
              </a:tr>
              <a:tr h="449545">
                <a:tc>
                  <a:txBody>
                    <a:bodyPr/>
                    <a:lstStyle/>
                    <a:p>
                      <a:pPr algn="ctr" fontAlgn="b"/>
                      <a:r>
                        <a:rPr lang="en-IN" sz="1000" b="0" i="0" u="none" strike="noStrike">
                          <a:solidFill>
                            <a:srgbClr val="000000"/>
                          </a:solidFill>
                          <a:effectLst/>
                          <a:latin typeface="Calibri" panose="020F0502020204030204" pitchFamily="34" charset="0"/>
                        </a:rPr>
                        <a:t>13</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May'24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In Revises 2 stage, Rejection option required for online QC (in case any errors has been identified by XML operator). Provisions available in Revises 1 stage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Self-explanatory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Enhancements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20-Oct-24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25659"/>
                  </a:ext>
                </a:extLst>
              </a:tr>
              <a:tr h="301011">
                <a:tc>
                  <a:txBody>
                    <a:bodyPr/>
                    <a:lstStyle/>
                    <a:p>
                      <a:pPr algn="ctr" fontAlgn="b"/>
                      <a:r>
                        <a:rPr lang="en-IN" sz="1000" b="0" i="0" u="none" strike="noStrike">
                          <a:solidFill>
                            <a:srgbClr val="000000"/>
                          </a:solidFill>
                          <a:effectLst/>
                          <a:latin typeface="Calibri" panose="020F0502020204030204" pitchFamily="34" charset="0"/>
                        </a:rPr>
                        <a:t>14</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Mar'24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err="1">
                          <a:solidFill>
                            <a:srgbClr val="000000"/>
                          </a:solidFill>
                          <a:effectLst/>
                          <a:latin typeface="Calibri" panose="020F0502020204030204" pitchFamily="34" charset="0"/>
                        </a:rPr>
                        <a:t>iTracks</a:t>
                      </a:r>
                      <a:r>
                        <a:rPr lang="en-US" sz="1000" b="0" i="0" u="none" strike="noStrike">
                          <a:solidFill>
                            <a:srgbClr val="000000"/>
                          </a:solidFill>
                          <a:effectLst/>
                          <a:latin typeface="Calibri" panose="020F0502020204030204" pitchFamily="34" charset="0"/>
                        </a:rPr>
                        <a:t> integration with journal master – Currently journal master is created twice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Dual configuration required (iTracks and WMS). Need integration / syncing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Enhancements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863497"/>
                  </a:ext>
                </a:extLst>
              </a:tr>
              <a:tr h="152477">
                <a:tc>
                  <a:txBody>
                    <a:bodyPr/>
                    <a:lstStyle/>
                    <a:p>
                      <a:pPr algn="ctr" fontAlgn="b"/>
                      <a:r>
                        <a:rPr lang="en-IN" sz="1000" b="0" i="0" u="none" strike="noStrike">
                          <a:solidFill>
                            <a:srgbClr val="000000"/>
                          </a:solidFill>
                          <a:effectLst/>
                          <a:latin typeface="Calibri" panose="020F0502020204030204" pitchFamily="34" charset="0"/>
                        </a:rPr>
                        <a:t>15</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In revises stage, </a:t>
                      </a:r>
                      <a:r>
                        <a:rPr lang="en-US" sz="1000" b="0" i="0" u="none" strike="noStrike" err="1">
                          <a:solidFill>
                            <a:srgbClr val="000000"/>
                          </a:solidFill>
                          <a:effectLst/>
                          <a:latin typeface="Calibri" panose="020F0502020204030204" pitchFamily="34" charset="0"/>
                        </a:rPr>
                        <a:t>iPub</a:t>
                      </a:r>
                      <a:r>
                        <a:rPr lang="en-US" sz="1000" b="0" i="0" u="none" strike="noStrike">
                          <a:solidFill>
                            <a:srgbClr val="000000"/>
                          </a:solidFill>
                          <a:effectLst/>
                          <a:latin typeface="Calibri" panose="020F0502020204030204" pitchFamily="34" charset="0"/>
                        </a:rPr>
                        <a:t> suite link not opening via </a:t>
                      </a:r>
                      <a:r>
                        <a:rPr lang="en-US" sz="1000" b="0" i="0" u="none" strike="noStrike" err="1">
                          <a:solidFill>
                            <a:srgbClr val="000000"/>
                          </a:solidFill>
                          <a:effectLst/>
                          <a:latin typeface="Calibri" panose="020F0502020204030204" pitchFamily="34" charset="0"/>
                        </a:rPr>
                        <a:t>iWMS</a:t>
                      </a:r>
                      <a:r>
                        <a:rPr lang="en-US" sz="1000" b="0" i="0" u="none" strike="noStrike">
                          <a:solidFill>
                            <a:srgbClr val="000000"/>
                          </a:solidFill>
                          <a:effectLst/>
                          <a:latin typeface="Calibri" panose="020F0502020204030204" pitchFamily="34" charset="0"/>
                        </a:rPr>
                        <a:t> for QC/FQA (User manually opening in chrome)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750743"/>
                  </a:ext>
                </a:extLst>
              </a:tr>
              <a:tr h="449545">
                <a:tc>
                  <a:txBody>
                    <a:bodyPr/>
                    <a:lstStyle/>
                    <a:p>
                      <a:pPr algn="ctr" fontAlgn="b"/>
                      <a:r>
                        <a:rPr lang="en-IN" sz="1000" b="0" i="0" u="none" strike="noStrike">
                          <a:solidFill>
                            <a:srgbClr val="000000"/>
                          </a:solidFill>
                          <a:effectLst/>
                          <a:latin typeface="Calibri" panose="020F0502020204030204" pitchFamily="34" charset="0"/>
                        </a:rPr>
                        <a:t>16</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PDF compare link opening twice in QC stage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925891"/>
                  </a:ext>
                </a:extLst>
              </a:tr>
              <a:tr h="301011">
                <a:tc>
                  <a:txBody>
                    <a:bodyPr/>
                    <a:lstStyle/>
                    <a:p>
                      <a:pPr algn="ctr" fontAlgn="b"/>
                      <a:r>
                        <a:rPr lang="en-IN" sz="1000" b="0" i="0" u="none" strike="noStrike">
                          <a:solidFill>
                            <a:srgbClr val="000000"/>
                          </a:solidFill>
                          <a:effectLst/>
                          <a:latin typeface="Calibri" panose="020F0502020204030204" pitchFamily="34" charset="0"/>
                        </a:rPr>
                        <a:t>17</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Multiple Pop- Up error occurs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6538123"/>
                  </a:ext>
                </a:extLst>
              </a:tr>
              <a:tr h="301011">
                <a:tc>
                  <a:txBody>
                    <a:bodyPr/>
                    <a:lstStyle/>
                    <a:p>
                      <a:pPr algn="ctr" fontAlgn="b"/>
                      <a:r>
                        <a:rPr lang="en-IN" sz="1000" b="0" i="0" u="none" strike="noStrike">
                          <a:solidFill>
                            <a:srgbClr val="000000"/>
                          </a:solidFill>
                          <a:effectLst/>
                          <a:latin typeface="Calibri" panose="020F0502020204030204" pitchFamily="34" charset="0"/>
                        </a:rPr>
                        <a:t>18</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Jan-24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Displaying pending/hold remarks in the my task page – long pending request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For pending articles, the remarks should be displayed under 'My 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Enhancements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611142"/>
                  </a:ext>
                </a:extLst>
              </a:tr>
              <a:tr h="301011">
                <a:tc>
                  <a:txBody>
                    <a:bodyPr/>
                    <a:lstStyle/>
                    <a:p>
                      <a:pPr algn="ctr" fontAlgn="b"/>
                      <a:r>
                        <a:rPr lang="en-IN" sz="1000" b="0" i="0" u="none" strike="noStrike">
                          <a:solidFill>
                            <a:srgbClr val="000000"/>
                          </a:solidFill>
                          <a:effectLst/>
                          <a:latin typeface="Calibri" panose="020F0502020204030204" pitchFamily="34" charset="0"/>
                        </a:rPr>
                        <a:t>19</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May'24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Task differentiation for PM rejection and regular FQA process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Need to differentiate task between FQA and PM rejection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Enhancements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15-Nov-24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876658"/>
                  </a:ext>
                </a:extLst>
              </a:tr>
              <a:tr h="152477">
                <a:tc>
                  <a:txBody>
                    <a:bodyPr/>
                    <a:lstStyle/>
                    <a:p>
                      <a:pPr algn="ctr" fontAlgn="b"/>
                      <a:r>
                        <a:rPr lang="en-IN" sz="1000" b="0" i="0" u="none" strike="noStrike">
                          <a:solidFill>
                            <a:srgbClr val="000000"/>
                          </a:solidFill>
                          <a:effectLst/>
                          <a:latin typeface="Calibri" panose="020F0502020204030204" pitchFamily="34" charset="0"/>
                        </a:rPr>
                        <a:t>20</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Mar-24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Accepted Manuscript Workflow not provided in WMS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US" sz="1000" b="0" i="0" u="none" strike="noStrike">
                          <a:solidFill>
                            <a:srgbClr val="000000"/>
                          </a:solidFill>
                          <a:effectLst/>
                          <a:latin typeface="Calibri" panose="020F0502020204030204" pitchFamily="34" charset="0"/>
                        </a:rPr>
                        <a:t>Self-explanatory. S5 or PAP-A stage to be initiated based on the mail subject.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en-IN" sz="1000" b="0" i="0" u="none" strike="noStrike">
                          <a:solidFill>
                            <a:srgbClr val="000000"/>
                          </a:solidFill>
                          <a:effectLst/>
                          <a:latin typeface="Calibri" panose="020F0502020204030204" pitchFamily="34" charset="0"/>
                        </a:rPr>
                        <a:t>Enhancements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31-Dec-24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101672"/>
                  </a:ext>
                </a:extLst>
              </a:tr>
              <a:tr h="449545">
                <a:tc>
                  <a:txBody>
                    <a:bodyPr/>
                    <a:lstStyle/>
                    <a:p>
                      <a:pPr algn="ctr" fontAlgn="b"/>
                      <a:r>
                        <a:rPr lang="en-IN" sz="1000" b="0" i="0" u="none" strike="noStrike">
                          <a:solidFill>
                            <a:srgbClr val="000000"/>
                          </a:solidFill>
                          <a:effectLst/>
                          <a:latin typeface="Calibri" panose="020F0502020204030204" pitchFamily="34" charset="0"/>
                        </a:rPr>
                        <a:t>21</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Recurring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File not ingested in iWMS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Bug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IN" sz="1000" b="0" i="0" u="none" strike="noStrike">
                          <a:solidFill>
                            <a:srgbClr val="000000"/>
                          </a:solidFill>
                          <a:effectLst/>
                          <a:latin typeface="Calibri" panose="020F0502020204030204" pitchFamily="34" charset="0"/>
                        </a:rPr>
                        <a:t> Closed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panose="020F0502020204030204" pitchFamily="34" charset="0"/>
                        </a:rPr>
                        <a:t> Reopen</a:t>
                      </a:r>
                    </a:p>
                  </a:txBody>
                  <a:tcPr marL="4045" marR="4045" marT="40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005057542"/>
                  </a:ext>
                </a:extLst>
              </a:tr>
            </a:tbl>
          </a:graphicData>
        </a:graphic>
      </p:graphicFrame>
    </p:spTree>
    <p:extLst>
      <p:ext uri="{BB962C8B-B14F-4D97-AF65-F5344CB8AC3E}">
        <p14:creationId xmlns:p14="http://schemas.microsoft.com/office/powerpoint/2010/main" val="2227948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4694" y="41038"/>
            <a:ext cx="10515600" cy="738382"/>
          </a:xfrm>
        </p:spPr>
        <p:txBody>
          <a:bodyPr>
            <a:normAutofit/>
          </a:bodyPr>
          <a:lstStyle/>
          <a:p>
            <a:r>
              <a:rPr lang="en-US" altLang="en-US" sz="3000" b="1">
                <a:latin typeface="+mn-lt"/>
              </a:rPr>
              <a:t>ACS| Bug -</a:t>
            </a:r>
            <a:r>
              <a:rPr lang="en-US" sz="3000" b="1">
                <a:latin typeface="+mn-lt"/>
              </a:rPr>
              <a:t>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45</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7" name="Content Placeholder 8"/>
          <p:cNvGraphicFramePr>
            <a:graphicFrameLocks noGrp="1"/>
          </p:cNvGraphicFramePr>
          <p:nvPr>
            <p:ph idx="1"/>
          </p:nvPr>
        </p:nvGraphicFramePr>
        <p:xfrm>
          <a:off x="273441" y="595199"/>
          <a:ext cx="10638105" cy="6230740"/>
        </p:xfrm>
        <a:graphic>
          <a:graphicData uri="http://schemas.openxmlformats.org/drawingml/2006/table">
            <a:tbl>
              <a:tblPr>
                <a:tableStyleId>{5C22544A-7EE6-4342-B048-85BDC9FD1C3A}</a:tableStyleId>
              </a:tblPr>
              <a:tblGrid>
                <a:gridCol w="838471">
                  <a:extLst>
                    <a:ext uri="{9D8B030D-6E8A-4147-A177-3AD203B41FA5}">
                      <a16:colId xmlns:a16="http://schemas.microsoft.com/office/drawing/2014/main" val="116123545"/>
                    </a:ext>
                  </a:extLst>
                </a:gridCol>
                <a:gridCol w="838471">
                  <a:extLst>
                    <a:ext uri="{9D8B030D-6E8A-4147-A177-3AD203B41FA5}">
                      <a16:colId xmlns:a16="http://schemas.microsoft.com/office/drawing/2014/main" val="2462231797"/>
                    </a:ext>
                  </a:extLst>
                </a:gridCol>
                <a:gridCol w="6463216">
                  <a:extLst>
                    <a:ext uri="{9D8B030D-6E8A-4147-A177-3AD203B41FA5}">
                      <a16:colId xmlns:a16="http://schemas.microsoft.com/office/drawing/2014/main" val="570675228"/>
                    </a:ext>
                  </a:extLst>
                </a:gridCol>
                <a:gridCol w="1257707">
                  <a:extLst>
                    <a:ext uri="{9D8B030D-6E8A-4147-A177-3AD203B41FA5}">
                      <a16:colId xmlns:a16="http://schemas.microsoft.com/office/drawing/2014/main" val="1908558250"/>
                    </a:ext>
                  </a:extLst>
                </a:gridCol>
                <a:gridCol w="1240240">
                  <a:extLst>
                    <a:ext uri="{9D8B030D-6E8A-4147-A177-3AD203B41FA5}">
                      <a16:colId xmlns:a16="http://schemas.microsoft.com/office/drawing/2014/main" val="928371116"/>
                    </a:ext>
                  </a:extLst>
                </a:gridCol>
              </a:tblGrid>
              <a:tr h="240341">
                <a:tc>
                  <a:txBody>
                    <a:bodyPr/>
                    <a:lstStyle/>
                    <a:p>
                      <a:pPr algn="ctr" rtl="0" fontAlgn="ctr"/>
                      <a:r>
                        <a:rPr lang="en-US" sz="1100" b="1" u="none" strike="noStrike">
                          <a:effectLst/>
                        </a:rPr>
                        <a:t>Sl. No</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Priority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Description</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Target Date</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Remarks</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435830"/>
                  </a:ext>
                </a:extLst>
              </a:tr>
              <a:tr h="430955">
                <a:tc>
                  <a:txBody>
                    <a:bodyPr/>
                    <a:lstStyle/>
                    <a:p>
                      <a:pPr algn="ct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iCore</a:t>
                      </a:r>
                      <a:r>
                        <a:rPr lang="en-US" sz="1100" b="0" i="0" u="none" strike="noStrike">
                          <a:solidFill>
                            <a:srgbClr val="000000"/>
                          </a:solidFill>
                          <a:effectLst/>
                          <a:latin typeface="Calibri" panose="020F0502020204030204" pitchFamily="34" charset="0"/>
                        </a:rPr>
                        <a:t> to ACS XML engine delays: </a:t>
                      </a:r>
                      <a:r>
                        <a:rPr lang="en-US" sz="1100" b="0" i="0" u="none" strike="noStrike" err="1">
                          <a:solidFill>
                            <a:srgbClr val="000000"/>
                          </a:solidFill>
                          <a:effectLst/>
                          <a:latin typeface="Calibri" panose="020F0502020204030204" pitchFamily="34" charset="0"/>
                        </a:rPr>
                        <a:t>iCore</a:t>
                      </a:r>
                      <a:r>
                        <a:rPr lang="en-US" sz="1100" b="0" i="0" u="none" strike="noStrike">
                          <a:solidFill>
                            <a:srgbClr val="000000"/>
                          </a:solidFill>
                          <a:effectLst/>
                          <a:latin typeface="Calibri" panose="020F0502020204030204" pitchFamily="34" charset="0"/>
                        </a:rPr>
                        <a:t> files of the copyedited files are not moved to XML activity. Files are currently moved with the help of </a:t>
                      </a:r>
                      <a:r>
                        <a:rPr lang="en-US" sz="1100" b="0" i="0" u="none" strike="noStrike" err="1">
                          <a:solidFill>
                            <a:srgbClr val="000000"/>
                          </a:solidFill>
                          <a:effectLst/>
                          <a:latin typeface="Calibri" panose="020F0502020204030204" pitchFamily="34" charset="0"/>
                        </a:rPr>
                        <a:t>HelpDesk</a:t>
                      </a:r>
                      <a:r>
                        <a:rPr lang="en-US" sz="1100" b="0" i="0" u="none" strike="noStrike">
                          <a:solidFill>
                            <a:srgbClr val="000000"/>
                          </a:solidFill>
                          <a:effectLst/>
                          <a:latin typeface="Calibri" panose="020F0502020204030204" pitchFamily="34" charset="0"/>
                        </a:rPr>
                        <a:t> team.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30-Sep-24</a:t>
                      </a:r>
                    </a:p>
                    <a:p>
                      <a:pPr algn="l" rtl="0" fontAlgn="ctr"/>
                      <a:r>
                        <a:rPr lang="en-IN" sz="1100" b="0" i="0" u="none" strike="noStrike">
                          <a:solidFill>
                            <a:srgbClr val="000000"/>
                          </a:solidFill>
                          <a:effectLst/>
                          <a:latin typeface="Calibri" panose="020F0502020204030204" pitchFamily="34" charset="0"/>
                        </a:rPr>
                        <a:t>23-Sep-24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Completed in observation</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4539201"/>
                  </a:ext>
                </a:extLst>
              </a:tr>
              <a:tr h="430955">
                <a:tc>
                  <a:txBody>
                    <a:bodyPr/>
                    <a:lstStyle/>
                    <a:p>
                      <a:pPr algn="ct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P1</a:t>
                      </a:r>
                      <a:endParaRPr lang="en-US" sz="1100" b="0" i="0" u="none" strike="noStrike">
                        <a:solidFill>
                          <a:srgbClr val="000000"/>
                        </a:solidFill>
                        <a:effectLst/>
                        <a:latin typeface="Calibri" panose="020F0502020204030204" pitchFamily="34" charset="0"/>
                      </a:endParaRPr>
                    </a:p>
                    <a:p>
                      <a:pPr algn="ctr"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iCore to ACS XML' failure cases are moved to 'XML viewing &amp; validation' activity without the output ACS XML file. The system should move the failure cases to 'iCore to ACS XML_F'.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30-Sep-24</a:t>
                      </a:r>
                    </a:p>
                    <a:p>
                      <a:pPr algn="l" rtl="0" fontAlgn="ctr"/>
                      <a:r>
                        <a:rPr lang="en-IN" sz="1100" b="0" i="0" u="none" strike="noStrike">
                          <a:solidFill>
                            <a:srgbClr val="000000"/>
                          </a:solidFill>
                          <a:effectLst/>
                          <a:latin typeface="Calibri" panose="020F0502020204030204" pitchFamily="34" charset="0"/>
                        </a:rPr>
                        <a:t>23-Sep-24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r>
                        <a:rPr lang="en-US" sz="1100" u="none" strike="noStrike">
                          <a:solidFill>
                            <a:schemeClr val="bg1"/>
                          </a:solidFill>
                          <a:effectLst/>
                          <a:highlight>
                            <a:srgbClr val="008000"/>
                          </a:highlight>
                        </a:rPr>
                        <a:t>Completed</a:t>
                      </a:r>
                      <a:endParaRPr lang="en-US" sz="1100" b="0" i="0" u="none" strike="noStrike">
                        <a:solidFill>
                          <a:schemeClr val="bg1"/>
                        </a:solidFill>
                        <a:effectLst/>
                        <a:highlight>
                          <a:srgbClr val="0080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3692438"/>
                  </a:ext>
                </a:extLst>
              </a:tr>
              <a:tr h="646434">
                <a:tc>
                  <a:txBody>
                    <a:bodyPr/>
                    <a:lstStyle/>
                    <a:p>
                      <a:pPr algn="ctr" rtl="0"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ACS XML files are not moved to 'Dispatch' activity after the completion of 'XML viewing &amp; validation' activity.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30-Sep-24</a:t>
                      </a:r>
                    </a:p>
                    <a:p>
                      <a:pPr algn="l" rtl="0" fontAlgn="ctr"/>
                      <a:r>
                        <a:rPr lang="en-IN" sz="1100" b="0" i="0" u="none" strike="noStrike">
                          <a:solidFill>
                            <a:srgbClr val="000000"/>
                          </a:solidFill>
                          <a:effectLst/>
                          <a:latin typeface="Calibri" panose="020F0502020204030204" pitchFamily="34" charset="0"/>
                        </a:rPr>
                        <a:t>23-Sep-24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u="none" strike="noStrike">
                          <a:effectLst/>
                        </a:rPr>
                        <a:t> Completed in observation</a:t>
                      </a:r>
                      <a:endParaRPr lang="en-US" sz="1100" b="0" i="0" u="none" strike="noStrike">
                        <a:solidFill>
                          <a:srgbClr val="000000"/>
                        </a:solidFill>
                        <a:effectLst/>
                        <a:latin typeface="Calibri" panose="020F0502020204030204" pitchFamily="34" charset="0"/>
                      </a:endParaRPr>
                    </a:p>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644326"/>
                  </a:ext>
                </a:extLst>
              </a:tr>
              <a:tr h="430955">
                <a:tc>
                  <a:txBody>
                    <a:bodyPr/>
                    <a:lstStyle/>
                    <a:p>
                      <a:pPr algn="ctr" rtl="0"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 Level of edit/grammar score: The data is not shown in the extracted Excel report.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r>
                        <a:rPr lang="en-US" sz="1100" u="none" strike="noStrike">
                          <a:solidFill>
                            <a:schemeClr val="bg1"/>
                          </a:solidFill>
                          <a:effectLst/>
                          <a:highlight>
                            <a:srgbClr val="008000"/>
                          </a:highlight>
                        </a:rPr>
                        <a:t>Completed</a:t>
                      </a:r>
                      <a:endParaRPr lang="en-US" sz="1100" b="0" i="0" u="none" strike="noStrike">
                        <a:solidFill>
                          <a:schemeClr val="bg1"/>
                        </a:solidFill>
                        <a:effectLst/>
                        <a:highlight>
                          <a:srgbClr val="0080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5327476"/>
                  </a:ext>
                </a:extLst>
              </a:tr>
              <a:tr h="240341">
                <a:tc>
                  <a:txBody>
                    <a:bodyPr/>
                    <a:lstStyle/>
                    <a:p>
                      <a:pPr algn="ctr" rtl="0"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“Revises iteration” error while opening files in WMS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30-Sep-24</a:t>
                      </a:r>
                    </a:p>
                    <a:p>
                      <a:pPr algn="l" rtl="0" fontAlgn="ctr"/>
                      <a:r>
                        <a:rPr lang="en-US" sz="1100" b="0" i="0" u="none" strike="noStrike">
                          <a:solidFill>
                            <a:srgbClr val="000000"/>
                          </a:solidFill>
                          <a:effectLst/>
                          <a:latin typeface="Calibri" panose="020F0502020204030204" pitchFamily="34" charset="0"/>
                        </a:rPr>
                        <a:t>12-Oct-24</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3856847"/>
                  </a:ext>
                </a:extLst>
              </a:tr>
              <a:tr h="240341">
                <a:tc>
                  <a:txBody>
                    <a:bodyPr/>
                    <a:lstStyle/>
                    <a:p>
                      <a:pPr algn="ctr" rtl="0"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Delivery monitoring  report: Only date is shown not the time; when extracted to Excel, the same time is shown for 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r>
                        <a:rPr lang="en-US" sz="1100" u="none" strike="noStrike">
                          <a:solidFill>
                            <a:schemeClr val="bg1"/>
                          </a:solidFill>
                          <a:effectLst/>
                          <a:highlight>
                            <a:srgbClr val="008000"/>
                          </a:highlight>
                        </a:rPr>
                        <a:t>Completed</a:t>
                      </a:r>
                      <a:endParaRPr lang="en-US" sz="1100" b="0" i="0" u="none" strike="noStrike">
                        <a:solidFill>
                          <a:schemeClr val="bg1"/>
                        </a:solidFill>
                        <a:effectLst/>
                        <a:highlight>
                          <a:srgbClr val="0080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288526"/>
                  </a:ext>
                </a:extLst>
              </a:tr>
              <a:tr h="430955">
                <a:tc>
                  <a:txBody>
                    <a:bodyPr/>
                    <a:lstStyle/>
                    <a:p>
                      <a:pPr algn="ctr" rtl="0"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File status: For some articles, start &amp; end time shows the same time with ‘0’ time taken; status shows ‘Work In Progress’ for the completed articles.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r>
                        <a:rPr lang="en-US" sz="1100" u="none" strike="noStrike">
                          <a:solidFill>
                            <a:schemeClr val="bg1"/>
                          </a:solidFill>
                          <a:effectLst/>
                          <a:highlight>
                            <a:srgbClr val="008000"/>
                          </a:highlight>
                        </a:rPr>
                        <a:t>Completed</a:t>
                      </a:r>
                      <a:endParaRPr lang="en-US" sz="1100" b="0" i="0" u="none" strike="noStrike">
                        <a:solidFill>
                          <a:schemeClr val="bg1"/>
                        </a:solidFill>
                        <a:effectLst/>
                        <a:highlight>
                          <a:srgbClr val="0080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8792664"/>
                  </a:ext>
                </a:extLst>
              </a:tr>
              <a:tr h="240341">
                <a:tc>
                  <a:txBody>
                    <a:bodyPr/>
                    <a:lstStyle/>
                    <a:p>
                      <a:pPr algn="ctr" rtl="0"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P2</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The iAuthor link does not open on clicking 'iAuthor Viewer' for 'pending' articles. Need to open from “tool status” by clicking on “Click here” option in remarks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2874628"/>
                  </a:ext>
                </a:extLst>
              </a:tr>
              <a:tr h="430955">
                <a:tc>
                  <a:txBody>
                    <a:bodyPr/>
                    <a:lstStyle/>
                    <a:p>
                      <a:pPr algn="ctr" rtl="0"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P2</a:t>
                      </a:r>
                      <a:endParaRPr lang="en-US" sz="1100" b="0" i="0" u="none" strike="noStrike">
                        <a:solidFill>
                          <a:srgbClr val="000000"/>
                        </a:solidFill>
                        <a:effectLst/>
                        <a:latin typeface="Calibri" panose="020F0502020204030204" pitchFamily="34" charset="0"/>
                      </a:endParaRPr>
                    </a:p>
                    <a:p>
                      <a:pPr algn="ctr"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Dispatch transaction XML’s request ID for the Error Handling-raised articles should be the request ID in the ACS’s Error-Handling transaction XML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30-Oct-24</a:t>
                      </a:r>
                    </a:p>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3903308"/>
                  </a:ext>
                </a:extLst>
              </a:tr>
              <a:tr h="430955">
                <a:tc>
                  <a:txBody>
                    <a:bodyPr/>
                    <a:lstStyle/>
                    <a:p>
                      <a:pPr algn="ctr" rtl="0"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P2</a:t>
                      </a:r>
                      <a:endParaRPr lang="en-US" sz="1100" b="0" i="0" u="none" strike="noStrike">
                        <a:solidFill>
                          <a:srgbClr val="000000"/>
                        </a:solidFill>
                        <a:effectLst/>
                        <a:latin typeface="Calibri" panose="020F0502020204030204" pitchFamily="34" charset="0"/>
                      </a:endParaRPr>
                    </a:p>
                    <a:p>
                      <a:pPr algn="ctr"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Job not created – For some articles, job transfer is not done even after 24 h of receipt of the articles from ACS (refer to the attached email ‘an4c03925…’).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945268"/>
                  </a:ext>
                </a:extLst>
              </a:tr>
              <a:tr h="430955">
                <a:tc>
                  <a:txBody>
                    <a:bodyPr/>
                    <a:lstStyle/>
                    <a:p>
                      <a:pPr algn="ctr" rtl="0"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u="none" strike="noStrike">
                          <a:effectLst/>
                        </a:rPr>
                        <a:t>P3</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WIP report: Input Type shows 'Edited Word file &amp; TEX file' for all the articles. It should be 'Word' for Word files and 'LaTex' for LaTex files.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8125921"/>
                  </a:ext>
                </a:extLst>
              </a:tr>
              <a:tr h="430955">
                <a:tc>
                  <a:txBody>
                    <a:bodyPr/>
                    <a:lstStyle/>
                    <a:p>
                      <a:pPr algn="ctr" rtl="0"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P3</a:t>
                      </a:r>
                      <a:endParaRPr lang="en-US" sz="1100" b="0" i="0" u="none" strike="noStrike">
                        <a:solidFill>
                          <a:srgbClr val="000000"/>
                        </a:solidFill>
                        <a:effectLst/>
                        <a:latin typeface="Calibri" panose="020F0502020204030204" pitchFamily="34" charset="0"/>
                      </a:endParaRPr>
                    </a:p>
                    <a:p>
                      <a:pPr algn="ctr"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Unable to close the WMS window using 'sign out' or close buttons. Users need to give 'End Task' in the Task Manager.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31-Dec-24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9562112"/>
                  </a:ext>
                </a:extLst>
              </a:tr>
              <a:tr h="430955">
                <a:tc>
                  <a:txBody>
                    <a:bodyPr/>
                    <a:lstStyle/>
                    <a:p>
                      <a:pPr algn="ctr" rtl="0"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u="none" strike="noStrike">
                          <a:effectLst/>
                        </a:rPr>
                        <a:t>P3</a:t>
                      </a:r>
                      <a:endParaRPr lang="en-US" sz="1100" b="0" i="0" u="none" strike="noStrike">
                        <a:solidFill>
                          <a:srgbClr val="000000"/>
                        </a:solidFill>
                        <a:effectLst/>
                        <a:latin typeface="Calibri" panose="020F0502020204030204" pitchFamily="34" charset="0"/>
                      </a:endParaRPr>
                    </a:p>
                    <a:p>
                      <a:pPr algn="ctr"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Unable to reset files to previous stages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31-Dec-24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742471"/>
                  </a:ext>
                </a:extLst>
              </a:tr>
              <a:tr h="430955">
                <a:tc>
                  <a:txBody>
                    <a:bodyPr/>
                    <a:lstStyle/>
                    <a:p>
                      <a:pPr algn="ctr" rtl="0" fontAlgn="b"/>
                      <a:r>
                        <a:rPr lang="en-US" sz="1100" b="0" i="0" u="none" strike="noStrike">
                          <a:solidFill>
                            <a:srgbClr val="000000"/>
                          </a:solidFill>
                          <a:effectLst/>
                          <a:latin typeface="Calibri" panose="020F0502020204030204" pitchFamily="34" charset="0"/>
                        </a:rPr>
                        <a:t>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P2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 Level of edit/grammar score: The data shown in the WIP report is incorrect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 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268626"/>
                  </a:ext>
                </a:extLst>
              </a:tr>
            </a:tbl>
          </a:graphicData>
        </a:graphic>
      </p:graphicFrame>
    </p:spTree>
    <p:extLst>
      <p:ext uri="{BB962C8B-B14F-4D97-AF65-F5344CB8AC3E}">
        <p14:creationId xmlns:p14="http://schemas.microsoft.com/office/powerpoint/2010/main" val="1849568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46</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8" name="Content Placeholder 2"/>
          <p:cNvGraphicFramePr>
            <a:graphicFrameLocks noGrp="1"/>
          </p:cNvGraphicFramePr>
          <p:nvPr>
            <p:ph idx="1"/>
          </p:nvPr>
        </p:nvGraphicFramePr>
        <p:xfrm>
          <a:off x="416338" y="695573"/>
          <a:ext cx="11098721" cy="5892881"/>
        </p:xfrm>
        <a:graphic>
          <a:graphicData uri="http://schemas.openxmlformats.org/drawingml/2006/table">
            <a:tbl>
              <a:tblPr>
                <a:tableStyleId>{5C22544A-7EE6-4342-B048-85BDC9FD1C3A}</a:tableStyleId>
              </a:tblPr>
              <a:tblGrid>
                <a:gridCol w="874775">
                  <a:extLst>
                    <a:ext uri="{9D8B030D-6E8A-4147-A177-3AD203B41FA5}">
                      <a16:colId xmlns:a16="http://schemas.microsoft.com/office/drawing/2014/main" val="1301217171"/>
                    </a:ext>
                  </a:extLst>
                </a:gridCol>
                <a:gridCol w="874775">
                  <a:extLst>
                    <a:ext uri="{9D8B030D-6E8A-4147-A177-3AD203B41FA5}">
                      <a16:colId xmlns:a16="http://schemas.microsoft.com/office/drawing/2014/main" val="3648118213"/>
                    </a:ext>
                  </a:extLst>
                </a:gridCol>
                <a:gridCol w="6743066">
                  <a:extLst>
                    <a:ext uri="{9D8B030D-6E8A-4147-A177-3AD203B41FA5}">
                      <a16:colId xmlns:a16="http://schemas.microsoft.com/office/drawing/2014/main" val="718037679"/>
                    </a:ext>
                  </a:extLst>
                </a:gridCol>
                <a:gridCol w="1312165">
                  <a:extLst>
                    <a:ext uri="{9D8B030D-6E8A-4147-A177-3AD203B41FA5}">
                      <a16:colId xmlns:a16="http://schemas.microsoft.com/office/drawing/2014/main" val="2589984146"/>
                    </a:ext>
                  </a:extLst>
                </a:gridCol>
                <a:gridCol w="1293940">
                  <a:extLst>
                    <a:ext uri="{9D8B030D-6E8A-4147-A177-3AD203B41FA5}">
                      <a16:colId xmlns:a16="http://schemas.microsoft.com/office/drawing/2014/main" val="1643346385"/>
                    </a:ext>
                  </a:extLst>
                </a:gridCol>
              </a:tblGrid>
              <a:tr h="258157">
                <a:tc>
                  <a:txBody>
                    <a:bodyPr/>
                    <a:lstStyle/>
                    <a:p>
                      <a:pPr algn="ctr" rtl="0" fontAlgn="ctr"/>
                      <a:r>
                        <a:rPr lang="en-US" sz="1100" b="1" u="none" strike="noStrike">
                          <a:effectLst/>
                        </a:rPr>
                        <a:t>Sl. No</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Priority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Description</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Target Date</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Remarks</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397399"/>
                  </a:ext>
                </a:extLst>
              </a:tr>
              <a:tr h="462903">
                <a:tc>
                  <a:txBody>
                    <a:bodyPr/>
                    <a:lstStyle/>
                    <a:p>
                      <a:pPr algn="ct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iNLP workflow integration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13-Sep-24</a:t>
                      </a:r>
                    </a:p>
                    <a:p>
                      <a:pPr algn="l" rtl="0" fontAlgn="ctr"/>
                      <a:r>
                        <a:rPr lang="en-IN" sz="1100" b="0" i="0" u="none" strike="noStrike">
                          <a:solidFill>
                            <a:srgbClr val="000000"/>
                          </a:solidFill>
                          <a:effectLst/>
                          <a:latin typeface="Calibri" panose="020F0502020204030204" pitchFamily="34" charset="0"/>
                        </a:rPr>
                        <a:t>YTD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highlight>
                            <a:srgbClr val="FFFF00"/>
                          </a:highlight>
                        </a:rPr>
                        <a:t>Completed in WMS</a:t>
                      </a:r>
                      <a:r>
                        <a:rPr lang="en-US" sz="1100" u="none" strike="noStrike">
                          <a:effectLst/>
                        </a:rPr>
                        <a:t>. Pending in iAuthor. Revised date to be received from iAuthor</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7502983"/>
                  </a:ext>
                </a:extLst>
              </a:tr>
              <a:tr h="258157">
                <a:tc>
                  <a:txBody>
                    <a:bodyPr/>
                    <a:lstStyle/>
                    <a:p>
                      <a:pPr algn="ct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iPubEdit4.0 implementation for the initial conversion stage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16-Sep-24</a:t>
                      </a:r>
                    </a:p>
                    <a:p>
                      <a:pPr algn="l" rtl="0" fontAlgn="ctr"/>
                      <a:r>
                        <a:rPr lang="en-IN" sz="1100" b="0" i="0" u="none" strike="noStrike">
                          <a:solidFill>
                            <a:srgbClr val="000000"/>
                          </a:solidFill>
                          <a:effectLst/>
                          <a:latin typeface="Calibri" panose="020F0502020204030204" pitchFamily="34" charset="0"/>
                        </a:rPr>
                        <a:t>YTD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Based on production UAT Completion</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6907408"/>
                  </a:ext>
                </a:extLst>
              </a:tr>
              <a:tr h="462903">
                <a:tc>
                  <a:txBody>
                    <a:bodyPr/>
                    <a:lstStyle/>
                    <a:p>
                      <a:pPr algn="ctr" rtl="0"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File status: need an option to download all the files listed under 'Files' tab.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671528"/>
                  </a:ext>
                </a:extLst>
              </a:tr>
              <a:tr h="258157">
                <a:tc>
                  <a:txBody>
                    <a:bodyPr/>
                    <a:lstStyle/>
                    <a:p>
                      <a:pPr algn="ctr" rtl="0"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Error handling: Auto-email to be triggered on receipt of error handling response from ACS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03-Nov-24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08614"/>
                  </a:ext>
                </a:extLst>
              </a:tr>
              <a:tr h="462903">
                <a:tc>
                  <a:txBody>
                    <a:bodyPr/>
                    <a:lstStyle/>
                    <a:p>
                      <a:pPr algn="ctr" rtl="0"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Error handling: query status (open/closed) should be shown in the WIP report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03-Nov-24</a:t>
                      </a:r>
                    </a:p>
                    <a:p>
                      <a:pPr algn="l" rtl="0" fontAlgn="ctr"/>
                      <a:r>
                        <a:rPr lang="en-IN" sz="1100" b="0" i="0" u="none" strike="noStrike">
                          <a:solidFill>
                            <a:srgbClr val="000000"/>
                          </a:solidFill>
                          <a:effectLst/>
                          <a:latin typeface="Calibri" panose="020F0502020204030204" pitchFamily="34" charset="0"/>
                        </a:rPr>
                        <a:t>14-Oct-24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24842"/>
                  </a:ext>
                </a:extLst>
              </a:tr>
              <a:tr h="462903">
                <a:tc>
                  <a:txBody>
                    <a:bodyPr/>
                    <a:lstStyle/>
                    <a:p>
                      <a:pPr algn="ctr" rtl="0"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OTD report: The due date should be calculated based on the level of effort (LoE; level 0, 1, 2 and 3). The report should be linked to iDashboard.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03-Nov-24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1682364"/>
                  </a:ext>
                </a:extLst>
              </a:tr>
              <a:tr h="462903">
                <a:tc>
                  <a:txBody>
                    <a:bodyPr/>
                    <a:lstStyle/>
                    <a:p>
                      <a:pPr algn="ctr" rtl="0"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Graphics spell-check tool should be integrated into the new WMS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30-Nov-24</a:t>
                      </a:r>
                    </a:p>
                    <a:p>
                      <a:pPr algn="l" rtl="0" fontAlgn="ctr"/>
                      <a:r>
                        <a:rPr lang="en-IN" sz="1100" b="0" i="0" u="none" strike="noStrike">
                          <a:solidFill>
                            <a:srgbClr val="000000"/>
                          </a:solidFill>
                          <a:effectLst/>
                          <a:latin typeface="Calibri" panose="020F0502020204030204" pitchFamily="34" charset="0"/>
                        </a:rPr>
                        <a:t>30-Oct-24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6192678"/>
                  </a:ext>
                </a:extLst>
              </a:tr>
              <a:tr h="258157">
                <a:tc>
                  <a:txBody>
                    <a:bodyPr/>
                    <a:lstStyle/>
                    <a:p>
                      <a:pPr algn="ctr" rtl="0"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Need a report to view the &lt;noteFromVendor&gt; text provided for the articles.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128501"/>
                  </a:ext>
                </a:extLst>
              </a:tr>
              <a:tr h="258157">
                <a:tc>
                  <a:txBody>
                    <a:bodyPr/>
                    <a:lstStyle/>
                    <a:p>
                      <a:pPr algn="ctr" rtl="0"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Word-count tool needed to show the word-count (with and without references) of the articles processed in iPubEdit4.0. This data should be displayed in the WIP report.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30-Nov-24</a:t>
                      </a:r>
                    </a:p>
                    <a:p>
                      <a:pPr algn="l" rtl="0" fontAlgn="ctr"/>
                      <a:r>
                        <a:rPr lang="en-IN" sz="1100" b="0" i="0" u="none" strike="noStrike">
                          <a:solidFill>
                            <a:srgbClr val="000000"/>
                          </a:solidFill>
                          <a:effectLst/>
                          <a:latin typeface="Calibri" panose="020F0502020204030204" pitchFamily="34" charset="0"/>
                        </a:rPr>
                        <a:t>30-Oct-24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139920"/>
                  </a:ext>
                </a:extLst>
              </a:tr>
              <a:tr h="258157">
                <a:tc>
                  <a:txBody>
                    <a:bodyPr/>
                    <a:lstStyle/>
                    <a:p>
                      <a:pPr algn="ctr" rtl="0"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Productivity not captured in iTracks and iAspire.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3513919"/>
                  </a:ext>
                </a:extLst>
              </a:tr>
              <a:tr h="258157">
                <a:tc>
                  <a:txBody>
                    <a:bodyPr/>
                    <a:lstStyle/>
                    <a:p>
                      <a:pPr algn="ctr" rtl="0"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‘Do not publish’ window: Should be displayed to the users and the content should be added to the final ACS transaction XML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9103445"/>
                  </a:ext>
                </a:extLst>
              </a:tr>
              <a:tr h="258157">
                <a:tc>
                  <a:txBody>
                    <a:bodyPr/>
                    <a:lstStyle/>
                    <a:p>
                      <a:pPr algn="ctr" rtl="0"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Checklist should be integrated into WMS on save activity. Option to view the saved checklists is also needed.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827932"/>
                  </a:ext>
                </a:extLst>
              </a:tr>
              <a:tr h="258157">
                <a:tc>
                  <a:txBody>
                    <a:bodyPr/>
                    <a:lstStyle/>
                    <a:p>
                      <a:pPr algn="ctr" rtl="0"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If image validation failed, graphic activity should be automatically reset to YTS. If success, graphic &amp; conversion dispatch should be enabled automatically.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9080609"/>
                  </a:ext>
                </a:extLst>
              </a:tr>
              <a:tr h="694354">
                <a:tc>
                  <a:txBody>
                    <a:bodyPr/>
                    <a:lstStyle/>
                    <a:p>
                      <a:pPr algn="ctr" rtl="0"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WMS: auto-archival of 6-month-old files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30-Dec-24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2486816"/>
                  </a:ext>
                </a:extLst>
              </a:tr>
            </a:tbl>
          </a:graphicData>
        </a:graphic>
      </p:graphicFrame>
      <p:sp>
        <p:nvSpPr>
          <p:cNvPr id="10" name="Title 1">
            <a:extLst>
              <a:ext uri="{FF2B5EF4-FFF2-40B4-BE49-F238E27FC236}">
                <a16:creationId xmlns:a16="http://schemas.microsoft.com/office/drawing/2014/main" id="{79DD8359-90B9-42F1-9898-347C01DD3797}"/>
              </a:ext>
            </a:extLst>
          </p:cNvPr>
          <p:cNvSpPr>
            <a:spLocks noGrp="1"/>
          </p:cNvSpPr>
          <p:nvPr>
            <p:ph type="title"/>
          </p:nvPr>
        </p:nvSpPr>
        <p:spPr>
          <a:xfrm>
            <a:off x="334693" y="81981"/>
            <a:ext cx="10515600" cy="738382"/>
          </a:xfrm>
        </p:spPr>
        <p:txBody>
          <a:bodyPr>
            <a:normAutofit/>
          </a:bodyPr>
          <a:lstStyle/>
          <a:p>
            <a:r>
              <a:rPr lang="en-US" altLang="en-US" sz="3000" b="1">
                <a:latin typeface="+mn-lt"/>
              </a:rPr>
              <a:t>ACS| Requirement -</a:t>
            </a:r>
            <a:r>
              <a:rPr lang="en-US" sz="3000" b="1">
                <a:latin typeface="+mn-lt"/>
              </a:rPr>
              <a:t> Points</a:t>
            </a:r>
            <a:endParaRPr lang="en-IN" altLang="en-US" sz="3000" b="1">
              <a:latin typeface="+mn-lt"/>
            </a:endParaRPr>
          </a:p>
        </p:txBody>
      </p:sp>
    </p:spTree>
    <p:extLst>
      <p:ext uri="{BB962C8B-B14F-4D97-AF65-F5344CB8AC3E}">
        <p14:creationId xmlns:p14="http://schemas.microsoft.com/office/powerpoint/2010/main" val="1729407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4694" y="242006"/>
            <a:ext cx="10515600" cy="738382"/>
          </a:xfrm>
        </p:spPr>
        <p:txBody>
          <a:bodyPr>
            <a:normAutofit/>
          </a:bodyPr>
          <a:lstStyle/>
          <a:p>
            <a:r>
              <a:rPr lang="en-US" sz="3000" b="1">
                <a:latin typeface="+mn-lt"/>
              </a:rPr>
              <a:t>CUP-Journals| Copyediting| Outstanding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47</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7" name="Content Placeholder 2"/>
          <p:cNvGraphicFramePr>
            <a:graphicFrameLocks noGrp="1"/>
          </p:cNvGraphicFramePr>
          <p:nvPr>
            <p:ph idx="1"/>
          </p:nvPr>
        </p:nvGraphicFramePr>
        <p:xfrm>
          <a:off x="578491" y="1111271"/>
          <a:ext cx="7928199" cy="5292520"/>
        </p:xfrm>
        <a:graphic>
          <a:graphicData uri="http://schemas.openxmlformats.org/drawingml/2006/table">
            <a:tbl>
              <a:tblPr>
                <a:tableStyleId>{5C22544A-7EE6-4342-B048-85BDC9FD1C3A}</a:tableStyleId>
              </a:tblPr>
              <a:tblGrid>
                <a:gridCol w="724864">
                  <a:extLst>
                    <a:ext uri="{9D8B030D-6E8A-4147-A177-3AD203B41FA5}">
                      <a16:colId xmlns:a16="http://schemas.microsoft.com/office/drawing/2014/main" val="2656702424"/>
                    </a:ext>
                  </a:extLst>
                </a:gridCol>
                <a:gridCol w="724864">
                  <a:extLst>
                    <a:ext uri="{9D8B030D-6E8A-4147-A177-3AD203B41FA5}">
                      <a16:colId xmlns:a16="http://schemas.microsoft.com/office/drawing/2014/main" val="336219912"/>
                    </a:ext>
                  </a:extLst>
                </a:gridCol>
                <a:gridCol w="1162803">
                  <a:extLst>
                    <a:ext uri="{9D8B030D-6E8A-4147-A177-3AD203B41FA5}">
                      <a16:colId xmlns:a16="http://schemas.microsoft.com/office/drawing/2014/main" val="4086797909"/>
                    </a:ext>
                  </a:extLst>
                </a:gridCol>
                <a:gridCol w="3156178">
                  <a:extLst>
                    <a:ext uri="{9D8B030D-6E8A-4147-A177-3AD203B41FA5}">
                      <a16:colId xmlns:a16="http://schemas.microsoft.com/office/drawing/2014/main" val="3738924151"/>
                    </a:ext>
                  </a:extLst>
                </a:gridCol>
                <a:gridCol w="1087295">
                  <a:extLst>
                    <a:ext uri="{9D8B030D-6E8A-4147-A177-3AD203B41FA5}">
                      <a16:colId xmlns:a16="http://schemas.microsoft.com/office/drawing/2014/main" val="3435924726"/>
                    </a:ext>
                  </a:extLst>
                </a:gridCol>
                <a:gridCol w="1072195">
                  <a:extLst>
                    <a:ext uri="{9D8B030D-6E8A-4147-A177-3AD203B41FA5}">
                      <a16:colId xmlns:a16="http://schemas.microsoft.com/office/drawing/2014/main" val="2580960460"/>
                    </a:ext>
                  </a:extLst>
                </a:gridCol>
              </a:tblGrid>
              <a:tr h="292814">
                <a:tc>
                  <a:txBody>
                    <a:bodyPr/>
                    <a:lstStyle/>
                    <a:p>
                      <a:pPr algn="ctr" rtl="0" fontAlgn="ctr"/>
                      <a:r>
                        <a:rPr lang="en-US" sz="1100" b="1" u="none" strike="noStrike">
                          <a:effectLst/>
                        </a:rPr>
                        <a:t>Sl. No</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Priority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Category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Description</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Target Date</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100" b="1" u="none" strike="noStrike">
                          <a:effectLst/>
                        </a:rPr>
                        <a:t>Remarks</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625270"/>
                  </a:ext>
                </a:extLst>
              </a:tr>
              <a:tr h="292814">
                <a:tc>
                  <a:txBody>
                    <a:bodyPr/>
                    <a:lstStyle/>
                    <a:p>
                      <a:pPr algn="ct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Bug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While running “Compare Document”, the following error pops out (frequently). Moreover, we are unable to close this and forced to  give 'End Task' from the Task Manager.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sngStrike">
                          <a:solidFill>
                            <a:srgbClr val="000000"/>
                          </a:solidFill>
                          <a:effectLst/>
                          <a:latin typeface="Calibri" panose="020F0502020204030204" pitchFamily="34" charset="0"/>
                        </a:rPr>
                        <a:t>30-Sep-24</a:t>
                      </a:r>
                    </a:p>
                    <a:p>
                      <a:pPr algn="l" rtl="0" fontAlgn="ctr"/>
                      <a:r>
                        <a:rPr lang="en-US" sz="1100" b="0" i="0" u="none" strike="noStrike">
                          <a:solidFill>
                            <a:srgbClr val="000000"/>
                          </a:solidFill>
                          <a:effectLst/>
                          <a:latin typeface="Calibri" panose="020F0502020204030204" pitchFamily="34" charset="0"/>
                        </a:rPr>
                        <a:t>14-Oct-24</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85068"/>
                  </a:ext>
                </a:extLst>
              </a:tr>
              <a:tr h="292814">
                <a:tc>
                  <a:txBody>
                    <a:bodyPr/>
                    <a:lstStyle/>
                    <a:p>
                      <a:pPr algn="ctr" rtl="0" fontAlgn="b"/>
                      <a:r>
                        <a:rPr lang="en-US" sz="1100" b="0" i="0" u="none" strike="noStrike">
                          <a:solidFill>
                            <a:srgbClr val="000000"/>
                          </a:solidFill>
                          <a:effectLst/>
                          <a:latin typeface="Calibri" panose="020F050202020403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“Reject” option to be added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814">
                <a:tc>
                  <a:txBody>
                    <a:bodyPr/>
                    <a:lstStyle/>
                    <a:p>
                      <a:pPr algn="ctr" rtl="0" fontAlgn="b"/>
                      <a:r>
                        <a:rPr lang="en-US" sz="1100" b="0" i="0" u="none" strike="noStrike">
                          <a:solidFill>
                            <a:srgbClr val="000000"/>
                          </a:solidFill>
                          <a:effectLst/>
                          <a:latin typeface="Calibri" panose="020F0502020204030204" pitchFamily="34" charset="0"/>
                        </a:rPr>
                        <a:t>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“Due date” in WMS mismatches  the correct CE due date (+1 day from the day TE is done). If first proof due date, please specify.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3114">
                <a:tc>
                  <a:txBody>
                    <a:bodyPr/>
                    <a:lstStyle/>
                    <a:p>
                      <a:pPr algn="ctr" rtl="0" fontAlgn="b"/>
                      <a:r>
                        <a:rPr lang="en-US" sz="1100" b="0" i="0" u="none" strike="noStrike">
                          <a:solidFill>
                            <a:srgbClr val="000000"/>
                          </a:solidFill>
                          <a:effectLst/>
                          <a:latin typeface="Calibri" panose="020F0502020204030204" pitchFamily="34" charset="0"/>
                        </a:rPr>
                        <a:t>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Journal type needs to be mentioned: Onshore/Offshore, etc.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3114">
                <a:tc>
                  <a:txBody>
                    <a:bodyPr/>
                    <a:lstStyle/>
                    <a:p>
                      <a:pPr algn="ctr" rtl="0" fontAlgn="b"/>
                      <a:r>
                        <a:rPr lang="en-US" sz="1100" b="0" i="0" u="none" strike="noStrike">
                          <a:solidFill>
                            <a:srgbClr val="000000"/>
                          </a:solidFill>
                          <a:effectLst/>
                          <a:latin typeface="Calibri" panose="020F0502020204030204" pitchFamily="34" charset="0"/>
                        </a:rPr>
                        <a:t>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Complexity to be mentioned: Level I/Level II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3114">
                <a:tc>
                  <a:txBody>
                    <a:bodyPr/>
                    <a:lstStyle/>
                    <a:p>
                      <a:pPr algn="ctr" rtl="0" fontAlgn="b"/>
                      <a:r>
                        <a:rPr lang="en-US" sz="1100" b="0" i="0" u="none" strike="noStrike">
                          <a:solidFill>
                            <a:srgbClr val="000000"/>
                          </a:solidFill>
                          <a:effectLst/>
                          <a:latin typeface="Calibri" panose="020F0502020204030204" pitchFamily="34" charset="0"/>
                        </a:rPr>
                        <a:t>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Copyediting queue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23-Dec-24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65020">
                <a:tc>
                  <a:txBody>
                    <a:bodyPr/>
                    <a:lstStyle/>
                    <a:p>
                      <a:pPr algn="ctr" rtl="0" fontAlgn="b"/>
                      <a:r>
                        <a:rPr lang="en-US" sz="1100" b="0" i="0" u="none" strike="noStrike">
                          <a:solidFill>
                            <a:srgbClr val="000000"/>
                          </a:solidFill>
                          <a:effectLst/>
                          <a:latin typeface="Calibri" panose="020F0502020204030204" pitchFamily="34" charset="0"/>
                        </a:rPr>
                        <a:t>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b="0" i="0" u="none" strike="noStrike">
                          <a:solidFill>
                            <a:srgbClr val="000000"/>
                          </a:solidFill>
                          <a:effectLst/>
                          <a:latin typeface="Calibri" panose="020F0502020204030204" pitchFamily="34" charset="0"/>
                        </a:rPr>
                        <a:t>Word count (with and without references) of the articles should be displayed in the iWMS.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IN" sz="1100" b="0" i="0" u="none" strike="noStrike">
                          <a:solidFill>
                            <a:srgbClr val="000000"/>
                          </a:solidFill>
                          <a:effectLst/>
                          <a:latin typeface="Calibri" panose="020F0502020204030204" pitchFamily="34" charset="0"/>
                        </a:rPr>
                        <a:t>23-Dec-24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38894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19035EE-ED3C-4A4B-9943-1A7F76F0EB55}"/>
              </a:ext>
            </a:extLst>
          </p:cNvPr>
          <p:cNvSpPr>
            <a:spLocks noGrp="1"/>
          </p:cNvSpPr>
          <p:nvPr>
            <p:ph type="title"/>
          </p:nvPr>
        </p:nvSpPr>
        <p:spPr>
          <a:xfrm>
            <a:off x="334694" y="242006"/>
            <a:ext cx="10515600" cy="738382"/>
          </a:xfrm>
        </p:spPr>
        <p:txBody>
          <a:bodyPr>
            <a:normAutofit/>
          </a:bodyPr>
          <a:lstStyle/>
          <a:p>
            <a:r>
              <a:rPr lang="en-US" sz="3000" b="1">
                <a:latin typeface="+mn-lt"/>
              </a:rPr>
              <a:t>WKH| Copyediting| Outstanding Points</a:t>
            </a:r>
            <a:endParaRPr lang="en-IN" altLang="en-US" sz="3000" b="1">
              <a:latin typeface="+mn-lt"/>
            </a:endParaRPr>
          </a:p>
        </p:txBody>
      </p:sp>
      <p:sp>
        <p:nvSpPr>
          <p:cNvPr id="5" name="Footer Placeholder 4">
            <a:extLst>
              <a:ext uri="{FF2B5EF4-FFF2-40B4-BE49-F238E27FC236}">
                <a16:creationId xmlns:a16="http://schemas.microsoft.com/office/drawing/2014/main" id="{6C1E17E8-5135-474F-B004-6DCB8B833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Integra.</a:t>
            </a:r>
          </a:p>
        </p:txBody>
      </p:sp>
      <p:sp>
        <p:nvSpPr>
          <p:cNvPr id="15364" name="Slide Number Placeholder 5">
            <a:extLst>
              <a:ext uri="{FF2B5EF4-FFF2-40B4-BE49-F238E27FC236}">
                <a16:creationId xmlns:a16="http://schemas.microsoft.com/office/drawing/2014/main" id="{A676BCF9-AF04-4FFF-ADA9-E7A651DD33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742950" indent="-28575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143000" indent="-2286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600200" indent="-228600">
              <a:spcBef>
                <a:spcPts val="500"/>
              </a:spcBef>
              <a:buFont typeface="Arial" panose="020B0604020202020204" pitchFamily="34" charset="0"/>
              <a:buChar char="•"/>
              <a:defRPr>
                <a:solidFill>
                  <a:srgbClr val="585858"/>
                </a:solidFill>
                <a:latin typeface="Calibri" panose="020F0502020204030204" pitchFamily="34" charset="0"/>
              </a:defRPr>
            </a:lvl4pPr>
            <a:lvl5pPr marL="2057400" indent="-228600">
              <a:spcBef>
                <a:spcPts val="500"/>
              </a:spcBef>
              <a:buFont typeface="Arial" panose="020B0604020202020204" pitchFamily="34" charset="0"/>
              <a:buChar char="•"/>
              <a:defRPr>
                <a:solidFill>
                  <a:srgbClr val="585858"/>
                </a:solidFill>
                <a:latin typeface="Calibri" panose="020F0502020204030204" pitchFamily="34" charset="0"/>
              </a:defRPr>
            </a:lvl5pPr>
            <a:lvl6pPr marL="25146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29718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4290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3886200" indent="-2286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7DEBF4D-1980-4669-9AFF-56C8DCFED8F1}" type="slidenum">
              <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48</a:t>
            </a:fld>
            <a:endParaRPr kumimoji="0" lang="en-US" altLang="en-US" sz="900" b="0" i="0" u="none" strike="noStrike" kern="1200" cap="none" spc="0" normalizeH="0" baseline="0" noProof="0">
              <a:ln>
                <a:noFill/>
              </a:ln>
              <a:solidFill>
                <a:srgbClr val="8D8E8E"/>
              </a:solidFill>
              <a:effectLst/>
              <a:uLnTx/>
              <a:uFillTx/>
              <a:latin typeface="Calibri" panose="020F0502020204030204" pitchFamily="34" charset="0"/>
              <a:ea typeface="+mn-ea"/>
              <a:cs typeface="+mn-cs"/>
            </a:endParaRPr>
          </a:p>
        </p:txBody>
      </p:sp>
      <p:graphicFrame>
        <p:nvGraphicFramePr>
          <p:cNvPr id="8" name="Content Placeholder 2"/>
          <p:cNvGraphicFramePr>
            <a:graphicFrameLocks noGrp="1"/>
          </p:cNvGraphicFramePr>
          <p:nvPr>
            <p:ph idx="1"/>
            <p:extLst>
              <p:ext uri="{D42A27DB-BD31-4B8C-83A1-F6EECF244321}">
                <p14:modId xmlns:p14="http://schemas.microsoft.com/office/powerpoint/2010/main" val="1141298683"/>
              </p:ext>
            </p:extLst>
          </p:nvPr>
        </p:nvGraphicFramePr>
        <p:xfrm>
          <a:off x="334694" y="980388"/>
          <a:ext cx="9843128" cy="4808150"/>
        </p:xfrm>
        <a:graphic>
          <a:graphicData uri="http://schemas.openxmlformats.org/drawingml/2006/table">
            <a:tbl>
              <a:tblPr>
                <a:tableStyleId>{5C22544A-7EE6-4342-B048-85BDC9FD1C3A}</a:tableStyleId>
              </a:tblPr>
              <a:tblGrid>
                <a:gridCol w="899943">
                  <a:extLst>
                    <a:ext uri="{9D8B030D-6E8A-4147-A177-3AD203B41FA5}">
                      <a16:colId xmlns:a16="http://schemas.microsoft.com/office/drawing/2014/main" val="2656702424"/>
                    </a:ext>
                  </a:extLst>
                </a:gridCol>
                <a:gridCol w="706658">
                  <a:extLst>
                    <a:ext uri="{9D8B030D-6E8A-4147-A177-3AD203B41FA5}">
                      <a16:colId xmlns:a16="http://schemas.microsoft.com/office/drawing/2014/main" val="336219912"/>
                    </a:ext>
                  </a:extLst>
                </a:gridCol>
                <a:gridCol w="1636944">
                  <a:extLst>
                    <a:ext uri="{9D8B030D-6E8A-4147-A177-3AD203B41FA5}">
                      <a16:colId xmlns:a16="http://schemas.microsoft.com/office/drawing/2014/main" val="4086797909"/>
                    </a:ext>
                  </a:extLst>
                </a:gridCol>
                <a:gridCol w="3918502">
                  <a:extLst>
                    <a:ext uri="{9D8B030D-6E8A-4147-A177-3AD203B41FA5}">
                      <a16:colId xmlns:a16="http://schemas.microsoft.com/office/drawing/2014/main" val="3738924151"/>
                    </a:ext>
                  </a:extLst>
                </a:gridCol>
                <a:gridCol w="1349914">
                  <a:extLst>
                    <a:ext uri="{9D8B030D-6E8A-4147-A177-3AD203B41FA5}">
                      <a16:colId xmlns:a16="http://schemas.microsoft.com/office/drawing/2014/main" val="3435924726"/>
                    </a:ext>
                  </a:extLst>
                </a:gridCol>
                <a:gridCol w="1331167">
                  <a:extLst>
                    <a:ext uri="{9D8B030D-6E8A-4147-A177-3AD203B41FA5}">
                      <a16:colId xmlns:a16="http://schemas.microsoft.com/office/drawing/2014/main" val="2580960460"/>
                    </a:ext>
                  </a:extLst>
                </a:gridCol>
              </a:tblGrid>
              <a:tr h="167713">
                <a:tc>
                  <a:txBody>
                    <a:bodyPr/>
                    <a:lstStyle/>
                    <a:p>
                      <a:pPr algn="ctr" rtl="0" fontAlgn="ctr"/>
                      <a:r>
                        <a:rPr lang="en-US" sz="1100" b="1" u="none" strike="noStrike">
                          <a:effectLst/>
                        </a:rPr>
                        <a:t>Sl. No</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Priority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Category</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Description</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Target Date</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100" b="1" u="none" strike="noStrike">
                          <a:effectLst/>
                        </a:rPr>
                        <a:t>Remarks</a:t>
                      </a:r>
                      <a:endParaRPr lang="en-US" sz="1100" b="1"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625270"/>
                  </a:ext>
                </a:extLst>
              </a:tr>
              <a:tr h="271937">
                <a:tc>
                  <a:txBody>
                    <a:bodyPr/>
                    <a:lstStyle/>
                    <a:p>
                      <a:pPr algn="ct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Exact due date is not being correctly listed in WMS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sngStrike">
                          <a:solidFill>
                            <a:srgbClr val="000000"/>
                          </a:solidFill>
                          <a:effectLst/>
                          <a:latin typeface="Calibri" panose="020F0502020204030204" pitchFamily="34" charset="0"/>
                        </a:rPr>
                        <a:t>16-Sep-24</a:t>
                      </a:r>
                    </a:p>
                    <a:p>
                      <a:pPr algn="ctr" rtl="0" fontAlgn="ctr"/>
                      <a:r>
                        <a:rPr lang="en-US" sz="1100" b="0" i="0" u="none" strike="noStrike">
                          <a:solidFill>
                            <a:srgbClr val="000000"/>
                          </a:solidFill>
                          <a:effectLst/>
                          <a:latin typeface="Calibri" panose="020F0502020204030204" pitchFamily="34" charset="0"/>
                        </a:rPr>
                        <a:t>14-Oct-24</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100" u="none" strike="noStrike">
                          <a:effectLst/>
                        </a:rPr>
                        <a:t> Reopen</a:t>
                      </a: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702285068"/>
                  </a:ext>
                </a:extLst>
              </a:tr>
              <a:tr h="490897">
                <a:tc>
                  <a:txBody>
                    <a:bodyPr/>
                    <a:lstStyle/>
                    <a:p>
                      <a:pPr algn="ctr" rtl="0" fontAlgn="b"/>
                      <a:r>
                        <a:rPr lang="en-US" sz="1100" b="0" i="0" u="none" strike="noStrike">
                          <a:solidFill>
                            <a:srgbClr val="000000"/>
                          </a:solidFill>
                          <a:effectLst/>
                          <a:latin typeface="Calibri" panose="020F050202020403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Bugs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"Compare Document" is not working properly; we have click at least 3 to 4 times for this macro to work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15-Oct-24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9305">
                <a:tc>
                  <a:txBody>
                    <a:bodyPr/>
                    <a:lstStyle/>
                    <a:p>
                      <a:pPr algn="ctr" rtl="0" fontAlgn="b"/>
                      <a:r>
                        <a:rPr lang="en-US" sz="1100" b="0" i="0" u="none" strike="noStrike">
                          <a:solidFill>
                            <a:srgbClr val="000000"/>
                          </a:solidFill>
                          <a:effectLst/>
                          <a:latin typeface="Calibri" panose="020F0502020204030204" pitchFamily="34" charset="0"/>
                        </a:rPr>
                        <a:t>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Integrate the data in copyediting queue to WIP report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0890">
                <a:tc>
                  <a:txBody>
                    <a:bodyPr/>
                    <a:lstStyle/>
                    <a:p>
                      <a:pPr algn="ctr" rtl="0" fontAlgn="b"/>
                      <a:r>
                        <a:rPr lang="en-US" sz="1100" b="0" i="0" u="none" strike="noStrike">
                          <a:solidFill>
                            <a:srgbClr val="000000"/>
                          </a:solidFill>
                          <a:effectLst/>
                          <a:latin typeface="Calibri" panose="020F0502020204030204" pitchFamily="34" charset="0"/>
                        </a:rPr>
                        <a:t>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Word count (with and without references) of the articles should be displayed.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sngStrike">
                          <a:solidFill>
                            <a:srgbClr val="000000"/>
                          </a:solidFill>
                          <a:effectLst/>
                          <a:latin typeface="Calibri" panose="020F0502020204030204" pitchFamily="34" charset="0"/>
                        </a:rPr>
                        <a:t>30-Nov-24</a:t>
                      </a:r>
                    </a:p>
                    <a:p>
                      <a:pPr algn="ctr" rtl="0" fontAlgn="ctr"/>
                      <a:r>
                        <a:rPr lang="en-IN" sz="1100" b="0" i="0" u="none" strike="noStrike">
                          <a:solidFill>
                            <a:srgbClr val="000000"/>
                          </a:solidFill>
                          <a:effectLst/>
                          <a:latin typeface="Calibri" panose="020F0502020204030204" pitchFamily="34" charset="0"/>
                        </a:rPr>
                        <a:t>30-Oct-24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0890">
                <a:tc>
                  <a:txBody>
                    <a:bodyPr/>
                    <a:lstStyle/>
                    <a:p>
                      <a:pPr algn="ctr" rtl="0" fontAlgn="b"/>
                      <a:r>
                        <a:rPr lang="en-US" sz="1100" b="0" i="0" u="none" strike="noStrike">
                          <a:solidFill>
                            <a:srgbClr val="000000"/>
                          </a:solidFill>
                          <a:effectLst/>
                          <a:latin typeface="Calibri" panose="020F0502020204030204" pitchFamily="34" charset="0"/>
                        </a:rPr>
                        <a:t>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“Reject” option to be added b/w stages (L2 to L1)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38818">
                <a:tc>
                  <a:txBody>
                    <a:bodyPr/>
                    <a:lstStyle/>
                    <a:p>
                      <a:pPr algn="ctr" rtl="0" fontAlgn="b"/>
                      <a:r>
                        <a:rPr lang="en-US" sz="1100" b="0" i="0" u="none" strike="noStrike">
                          <a:solidFill>
                            <a:srgbClr val="000000"/>
                          </a:solidFill>
                          <a:effectLst/>
                          <a:latin typeface="Calibri" panose="020F0502020204030204" pitchFamily="34" charset="0"/>
                        </a:rPr>
                        <a:t>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Package creation stage to be made automatable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38818">
                <a:tc>
                  <a:txBody>
                    <a:bodyPr/>
                    <a:lstStyle/>
                    <a:p>
                      <a:pPr algn="ctr" rtl="0" fontAlgn="b"/>
                      <a:r>
                        <a:rPr lang="en-US" sz="1100" b="0" i="0" u="none" strike="noStrike">
                          <a:solidFill>
                            <a:srgbClr val="000000"/>
                          </a:solidFill>
                          <a:effectLst/>
                          <a:latin typeface="Calibri" panose="020F0502020204030204" pitchFamily="34" charset="0"/>
                        </a:rPr>
                        <a:t>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Query module has not been integrated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30-Nov-24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57873">
                <a:tc>
                  <a:txBody>
                    <a:bodyPr/>
                    <a:lstStyle/>
                    <a:p>
                      <a:pPr algn="ctr" rtl="0" fontAlgn="b"/>
                      <a:r>
                        <a:rPr lang="en-US" sz="1100" b="0" i="0" u="none" strike="noStrike">
                          <a:solidFill>
                            <a:srgbClr val="000000"/>
                          </a:solidFill>
                          <a:effectLst/>
                          <a:latin typeface="Calibri" panose="020F0502020204030204" pitchFamily="34" charset="0"/>
                        </a:rPr>
                        <a:t>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Enhancement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Need different tabs for different reports: for example, we should be able to see File Status and WIP report at the same time in different tabs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31-Dec-24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243377">
                <a:tc>
                  <a:txBody>
                    <a:bodyPr/>
                    <a:lstStyle/>
                    <a:p>
                      <a:pPr algn="ctr" rtl="0" fontAlgn="b"/>
                      <a:r>
                        <a:rPr lang="en-US" sz="1100" b="0" i="0" u="none" strike="noStrike">
                          <a:solidFill>
                            <a:srgbClr val="000000"/>
                          </a:solidFill>
                          <a:effectLst/>
                          <a:latin typeface="Calibri" panose="020F0502020204030204" pitchFamily="34" charset="0"/>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P3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Bugs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100" b="0" i="0" u="none" strike="noStrike">
                          <a:solidFill>
                            <a:srgbClr val="000000"/>
                          </a:solidFill>
                          <a:effectLst/>
                          <a:latin typeface="Calibri" panose="020F0502020204030204" pitchFamily="34" charset="0"/>
                        </a:rPr>
                        <a:t>Filter for WIP report is not user friendly for all columns as dropdown is not shown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1100" b="0" i="0" u="none" strike="noStrike">
                          <a:solidFill>
                            <a:srgbClr val="000000"/>
                          </a:solidFill>
                          <a:effectLst/>
                          <a:latin typeface="Calibri" panose="020F0502020204030204" pitchFamily="34" charset="0"/>
                        </a:rPr>
                        <a:t>31-Dec-24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endParaRPr lang="en-US" sz="11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57238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17C6FE2-2587-4730-A7F4-BC70CEA1700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3A7A72EF-8220-4DD8-94D4-5CB117DF04D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8D64E26A-05FA-444B-B90C-D7F1F02C3FEB}"/>
              </a:ext>
            </a:extLst>
          </p:cNvPr>
          <p:cNvSpPr txBox="1">
            <a:spLocks/>
          </p:cNvSpPr>
          <p:nvPr/>
        </p:nvSpPr>
        <p:spPr>
          <a:xfrm>
            <a:off x="331643" y="347515"/>
            <a:ext cx="11710064" cy="450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C00000"/>
                </a:solidFill>
                <a:latin typeface="+mn-lt"/>
              </a:rPr>
              <a:t>CORE | Backlog Modules to be Developed</a:t>
            </a:r>
            <a:endParaRPr lang="en-IN" sz="3200" b="1">
              <a:solidFill>
                <a:srgbClr val="C00000"/>
              </a:solidFill>
              <a:latin typeface="+mn-lt"/>
              <a:ea typeface="Verdana" panose="020B0604030504040204" pitchFamily="34" charset="0"/>
            </a:endParaRPr>
          </a:p>
        </p:txBody>
      </p:sp>
      <p:sp>
        <p:nvSpPr>
          <p:cNvPr id="2" name="Rectangle 1">
            <a:extLst>
              <a:ext uri="{FF2B5EF4-FFF2-40B4-BE49-F238E27FC236}">
                <a16:creationId xmlns:a16="http://schemas.microsoft.com/office/drawing/2014/main" id="{32AF1D5F-A6F9-4E54-B850-BFE80B7FA15E}"/>
              </a:ext>
            </a:extLst>
          </p:cNvPr>
          <p:cNvSpPr/>
          <p:nvPr/>
        </p:nvSpPr>
        <p:spPr>
          <a:xfrm>
            <a:off x="452581" y="1018922"/>
            <a:ext cx="11259128" cy="3170099"/>
          </a:xfrm>
          <a:prstGeom prst="rect">
            <a:avLst/>
          </a:prstGeom>
        </p:spPr>
        <p:txBody>
          <a:bodyPr wrap="square" lIns="91440" tIns="45720" rIns="91440" bIns="45720" anchor="t">
            <a:spAutoFit/>
          </a:bodyPr>
          <a:lstStyle/>
          <a:p>
            <a:pPr marL="285750" indent="-285750">
              <a:lnSpc>
                <a:spcPct val="150000"/>
              </a:lnSpc>
              <a:buFont typeface="Arial" panose="020B0604020202020204" pitchFamily="34" charset="0"/>
              <a:buChar char="•"/>
            </a:pPr>
            <a:r>
              <a:rPr lang="en-US" sz="1500"/>
              <a:t>Archival / Retrieval – Planned in OND</a:t>
            </a:r>
          </a:p>
          <a:p>
            <a:pPr marL="285750" indent="-285750">
              <a:buFont typeface="Arial" panose="020B0604020202020204" pitchFamily="34" charset="0"/>
              <a:buChar char="•"/>
            </a:pPr>
            <a:r>
              <a:rPr lang="en-US" sz="1500"/>
              <a:t>WMS Engines Development – Currently using Old WMS Engines </a:t>
            </a:r>
            <a:r>
              <a:rPr lang="en-US" sz="1500">
                <a:highlight>
                  <a:srgbClr val="FFFF00"/>
                </a:highlight>
              </a:rPr>
              <a:t>– Development in Progress |Target Date: YTD</a:t>
            </a:r>
            <a:endParaRPr lang="en-US" sz="1500">
              <a:highlight>
                <a:srgbClr val="FFFF00"/>
              </a:highlight>
              <a:ea typeface="Calibri"/>
              <a:cs typeface="Calibri"/>
            </a:endParaRPr>
          </a:p>
          <a:p>
            <a:pPr marL="285750" indent="-285750">
              <a:lnSpc>
                <a:spcPct val="150000"/>
              </a:lnSpc>
              <a:buFont typeface="Arial" panose="020B0604020202020204" pitchFamily="34" charset="0"/>
              <a:buChar char="•"/>
            </a:pPr>
            <a:r>
              <a:rPr lang="en-US" sz="1500"/>
              <a:t>No Code Platform – Development In Progress</a:t>
            </a:r>
            <a:endParaRPr lang="en-US" sz="1500">
              <a:ea typeface="Calibri"/>
              <a:cs typeface="Calibri"/>
            </a:endParaRPr>
          </a:p>
          <a:p>
            <a:pPr marL="285750" indent="-285750">
              <a:lnSpc>
                <a:spcPct val="150000"/>
              </a:lnSpc>
              <a:buFont typeface="Arial" panose="020B0604020202020204" pitchFamily="34" charset="0"/>
              <a:buChar char="•"/>
            </a:pPr>
            <a:r>
              <a:rPr lang="en-US" sz="1500"/>
              <a:t>Adaptors Library</a:t>
            </a:r>
            <a:endParaRPr lang="en-US" sz="1500">
              <a:ea typeface="Calibri"/>
              <a:cs typeface="Calibri"/>
            </a:endParaRPr>
          </a:p>
          <a:p>
            <a:pPr marL="285750" indent="-285750">
              <a:lnSpc>
                <a:spcPct val="150000"/>
              </a:lnSpc>
              <a:buFont typeface="Arial" panose="020B0604020202020204" pitchFamily="34" charset="0"/>
              <a:buChar char="•"/>
            </a:pPr>
            <a:r>
              <a:rPr lang="en-US" sz="1500"/>
              <a:t>Peer Review Core Module  (WKI PRS can be reused)</a:t>
            </a:r>
            <a:endParaRPr lang="en-US" sz="1500">
              <a:ea typeface="Calibri"/>
              <a:cs typeface="Calibri"/>
            </a:endParaRPr>
          </a:p>
          <a:p>
            <a:pPr marL="285750" indent="-285750">
              <a:lnSpc>
                <a:spcPct val="150000"/>
              </a:lnSpc>
              <a:buFont typeface="Arial" panose="020B0604020202020204" pitchFamily="34" charset="0"/>
              <a:buChar char="•"/>
            </a:pPr>
            <a:r>
              <a:rPr lang="en-US" sz="1500"/>
              <a:t>Manuscript Submission (Bloomsbury can be reused)</a:t>
            </a:r>
            <a:endParaRPr lang="en-US" sz="1500">
              <a:ea typeface="Calibri"/>
              <a:cs typeface="Calibri"/>
            </a:endParaRPr>
          </a:p>
          <a:p>
            <a:pPr marL="285750" indent="-285750">
              <a:lnSpc>
                <a:spcPct val="150000"/>
              </a:lnSpc>
              <a:buFont typeface="Arial" panose="020B0604020202020204" pitchFamily="34" charset="0"/>
              <a:buChar char="•"/>
            </a:pPr>
            <a:r>
              <a:rPr lang="en-US" sz="1500"/>
              <a:t>Dynamic Reports</a:t>
            </a:r>
            <a:endParaRPr lang="en-US" sz="1500">
              <a:ea typeface="Calibri"/>
              <a:cs typeface="Calibri"/>
            </a:endParaRPr>
          </a:p>
          <a:p>
            <a:pPr marL="285750" indent="-285750">
              <a:buFont typeface="Arial" panose="020B0604020202020204" pitchFamily="34" charset="0"/>
              <a:buChar char="•"/>
            </a:pPr>
            <a:endParaRPr lang="en-US" sz="1500"/>
          </a:p>
          <a:p>
            <a:r>
              <a:rPr lang="en-US" sz="1500"/>
              <a:t>Complete plan and Resource requirements for pending modules and No Code platform will be shared in a separate call</a:t>
            </a:r>
            <a:endParaRPr lang="en-US" sz="1500">
              <a:ea typeface="Calibri"/>
              <a:cs typeface="Calibri"/>
            </a:endParaRPr>
          </a:p>
          <a:p>
            <a:endParaRPr lang="en-US" sz="2000"/>
          </a:p>
        </p:txBody>
      </p:sp>
      <p:graphicFrame>
        <p:nvGraphicFramePr>
          <p:cNvPr id="3" name="Object 2">
            <a:extLst>
              <a:ext uri="{FF2B5EF4-FFF2-40B4-BE49-F238E27FC236}">
                <a16:creationId xmlns:a16="http://schemas.microsoft.com/office/drawing/2014/main" id="{DBC62D4F-2C6D-8109-6945-DF725F2A778B}"/>
              </a:ext>
            </a:extLst>
          </p:cNvPr>
          <p:cNvGraphicFramePr>
            <a:graphicFrameLocks noChangeAspect="1"/>
          </p:cNvGraphicFramePr>
          <p:nvPr/>
        </p:nvGraphicFramePr>
        <p:xfrm>
          <a:off x="629302" y="4189021"/>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570" imgH="771690" progId="Excel.Sheet.12">
                  <p:embed/>
                </p:oleObj>
              </mc:Choice>
              <mc:Fallback>
                <p:oleObj name="Worksheet" showAsIcon="1" r:id="rId2" imgW="914570" imgH="771690" progId="Excel.Sheet.12">
                  <p:embed/>
                  <p:pic>
                    <p:nvPicPr>
                      <p:cNvPr id="3" name="Object 2">
                        <a:extLst>
                          <a:ext uri="{FF2B5EF4-FFF2-40B4-BE49-F238E27FC236}">
                            <a16:creationId xmlns:a16="http://schemas.microsoft.com/office/drawing/2014/main" id="{DBC62D4F-2C6D-8109-6945-DF725F2A778B}"/>
                          </a:ext>
                        </a:extLst>
                      </p:cNvPr>
                      <p:cNvPicPr/>
                      <p:nvPr/>
                    </p:nvPicPr>
                    <p:blipFill>
                      <a:blip r:embed="rId3"/>
                      <a:stretch>
                        <a:fillRect/>
                      </a:stretch>
                    </p:blipFill>
                    <p:spPr>
                      <a:xfrm>
                        <a:off x="629302" y="4189021"/>
                        <a:ext cx="914400" cy="771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4A52276-830E-EC5F-233A-046BD58E6808}"/>
              </a:ext>
            </a:extLst>
          </p:cNvPr>
          <p:cNvGraphicFramePr>
            <a:graphicFrameLocks noChangeAspect="1"/>
          </p:cNvGraphicFramePr>
          <p:nvPr/>
        </p:nvGraphicFramePr>
        <p:xfrm>
          <a:off x="10348451" y="787880"/>
          <a:ext cx="914400" cy="792163"/>
        </p:xfrm>
        <a:graphic>
          <a:graphicData uri="http://schemas.openxmlformats.org/presentationml/2006/ole">
            <mc:AlternateContent xmlns:mc="http://schemas.openxmlformats.org/markup-compatibility/2006">
              <mc:Choice xmlns:v="urn:schemas-microsoft-com:vml" Requires="v">
                <p:oleObj name="Worksheet" showAsIcon="1" r:id="rId4" imgW="914282" imgH="792690" progId="Excel.Sheet.12">
                  <p:embed/>
                </p:oleObj>
              </mc:Choice>
              <mc:Fallback>
                <p:oleObj name="Worksheet" showAsIcon="1" r:id="rId4" imgW="914282" imgH="792690" progId="Excel.Sheet.12">
                  <p:embed/>
                  <p:pic>
                    <p:nvPicPr>
                      <p:cNvPr id="4" name="Object 3">
                        <a:extLst>
                          <a:ext uri="{FF2B5EF4-FFF2-40B4-BE49-F238E27FC236}">
                            <a16:creationId xmlns:a16="http://schemas.microsoft.com/office/drawing/2014/main" id="{14A52276-830E-EC5F-233A-046BD58E6808}"/>
                          </a:ext>
                        </a:extLst>
                      </p:cNvPr>
                      <p:cNvPicPr/>
                      <p:nvPr/>
                    </p:nvPicPr>
                    <p:blipFill>
                      <a:blip r:embed="rId5"/>
                      <a:stretch>
                        <a:fillRect/>
                      </a:stretch>
                    </p:blipFill>
                    <p:spPr>
                      <a:xfrm>
                        <a:off x="10348451" y="78788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18382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5241" y="2688"/>
            <a:ext cx="10995025" cy="538163"/>
          </a:xfrm>
        </p:spPr>
        <p:txBody>
          <a:bodyPr/>
          <a:lstStyle/>
          <a:p>
            <a:r>
              <a:rPr lang="en-US">
                <a:latin typeface="Verdana"/>
                <a:ea typeface="Verdana"/>
              </a:rPr>
              <a:t>JAS'24 </a:t>
            </a:r>
            <a:r>
              <a:rPr lang="en-US" sz="2800" err="1">
                <a:latin typeface="Verdana"/>
                <a:ea typeface="Verdana"/>
              </a:rPr>
              <a:t>iWMS</a:t>
            </a:r>
            <a:r>
              <a:rPr lang="en-US">
                <a:latin typeface="Verdana"/>
                <a:ea typeface="Verdana"/>
              </a:rPr>
              <a:t> - </a:t>
            </a:r>
            <a:r>
              <a:rPr lang="en-US" sz="2800">
                <a:latin typeface="Verdana"/>
                <a:ea typeface="Verdana"/>
              </a:rPr>
              <a:t>Core feature milestones</a:t>
            </a:r>
          </a:p>
          <a:p>
            <a:endParaRPr lang="en-US">
              <a:cs typeface="Calibri"/>
            </a:endParaRPr>
          </a:p>
        </p:txBody>
      </p:sp>
      <p:sp>
        <p:nvSpPr>
          <p:cNvPr id="10" name="TextBox 9">
            <a:extLst>
              <a:ext uri="{FF2B5EF4-FFF2-40B4-BE49-F238E27FC236}">
                <a16:creationId xmlns:a16="http://schemas.microsoft.com/office/drawing/2014/main" id="{6A267731-BD33-45C4-D4F2-2E65EFF5CE32}"/>
              </a:ext>
            </a:extLst>
          </p:cNvPr>
          <p:cNvSpPr txBox="1"/>
          <p:nvPr/>
        </p:nvSpPr>
        <p:spPr>
          <a:xfrm>
            <a:off x="483306" y="9205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11" name="Table 10">
            <a:extLst>
              <a:ext uri="{FF2B5EF4-FFF2-40B4-BE49-F238E27FC236}">
                <a16:creationId xmlns:a16="http://schemas.microsoft.com/office/drawing/2014/main" id="{35595947-401F-CC55-024E-0C3EF6E7FD4A}"/>
              </a:ext>
            </a:extLst>
          </p:cNvPr>
          <p:cNvGraphicFramePr>
            <a:graphicFrameLocks noGrp="1"/>
          </p:cNvGraphicFramePr>
          <p:nvPr>
            <p:extLst>
              <p:ext uri="{D42A27DB-BD31-4B8C-83A1-F6EECF244321}">
                <p14:modId xmlns:p14="http://schemas.microsoft.com/office/powerpoint/2010/main" val="1184613023"/>
              </p:ext>
            </p:extLst>
          </p:nvPr>
        </p:nvGraphicFramePr>
        <p:xfrm>
          <a:off x="286501" y="543622"/>
          <a:ext cx="11014453" cy="6032269"/>
        </p:xfrm>
        <a:graphic>
          <a:graphicData uri="http://schemas.openxmlformats.org/drawingml/2006/table">
            <a:tbl>
              <a:tblPr firstRow="1">
                <a:tableStyleId>{69012ECD-51FC-41F1-AA8D-1B2483CD663E}</a:tableStyleId>
              </a:tblPr>
              <a:tblGrid>
                <a:gridCol w="464623">
                  <a:extLst>
                    <a:ext uri="{9D8B030D-6E8A-4147-A177-3AD203B41FA5}">
                      <a16:colId xmlns:a16="http://schemas.microsoft.com/office/drawing/2014/main" val="4262560801"/>
                    </a:ext>
                  </a:extLst>
                </a:gridCol>
                <a:gridCol w="1151877">
                  <a:extLst>
                    <a:ext uri="{9D8B030D-6E8A-4147-A177-3AD203B41FA5}">
                      <a16:colId xmlns:a16="http://schemas.microsoft.com/office/drawing/2014/main" val="3017865538"/>
                    </a:ext>
                  </a:extLst>
                </a:gridCol>
                <a:gridCol w="1964973">
                  <a:extLst>
                    <a:ext uri="{9D8B030D-6E8A-4147-A177-3AD203B41FA5}">
                      <a16:colId xmlns:a16="http://schemas.microsoft.com/office/drawing/2014/main" val="1653855651"/>
                    </a:ext>
                  </a:extLst>
                </a:gridCol>
                <a:gridCol w="1144484">
                  <a:extLst>
                    <a:ext uri="{9D8B030D-6E8A-4147-A177-3AD203B41FA5}">
                      <a16:colId xmlns:a16="http://schemas.microsoft.com/office/drawing/2014/main" val="74744620"/>
                    </a:ext>
                  </a:extLst>
                </a:gridCol>
                <a:gridCol w="1211808">
                  <a:extLst>
                    <a:ext uri="{9D8B030D-6E8A-4147-A177-3AD203B41FA5}">
                      <a16:colId xmlns:a16="http://schemas.microsoft.com/office/drawing/2014/main" val="1157180430"/>
                    </a:ext>
                  </a:extLst>
                </a:gridCol>
                <a:gridCol w="3633159">
                  <a:extLst>
                    <a:ext uri="{9D8B030D-6E8A-4147-A177-3AD203B41FA5}">
                      <a16:colId xmlns:a16="http://schemas.microsoft.com/office/drawing/2014/main" val="1574639863"/>
                    </a:ext>
                  </a:extLst>
                </a:gridCol>
                <a:gridCol w="1443529">
                  <a:extLst>
                    <a:ext uri="{9D8B030D-6E8A-4147-A177-3AD203B41FA5}">
                      <a16:colId xmlns:a16="http://schemas.microsoft.com/office/drawing/2014/main" val="1025116862"/>
                    </a:ext>
                  </a:extLst>
                </a:gridCol>
              </a:tblGrid>
              <a:tr h="737143">
                <a:tc>
                  <a:txBody>
                    <a:bodyPr/>
                    <a:lstStyle/>
                    <a:p>
                      <a:r>
                        <a:rPr lang="en-US" err="1">
                          <a:effectLst/>
                        </a:rPr>
                        <a:t>S.No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Type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Milestone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Go Live Date</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a:effectLst/>
                        </a:rPr>
                        <a:t>Total Effort in person days</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a:effectLst/>
                        </a:rPr>
                        <a:t>Why ? </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a:effectLst/>
                        </a:rPr>
                        <a:t>  JAS'24 Status</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77383169"/>
                  </a:ext>
                </a:extLst>
              </a:tr>
              <a:tr h="307142">
                <a:tc>
                  <a:txBody>
                    <a:bodyPr/>
                    <a:lstStyle/>
                    <a:p>
                      <a:pPr algn="ctr"/>
                      <a:r>
                        <a:rPr lang="en-GB" sz="1600">
                          <a:effectLst/>
                        </a:rPr>
                        <a:t>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 IALT </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Implementation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31-Jul-24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20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effectLst/>
                        </a:rPr>
                        <a:t>New customer transition; Elsevier</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GB" sz="1600">
                          <a:effectLst/>
                        </a:rPr>
                        <a:t>Completed</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3898733535"/>
                  </a:ext>
                </a:extLst>
              </a:tr>
              <a:tr h="528286">
                <a:tc>
                  <a:txBody>
                    <a:bodyPr/>
                    <a:lstStyle/>
                    <a:p>
                      <a:pPr algn="ctr"/>
                      <a:r>
                        <a:rPr lang="en-GB" sz="1600">
                          <a:effectLst/>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err="1">
                          <a:effectLst/>
                        </a:rPr>
                        <a:t>PeerEase</a:t>
                      </a:r>
                      <a:r>
                        <a:rPr lang="en-GB" sz="1600">
                          <a:effectLst/>
                        </a:rPr>
                        <a:t> – POC</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WMS integration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31-Jul-24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20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effectLst/>
                        </a:rPr>
                        <a:t>Paid project: New customer </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GB" sz="1600">
                          <a:effectLst/>
                        </a:rPr>
                        <a:t>In client UAT</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4067470251"/>
                  </a:ext>
                </a:extLst>
              </a:tr>
              <a:tr h="749429">
                <a:tc>
                  <a:txBody>
                    <a:bodyPr/>
                    <a:lstStyle/>
                    <a:p>
                      <a:pPr algn="ctr"/>
                      <a:r>
                        <a:rPr lang="en-IN" sz="1600">
                          <a:effectLst/>
                        </a:rPr>
                        <a:t>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GB" sz="1600">
                          <a:effectLst/>
                        </a:rPr>
                        <a:t>Customized BPMN module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1600">
                          <a:effectLst/>
                        </a:rPr>
                        <a:t>Address the limitation from Camunda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GB" sz="1600">
                          <a:effectLst/>
                        </a:rPr>
                        <a:t>28-Aug-24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To address the limitation of </a:t>
                      </a:r>
                      <a:r>
                        <a:rPr lang="en-US" sz="1600" err="1">
                          <a:effectLst/>
                        </a:rPr>
                        <a:t>Cammunda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buNone/>
                      </a:pPr>
                      <a:r>
                        <a:rPr lang="en-US" sz="1600">
                          <a:effectLst/>
                        </a:rPr>
                        <a:t>Completed</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4094976427"/>
                  </a:ext>
                </a:extLst>
              </a:tr>
              <a:tr h="749429">
                <a:tc>
                  <a:txBody>
                    <a:bodyPr/>
                    <a:lstStyle/>
                    <a:p>
                      <a:pPr algn="ctr"/>
                      <a:r>
                        <a:rPr lang="en-GB" sz="1600">
                          <a:effectLst/>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No-Code Platform</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File Status - Journal code  and issue name wise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20-Aug-24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effectLst/>
                        </a:rPr>
                        <a:t>12</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To view all article status in by issue or journal code in single page</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Completed</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4216155713"/>
                  </a:ext>
                </a:extLst>
              </a:tr>
              <a:tr h="1412858">
                <a:tc>
                  <a:txBody>
                    <a:bodyPr/>
                    <a:lstStyle/>
                    <a:p>
                      <a:pPr algn="ctr"/>
                      <a:r>
                        <a:rPr lang="en-GB" sz="1600">
                          <a:effectLst/>
                        </a:rPr>
                        <a:t>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No Code Platform </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Master screen(Workflow configuration, IO configuration, custom tag configuration)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15-Sep-24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40</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To Fast Track the implementation. Identified modules will be developed in this quarter</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Completed</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428966077"/>
                  </a:ext>
                </a:extLst>
              </a:tr>
              <a:tr h="1094509">
                <a:tc>
                  <a:txBody>
                    <a:bodyPr/>
                    <a:lstStyle/>
                    <a:p>
                      <a:pPr algn="ctr"/>
                      <a:r>
                        <a:rPr lang="en-IN" sz="1600">
                          <a:effectLst/>
                        </a:rPr>
                        <a:t>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GB" sz="1600" b="0" i="0" u="none" strike="noStrike" noProof="0">
                          <a:solidFill>
                            <a:srgbClr val="3D3D3D"/>
                          </a:solidFill>
                          <a:effectLst/>
                          <a:latin typeface="Calibri"/>
                        </a:rPr>
                        <a:t>No Code Platform </a:t>
                      </a:r>
                      <a:endParaRPr lang="en-IN" sz="1600">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Production options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strike="sngStrike">
                          <a:effectLst/>
                        </a:rPr>
                        <a:t>20-Aug-24</a:t>
                      </a:r>
                    </a:p>
                    <a:p>
                      <a:pPr lvl="0" algn="ctr">
                        <a:buNone/>
                      </a:pPr>
                      <a:r>
                        <a:rPr lang="en-IN" sz="1600" strike="noStrike">
                          <a:effectLst/>
                        </a:rPr>
                        <a:t>20-Sep-24</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r>
                        <a:rPr lang="en-IN" sz="1600">
                          <a:effectLst/>
                        </a:rPr>
                        <a:t>15</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1600">
                          <a:effectLst/>
                        </a:rPr>
                        <a:t>To fast track the testing, if there is any change in the intermediate activity. We can enable the particular activity and do the testing</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On Track</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737847115"/>
                  </a:ext>
                </a:extLst>
              </a:tr>
            </a:tbl>
          </a:graphicData>
        </a:graphic>
      </p:graphicFrame>
    </p:spTree>
    <p:extLst>
      <p:ext uri="{BB962C8B-B14F-4D97-AF65-F5344CB8AC3E}">
        <p14:creationId xmlns:p14="http://schemas.microsoft.com/office/powerpoint/2010/main" val="2100697962"/>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42955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145241" y="2688"/>
            <a:ext cx="10995025" cy="538163"/>
          </a:xfrm>
        </p:spPr>
        <p:txBody>
          <a:bodyPr/>
          <a:lstStyle/>
          <a:p>
            <a:r>
              <a:rPr lang="en-US">
                <a:latin typeface="Verdana"/>
                <a:ea typeface="Verdana"/>
              </a:rPr>
              <a:t>JAS'24 </a:t>
            </a:r>
            <a:r>
              <a:rPr lang="en-US" sz="2800" err="1">
                <a:latin typeface="Verdana"/>
                <a:ea typeface="Verdana"/>
              </a:rPr>
              <a:t>iWMS</a:t>
            </a:r>
            <a:r>
              <a:rPr lang="en-US">
                <a:latin typeface="Verdana"/>
                <a:ea typeface="Verdana"/>
              </a:rPr>
              <a:t> - </a:t>
            </a:r>
            <a:r>
              <a:rPr lang="en-US" sz="2800">
                <a:latin typeface="Verdana"/>
                <a:ea typeface="Verdana"/>
              </a:rPr>
              <a:t>Core feature milestone</a:t>
            </a:r>
          </a:p>
          <a:p>
            <a:endParaRPr lang="en-US">
              <a:cs typeface="Calibri"/>
            </a:endParaRPr>
          </a:p>
        </p:txBody>
      </p:sp>
      <p:graphicFrame>
        <p:nvGraphicFramePr>
          <p:cNvPr id="6" name="Table 5">
            <a:extLst>
              <a:ext uri="{FF2B5EF4-FFF2-40B4-BE49-F238E27FC236}">
                <a16:creationId xmlns:a16="http://schemas.microsoft.com/office/drawing/2014/main" id="{CF291752-6C9A-21F5-1375-A2745001A37B}"/>
              </a:ext>
            </a:extLst>
          </p:cNvPr>
          <p:cNvGraphicFramePr>
            <a:graphicFrameLocks noGrp="1"/>
          </p:cNvGraphicFramePr>
          <p:nvPr>
            <p:extLst>
              <p:ext uri="{D42A27DB-BD31-4B8C-83A1-F6EECF244321}">
                <p14:modId xmlns:p14="http://schemas.microsoft.com/office/powerpoint/2010/main" val="2969710647"/>
              </p:ext>
            </p:extLst>
          </p:nvPr>
        </p:nvGraphicFramePr>
        <p:xfrm>
          <a:off x="273169" y="733245"/>
          <a:ext cx="11648680" cy="5425438"/>
        </p:xfrm>
        <a:graphic>
          <a:graphicData uri="http://schemas.openxmlformats.org/drawingml/2006/table">
            <a:tbl>
              <a:tblPr firstRow="1" bandRow="1">
                <a:tableStyleId>{69012ECD-51FC-41F1-AA8D-1B2483CD663E}</a:tableStyleId>
              </a:tblPr>
              <a:tblGrid>
                <a:gridCol w="476310">
                  <a:extLst>
                    <a:ext uri="{9D8B030D-6E8A-4147-A177-3AD203B41FA5}">
                      <a16:colId xmlns:a16="http://schemas.microsoft.com/office/drawing/2014/main" val="4207460348"/>
                    </a:ext>
                  </a:extLst>
                </a:gridCol>
                <a:gridCol w="1180862">
                  <a:extLst>
                    <a:ext uri="{9D8B030D-6E8A-4147-A177-3AD203B41FA5}">
                      <a16:colId xmlns:a16="http://schemas.microsoft.com/office/drawing/2014/main" val="2391421142"/>
                    </a:ext>
                  </a:extLst>
                </a:gridCol>
                <a:gridCol w="2014413">
                  <a:extLst>
                    <a:ext uri="{9D8B030D-6E8A-4147-A177-3AD203B41FA5}">
                      <a16:colId xmlns:a16="http://schemas.microsoft.com/office/drawing/2014/main" val="16502565"/>
                    </a:ext>
                  </a:extLst>
                </a:gridCol>
                <a:gridCol w="1040048">
                  <a:extLst>
                    <a:ext uri="{9D8B030D-6E8A-4147-A177-3AD203B41FA5}">
                      <a16:colId xmlns:a16="http://schemas.microsoft.com/office/drawing/2014/main" val="3493918877"/>
                    </a:ext>
                  </a:extLst>
                </a:gridCol>
                <a:gridCol w="1559692">
                  <a:extLst>
                    <a:ext uri="{9D8B030D-6E8A-4147-A177-3AD203B41FA5}">
                      <a16:colId xmlns:a16="http://schemas.microsoft.com/office/drawing/2014/main" val="1793134502"/>
                    </a:ext>
                  </a:extLst>
                </a:gridCol>
                <a:gridCol w="3725457">
                  <a:extLst>
                    <a:ext uri="{9D8B030D-6E8A-4147-A177-3AD203B41FA5}">
                      <a16:colId xmlns:a16="http://schemas.microsoft.com/office/drawing/2014/main" val="3861827849"/>
                    </a:ext>
                  </a:extLst>
                </a:gridCol>
                <a:gridCol w="1651898">
                  <a:extLst>
                    <a:ext uri="{9D8B030D-6E8A-4147-A177-3AD203B41FA5}">
                      <a16:colId xmlns:a16="http://schemas.microsoft.com/office/drawing/2014/main" val="311581688"/>
                    </a:ext>
                  </a:extLst>
                </a:gridCol>
              </a:tblGrid>
              <a:tr h="1314026">
                <a:tc>
                  <a:txBody>
                    <a:bodyPr/>
                    <a:lstStyle/>
                    <a:p>
                      <a:r>
                        <a:rPr lang="en-US" err="1">
                          <a:effectLst/>
                        </a:rPr>
                        <a:t>S.No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Type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effectLst/>
                        </a:rPr>
                        <a:t>Milestone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Go Live Date</a:t>
                      </a:r>
                    </a:p>
                  </a:txBody>
                  <a:tcPr marL="0" marR="0" marT="0"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sz="1800" b="1" kern="1200">
                          <a:solidFill>
                            <a:schemeClr val="bg1"/>
                          </a:solidFill>
                          <a:effectLst/>
                          <a:latin typeface="+mn-lt"/>
                          <a:ea typeface="+mn-ea"/>
                          <a:cs typeface="+mn-cs"/>
                        </a:rPr>
                        <a:t>Total Effort in person days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b="1" kern="1200">
                          <a:solidFill>
                            <a:schemeClr val="bg1"/>
                          </a:solidFill>
                          <a:effectLst/>
                          <a:latin typeface="+mn-lt"/>
                          <a:ea typeface="+mn-ea"/>
                          <a:cs typeface="+mn-cs"/>
                        </a:rPr>
                        <a:t>Why ? </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800" b="1" kern="1200">
                          <a:solidFill>
                            <a:schemeClr val="bg1"/>
                          </a:solidFill>
                          <a:effectLst/>
                          <a:latin typeface="+mn-lt"/>
                          <a:ea typeface="+mn-ea"/>
                          <a:cs typeface="+mn-cs"/>
                        </a:rPr>
                        <a:t>  JAS'24 Status</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68848419"/>
                  </a:ext>
                </a:extLst>
              </a:tr>
              <a:tr h="657013">
                <a:tc>
                  <a:txBody>
                    <a:bodyPr/>
                    <a:lstStyle/>
                    <a:p>
                      <a:pPr algn="ctr"/>
                      <a:r>
                        <a:rPr lang="en-IN" sz="1600">
                          <a:effectLst/>
                        </a:rPr>
                        <a:t>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No-Code Platform</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Switch WMS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30-Aug-24</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effectLst/>
                        </a:rPr>
                        <a:t>25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Provide option for users to switch different WMS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Completed</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2799914975"/>
                  </a:ext>
                </a:extLst>
              </a:tr>
              <a:tr h="657013">
                <a:tc>
                  <a:txBody>
                    <a:bodyPr/>
                    <a:lstStyle/>
                    <a:p>
                      <a:pPr algn="ctr"/>
                      <a:r>
                        <a:rPr lang="en-IN" sz="1600">
                          <a:effectLst/>
                        </a:rPr>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IN" sz="1600">
                          <a:effectLst/>
                        </a:rPr>
                        <a:t>No-Code Platform</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Tools upload for production tech</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IN" sz="1600">
                          <a:effectLst/>
                        </a:rPr>
                        <a:t>05-Sep-24</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effectLst/>
                        </a:rPr>
                        <a:t>20</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To provide provision for </a:t>
                      </a:r>
                      <a:r>
                        <a:rPr lang="en-US" sz="1600" err="1">
                          <a:effectLst/>
                        </a:rPr>
                        <a:t>prodn</a:t>
                      </a:r>
                      <a:r>
                        <a:rPr lang="en-US" sz="1600">
                          <a:effectLst/>
                        </a:rPr>
                        <a:t>. tech to upload the tools</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Moved to OND(</a:t>
                      </a:r>
                      <a:r>
                        <a:rPr lang="en-US" sz="1600" err="1">
                          <a:effectLst/>
                        </a:rPr>
                        <a:t>iAuthor</a:t>
                      </a:r>
                      <a:r>
                        <a:rPr lang="en-US" sz="1600">
                          <a:effectLst/>
                        </a:rPr>
                        <a:t> LaTeX priority)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193009459"/>
                  </a:ext>
                </a:extLst>
              </a:tr>
              <a:tr h="657013">
                <a:tc>
                  <a:txBody>
                    <a:bodyPr/>
                    <a:lstStyle/>
                    <a:p>
                      <a:pPr algn="ctr"/>
                      <a:r>
                        <a:rPr lang="en-GB" sz="1600">
                          <a:effectLst/>
                        </a:rPr>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No Code Platform</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Tool IO – API To configure the API as adapter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10-Sep-24</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18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Configuration module</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GB" sz="1600">
                          <a:effectLst/>
                        </a:rPr>
                        <a:t>Moved to OND</a:t>
                      </a:r>
                      <a:r>
                        <a:rPr lang="en-US" sz="1600" b="0" i="0" u="none" strike="noStrike" noProof="0">
                          <a:solidFill>
                            <a:srgbClr val="3D3D3D"/>
                          </a:solidFill>
                          <a:effectLst/>
                          <a:latin typeface="Calibri"/>
                        </a:rPr>
                        <a:t>(</a:t>
                      </a:r>
                      <a:r>
                        <a:rPr lang="en-US" sz="1600" b="0" i="0" u="none" strike="noStrike" noProof="0" err="1">
                          <a:solidFill>
                            <a:srgbClr val="3D3D3D"/>
                          </a:solidFill>
                          <a:effectLst/>
                          <a:latin typeface="Calibri"/>
                        </a:rPr>
                        <a:t>iAuthor</a:t>
                      </a:r>
                      <a:r>
                        <a:rPr lang="en-US" sz="1600" b="0" i="0" u="none" strike="noStrike" noProof="0">
                          <a:solidFill>
                            <a:srgbClr val="3D3D3D"/>
                          </a:solidFill>
                          <a:effectLst/>
                          <a:latin typeface="Calibri"/>
                        </a:rPr>
                        <a:t> LaTeX priority)</a:t>
                      </a:r>
                      <a:endParaRPr lang="en-GB" sz="1600">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1087821196"/>
                  </a:ext>
                </a:extLst>
              </a:tr>
              <a:tr h="657013">
                <a:tc>
                  <a:txBody>
                    <a:bodyPr/>
                    <a:lstStyle/>
                    <a:p>
                      <a:pPr algn="ctr"/>
                      <a:r>
                        <a:rPr lang="en-GB" sz="1600">
                          <a:effectLst/>
                        </a:rPr>
                        <a:t>11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GB" sz="1600" b="0" i="0" u="none" strike="noStrike" noProof="0">
                          <a:solidFill>
                            <a:srgbClr val="3D3D3D"/>
                          </a:solidFill>
                          <a:effectLst/>
                          <a:latin typeface="Calibri"/>
                        </a:rPr>
                        <a:t>No Code Platform</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Reference Option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GB" sz="1600">
                          <a:effectLst/>
                        </a:rPr>
                        <a:t>28-Sep-24</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14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To download the worked files from data </a:t>
                      </a:r>
                      <a:r>
                        <a:rPr lang="en-US" sz="1600" err="1">
                          <a:effectLst/>
                        </a:rPr>
                        <a:t>centre</a:t>
                      </a:r>
                      <a:r>
                        <a:rPr lang="en-US" sz="1600">
                          <a:effectLst/>
                        </a:rPr>
                        <a:t>.</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In Progress(On Track)</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extLst>
                  <a:ext uri="{0D108BD9-81ED-4DB2-BD59-A6C34878D82A}">
                    <a16:rowId xmlns:a16="http://schemas.microsoft.com/office/drawing/2014/main" val="2065261615"/>
                  </a:ext>
                </a:extLst>
              </a:tr>
              <a:tr h="657013">
                <a:tc>
                  <a:txBody>
                    <a:bodyPr/>
                    <a:lstStyle/>
                    <a:p>
                      <a:pPr algn="ctr"/>
                      <a:r>
                        <a:rPr lang="en-GB" sz="1600">
                          <a:effectLst/>
                        </a:rPr>
                        <a:t>12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GB" sz="1600" b="0" i="0" u="none" strike="noStrike" noProof="0">
                          <a:solidFill>
                            <a:srgbClr val="3D3D3D"/>
                          </a:solidFill>
                          <a:effectLst/>
                          <a:latin typeface="Calibri"/>
                        </a:rPr>
                        <a:t>No Code Platform</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600">
                          <a:effectLst/>
                        </a:rPr>
                        <a:t>Menu configuration and access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GB" sz="1600">
                        <a:effectLst/>
                      </a:endParaRPr>
                    </a:p>
                    <a:p>
                      <a:pPr algn="ctr"/>
                      <a:r>
                        <a:rPr lang="en-GB" sz="1600">
                          <a:effectLst/>
                        </a:rPr>
                        <a:t>28-Sep-24</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a:effectLst/>
                        </a:rPr>
                        <a:t>15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effectLst/>
                        </a:rPr>
                        <a:t>To configure the menu and provide access to the user</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1600">
                          <a:effectLst/>
                        </a:rPr>
                        <a:t>Moved to OND </a:t>
                      </a:r>
                      <a:r>
                        <a:rPr lang="en-US" sz="1600" b="0" i="0" u="none" strike="noStrike" noProof="0">
                          <a:solidFill>
                            <a:srgbClr val="3D3D3D"/>
                          </a:solidFill>
                          <a:effectLst/>
                          <a:latin typeface="Calibri"/>
                        </a:rPr>
                        <a:t>(</a:t>
                      </a:r>
                      <a:r>
                        <a:rPr lang="en-US" sz="1600" b="0" i="0" u="none" strike="noStrike" noProof="0" err="1">
                          <a:solidFill>
                            <a:srgbClr val="3D3D3D"/>
                          </a:solidFill>
                          <a:effectLst/>
                          <a:latin typeface="Calibri"/>
                        </a:rPr>
                        <a:t>iAuthor</a:t>
                      </a:r>
                      <a:r>
                        <a:rPr lang="en-US" sz="1600" b="0" i="0" u="none" strike="noStrike" noProof="0">
                          <a:solidFill>
                            <a:srgbClr val="3D3D3D"/>
                          </a:solidFill>
                          <a:effectLst/>
                          <a:latin typeface="Calibri"/>
                        </a:rPr>
                        <a:t> LaTeX priority)</a:t>
                      </a:r>
                      <a:endParaRPr lang="en-US" sz="1600">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1426180654"/>
                  </a:ext>
                </a:extLst>
              </a:tr>
              <a:tr h="328506">
                <a:tc>
                  <a:txBody>
                    <a:bodyPr/>
                    <a:lstStyle/>
                    <a:p>
                      <a:endParaRPr lang="en-US" sz="1600">
                        <a:effectLst/>
                      </a:endParaRP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buNone/>
                      </a:pPr>
                      <a:endParaRPr lang="en-US"/>
                    </a:p>
                  </a:txBody>
                  <a:tcPr marL="0" marR="0" marT="0" marB="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a:t>249</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algn="ctr"/>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endParaRPr lang="en-US" sz="1600"/>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76619784"/>
                  </a:ext>
                </a:extLst>
              </a:tr>
            </a:tbl>
          </a:graphicData>
        </a:graphic>
      </p:graphicFrame>
    </p:spTree>
    <p:extLst>
      <p:ext uri="{BB962C8B-B14F-4D97-AF65-F5344CB8AC3E}">
        <p14:creationId xmlns:p14="http://schemas.microsoft.com/office/powerpoint/2010/main" val="406710822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651164-9094-4753-AB29-0B0148EE57D6}"/>
              </a:ext>
            </a:extLst>
          </p:cNvPr>
          <p:cNvPicPr>
            <a:picLocks noChangeAspect="1"/>
          </p:cNvPicPr>
          <p:nvPr/>
        </p:nvPicPr>
        <p:blipFill rotWithShape="1">
          <a:blip r:embed="rId2">
            <a:extLst>
              <a:ext uri="{28A0092B-C50C-407E-A947-70E740481C1C}">
                <a14:useLocalDpi xmlns:a14="http://schemas.microsoft.com/office/drawing/2010/main" val="0"/>
              </a:ext>
            </a:extLst>
          </a:blip>
          <a:srcRect l="6537"/>
          <a:stretch/>
        </p:blipFill>
        <p:spPr>
          <a:xfrm flipH="1">
            <a:off x="2560354" y="-123640"/>
            <a:ext cx="9634976" cy="6909882"/>
          </a:xfrm>
          <a:prstGeom prst="rect">
            <a:avLst/>
          </a:prstGeom>
        </p:spPr>
      </p:pic>
      <p:sp>
        <p:nvSpPr>
          <p:cNvPr id="41" name="Rectangle 40">
            <a:extLst>
              <a:ext uri="{FF2B5EF4-FFF2-40B4-BE49-F238E27FC236}">
                <a16:creationId xmlns:a16="http://schemas.microsoft.com/office/drawing/2014/main" id="{47855A56-3DF9-4BA0-B83A-C4D6438B0E0C}"/>
              </a:ext>
            </a:extLst>
          </p:cNvPr>
          <p:cNvSpPr/>
          <p:nvPr/>
        </p:nvSpPr>
        <p:spPr>
          <a:xfrm>
            <a:off x="-3330" y="-15944"/>
            <a:ext cx="12192000" cy="6901607"/>
          </a:xfrm>
          <a:prstGeom prst="rect">
            <a:avLst/>
          </a:prstGeom>
          <a:gradFill flip="none" rotWithShape="1">
            <a:gsLst>
              <a:gs pos="91000">
                <a:srgbClr val="2D408F"/>
              </a:gs>
              <a:gs pos="35000">
                <a:srgbClr val="3F52A2">
                  <a:alpha val="65000"/>
                </a:srgbClr>
              </a:gs>
              <a:gs pos="71000">
                <a:srgbClr val="3F58C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221A6B2-8A84-48D9-9993-48CF3C776FFD}"/>
              </a:ext>
            </a:extLst>
          </p:cNvPr>
          <p:cNvPicPr>
            <a:picLocks noChangeAspect="1"/>
          </p:cNvPicPr>
          <p:nvPr/>
        </p:nvPicPr>
        <p:blipFill rotWithShape="1">
          <a:blip r:embed="rId3">
            <a:extLst>
              <a:ext uri="{28A0092B-C50C-407E-A947-70E740481C1C}">
                <a14:useLocalDpi xmlns:a14="http://schemas.microsoft.com/office/drawing/2010/main" val="0"/>
              </a:ext>
            </a:extLst>
          </a:blip>
          <a:srcRect l="8958" t="8004" r="36581" b="55794"/>
          <a:stretch/>
        </p:blipFill>
        <p:spPr>
          <a:xfrm>
            <a:off x="-66633" y="15325"/>
            <a:ext cx="12255303" cy="6901607"/>
          </a:xfrm>
          <a:prstGeom prst="rect">
            <a:avLst/>
          </a:prstGeom>
        </p:spPr>
      </p:pic>
      <p:sp>
        <p:nvSpPr>
          <p:cNvPr id="57" name="Rectangle 56">
            <a:extLst>
              <a:ext uri="{FF2B5EF4-FFF2-40B4-BE49-F238E27FC236}">
                <a16:creationId xmlns:a16="http://schemas.microsoft.com/office/drawing/2014/main" id="{41DFDDBE-B871-4378-B91E-AFF365AA7772}"/>
              </a:ext>
            </a:extLst>
          </p:cNvPr>
          <p:cNvSpPr/>
          <p:nvPr/>
        </p:nvSpPr>
        <p:spPr>
          <a:xfrm>
            <a:off x="-3330" y="3624112"/>
            <a:ext cx="12192000" cy="2493117"/>
          </a:xfrm>
          <a:prstGeom prst="rect">
            <a:avLst/>
          </a:prstGeom>
          <a:gradFill flip="none" rotWithShape="1">
            <a:gsLst>
              <a:gs pos="68000">
                <a:srgbClr val="2D408F"/>
              </a:gs>
              <a:gs pos="0">
                <a:srgbClr val="3F52A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8D0FC8D-13CA-40A8-B563-385EFF9AB259}"/>
              </a:ext>
            </a:extLst>
          </p:cNvPr>
          <p:cNvSpPr/>
          <p:nvPr/>
        </p:nvSpPr>
        <p:spPr>
          <a:xfrm>
            <a:off x="0" y="6083300"/>
            <a:ext cx="12192000" cy="802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089899C-B025-40F8-A85A-6DA41CE82C99}"/>
              </a:ext>
            </a:extLst>
          </p:cNvPr>
          <p:cNvSpPr/>
          <p:nvPr/>
        </p:nvSpPr>
        <p:spPr>
          <a:xfrm>
            <a:off x="-63303" y="163709"/>
            <a:ext cx="12255303" cy="4699222"/>
          </a:xfrm>
          <a:prstGeom prst="rect">
            <a:avLst/>
          </a:prstGeom>
          <a:gradFill flip="none" rotWithShape="1">
            <a:gsLst>
              <a:gs pos="100000">
                <a:srgbClr val="CC2127"/>
              </a:gs>
              <a:gs pos="52000">
                <a:srgbClr val="CC2127">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6">
            <a:extLst>
              <a:ext uri="{FF2B5EF4-FFF2-40B4-BE49-F238E27FC236}">
                <a16:creationId xmlns:a16="http://schemas.microsoft.com/office/drawing/2014/main" id="{6BA38E9F-6763-4234-A8C3-B25B00B92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70794" y="6311579"/>
            <a:ext cx="1339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7F7556C-67A4-491B-B8EA-8AD94F39647C}"/>
              </a:ext>
            </a:extLst>
          </p:cNvPr>
          <p:cNvSpPr txBox="1">
            <a:spLocks noChangeArrowheads="1"/>
          </p:cNvSpPr>
          <p:nvPr/>
        </p:nvSpPr>
        <p:spPr bwMode="auto">
          <a:xfrm>
            <a:off x="535500" y="6564313"/>
            <a:ext cx="1566862" cy="215900"/>
          </a:xfrm>
          <a:prstGeom prst="rect">
            <a:avLst/>
          </a:prstGeom>
          <a:noFill/>
          <a:ln>
            <a:noFill/>
          </a:ln>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1400" b="1"/>
              <a:t>www.integranxt.com</a:t>
            </a:r>
          </a:p>
        </p:txBody>
      </p:sp>
      <p:grpSp>
        <p:nvGrpSpPr>
          <p:cNvPr id="23" name="Group 22">
            <a:extLst>
              <a:ext uri="{FF2B5EF4-FFF2-40B4-BE49-F238E27FC236}">
                <a16:creationId xmlns:a16="http://schemas.microsoft.com/office/drawing/2014/main" id="{98580C7F-D7D8-40A4-B9C3-5B0F51E55C4E}"/>
              </a:ext>
            </a:extLst>
          </p:cNvPr>
          <p:cNvGrpSpPr/>
          <p:nvPr/>
        </p:nvGrpSpPr>
        <p:grpSpPr>
          <a:xfrm>
            <a:off x="526622" y="5072220"/>
            <a:ext cx="5187295" cy="824934"/>
            <a:chOff x="526622" y="5072220"/>
            <a:chExt cx="5187295" cy="824934"/>
          </a:xfrm>
        </p:grpSpPr>
        <p:grpSp>
          <p:nvGrpSpPr>
            <p:cNvPr id="24" name="Group 23">
              <a:extLst>
                <a:ext uri="{FF2B5EF4-FFF2-40B4-BE49-F238E27FC236}">
                  <a16:creationId xmlns:a16="http://schemas.microsoft.com/office/drawing/2014/main" id="{DFBC1DF2-172A-4226-92BD-00CBFDBBA364}"/>
                </a:ext>
              </a:extLst>
            </p:cNvPr>
            <p:cNvGrpSpPr/>
            <p:nvPr/>
          </p:nvGrpSpPr>
          <p:grpSpPr>
            <a:xfrm>
              <a:off x="526622" y="5072220"/>
              <a:ext cx="5187295" cy="824934"/>
              <a:chOff x="1008473" y="2867267"/>
              <a:chExt cx="9820529" cy="1561756"/>
            </a:xfrm>
          </p:grpSpPr>
          <p:pic>
            <p:nvPicPr>
              <p:cNvPr id="26" name="Picture 25">
                <a:extLst>
                  <a:ext uri="{FF2B5EF4-FFF2-40B4-BE49-F238E27FC236}">
                    <a16:creationId xmlns:a16="http://schemas.microsoft.com/office/drawing/2014/main" id="{C9A79B53-CEA6-435C-8D6F-6F26A5FFFB9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16715" y="3113527"/>
                <a:ext cx="2612287" cy="1082177"/>
              </a:xfrm>
              <a:prstGeom prst="rect">
                <a:avLst/>
              </a:prstGeom>
            </p:spPr>
          </p:pic>
          <p:pic>
            <p:nvPicPr>
              <p:cNvPr id="27" name="Picture 26">
                <a:extLst>
                  <a:ext uri="{FF2B5EF4-FFF2-40B4-BE49-F238E27FC236}">
                    <a16:creationId xmlns:a16="http://schemas.microsoft.com/office/drawing/2014/main" id="{A8F55C8B-7ECE-4514-BC93-DB9B0B7BBF7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080433" y="2867267"/>
                <a:ext cx="1561756" cy="1561756"/>
              </a:xfrm>
              <a:prstGeom prst="rect">
                <a:avLst/>
              </a:prstGeom>
            </p:spPr>
          </p:pic>
          <p:pic>
            <p:nvPicPr>
              <p:cNvPr id="28" name="Picture 27">
                <a:extLst>
                  <a:ext uri="{FF2B5EF4-FFF2-40B4-BE49-F238E27FC236}">
                    <a16:creationId xmlns:a16="http://schemas.microsoft.com/office/drawing/2014/main" id="{80A79B46-FE9C-4275-B9D7-DAB6E558566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08473" y="2949162"/>
                <a:ext cx="1429264" cy="1412110"/>
              </a:xfrm>
              <a:prstGeom prst="rect">
                <a:avLst/>
              </a:prstGeom>
            </p:spPr>
          </p:pic>
        </p:grpSp>
        <p:pic>
          <p:nvPicPr>
            <p:cNvPr id="25" name="Picture 24">
              <a:extLst>
                <a:ext uri="{FF2B5EF4-FFF2-40B4-BE49-F238E27FC236}">
                  <a16:creationId xmlns:a16="http://schemas.microsoft.com/office/drawing/2014/main" id="{D8DD90BB-2A73-4D34-AA7D-A6B4A09CDA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0889" y="5085888"/>
              <a:ext cx="1132757" cy="795151"/>
            </a:xfrm>
            <a:prstGeom prst="rect">
              <a:avLst/>
            </a:prstGeom>
          </p:spPr>
        </p:pic>
      </p:grpSp>
      <p:sp>
        <p:nvSpPr>
          <p:cNvPr id="2" name="Title 4">
            <a:extLst>
              <a:ext uri="{FF2B5EF4-FFF2-40B4-BE49-F238E27FC236}">
                <a16:creationId xmlns:a16="http://schemas.microsoft.com/office/drawing/2014/main" id="{D556AD47-3FE1-8C6E-ACCC-A1825C5588F7}"/>
              </a:ext>
            </a:extLst>
          </p:cNvPr>
          <p:cNvSpPr txBox="1">
            <a:spLocks/>
          </p:cNvSpPr>
          <p:nvPr/>
        </p:nvSpPr>
        <p:spPr bwMode="auto">
          <a:xfrm>
            <a:off x="315314" y="1623749"/>
            <a:ext cx="7206302" cy="13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300" kern="1200" baseline="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a:defRPr/>
            </a:pPr>
            <a:r>
              <a:rPr lang="en-US" altLang="en-US" sz="3100" b="1" err="1">
                <a:solidFill>
                  <a:schemeClr val="bg1"/>
                </a:solidFill>
                <a:latin typeface="Verdana"/>
                <a:ea typeface="Verdana"/>
              </a:rPr>
              <a:t>iWMS</a:t>
            </a:r>
            <a:br>
              <a:rPr lang="en-US" altLang="en-US" sz="3100" b="1">
                <a:latin typeface="Verdana"/>
                <a:ea typeface="Verdana"/>
              </a:rPr>
            </a:br>
            <a:br>
              <a:rPr lang="en-US" altLang="en-US" sz="3100" b="1">
                <a:latin typeface="Verdana"/>
                <a:ea typeface="Verdana"/>
              </a:rPr>
            </a:br>
            <a:r>
              <a:rPr lang="en-US" sz="2000" b="1">
                <a:solidFill>
                  <a:schemeClr val="bg1"/>
                </a:solidFill>
                <a:latin typeface="Verdana"/>
                <a:ea typeface="Verdana"/>
              </a:rPr>
              <a:t>Review OND’24 Plan</a:t>
            </a:r>
            <a:endParaRPr lang="en-US">
              <a:solidFill>
                <a:schemeClr val="bg1"/>
              </a:solidFill>
              <a:cs typeface="Calibri" panose="020F0502020204030204"/>
            </a:endParaRPr>
          </a:p>
        </p:txBody>
      </p:sp>
    </p:spTree>
    <p:extLst>
      <p:ext uri="{BB962C8B-B14F-4D97-AF65-F5344CB8AC3E}">
        <p14:creationId xmlns:p14="http://schemas.microsoft.com/office/powerpoint/2010/main" val="414363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F35460C-629E-ACC3-382D-7FD5ABD49963}"/>
              </a:ext>
            </a:extLst>
          </p:cNvPr>
          <p:cNvSpPr>
            <a:spLocks noGrp="1"/>
          </p:cNvSpPr>
          <p:nvPr>
            <p:ph type="body" sz="quarter" idx="10"/>
          </p:nvPr>
        </p:nvSpPr>
        <p:spPr>
          <a:xfrm>
            <a:off x="724154" y="168252"/>
            <a:ext cx="10995025" cy="538163"/>
          </a:xfrm>
        </p:spPr>
        <p:txBody>
          <a:bodyPr/>
          <a:lstStyle/>
          <a:p>
            <a:r>
              <a:rPr lang="en-US" sz="2600" b="1">
                <a:latin typeface="+mn-lt"/>
                <a:ea typeface="Verdana"/>
              </a:rPr>
              <a:t>OND '24- Budget and Team Capacity (</a:t>
            </a:r>
            <a:r>
              <a:rPr lang="en-US" sz="2600" b="1" err="1">
                <a:latin typeface="+mn-lt"/>
                <a:ea typeface="Verdana"/>
              </a:rPr>
              <a:t>iWMS</a:t>
            </a:r>
            <a:r>
              <a:rPr lang="en-US" sz="2600" b="1">
                <a:latin typeface="+mn-lt"/>
                <a:ea typeface="Verdana"/>
              </a:rPr>
              <a:t>)</a:t>
            </a:r>
            <a:br>
              <a:rPr lang="en-US" sz="2000"/>
            </a:br>
            <a:r>
              <a:rPr lang="en-US" sz="2000">
                <a:latin typeface="Verdana"/>
                <a:ea typeface="Verdana"/>
              </a:rPr>
              <a:t> </a:t>
            </a:r>
            <a:endParaRPr lang="en-US" sz="2000">
              <a:solidFill>
                <a:schemeClr val="tx1"/>
              </a:solidFill>
              <a:cs typeface="Calibri"/>
            </a:endParaRPr>
          </a:p>
        </p:txBody>
      </p:sp>
      <p:graphicFrame>
        <p:nvGraphicFramePr>
          <p:cNvPr id="5" name="Table 4">
            <a:extLst>
              <a:ext uri="{FF2B5EF4-FFF2-40B4-BE49-F238E27FC236}">
                <a16:creationId xmlns:a16="http://schemas.microsoft.com/office/drawing/2014/main" id="{91FDFFFE-33C4-C90D-D244-49629E7AB4EB}"/>
              </a:ext>
            </a:extLst>
          </p:cNvPr>
          <p:cNvGraphicFramePr>
            <a:graphicFrameLocks noGrp="1"/>
          </p:cNvGraphicFramePr>
          <p:nvPr>
            <p:extLst>
              <p:ext uri="{D42A27DB-BD31-4B8C-83A1-F6EECF244321}">
                <p14:modId xmlns:p14="http://schemas.microsoft.com/office/powerpoint/2010/main" val="3796916093"/>
              </p:ext>
            </p:extLst>
          </p:nvPr>
        </p:nvGraphicFramePr>
        <p:xfrm>
          <a:off x="781050" y="942975"/>
          <a:ext cx="10558554" cy="1036320"/>
        </p:xfrm>
        <a:graphic>
          <a:graphicData uri="http://schemas.openxmlformats.org/drawingml/2006/table">
            <a:tbl>
              <a:tblPr firstRow="1" bandRow="1">
                <a:tableStyleId>{5C22544A-7EE6-4342-B048-85BDC9FD1C3A}</a:tableStyleId>
              </a:tblPr>
              <a:tblGrid>
                <a:gridCol w="5279277">
                  <a:extLst>
                    <a:ext uri="{9D8B030D-6E8A-4147-A177-3AD203B41FA5}">
                      <a16:colId xmlns:a16="http://schemas.microsoft.com/office/drawing/2014/main" val="1939621293"/>
                    </a:ext>
                  </a:extLst>
                </a:gridCol>
                <a:gridCol w="5279277">
                  <a:extLst>
                    <a:ext uri="{9D8B030D-6E8A-4147-A177-3AD203B41FA5}">
                      <a16:colId xmlns:a16="http://schemas.microsoft.com/office/drawing/2014/main" val="3060487189"/>
                    </a:ext>
                  </a:extLst>
                </a:gridCol>
              </a:tblGrid>
              <a:tr h="252427">
                <a:tc>
                  <a:txBody>
                    <a:bodyPr/>
                    <a:lstStyle/>
                    <a:p>
                      <a:pPr algn="ctr" fontAlgn="base"/>
                      <a:r>
                        <a:rPr lang="en-US" sz="1800" b="1" i="0">
                          <a:solidFill>
                            <a:srgbClr val="FFFFFF"/>
                          </a:solidFill>
                          <a:effectLst/>
                          <a:latin typeface="Calibri"/>
                        </a:rPr>
                        <a:t>Budget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3D3D3D"/>
                      </a:solidFill>
                      <a:prstDash val="solid"/>
                      <a:round/>
                      <a:headEnd type="none" w="med" len="med"/>
                      <a:tailEnd type="none" w="med" len="med"/>
                    </a:lnB>
                    <a:solidFill>
                      <a:srgbClr val="0070C0"/>
                    </a:solidFill>
                  </a:tcPr>
                </a:tc>
                <a:tc>
                  <a:txBody>
                    <a:bodyPr/>
                    <a:lstStyle/>
                    <a:p>
                      <a:pPr algn="ctr" fontAlgn="base"/>
                      <a:r>
                        <a:rPr lang="en-US" sz="1800" b="1" i="0">
                          <a:solidFill>
                            <a:srgbClr val="FFFFFF"/>
                          </a:solidFill>
                          <a:effectLst/>
                          <a:latin typeface="Calibri"/>
                        </a:rPr>
                        <a:t>Planned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448200818"/>
                  </a:ext>
                </a:extLst>
              </a:tr>
              <a:tr h="252427">
                <a:tc>
                  <a:txBody>
                    <a:bodyPr/>
                    <a:lstStyle/>
                    <a:p>
                      <a:pPr lvl="0" algn="ctr">
                        <a:buNone/>
                      </a:pPr>
                      <a:r>
                        <a:rPr lang="en-US" sz="1600" b="0" i="0">
                          <a:solidFill>
                            <a:srgbClr val="000000"/>
                          </a:solidFill>
                          <a:effectLst/>
                          <a:latin typeface="Calibri"/>
                        </a:rPr>
                        <a:t>Budget Value (</a:t>
                      </a:r>
                      <a:r>
                        <a:rPr lang="en-US" sz="1600" b="0" i="0" err="1">
                          <a:solidFill>
                            <a:srgbClr val="000000"/>
                          </a:solidFill>
                          <a:effectLst/>
                          <a:latin typeface="Calibri"/>
                        </a:rPr>
                        <a:t>iWMS+iTracks</a:t>
                      </a:r>
                      <a:r>
                        <a:rPr lang="en-US" sz="1600" b="0" i="0">
                          <a:solidFill>
                            <a:srgbClr val="000000"/>
                          </a:solidFill>
                          <a:effectLst/>
                          <a:latin typeface="Calibri"/>
                        </a:rPr>
                        <a:t> )</a:t>
                      </a:r>
                      <a:endParaRPr lang="en-US" sz="1600" b="0" i="0">
                        <a:solidFill>
                          <a:srgbClr val="3D3D3D"/>
                        </a:solidFill>
                        <a:effectLst/>
                        <a:latin typeface="Calibri"/>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600" b="0" i="0">
                          <a:solidFill>
                            <a:srgbClr val="000000"/>
                          </a:solidFill>
                          <a:effectLst/>
                          <a:latin typeface="Calibri"/>
                        </a:rPr>
                        <a:t>162.95L</a:t>
                      </a: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47804"/>
                  </a:ext>
                </a:extLst>
              </a:tr>
              <a:tr h="252427">
                <a:tc>
                  <a:txBody>
                    <a:bodyPr/>
                    <a:lstStyle/>
                    <a:p>
                      <a:pPr algn="ctr" fontAlgn="base"/>
                      <a:r>
                        <a:rPr lang="en-US" sz="1600" b="0" i="0">
                          <a:solidFill>
                            <a:srgbClr val="000000"/>
                          </a:solidFill>
                          <a:effectLst/>
                          <a:latin typeface="Calibri"/>
                        </a:rPr>
                        <a:t>Budget Person days (</a:t>
                      </a:r>
                      <a:r>
                        <a:rPr lang="en-US" sz="1600" b="0" i="0" err="1">
                          <a:solidFill>
                            <a:srgbClr val="000000"/>
                          </a:solidFill>
                          <a:effectLst/>
                          <a:latin typeface="Calibri"/>
                        </a:rPr>
                        <a:t>WMS+iTracks</a:t>
                      </a:r>
                      <a:r>
                        <a:rPr lang="en-US" sz="1600" b="0" i="0">
                          <a:solidFill>
                            <a:srgbClr val="000000"/>
                          </a:solidFill>
                          <a:effectLst/>
                          <a:latin typeface="Calibri"/>
                        </a:rPr>
                        <a:t>)</a:t>
                      </a:r>
                      <a:endParaRPr lang="en-US" sz="1600" b="0" i="0">
                        <a:solidFill>
                          <a:srgbClr val="3D3D3D"/>
                        </a:solidFill>
                        <a:effectLst/>
                        <a:latin typeface="Calibri"/>
                      </a:endParaRP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3D3D3D"/>
                      </a:solidFill>
                      <a:prstDash val="solid"/>
                      <a:round/>
                      <a:headEnd type="none" w="med" len="med"/>
                      <a:tailEnd type="none" w="med" len="med"/>
                    </a:lnT>
                    <a:lnB w="9525" cap="flat" cmpd="sng" algn="ctr">
                      <a:solidFill>
                        <a:srgbClr val="3D3D3D"/>
                      </a:solidFill>
                      <a:prstDash val="solid"/>
                      <a:round/>
                      <a:headEnd type="none" w="med" len="med"/>
                      <a:tailEnd type="none" w="med" len="med"/>
                    </a:lnB>
                    <a:noFill/>
                  </a:tcPr>
                </a:tc>
                <a:tc>
                  <a:txBody>
                    <a:bodyPr/>
                    <a:lstStyle/>
                    <a:p>
                      <a:pPr lvl="0" algn="ctr">
                        <a:buNone/>
                      </a:pPr>
                      <a:r>
                        <a:rPr lang="en-US" sz="1600" b="0" i="0">
                          <a:solidFill>
                            <a:srgbClr val="000000"/>
                          </a:solidFill>
                          <a:effectLst/>
                          <a:latin typeface="Calibri"/>
                        </a:rPr>
                        <a:t>2003 days</a:t>
                      </a:r>
                    </a:p>
                  </a:txBody>
                  <a:tcPr anchor="ctr">
                    <a:lnL w="9525" cap="flat" cmpd="sng" algn="ctr">
                      <a:solidFill>
                        <a:srgbClr val="3D3D3D"/>
                      </a:solidFill>
                      <a:prstDash val="solid"/>
                      <a:round/>
                      <a:headEnd type="none" w="med" len="med"/>
                      <a:tailEnd type="none" w="med" len="med"/>
                    </a:lnL>
                    <a:lnR w="9525" cap="flat" cmpd="sng" algn="ctr">
                      <a:solidFill>
                        <a:srgbClr val="3D3D3D"/>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4898872"/>
                  </a:ext>
                </a:extLst>
              </a:tr>
            </a:tbl>
          </a:graphicData>
        </a:graphic>
      </p:graphicFrame>
      <p:graphicFrame>
        <p:nvGraphicFramePr>
          <p:cNvPr id="7" name="Table 6">
            <a:extLst>
              <a:ext uri="{FF2B5EF4-FFF2-40B4-BE49-F238E27FC236}">
                <a16:creationId xmlns:a16="http://schemas.microsoft.com/office/drawing/2014/main" id="{698ED1C2-73E4-B16A-03B6-1E3A1D7AE37A}"/>
              </a:ext>
            </a:extLst>
          </p:cNvPr>
          <p:cNvGraphicFramePr>
            <a:graphicFrameLocks noGrp="1"/>
          </p:cNvGraphicFramePr>
          <p:nvPr>
            <p:extLst>
              <p:ext uri="{D42A27DB-BD31-4B8C-83A1-F6EECF244321}">
                <p14:modId xmlns:p14="http://schemas.microsoft.com/office/powerpoint/2010/main" val="1835756712"/>
              </p:ext>
            </p:extLst>
          </p:nvPr>
        </p:nvGraphicFramePr>
        <p:xfrm>
          <a:off x="799126" y="2222868"/>
          <a:ext cx="10595697" cy="4078409"/>
        </p:xfrm>
        <a:graphic>
          <a:graphicData uri="http://schemas.openxmlformats.org/drawingml/2006/table">
            <a:tbl>
              <a:tblPr firstRow="1" bandRow="1">
                <a:tableStyleId>{5C22544A-7EE6-4342-B048-85BDC9FD1C3A}</a:tableStyleId>
              </a:tblPr>
              <a:tblGrid>
                <a:gridCol w="2660657">
                  <a:extLst>
                    <a:ext uri="{9D8B030D-6E8A-4147-A177-3AD203B41FA5}">
                      <a16:colId xmlns:a16="http://schemas.microsoft.com/office/drawing/2014/main" val="4039194334"/>
                    </a:ext>
                  </a:extLst>
                </a:gridCol>
                <a:gridCol w="1232169">
                  <a:extLst>
                    <a:ext uri="{9D8B030D-6E8A-4147-A177-3AD203B41FA5}">
                      <a16:colId xmlns:a16="http://schemas.microsoft.com/office/drawing/2014/main" val="3796448582"/>
                    </a:ext>
                  </a:extLst>
                </a:gridCol>
                <a:gridCol w="2143125">
                  <a:extLst>
                    <a:ext uri="{9D8B030D-6E8A-4147-A177-3AD203B41FA5}">
                      <a16:colId xmlns:a16="http://schemas.microsoft.com/office/drawing/2014/main" val="2123542682"/>
                    </a:ext>
                  </a:extLst>
                </a:gridCol>
                <a:gridCol w="4559746">
                  <a:extLst>
                    <a:ext uri="{9D8B030D-6E8A-4147-A177-3AD203B41FA5}">
                      <a16:colId xmlns:a16="http://schemas.microsoft.com/office/drawing/2014/main" val="462942205"/>
                    </a:ext>
                  </a:extLst>
                </a:gridCol>
              </a:tblGrid>
              <a:tr h="287027">
                <a:tc gridSpan="4">
                  <a:txBody>
                    <a:bodyPr/>
                    <a:lstStyle/>
                    <a:p>
                      <a:pPr marL="0" lvl="0" algn="ctr" rtl="0">
                        <a:spcBef>
                          <a:spcPts val="0"/>
                        </a:spcBef>
                        <a:spcAft>
                          <a:spcPts val="0"/>
                        </a:spcAft>
                        <a:buNone/>
                      </a:pPr>
                      <a:r>
                        <a:rPr lang="en-US" sz="1100" b="1" i="0" u="none" strike="noStrike" kern="1200">
                          <a:solidFill>
                            <a:srgbClr val="FFFFFF"/>
                          </a:solidFill>
                          <a:effectLst/>
                          <a:latin typeface="Calibri "/>
                          <a:ea typeface="Verdana"/>
                        </a:rPr>
                        <a:t>IMPLEMENTATION TEAM</a:t>
                      </a:r>
                    </a:p>
                  </a:txBody>
                  <a:tcPr>
                    <a:lnL w="12700">
                      <a:solidFill>
                        <a:srgbClr val="3D3D3D"/>
                      </a:solidFill>
                    </a:lnL>
                    <a:lnR w="12700">
                      <a:solidFill>
                        <a:srgbClr val="3D3D3D"/>
                      </a:solidFill>
                    </a:lnR>
                    <a:lnT w="12700">
                      <a:solidFill>
                        <a:srgbClr val="3D3D3D"/>
                      </a:solidFill>
                    </a:lnT>
                    <a:lnB w="12700">
                      <a:solidFill>
                        <a:srgbClr val="3D3D3D"/>
                      </a:solidFill>
                    </a:lnB>
                    <a:solidFill>
                      <a:srgbClr val="0070C0"/>
                    </a:solidFill>
                  </a:tcPr>
                </a:tc>
                <a:tc hMerge="1">
                  <a:txBody>
                    <a:bodyPr/>
                    <a:lstStyle/>
                    <a:p>
                      <a:endParaRPr lang="en-US"/>
                    </a:p>
                  </a:txBody>
                  <a:tcPr>
                    <a:lnL w="12700">
                      <a:solidFill>
                        <a:srgbClr val="3D3D3D"/>
                      </a:solidFill>
                    </a:lnL>
                    <a:lnR w="12700">
                      <a:solidFill>
                        <a:srgbClr val="3D3D3D"/>
                      </a:solidFill>
                    </a:lnR>
                    <a:lnT w="12700">
                      <a:solidFill>
                        <a:srgbClr val="3D3D3D"/>
                      </a:solidFill>
                    </a:lnT>
                    <a:lnB w="12700">
                      <a:solidFill>
                        <a:srgbClr val="3D3D3D"/>
                      </a:solidFill>
                    </a:lnB>
                    <a:solidFill>
                      <a:srgbClr val="0070C0"/>
                    </a:solidFill>
                  </a:tcPr>
                </a:tc>
                <a:tc hMerge="1">
                  <a:txBody>
                    <a:bodyPr/>
                    <a:lstStyle/>
                    <a:p>
                      <a:endParaRPr lang="en-US"/>
                    </a:p>
                  </a:txBody>
                  <a:tcPr>
                    <a:lnL w="12700">
                      <a:solidFill>
                        <a:srgbClr val="3D3D3D"/>
                      </a:solidFill>
                    </a:lnL>
                    <a:lnR w="12700">
                      <a:solidFill>
                        <a:srgbClr val="3D3D3D"/>
                      </a:solidFill>
                    </a:lnR>
                    <a:lnT w="12700">
                      <a:solidFill>
                        <a:srgbClr val="3D3D3D"/>
                      </a:solidFill>
                    </a:lnT>
                    <a:lnB w="12700">
                      <a:solidFill>
                        <a:srgbClr val="3D3D3D"/>
                      </a:solidFill>
                    </a:lnB>
                    <a:solidFill>
                      <a:srgbClr val="0070C0"/>
                    </a:solidFill>
                  </a:tcPr>
                </a:tc>
                <a:tc hMerge="1">
                  <a:txBody>
                    <a:bodyPr/>
                    <a:lstStyle/>
                    <a:p>
                      <a:endParaRPr lang="en-US"/>
                    </a:p>
                  </a:txBody>
                  <a:tcPr>
                    <a:lnL w="12700">
                      <a:solidFill>
                        <a:srgbClr val="3D3D3D"/>
                      </a:solidFill>
                    </a:lnL>
                    <a:lnR w="12700">
                      <a:solidFill>
                        <a:srgbClr val="3D3D3D"/>
                      </a:solidFill>
                    </a:lnR>
                    <a:lnT w="12700">
                      <a:solidFill>
                        <a:srgbClr val="3D3D3D"/>
                      </a:solidFill>
                    </a:lnT>
                    <a:lnB w="12700">
                      <a:solidFill>
                        <a:srgbClr val="3D3D3D"/>
                      </a:solidFill>
                    </a:lnB>
                    <a:solidFill>
                      <a:srgbClr val="0070C0"/>
                    </a:solidFill>
                  </a:tcPr>
                </a:tc>
                <a:extLst>
                  <a:ext uri="{0D108BD9-81ED-4DB2-BD59-A6C34878D82A}">
                    <a16:rowId xmlns:a16="http://schemas.microsoft.com/office/drawing/2014/main" val="1141251920"/>
                  </a:ext>
                </a:extLst>
              </a:tr>
              <a:tr h="483414">
                <a:tc>
                  <a:txBody>
                    <a:bodyPr/>
                    <a:lstStyle/>
                    <a:p>
                      <a:pPr marL="0" lvl="0" algn="ctr">
                        <a:spcBef>
                          <a:spcPts val="0"/>
                        </a:spcBef>
                        <a:spcAft>
                          <a:spcPts val="0"/>
                        </a:spcAft>
                        <a:buNone/>
                      </a:pPr>
                      <a:r>
                        <a:rPr lang="en-US" sz="1050" b="1" i="0" u="none" strike="noStrike" kern="1200">
                          <a:solidFill>
                            <a:srgbClr val="FFFFFF"/>
                          </a:solidFill>
                          <a:effectLst/>
                          <a:latin typeface="Calibri "/>
                          <a:ea typeface="Verdana"/>
                        </a:rPr>
                        <a:t>Role</a:t>
                      </a:r>
                    </a:p>
                  </a:txBody>
                  <a:tcPr anchor="ctr">
                    <a:lnL w="12700">
                      <a:solidFill>
                        <a:srgbClr val="3D3D3D"/>
                      </a:solidFill>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a:solidFill>
                        <a:srgbClr val="3D3D3D"/>
                      </a:solidFill>
                    </a:lnB>
                    <a:solidFill>
                      <a:srgbClr val="0070C0"/>
                    </a:solidFill>
                  </a:tcPr>
                </a:tc>
                <a:tc>
                  <a:txBody>
                    <a:bodyPr/>
                    <a:lstStyle/>
                    <a:p>
                      <a:pPr marL="0" lvl="0" algn="ctr">
                        <a:spcBef>
                          <a:spcPts val="0"/>
                        </a:spcBef>
                        <a:spcAft>
                          <a:spcPts val="0"/>
                        </a:spcAft>
                        <a:buNone/>
                      </a:pPr>
                      <a:r>
                        <a:rPr lang="en-US" sz="1050" b="1" i="0" u="none" strike="noStrike" kern="1200">
                          <a:solidFill>
                            <a:srgbClr val="FFFFFF"/>
                          </a:solidFill>
                          <a:effectLst/>
                          <a:latin typeface="Calibri "/>
                          <a:ea typeface="Verdana"/>
                        </a:rPr>
                        <a:t>Count (FTE)</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a:solidFill>
                        <a:srgbClr val="3D3D3D"/>
                      </a:solidFill>
                    </a:lnB>
                    <a:solidFill>
                      <a:srgbClr val="0070C0"/>
                    </a:solidFill>
                  </a:tcPr>
                </a:tc>
                <a:tc>
                  <a:txBody>
                    <a:bodyPr/>
                    <a:lstStyle/>
                    <a:p>
                      <a:pPr marL="0" lvl="0" algn="ctr">
                        <a:spcBef>
                          <a:spcPts val="0"/>
                        </a:spcBef>
                        <a:spcAft>
                          <a:spcPts val="0"/>
                        </a:spcAft>
                        <a:buNone/>
                      </a:pPr>
                      <a:r>
                        <a:rPr lang="en-US" sz="1050" b="1" i="0" u="none" strike="noStrike" kern="1200">
                          <a:solidFill>
                            <a:srgbClr val="FFFFFF"/>
                          </a:solidFill>
                          <a:effectLst/>
                          <a:latin typeface="Calibri "/>
                          <a:ea typeface="Verdana"/>
                        </a:rPr>
                        <a:t>Capacity (Person days)</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a:solidFill>
                        <a:srgbClr val="3D3D3D"/>
                      </a:solidFill>
                    </a:lnB>
                    <a:solidFill>
                      <a:srgbClr val="0070C0"/>
                    </a:solidFill>
                  </a:tcPr>
                </a:tc>
                <a:tc>
                  <a:txBody>
                    <a:bodyPr/>
                    <a:lstStyle/>
                    <a:p>
                      <a:pPr marL="0" lvl="0" algn="ctr">
                        <a:spcBef>
                          <a:spcPts val="0"/>
                        </a:spcBef>
                        <a:spcAft>
                          <a:spcPts val="0"/>
                        </a:spcAft>
                        <a:buNone/>
                      </a:pPr>
                      <a:r>
                        <a:rPr lang="en-US" sz="1050" b="1" i="0" u="none" strike="noStrike" kern="1200">
                          <a:solidFill>
                            <a:srgbClr val="FFFFFF"/>
                          </a:solidFill>
                          <a:effectLst/>
                          <a:latin typeface="Calibri "/>
                          <a:ea typeface="Verdana"/>
                        </a:rPr>
                        <a:t>REMARKS</a:t>
                      </a:r>
                    </a:p>
                  </a:txBody>
                  <a:tcPr anchor="ctr">
                    <a:lnL w="12700" cap="flat" cmpd="sng" algn="ctr">
                      <a:solidFill>
                        <a:srgbClr val="3D3D3D"/>
                      </a:solidFill>
                      <a:prstDash val="solid"/>
                      <a:round/>
                      <a:headEnd type="none" w="med" len="med"/>
                      <a:tailEnd type="none" w="med" len="med"/>
                    </a:lnL>
                    <a:lnR w="12700">
                      <a:solidFill>
                        <a:srgbClr val="3D3D3D"/>
                      </a:solidFill>
                    </a:lnR>
                    <a:lnT w="12700" cap="flat" cmpd="sng" algn="ctr">
                      <a:solidFill>
                        <a:srgbClr val="3D3D3D"/>
                      </a:solidFill>
                      <a:prstDash val="solid"/>
                      <a:round/>
                      <a:headEnd type="none" w="med" len="med"/>
                      <a:tailEnd type="none" w="med" len="med"/>
                    </a:lnT>
                    <a:lnB w="12700">
                      <a:solidFill>
                        <a:srgbClr val="3D3D3D"/>
                      </a:solidFill>
                    </a:lnB>
                    <a:solidFill>
                      <a:srgbClr val="0070C0"/>
                    </a:solidFill>
                  </a:tcPr>
                </a:tc>
                <a:extLst>
                  <a:ext uri="{0D108BD9-81ED-4DB2-BD59-A6C34878D82A}">
                    <a16:rowId xmlns:a16="http://schemas.microsoft.com/office/drawing/2014/main" val="322704926"/>
                  </a:ext>
                </a:extLst>
              </a:tr>
              <a:tr h="365125">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Developers</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8.5</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540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lvl="0" algn="l">
                        <a:spcBef>
                          <a:spcPts val="0"/>
                        </a:spcBef>
                        <a:spcAft>
                          <a:spcPts val="0"/>
                        </a:spcAft>
                        <a:buNone/>
                      </a:pPr>
                      <a:r>
                        <a:rPr lang="en-IN" sz="1050" b="0" i="0" u="none" strike="noStrike" kern="1200">
                          <a:solidFill>
                            <a:srgbClr val="3D3D3D"/>
                          </a:solidFill>
                          <a:effectLst/>
                          <a:latin typeface="Calibri "/>
                          <a:ea typeface="Verdana"/>
                          <a:cs typeface="+mn-cs"/>
                        </a:rPr>
                        <a:t>Anandan ,Shanmugapriya, Venkat, </a:t>
                      </a:r>
                      <a:r>
                        <a:rPr lang="en-IN" sz="1050" b="0" i="0" u="none" strike="noStrike" kern="1200" err="1">
                          <a:solidFill>
                            <a:srgbClr val="3D3D3D"/>
                          </a:solidFill>
                          <a:effectLst/>
                          <a:latin typeface="Calibri "/>
                          <a:ea typeface="Verdana"/>
                          <a:cs typeface="+mn-cs"/>
                        </a:rPr>
                        <a:t>Vaithiswaren</a:t>
                      </a:r>
                      <a:r>
                        <a:rPr lang="en-IN" sz="1050" b="0" i="0" u="none" strike="noStrike" kern="1200">
                          <a:solidFill>
                            <a:srgbClr val="3D3D3D"/>
                          </a:solidFill>
                          <a:effectLst/>
                          <a:latin typeface="Calibri "/>
                          <a:ea typeface="Verdana"/>
                          <a:cs typeface="+mn-cs"/>
                        </a:rPr>
                        <a:t>, Magesh, Deebika, </a:t>
                      </a:r>
                      <a:r>
                        <a:rPr lang="en-IN" sz="1050" b="0" i="0" u="none" strike="noStrike" kern="1200" err="1">
                          <a:solidFill>
                            <a:srgbClr val="3D3D3D"/>
                          </a:solidFill>
                          <a:effectLst/>
                          <a:latin typeface="Calibri "/>
                          <a:ea typeface="Verdana"/>
                          <a:cs typeface="+mn-cs"/>
                        </a:rPr>
                        <a:t>Chithiraikani</a:t>
                      </a:r>
                      <a:r>
                        <a:rPr lang="en-IN" sz="1050" b="0" i="0" u="none" strike="noStrike" kern="1200">
                          <a:solidFill>
                            <a:srgbClr val="3D3D3D"/>
                          </a:solidFill>
                          <a:effectLst/>
                          <a:latin typeface="Calibri "/>
                          <a:ea typeface="Verdana"/>
                          <a:cs typeface="+mn-cs"/>
                        </a:rPr>
                        <a:t>,  Srimathi,,Bosco, </a:t>
                      </a:r>
                    </a:p>
                    <a:p>
                      <a:pPr marL="0" lvl="0" algn="l">
                        <a:spcBef>
                          <a:spcPts val="0"/>
                        </a:spcBef>
                        <a:spcAft>
                          <a:spcPts val="0"/>
                        </a:spcAft>
                        <a:buNone/>
                      </a:pPr>
                      <a:r>
                        <a:rPr lang="en-IN" sz="1050" b="0" i="0" u="none" strike="noStrike" kern="1200">
                          <a:solidFill>
                            <a:srgbClr val="3D3D3D"/>
                          </a:solidFill>
                          <a:effectLst/>
                          <a:latin typeface="Calibri "/>
                          <a:ea typeface="Verdana"/>
                          <a:cs typeface="+mn-cs"/>
                        </a:rPr>
                        <a:t>(Remarks – After mid of Nov'24 moved goes to Maternity leave )</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1750419179"/>
                  </a:ext>
                </a:extLst>
              </a:tr>
              <a:tr h="287027">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SQA</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2</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60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050" b="0" i="0" u="none" strike="noStrike" kern="1200" err="1">
                          <a:solidFill>
                            <a:srgbClr val="3D3D3D"/>
                          </a:solidFill>
                          <a:effectLst/>
                          <a:latin typeface="Calibri "/>
                          <a:ea typeface="Verdana"/>
                          <a:cs typeface="+mn-cs"/>
                        </a:rPr>
                        <a:t>Paul,Sooraj</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542562807"/>
                  </a:ext>
                </a:extLst>
              </a:tr>
              <a:tr h="301625">
                <a:tc>
                  <a:txBody>
                    <a:bodyPr/>
                    <a:lstStyle/>
                    <a:p>
                      <a:pPr marL="0" algn="l" rtl="0" eaLnBrk="1" fontAlgn="t" latinLnBrk="0" hangingPunct="1">
                        <a:spcBef>
                          <a:spcPts val="0"/>
                        </a:spcBef>
                        <a:spcAft>
                          <a:spcPts val="0"/>
                        </a:spcAft>
                      </a:pPr>
                      <a:r>
                        <a:rPr lang="en-US" sz="1050" b="1" i="0" u="none" strike="noStrike" kern="1200">
                          <a:solidFill>
                            <a:srgbClr val="3D3D3D"/>
                          </a:solidFill>
                          <a:effectLst/>
                          <a:latin typeface="Calibri "/>
                          <a:ea typeface="Verdana"/>
                        </a:rPr>
                        <a:t>Total Capacity (Dev and SQA)</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r>
                        <a:rPr lang="en-US" sz="1050" b="1" i="0" u="none" strike="noStrike" kern="1200">
                          <a:solidFill>
                            <a:srgbClr val="3D3D3D"/>
                          </a:solidFill>
                          <a:effectLst/>
                          <a:latin typeface="Calibri "/>
                          <a:ea typeface="Verdana"/>
                        </a:rPr>
                        <a:t>10.5</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r>
                        <a:rPr lang="en-US" sz="1050" b="1" i="0" u="none" strike="noStrike" kern="1200">
                          <a:solidFill>
                            <a:srgbClr val="3D3D3D"/>
                          </a:solidFill>
                          <a:effectLst/>
                          <a:latin typeface="Calibri "/>
                          <a:ea typeface="Verdana"/>
                        </a:rPr>
                        <a:t>630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endParaRPr lang="en-IN" sz="1050" b="1"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extLst>
                  <a:ext uri="{0D108BD9-81ED-4DB2-BD59-A6C34878D82A}">
                    <a16:rowId xmlns:a16="http://schemas.microsoft.com/office/drawing/2014/main" val="3973351363"/>
                  </a:ext>
                </a:extLst>
              </a:tr>
              <a:tr h="287027">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Dev Lead/QA Lead</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1</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60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Dev Lead : </a:t>
                      </a:r>
                      <a:r>
                        <a:rPr lang="en-IN" sz="1050" b="0" i="0" u="none" strike="noStrike" kern="1200" noProof="0">
                          <a:solidFill>
                            <a:srgbClr val="3D3D3D"/>
                          </a:solidFill>
                          <a:effectLst/>
                          <a:latin typeface="Calibri"/>
                        </a:rPr>
                        <a:t>Gnanamani</a:t>
                      </a:r>
                      <a:r>
                        <a:rPr lang="en-US" sz="1050" b="0" i="0" u="none" strike="noStrike" kern="1200">
                          <a:solidFill>
                            <a:srgbClr val="3D3D3D"/>
                          </a:solidFill>
                          <a:effectLst/>
                          <a:latin typeface="Calibri "/>
                          <a:ea typeface="Verdana"/>
                        </a:rPr>
                        <a:t>, QA Lead :Murali</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853713942"/>
                  </a:ext>
                </a:extLst>
              </a:tr>
              <a:tr h="287027">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Implementation Lead</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2</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120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lvl="0" algn="ctr">
                        <a:spcBef>
                          <a:spcPts val="0"/>
                        </a:spcBef>
                        <a:spcAft>
                          <a:spcPts val="0"/>
                        </a:spcAft>
                        <a:buNone/>
                      </a:pPr>
                      <a:r>
                        <a:rPr lang="en-US" sz="1050" b="0" i="0" u="none" strike="noStrike" kern="1200" noProof="0" err="1">
                          <a:solidFill>
                            <a:srgbClr val="3D3D3D"/>
                          </a:solidFill>
                          <a:effectLst/>
                          <a:latin typeface="Calibri"/>
                        </a:rPr>
                        <a:t>Neelakandan.G,</a:t>
                      </a:r>
                      <a:r>
                        <a:rPr lang="en-US" sz="1050" b="0" i="0" u="none" strike="noStrike" kern="1200" err="1">
                          <a:solidFill>
                            <a:srgbClr val="3D3D3D"/>
                          </a:solidFill>
                          <a:effectLst/>
                          <a:latin typeface="Calibri "/>
                          <a:ea typeface="Verdana"/>
                        </a:rPr>
                        <a:t>Ramesh.G</a:t>
                      </a: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3504542872"/>
                  </a:ext>
                </a:extLst>
              </a:tr>
              <a:tr h="287027">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Product Management</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479333611"/>
                  </a:ext>
                </a:extLst>
              </a:tr>
              <a:tr h="347454">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Architect</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US" sz="1050" b="0" i="0" u="none" strike="noStrike" kern="1200">
                        <a:solidFill>
                          <a:srgbClr val="3D3D3D"/>
                        </a:solidFill>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endParaRPr lang="en-IN" sz="1050" b="0" i="0" u="none" strike="noStrike">
                        <a:effectLst/>
                        <a:latin typeface="Calibri "/>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3237520504"/>
                  </a:ext>
                </a:extLst>
              </a:tr>
              <a:tr h="287027">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New WMS Admin</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2</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120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Dhanasekar, </a:t>
                      </a:r>
                      <a:r>
                        <a:rPr lang="en-US" sz="1050" b="0" i="0" u="none" strike="noStrike" kern="1200" err="1">
                          <a:solidFill>
                            <a:srgbClr val="3D3D3D"/>
                          </a:solidFill>
                          <a:effectLst/>
                          <a:latin typeface="Calibri "/>
                          <a:ea typeface="Verdana"/>
                        </a:rPr>
                        <a:t>Varadharaj</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3186515217"/>
                  </a:ext>
                </a:extLst>
              </a:tr>
              <a:tr h="304800">
                <a:tc>
                  <a:txBody>
                    <a:bodyPr/>
                    <a:lstStyle/>
                    <a:p>
                      <a:pPr marL="0" algn="l" rtl="0" eaLnBrk="1" fontAlgn="t" latinLnBrk="0" hangingPunct="1">
                        <a:spcBef>
                          <a:spcPts val="0"/>
                        </a:spcBef>
                        <a:spcAft>
                          <a:spcPts val="0"/>
                        </a:spcAft>
                      </a:pPr>
                      <a:r>
                        <a:rPr lang="en-US" sz="1050" b="0" i="0" u="none" strike="noStrike" kern="1200">
                          <a:solidFill>
                            <a:srgbClr val="3D3D3D"/>
                          </a:solidFill>
                          <a:effectLst/>
                          <a:latin typeface="Calibri "/>
                          <a:ea typeface="Verdana"/>
                        </a:rPr>
                        <a:t>Delivery Manager</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0.5</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30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tc>
                  <a:txBody>
                    <a:bodyPr/>
                    <a:lstStyle/>
                    <a:p>
                      <a:pPr marL="0" algn="ctr" rtl="0" eaLnBrk="1" fontAlgn="t" latinLnBrk="0" hangingPunct="1">
                        <a:spcBef>
                          <a:spcPts val="0"/>
                        </a:spcBef>
                        <a:spcAft>
                          <a:spcPts val="0"/>
                        </a:spcAft>
                      </a:pPr>
                      <a:r>
                        <a:rPr lang="en-US" sz="1050" b="0" i="0" u="none" strike="noStrike" kern="1200">
                          <a:solidFill>
                            <a:srgbClr val="3D3D3D"/>
                          </a:solidFill>
                          <a:effectLst/>
                          <a:latin typeface="Calibri "/>
                          <a:ea typeface="Verdana"/>
                        </a:rPr>
                        <a:t>Senthil Kumar</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noFill/>
                  </a:tcPr>
                </a:tc>
                <a:extLst>
                  <a:ext uri="{0D108BD9-81ED-4DB2-BD59-A6C34878D82A}">
                    <a16:rowId xmlns:a16="http://schemas.microsoft.com/office/drawing/2014/main" val="2205538656"/>
                  </a:ext>
                </a:extLst>
              </a:tr>
              <a:tr h="347454">
                <a:tc>
                  <a:txBody>
                    <a:bodyPr/>
                    <a:lstStyle/>
                    <a:p>
                      <a:pPr marL="0" marR="0" indent="0" algn="l" rtl="0" eaLnBrk="1" fontAlgn="auto" latinLnBrk="0" hangingPunct="1">
                        <a:spcBef>
                          <a:spcPts val="0"/>
                        </a:spcBef>
                        <a:spcAft>
                          <a:spcPts val="0"/>
                        </a:spcAft>
                      </a:pPr>
                      <a:r>
                        <a:rPr lang="en-US" sz="1050" b="1" i="0" u="none" strike="noStrike" kern="1200">
                          <a:solidFill>
                            <a:srgbClr val="3D3D3D"/>
                          </a:solidFill>
                          <a:effectLst/>
                          <a:latin typeface="Calibri "/>
                          <a:ea typeface="Verdana"/>
                        </a:rPr>
                        <a:t>Grand Total</a:t>
                      </a:r>
                      <a:endParaRPr lang="en-US" sz="1050" b="0" i="0" u="none" strike="noStrike">
                        <a:effectLst/>
                        <a:latin typeface="Calibri "/>
                        <a:ea typeface="Verdana"/>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r>
                        <a:rPr lang="en-US" sz="1050" b="1" i="0" u="none" strike="noStrike" kern="1200">
                          <a:solidFill>
                            <a:srgbClr val="3D3D3D"/>
                          </a:solidFill>
                          <a:effectLst/>
                          <a:latin typeface="Calibri "/>
                          <a:ea typeface="Verdana"/>
                        </a:rPr>
                        <a:t>16</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r>
                        <a:rPr lang="en-US" sz="1050" b="1" i="0" u="none" strike="noStrike" kern="1200">
                          <a:solidFill>
                            <a:srgbClr val="3D3D3D"/>
                          </a:solidFill>
                          <a:effectLst/>
                          <a:latin typeface="Calibri "/>
                          <a:ea typeface="Verdana"/>
                        </a:rPr>
                        <a:t>960</a:t>
                      </a: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tc>
                  <a:txBody>
                    <a:bodyPr/>
                    <a:lstStyle/>
                    <a:p>
                      <a:pPr marL="0" algn="ctr" rtl="0" eaLnBrk="1" fontAlgn="t" latinLnBrk="0" hangingPunct="1">
                        <a:spcBef>
                          <a:spcPts val="0"/>
                        </a:spcBef>
                        <a:spcAft>
                          <a:spcPts val="0"/>
                        </a:spcAft>
                      </a:pPr>
                      <a:endParaRPr lang="en-IN" sz="1050" b="0" i="0" u="none" strike="noStrike">
                        <a:effectLst/>
                        <a:latin typeface="Calibri "/>
                      </a:endParaRPr>
                    </a:p>
                  </a:txBody>
                  <a:tcPr anchor="ctr">
                    <a:lnL w="12700" cap="flat" cmpd="sng" algn="ctr">
                      <a:solidFill>
                        <a:srgbClr val="3D3D3D"/>
                      </a:solidFill>
                      <a:prstDash val="solid"/>
                      <a:round/>
                      <a:headEnd type="none" w="med" len="med"/>
                      <a:tailEnd type="none" w="med" len="med"/>
                    </a:lnL>
                    <a:lnR w="12700" cap="flat" cmpd="sng" algn="ctr">
                      <a:solidFill>
                        <a:srgbClr val="3D3D3D"/>
                      </a:solidFill>
                      <a:prstDash val="solid"/>
                      <a:round/>
                      <a:headEnd type="none" w="med" len="med"/>
                      <a:tailEnd type="none" w="med" len="med"/>
                    </a:lnR>
                    <a:lnT w="12700" cap="flat" cmpd="sng" algn="ctr">
                      <a:solidFill>
                        <a:srgbClr val="3D3D3D"/>
                      </a:solidFill>
                      <a:prstDash val="solid"/>
                      <a:round/>
                      <a:headEnd type="none" w="med" len="med"/>
                      <a:tailEnd type="none" w="med" len="med"/>
                    </a:lnT>
                    <a:lnB w="12700" cap="flat" cmpd="sng" algn="ctr">
                      <a:solidFill>
                        <a:srgbClr val="3D3D3D"/>
                      </a:solidFill>
                      <a:prstDash val="solid"/>
                      <a:round/>
                      <a:headEnd type="none" w="med" len="med"/>
                      <a:tailEnd type="none" w="med" len="med"/>
                    </a:lnB>
                    <a:solidFill>
                      <a:srgbClr val="D6DBEF"/>
                    </a:solidFill>
                  </a:tcPr>
                </a:tc>
                <a:extLst>
                  <a:ext uri="{0D108BD9-81ED-4DB2-BD59-A6C34878D82A}">
                    <a16:rowId xmlns:a16="http://schemas.microsoft.com/office/drawing/2014/main" val="273805189"/>
                  </a:ext>
                </a:extLst>
              </a:tr>
            </a:tbl>
          </a:graphicData>
        </a:graphic>
      </p:graphicFrame>
    </p:spTree>
    <p:extLst>
      <p:ext uri="{BB962C8B-B14F-4D97-AF65-F5344CB8AC3E}">
        <p14:creationId xmlns:p14="http://schemas.microsoft.com/office/powerpoint/2010/main" val="252866428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B6BC-8EBF-4A02-89D3-8DBFFC250A27}"/>
              </a:ext>
            </a:extLst>
          </p:cNvPr>
          <p:cNvSpPr>
            <a:spLocks noGrp="1"/>
          </p:cNvSpPr>
          <p:nvPr>
            <p:ph type="title"/>
          </p:nvPr>
        </p:nvSpPr>
        <p:spPr>
          <a:xfrm>
            <a:off x="581998" y="-3879"/>
            <a:ext cx="11018807" cy="576262"/>
          </a:xfrm>
        </p:spPr>
        <p:txBody>
          <a:bodyPr/>
          <a:lstStyle/>
          <a:p>
            <a:r>
              <a:rPr lang="en-US" sz="2700" b="1"/>
              <a:t>OND'24 </a:t>
            </a:r>
            <a:r>
              <a:rPr lang="en-US" sz="2700" b="1" err="1"/>
              <a:t>iWMS</a:t>
            </a:r>
            <a:r>
              <a:rPr lang="en-US" sz="2700" b="1"/>
              <a:t> - Planned Delivery Goals </a:t>
            </a:r>
            <a:endParaRPr lang="en-US" sz="2700" b="1">
              <a:solidFill>
                <a:srgbClr val="FF0000"/>
              </a:solidFill>
              <a:cs typeface="Calibri"/>
            </a:endParaRPr>
          </a:p>
        </p:txBody>
      </p:sp>
      <p:sp>
        <p:nvSpPr>
          <p:cNvPr id="5" name="Footer Placeholder 4">
            <a:extLst>
              <a:ext uri="{FF2B5EF4-FFF2-40B4-BE49-F238E27FC236}">
                <a16:creationId xmlns:a16="http://schemas.microsoft.com/office/drawing/2014/main" id="{4985C2D0-8AD2-4D2A-97E1-53199352F32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6AE89689-89C9-4EFF-B2CF-497B4B96CE4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75AC9B1-DC8F-499D-884F-8725CE55D332}"/>
              </a:ext>
            </a:extLst>
          </p:cNvPr>
          <p:cNvGraphicFramePr>
            <a:graphicFrameLocks noGrp="1"/>
          </p:cNvGraphicFramePr>
          <p:nvPr>
            <p:extLst>
              <p:ext uri="{D42A27DB-BD31-4B8C-83A1-F6EECF244321}">
                <p14:modId xmlns:p14="http://schemas.microsoft.com/office/powerpoint/2010/main" val="3065416910"/>
              </p:ext>
            </p:extLst>
          </p:nvPr>
        </p:nvGraphicFramePr>
        <p:xfrm>
          <a:off x="484909" y="498762"/>
          <a:ext cx="11251783" cy="4907409"/>
        </p:xfrm>
        <a:graphic>
          <a:graphicData uri="http://schemas.openxmlformats.org/drawingml/2006/table">
            <a:tbl>
              <a:tblPr/>
              <a:tblGrid>
                <a:gridCol w="1615289">
                  <a:extLst>
                    <a:ext uri="{9D8B030D-6E8A-4147-A177-3AD203B41FA5}">
                      <a16:colId xmlns:a16="http://schemas.microsoft.com/office/drawing/2014/main" val="3545584121"/>
                    </a:ext>
                  </a:extLst>
                </a:gridCol>
                <a:gridCol w="1371600">
                  <a:extLst>
                    <a:ext uri="{9D8B030D-6E8A-4147-A177-3AD203B41FA5}">
                      <a16:colId xmlns:a16="http://schemas.microsoft.com/office/drawing/2014/main" val="249146288"/>
                    </a:ext>
                  </a:extLst>
                </a:gridCol>
                <a:gridCol w="924331">
                  <a:extLst>
                    <a:ext uri="{9D8B030D-6E8A-4147-A177-3AD203B41FA5}">
                      <a16:colId xmlns:a16="http://schemas.microsoft.com/office/drawing/2014/main" val="1742673147"/>
                    </a:ext>
                  </a:extLst>
                </a:gridCol>
                <a:gridCol w="1243629">
                  <a:extLst>
                    <a:ext uri="{9D8B030D-6E8A-4147-A177-3AD203B41FA5}">
                      <a16:colId xmlns:a16="http://schemas.microsoft.com/office/drawing/2014/main" val="896229250"/>
                    </a:ext>
                  </a:extLst>
                </a:gridCol>
                <a:gridCol w="1278535">
                  <a:extLst>
                    <a:ext uri="{9D8B030D-6E8A-4147-A177-3AD203B41FA5}">
                      <a16:colId xmlns:a16="http://schemas.microsoft.com/office/drawing/2014/main" val="2297998968"/>
                    </a:ext>
                  </a:extLst>
                </a:gridCol>
                <a:gridCol w="1323036">
                  <a:extLst>
                    <a:ext uri="{9D8B030D-6E8A-4147-A177-3AD203B41FA5}">
                      <a16:colId xmlns:a16="http://schemas.microsoft.com/office/drawing/2014/main" val="671362601"/>
                    </a:ext>
                  </a:extLst>
                </a:gridCol>
                <a:gridCol w="3495363">
                  <a:extLst>
                    <a:ext uri="{9D8B030D-6E8A-4147-A177-3AD203B41FA5}">
                      <a16:colId xmlns:a16="http://schemas.microsoft.com/office/drawing/2014/main" val="3383810483"/>
                    </a:ext>
                  </a:extLst>
                </a:gridCol>
              </a:tblGrid>
              <a:tr h="587870">
                <a:tc>
                  <a:txBody>
                    <a:bodyPr/>
                    <a:lstStyle/>
                    <a:p>
                      <a:pPr algn="ctr" fontAlgn="b"/>
                      <a:r>
                        <a:rPr lang="en-IN" sz="1600" b="0" i="0" u="none" strike="noStrike">
                          <a:solidFill>
                            <a:schemeClr val="bg1"/>
                          </a:solidFill>
                          <a:effectLst/>
                          <a:latin typeface="Calibri"/>
                        </a:rPr>
                        <a:t>Customer</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b"/>
                      <a:r>
                        <a:rPr lang="en-US" sz="1600" b="1" i="0" u="none" strike="noStrike">
                          <a:solidFill>
                            <a:schemeClr val="bg1"/>
                          </a:solidFill>
                          <a:effectLst/>
                          <a:latin typeface="Calibri"/>
                        </a:rPr>
                        <a:t>Platform Setup*</a:t>
                      </a:r>
                      <a:endParaRPr lang="en-IN" sz="1600" b="1" i="0" u="none" strike="noStrike">
                        <a:solidFill>
                          <a:schemeClr val="bg1"/>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ctr" fontAlgn="b"/>
                      <a:r>
                        <a:rPr lang="en-US" sz="1600" b="1" i="0" u="none" strike="noStrike">
                          <a:solidFill>
                            <a:schemeClr val="bg1"/>
                          </a:solidFill>
                          <a:effectLst/>
                          <a:latin typeface="Calibri"/>
                        </a:rPr>
                        <a:t>Testing</a:t>
                      </a:r>
                    </a:p>
                    <a:p>
                      <a:pPr lvl="0" algn="ctr">
                        <a:buNone/>
                      </a:pPr>
                      <a:r>
                        <a:rPr lang="en-US" sz="1600" b="1" i="0" u="none" strike="noStrike">
                          <a:solidFill>
                            <a:schemeClr val="bg1"/>
                          </a:solidFill>
                          <a:effectLst/>
                          <a:latin typeface="Calibri"/>
                        </a:rPr>
                        <a:t>(</a:t>
                      </a:r>
                      <a:r>
                        <a:rPr lang="en-US" sz="1600" b="1" i="0" u="none" strike="noStrike" err="1">
                          <a:solidFill>
                            <a:schemeClr val="bg1"/>
                          </a:solidFill>
                          <a:effectLst/>
                          <a:latin typeface="Calibri"/>
                        </a:rPr>
                        <a:t>Prod.Tech</a:t>
                      </a:r>
                      <a:r>
                        <a:rPr lang="en-US" sz="1600" b="1" i="0" u="none" strike="noStrike">
                          <a:solidFill>
                            <a:schemeClr val="bg1"/>
                          </a:solidFill>
                          <a:effectLst/>
                          <a:latin typeface="Calibri"/>
                        </a:rPr>
                        <a:t>.)</a:t>
                      </a:r>
                    </a:p>
                  </a:txBody>
                  <a:tcPr marL="8676" marR="8676" marT="867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a:solidFill>
                            <a:schemeClr val="bg1"/>
                          </a:solidFill>
                          <a:effectLst/>
                          <a:latin typeface="Calibri"/>
                        </a:rPr>
                        <a:t>Testing</a:t>
                      </a:r>
                    </a:p>
                    <a:p>
                      <a:pPr lvl="0" algn="ctr">
                        <a:buNone/>
                      </a:pPr>
                      <a:r>
                        <a:rPr lang="en-US" sz="1600" b="1" i="0" u="none" strike="noStrike">
                          <a:solidFill>
                            <a:schemeClr val="bg1"/>
                          </a:solidFill>
                          <a:effectLst/>
                          <a:latin typeface="Calibri"/>
                        </a:rPr>
                        <a:t>(Customer)</a:t>
                      </a: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b"/>
                      <a:r>
                        <a:rPr lang="en-US" sz="1600" b="1" i="0" u="none" strike="noStrike">
                          <a:solidFill>
                            <a:schemeClr val="bg1"/>
                          </a:solidFill>
                          <a:effectLst/>
                          <a:latin typeface="Calibri"/>
                        </a:rPr>
                        <a:t>Go Live Date</a:t>
                      </a:r>
                      <a:endParaRPr lang="en-IN" sz="1600" b="1" i="0" u="none" strike="noStrike">
                        <a:solidFill>
                          <a:schemeClr val="bg1"/>
                        </a:solidFill>
                        <a:effectLst/>
                        <a:latin typeface="Calibri"/>
                      </a:endParaRPr>
                    </a:p>
                  </a:txBody>
                  <a:tcPr marL="8676" marR="8676" marT="86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rowSpan="2">
                  <a:txBody>
                    <a:bodyPr/>
                    <a:lstStyle/>
                    <a:p>
                      <a:pPr lvl="0" algn="ctr">
                        <a:buNone/>
                      </a:pPr>
                      <a:r>
                        <a:rPr lang="en-US" sz="1600" b="1" i="0" u="none" strike="noStrike">
                          <a:solidFill>
                            <a:schemeClr val="bg1"/>
                          </a:solidFill>
                          <a:effectLst/>
                          <a:latin typeface="Calibri"/>
                        </a:rPr>
                        <a:t>Why?</a:t>
                      </a:r>
                    </a:p>
                  </a:txBody>
                  <a:tcPr marL="8675" marR="8675" marT="867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6350">
                      <a:solidFill>
                        <a:srgbClr val="000000"/>
                      </a:solidFill>
                    </a:lnB>
                    <a:solidFill>
                      <a:srgbClr val="0070C0"/>
                    </a:solidFill>
                  </a:tcPr>
                </a:tc>
                <a:extLst>
                  <a:ext uri="{0D108BD9-81ED-4DB2-BD59-A6C34878D82A}">
                    <a16:rowId xmlns:a16="http://schemas.microsoft.com/office/drawing/2014/main" val="536669686"/>
                  </a:ext>
                </a:extLst>
              </a:tr>
              <a:tr h="587870">
                <a:tc>
                  <a:txBody>
                    <a:bodyPr/>
                    <a:lstStyle/>
                    <a:p>
                      <a:pPr algn="ctr" fontAlgn="b"/>
                      <a:r>
                        <a:rPr lang="en-IN" sz="1600" b="1" i="0" u="none" strike="noStrike">
                          <a:solidFill>
                            <a:srgbClr val="000000"/>
                          </a:solidFill>
                          <a:effectLst/>
                          <a:latin typeface="Calibri"/>
                        </a:rPr>
                        <a:t>WMS New onboarding</a:t>
                      </a:r>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600" b="1" i="0" u="none" strike="noStrike">
                          <a:solidFill>
                            <a:srgbClr val="000000"/>
                          </a:solidFill>
                          <a:effectLst/>
                          <a:latin typeface="Calibri"/>
                        </a:rPr>
                        <a:t>Start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IN" sz="1600" b="1" i="0" u="none" strike="noStrike">
                          <a:solidFill>
                            <a:srgbClr val="000000"/>
                          </a:solidFill>
                          <a:effectLst/>
                          <a:latin typeface="Calibri"/>
                        </a:rPr>
                        <a:t>End Date</a:t>
                      </a: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600" b="1" i="0" u="none" strike="noStrike">
                          <a:solidFill>
                            <a:srgbClr val="000000"/>
                          </a:solidFill>
                          <a:effectLst/>
                          <a:latin typeface="Calibri"/>
                        </a:rPr>
                        <a:t>End Date</a:t>
                      </a:r>
                      <a:endParaRPr lang="en-IN" sz="16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a:txBody>
                    <a:bodyPr/>
                    <a:lstStyle/>
                    <a:p>
                      <a:pPr algn="ctr" fontAlgn="b"/>
                      <a:r>
                        <a:rPr lang="en-US" sz="1600" b="1" i="0" u="none" strike="noStrike">
                          <a:solidFill>
                            <a:srgbClr val="000000"/>
                          </a:solidFill>
                          <a:effectLst/>
                          <a:latin typeface="Calibri"/>
                        </a:rPr>
                        <a:t>End Date</a:t>
                      </a:r>
                      <a:endParaRPr lang="en-IN" sz="1600" b="1" i="0" u="none" strike="noStrike">
                        <a:solidFill>
                          <a:srgbClr val="000000"/>
                        </a:solidFill>
                        <a:effectLst/>
                        <a:latin typeface="Calibri"/>
                      </a:endParaRPr>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marL="8676" marR="8676" marT="86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5000"/>
                      </a:schemeClr>
                    </a:solidFill>
                  </a:tcPr>
                </a:tc>
                <a:tc vMerge="1">
                  <a:txBody>
                    <a:bodyPr/>
                    <a:lstStyle/>
                    <a:p>
                      <a:endParaRPr lang="en-US"/>
                    </a:p>
                  </a:txBody>
                  <a:tcPr/>
                </a:tc>
                <a:extLst>
                  <a:ext uri="{0D108BD9-81ED-4DB2-BD59-A6C34878D82A}">
                    <a16:rowId xmlns:a16="http://schemas.microsoft.com/office/drawing/2014/main" val="4018466627"/>
                  </a:ext>
                </a:extLst>
              </a:tr>
              <a:tr h="876664">
                <a:tc>
                  <a:txBody>
                    <a:bodyPr/>
                    <a:lstStyle/>
                    <a:p>
                      <a:pPr lvl="0" algn="ctr">
                        <a:buNone/>
                      </a:pPr>
                      <a:r>
                        <a:rPr lang="en-IN" sz="1600" b="0" i="0" u="none" strike="noStrike" noProof="0">
                          <a:solidFill>
                            <a:srgbClr val="000000"/>
                          </a:solidFill>
                          <a:effectLst/>
                        </a:rPr>
                        <a:t>Elsevier Books</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IN" sz="1600" b="0" i="0" u="none" strike="noStrike" kern="1200" noProof="0">
                          <a:solidFill>
                            <a:srgbClr val="000000"/>
                          </a:solidFill>
                          <a:effectLst/>
                          <a:latin typeface="+mn-lt"/>
                          <a:ea typeface="+mn-ea"/>
                          <a:cs typeface="+mn-cs"/>
                        </a:rPr>
                        <a:t>1-Oct-2024</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en-IN" sz="1600" b="0" i="0" u="none" strike="noStrike" kern="1200" noProof="0">
                        <a:solidFill>
                          <a:srgbClr val="000000"/>
                        </a:solidFill>
                        <a:effectLst/>
                        <a:latin typeface="Calibri"/>
                      </a:endParaRPr>
                    </a:p>
                    <a:p>
                      <a:pPr lvl="0" algn="ctr">
                        <a:lnSpc>
                          <a:spcPct val="100000"/>
                        </a:lnSpc>
                        <a:spcBef>
                          <a:spcPts val="0"/>
                        </a:spcBef>
                        <a:spcAft>
                          <a:spcPts val="0"/>
                        </a:spcAft>
                        <a:buNone/>
                      </a:pPr>
                      <a:r>
                        <a:rPr lang="en-IN" sz="1600" b="0" i="0" u="none" strike="noStrike" kern="1200" noProof="0">
                          <a:solidFill>
                            <a:srgbClr val="000000"/>
                          </a:solidFill>
                          <a:effectLst/>
                          <a:latin typeface="Calibri"/>
                        </a:rPr>
                        <a:t>5-Nov-2024</a:t>
                      </a:r>
                      <a:endParaRPr lang="en-IN" sz="1600" b="0" i="0" u="none" strike="noStrike" kern="1200" noProof="0">
                        <a:solidFill>
                          <a:srgbClr val="3D3D3D"/>
                        </a:solidFill>
                        <a:effectLst/>
                        <a:latin typeface="Calibri"/>
                      </a:endParaRPr>
                    </a:p>
                    <a:p>
                      <a:pPr marL="0" lvl="0" algn="ctr" defTabSz="914400">
                        <a:lnSpc>
                          <a:spcPct val="100000"/>
                        </a:lnSpc>
                        <a:spcBef>
                          <a:spcPts val="0"/>
                        </a:spcBef>
                        <a:spcAft>
                          <a:spcPts val="0"/>
                        </a:spcAft>
                        <a:buNone/>
                      </a:pPr>
                      <a:endParaRPr lang="en-IN" sz="1600" b="0" i="0" u="none" strike="noStrike" kern="1200" noProof="0">
                        <a:solidFill>
                          <a:srgbClr val="000000"/>
                        </a:solidFill>
                        <a:effectLst/>
                        <a:latin typeface="+mn-lt"/>
                        <a:ea typeface="+mn-ea"/>
                        <a:cs typeface="+mn-cs"/>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lnSpc>
                          <a:spcPct val="100000"/>
                        </a:lnSpc>
                        <a:spcBef>
                          <a:spcPts val="0"/>
                        </a:spcBef>
                        <a:spcAft>
                          <a:spcPts val="0"/>
                        </a:spcAft>
                        <a:buNone/>
                      </a:pPr>
                      <a:r>
                        <a:rPr lang="en-IN" sz="1600" b="0" i="0" u="none" strike="noStrike" kern="1200" noProof="0">
                          <a:solidFill>
                            <a:srgbClr val="000000"/>
                          </a:solidFill>
                          <a:effectLst/>
                          <a:latin typeface="Calibri"/>
                        </a:rPr>
                        <a:t>13-Nov-2024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15-Nov-2024</a:t>
                      </a:r>
                      <a:endParaRPr lang="en-US"/>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buNone/>
                      </a:pPr>
                      <a:r>
                        <a:rPr lang="en-IN" sz="1600" b="0" i="0" u="none" strike="noStrike" noProof="0">
                          <a:solidFill>
                            <a:srgbClr val="000000"/>
                          </a:solidFill>
                          <a:latin typeface="Calibri"/>
                        </a:rPr>
                        <a:t>New customer transition</a:t>
                      </a:r>
                      <a:endParaRPr lang="en-US"/>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851406"/>
                  </a:ext>
                </a:extLst>
              </a:tr>
              <a:tr h="876664">
                <a:tc>
                  <a:txBody>
                    <a:bodyPr/>
                    <a:lstStyle/>
                    <a:p>
                      <a:pPr lvl="0" algn="ctr">
                        <a:buNone/>
                      </a:pPr>
                      <a:r>
                        <a:rPr lang="en-IN" sz="1600" b="0" i="0" u="none" strike="noStrike" noProof="0">
                          <a:solidFill>
                            <a:srgbClr val="000000"/>
                          </a:solidFill>
                          <a:effectLst/>
                          <a:latin typeface="Calibri"/>
                        </a:rPr>
                        <a:t>Elsevier </a:t>
                      </a:r>
                      <a:r>
                        <a:rPr lang="en-IN" sz="1600" b="0" i="0" u="none" strike="noStrike" noProof="0" err="1">
                          <a:solidFill>
                            <a:srgbClr val="000000"/>
                          </a:solidFill>
                          <a:effectLst/>
                          <a:latin typeface="Calibri"/>
                        </a:rPr>
                        <a:t>LeMan's</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kern="1200" noProof="0">
                          <a:solidFill>
                            <a:srgbClr val="000000"/>
                          </a:solidFill>
                          <a:effectLst/>
                          <a:latin typeface="Calibri"/>
                        </a:rPr>
                        <a:t>1-Oct-2024</a:t>
                      </a:r>
                      <a:endParaRPr lang="en-IN" sz="1600" b="0" i="0" u="none" strike="noStrike" kern="1200" noProof="0">
                        <a:solidFill>
                          <a:srgbClr val="3D3D3D"/>
                        </a:solidFill>
                        <a:effectLst/>
                        <a:latin typeface="Calibri"/>
                      </a:endParaRP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a:lnSpc>
                          <a:spcPct val="100000"/>
                        </a:lnSpc>
                        <a:spcBef>
                          <a:spcPts val="0"/>
                        </a:spcBef>
                        <a:spcAft>
                          <a:spcPts val="0"/>
                        </a:spcAft>
                        <a:buNone/>
                      </a:pPr>
                      <a:endParaRPr lang="en-IN" sz="1600" b="0" i="0" u="none" strike="noStrike" kern="1200" noProof="0">
                        <a:solidFill>
                          <a:srgbClr val="000000"/>
                        </a:solidFill>
                        <a:effectLst/>
                        <a:latin typeface="Calibri"/>
                      </a:endParaRPr>
                    </a:p>
                    <a:p>
                      <a:pPr marL="0" lvl="0" algn="ctr" defTabSz="914400">
                        <a:lnSpc>
                          <a:spcPct val="100000"/>
                        </a:lnSpc>
                        <a:spcBef>
                          <a:spcPts val="0"/>
                        </a:spcBef>
                        <a:spcAft>
                          <a:spcPts val="0"/>
                        </a:spcAft>
                        <a:buNone/>
                      </a:pPr>
                      <a:r>
                        <a:rPr lang="en-IN" sz="1600" b="0" i="0" u="none" strike="noStrike" kern="1200" noProof="0">
                          <a:solidFill>
                            <a:srgbClr val="000000"/>
                          </a:solidFill>
                          <a:effectLst/>
                          <a:latin typeface="Calibri"/>
                        </a:rPr>
                        <a:t>02-Dec-2024</a:t>
                      </a:r>
                    </a:p>
                    <a:p>
                      <a:pPr marL="0" lvl="0" algn="ctr">
                        <a:lnSpc>
                          <a:spcPct val="100000"/>
                        </a:lnSpc>
                        <a:spcBef>
                          <a:spcPts val="0"/>
                        </a:spcBef>
                        <a:spcAft>
                          <a:spcPts val="0"/>
                        </a:spcAft>
                        <a:buNone/>
                      </a:pPr>
                      <a:endParaRPr lang="en-IN" sz="1600" b="0" i="0" u="none" strike="noStrike" kern="1200" noProof="0">
                        <a:solidFill>
                          <a:srgbClr val="000000"/>
                        </a:solidFill>
                        <a:effectLst/>
                        <a:latin typeface="Calibri"/>
                      </a:endParaRP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lnSpc>
                          <a:spcPct val="100000"/>
                        </a:lnSpc>
                        <a:spcBef>
                          <a:spcPts val="0"/>
                        </a:spcBef>
                        <a:spcAft>
                          <a:spcPts val="0"/>
                        </a:spcAft>
                        <a:buNone/>
                      </a:pPr>
                      <a:r>
                        <a:rPr lang="en-US" sz="1600" b="0" i="0" u="none" strike="noStrike" kern="1200" noProof="0">
                          <a:solidFill>
                            <a:srgbClr val="000000"/>
                          </a:solidFill>
                          <a:effectLst/>
                          <a:latin typeface="+mn-lt"/>
                          <a:ea typeface="+mn-ea"/>
                          <a:cs typeface="+mn-cs"/>
                        </a:rPr>
                        <a:t>10-Dec-2024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13-Dec-2024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latin typeface="Calibri"/>
                        </a:rPr>
                        <a:t>New customer transition</a:t>
                      </a:r>
                      <a:endParaRPr lang="en-US" sz="1600" b="0" i="0" u="none" strike="noStrike" noProof="0">
                        <a:solidFill>
                          <a:srgbClr val="3D3D3D"/>
                        </a:solidFill>
                        <a:latin typeface="Calibri"/>
                      </a:endParaRPr>
                    </a:p>
                    <a:p>
                      <a:pPr lvl="0" algn="ctr">
                        <a:lnSpc>
                          <a:spcPct val="100000"/>
                        </a:lnSpc>
                        <a:spcBef>
                          <a:spcPts val="0"/>
                        </a:spcBef>
                        <a:spcAft>
                          <a:spcPts val="0"/>
                        </a:spcAft>
                        <a:buNone/>
                      </a:pP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614433"/>
                  </a:ext>
                </a:extLst>
              </a:tr>
              <a:tr h="587867">
                <a:tc>
                  <a:txBody>
                    <a:bodyPr/>
                    <a:lstStyle/>
                    <a:p>
                      <a:pPr lvl="0" algn="ctr">
                        <a:buNone/>
                      </a:pPr>
                      <a:r>
                        <a:rPr lang="en-IN" sz="1600" b="0" i="0" u="none" strike="noStrike" noProof="0">
                          <a:solidFill>
                            <a:srgbClr val="000000"/>
                          </a:solidFill>
                          <a:effectLst/>
                          <a:latin typeface="Calibri"/>
                        </a:rPr>
                        <a:t>Elsevier Conv Word</a:t>
                      </a:r>
                      <a:endParaRPr lang="en-US"/>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10-Oct-2024</a:t>
                      </a:r>
                      <a:endParaRPr lang="en-US"/>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a:buNone/>
                      </a:pPr>
                      <a:r>
                        <a:rPr lang="en-IN" sz="1600" b="0" i="0" u="none" strike="noStrike" kern="1200" noProof="0">
                          <a:solidFill>
                            <a:srgbClr val="000000"/>
                          </a:solidFill>
                          <a:effectLst/>
                          <a:latin typeface="+mn-lt"/>
                          <a:ea typeface="+mn-ea"/>
                          <a:cs typeface="+mn-cs"/>
                        </a:rPr>
                        <a:t>4-Dec-2024</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US" sz="1600" b="0" i="0" u="none" strike="noStrike" kern="1200" noProof="0">
                          <a:solidFill>
                            <a:srgbClr val="000000"/>
                          </a:solidFill>
                          <a:effectLst/>
                          <a:latin typeface="+mn-lt"/>
                          <a:ea typeface="+mn-ea"/>
                          <a:cs typeface="+mn-cs"/>
                        </a:rPr>
                        <a:t>11-Dec-2024</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13-Dec-2024</a:t>
                      </a:r>
                      <a:endParaRPr lang="en-US"/>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New customer transition</a:t>
                      </a:r>
                      <a:endParaRPr lang="en-US" sz="1600" b="0" i="0" u="none" strike="noStrike" noProof="0">
                        <a:solidFill>
                          <a:srgbClr val="3D3D3D"/>
                        </a:solidFill>
                        <a:effectLst/>
                        <a:latin typeface="Calibri"/>
                      </a:endParaRPr>
                    </a:p>
                    <a:p>
                      <a:pPr lvl="0" algn="ctr">
                        <a:buNone/>
                      </a:pPr>
                      <a:endParaRPr lang="en-US" sz="1600" b="0" i="0" u="none" strike="noStrike">
                        <a:solidFill>
                          <a:srgbClr val="000000"/>
                        </a:solidFill>
                        <a:effectLst/>
                        <a:latin typeface="Calibri"/>
                      </a:endParaRPr>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695647"/>
                  </a:ext>
                </a:extLst>
              </a:tr>
              <a:tr h="587867">
                <a:tc>
                  <a:txBody>
                    <a:bodyPr/>
                    <a:lstStyle/>
                    <a:p>
                      <a:pPr lvl="0" algn="ctr">
                        <a:buNone/>
                      </a:pPr>
                      <a:r>
                        <a:rPr lang="en-IN" sz="1600" b="0" i="0" u="none" strike="noStrike" noProof="0">
                          <a:solidFill>
                            <a:srgbClr val="000000"/>
                          </a:solidFill>
                          <a:effectLst/>
                          <a:latin typeface="Calibri"/>
                        </a:rPr>
                        <a:t>Elsevier CPC</a:t>
                      </a:r>
                      <a:endParaRPr lang="en-US"/>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20-Nov-2024</a:t>
                      </a:r>
                      <a:endParaRPr lang="en-US"/>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a:buNone/>
                      </a:pPr>
                      <a:r>
                        <a:rPr lang="en-IN" sz="1600" b="0" i="0" u="none" strike="noStrike" kern="1200" noProof="0">
                          <a:solidFill>
                            <a:srgbClr val="000000"/>
                          </a:solidFill>
                          <a:effectLst/>
                          <a:latin typeface="Calibri"/>
                        </a:rPr>
                        <a:t>16-Dec-2024</a:t>
                      </a:r>
                      <a:endParaRPr lang="en-US"/>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rtl="0">
                        <a:buNone/>
                      </a:pPr>
                      <a:r>
                        <a:rPr lang="en-US" sz="1600" b="0" i="0" u="none" strike="noStrike" kern="1200" noProof="0">
                          <a:solidFill>
                            <a:srgbClr val="000000"/>
                          </a:solidFill>
                          <a:effectLst/>
                          <a:latin typeface="+mn-lt"/>
                          <a:ea typeface="+mn-ea"/>
                          <a:cs typeface="+mn-cs"/>
                        </a:rPr>
                        <a:t>16-Dec-2024</a:t>
                      </a:r>
                    </a:p>
                  </a:txBody>
                  <a:tcPr marL="8674" marR="8674" marT="8674" marB="0" anchor="ctr">
                    <a:lnL w="6350">
                      <a:solidFill>
                        <a:srgbClr val="000000"/>
                      </a:solidFill>
                    </a:lnL>
                    <a:lnR w="6350">
                      <a:solidFill>
                        <a:srgbClr val="000000"/>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cap="flat" cmpd="sng" algn="ctr">
                      <a:solidFill>
                        <a:srgbClr val="000000"/>
                      </a:solidFill>
                      <a:prstDash val="solid"/>
                      <a:round/>
                      <a:headEnd type="none" w="med" len="med"/>
                      <a:tailEnd type="none" w="med" len="med"/>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20-Dec-2024</a:t>
                      </a:r>
                      <a:endParaRPr lang="en-US"/>
                    </a:p>
                  </a:txBody>
                  <a:tcPr marL="8674" marR="8674" marT="8674" marB="0" anchor="ctr">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New customer transition</a:t>
                      </a:r>
                      <a:endParaRPr lang="en-US" sz="1600" b="0" i="0" u="none" strike="noStrike" noProof="0">
                        <a:solidFill>
                          <a:srgbClr val="3D3D3D"/>
                        </a:solidFill>
                        <a:effectLst/>
                        <a:latin typeface="Calibri"/>
                      </a:endParaRPr>
                    </a:p>
                    <a:p>
                      <a:pPr lvl="0" algn="ctr">
                        <a:buNone/>
                      </a:pPr>
                      <a:endParaRPr lang="en-US" sz="1600" b="0" i="0" u="none" strike="noStrike">
                        <a:solidFill>
                          <a:srgbClr val="000000"/>
                        </a:solidFill>
                        <a:effectLst/>
                        <a:latin typeface="Calibri"/>
                      </a:endParaRPr>
                    </a:p>
                  </a:txBody>
                  <a:tcPr marL="8674" marR="8674" marT="8674" marB="0" anchor="ctr">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2417788"/>
                  </a:ext>
                </a:extLst>
              </a:tr>
              <a:tr h="587867">
                <a:tc>
                  <a:txBody>
                    <a:bodyPr/>
                    <a:lstStyle/>
                    <a:p>
                      <a:pPr lvl="0" algn="ctr">
                        <a:buNone/>
                      </a:pPr>
                      <a:r>
                        <a:rPr lang="en-IN" sz="1600" b="0" i="0" u="none" strike="noStrike" noProof="0">
                          <a:solidFill>
                            <a:srgbClr val="000000"/>
                          </a:solidFill>
                          <a:effectLst/>
                        </a:rPr>
                        <a:t>Springer -Books</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600" b="0" i="0" u="none" strike="noStrike" kern="1200" noProof="0">
                          <a:solidFill>
                            <a:srgbClr val="000000"/>
                          </a:solidFill>
                          <a:effectLst/>
                          <a:latin typeface="+mn-lt"/>
                          <a:ea typeface="+mn-ea"/>
                          <a:cs typeface="+mn-cs"/>
                        </a:rPr>
                        <a:t>1-Oct-2024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IN" sz="1600" b="0" i="0" u="none" strike="noStrike" kern="1200">
                          <a:solidFill>
                            <a:srgbClr val="000000"/>
                          </a:solidFill>
                          <a:effectLst/>
                          <a:latin typeface="+mn-lt"/>
                          <a:ea typeface="+mn-ea"/>
                          <a:cs typeface="+mn-cs"/>
                        </a:rPr>
                        <a:t>15-Nov-2024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lvl="0" algn="ctr" defTabSz="914400" rtl="0" eaLnBrk="1" latinLnBrk="0" hangingPunct="1">
                        <a:buNone/>
                      </a:pPr>
                      <a:r>
                        <a:rPr lang="en-US" sz="1600" b="0" i="0" u="none" strike="noStrike" kern="1200">
                          <a:solidFill>
                            <a:srgbClr val="000000"/>
                          </a:solidFill>
                          <a:effectLst/>
                          <a:latin typeface="+mn-lt"/>
                          <a:ea typeface="+mn-ea"/>
                          <a:cs typeface="+mn-cs"/>
                        </a:rPr>
                        <a:t>20-Nov-2024</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NA</a:t>
                      </a: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22-Nov-2024</a:t>
                      </a:r>
                      <a:endParaRPr lang="en-US"/>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600" b="0" i="0" u="none" strike="noStrike" kern="1200" noProof="0">
                          <a:solidFill>
                            <a:srgbClr val="000000"/>
                          </a:solidFill>
                          <a:effectLst/>
                          <a:latin typeface="Calibri"/>
                        </a:rPr>
                        <a:t>New customer transition</a:t>
                      </a:r>
                      <a:endParaRPr lang="en-US" sz="1600" b="0" i="0" u="none" strike="noStrike" kern="1200" noProof="0">
                        <a:solidFill>
                          <a:srgbClr val="3D3D3D"/>
                        </a:solidFill>
                        <a:effectLst/>
                        <a:latin typeface="Calibri"/>
                      </a:endParaRPr>
                    </a:p>
                    <a:p>
                      <a:pPr lvl="0" algn="ctr">
                        <a:buNone/>
                      </a:pPr>
                      <a:endParaRPr lang="en-US" sz="1600" b="0" i="0" u="none" strike="noStrike" kern="1200">
                        <a:solidFill>
                          <a:srgbClr val="000000"/>
                        </a:solidFill>
                        <a:effectLst/>
                        <a:latin typeface="Calibri"/>
                        <a:ea typeface="+mn-ea"/>
                        <a:cs typeface="+mn-cs"/>
                      </a:endParaRPr>
                    </a:p>
                  </a:txBody>
                  <a:tcPr marL="8674" marR="8674" marT="86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147571"/>
                  </a:ext>
                </a:extLst>
              </a:tr>
            </a:tbl>
          </a:graphicData>
        </a:graphic>
      </p:graphicFrame>
      <p:sp>
        <p:nvSpPr>
          <p:cNvPr id="3" name="TextBox 2">
            <a:extLst>
              <a:ext uri="{FF2B5EF4-FFF2-40B4-BE49-F238E27FC236}">
                <a16:creationId xmlns:a16="http://schemas.microsoft.com/office/drawing/2014/main" id="{3B2AF765-9FAF-458B-A729-3EE87250619E}"/>
              </a:ext>
            </a:extLst>
          </p:cNvPr>
          <p:cNvSpPr txBox="1"/>
          <p:nvPr/>
        </p:nvSpPr>
        <p:spPr>
          <a:xfrm>
            <a:off x="380716" y="6854820"/>
            <a:ext cx="10760613" cy="646331"/>
          </a:xfrm>
          <a:prstGeom prst="rect">
            <a:avLst/>
          </a:prstGeom>
          <a:noFill/>
        </p:spPr>
        <p:txBody>
          <a:bodyPr wrap="square" lIns="91440" tIns="45720" rIns="91440" bIns="45720" rtlCol="0" anchor="t">
            <a:spAutoFit/>
          </a:bodyPr>
          <a:lstStyle/>
          <a:p>
            <a:r>
              <a:rPr lang="en-IN" b="1">
                <a:solidFill>
                  <a:srgbClr val="000000"/>
                </a:solidFill>
                <a:latin typeface="Calibri"/>
                <a:cs typeface="Calibri"/>
              </a:rPr>
              <a:t>Platform setup includes - Camunda Design, File IO Verification,  Tools IO, Integration Module, Unit Testing</a:t>
            </a:r>
            <a:endParaRPr lang="en-IN">
              <a:cs typeface="Calibri"/>
            </a:endParaRPr>
          </a:p>
          <a:p>
            <a:endParaRPr lang="en-IN"/>
          </a:p>
        </p:txBody>
      </p:sp>
    </p:spTree>
    <p:extLst>
      <p:ext uri="{BB962C8B-B14F-4D97-AF65-F5344CB8AC3E}">
        <p14:creationId xmlns:p14="http://schemas.microsoft.com/office/powerpoint/2010/main" val="1960639130"/>
      </p:ext>
    </p:extLst>
  </p:cSld>
  <p:clrMapOvr>
    <a:masterClrMapping/>
  </p:clrMapOvr>
</p:sld>
</file>

<file path=ppt/theme/theme1.xml><?xml version="1.0" encoding="utf-8"?>
<a:theme xmlns:a="http://schemas.openxmlformats.org/drawingml/2006/main" name="1_Office Theme">
  <a:themeElements>
    <a:clrScheme name="IntegraPPT2017Palette">
      <a:dk1>
        <a:srgbClr val="3D3D3D"/>
      </a:dk1>
      <a:lt1>
        <a:sysClr val="window" lastClr="FFFFFF"/>
      </a:lt1>
      <a:dk2>
        <a:srgbClr val="3F52A1"/>
      </a:dk2>
      <a:lt2>
        <a:srgbClr val="FFFFFF"/>
      </a:lt2>
      <a:accent1>
        <a:srgbClr val="0070C0"/>
      </a:accent1>
      <a:accent2>
        <a:srgbClr val="C52026"/>
      </a:accent2>
      <a:accent3>
        <a:srgbClr val="FED917"/>
      </a:accent3>
      <a:accent4>
        <a:srgbClr val="F68E1F"/>
      </a:accent4>
      <a:accent5>
        <a:srgbClr val="757575"/>
      </a:accent5>
      <a:accent6>
        <a:srgbClr val="BCBDBD"/>
      </a:accent6>
      <a:hlink>
        <a:srgbClr val="3D3D3D"/>
      </a:hlink>
      <a:folHlink>
        <a:srgbClr val="0070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B2688C91F45B47BD14AD85275DE006" ma:contentTypeVersion="6" ma:contentTypeDescription="Create a new document." ma:contentTypeScope="" ma:versionID="e690e21d3eadfd077e540d4cc6786eaa">
  <xsd:schema xmlns:xsd="http://www.w3.org/2001/XMLSchema" xmlns:xs="http://www.w3.org/2001/XMLSchema" xmlns:p="http://schemas.microsoft.com/office/2006/metadata/properties" xmlns:ns2="d803be53-6a6c-4925-9212-bbeca409acfe" xmlns:ns3="f2a501ed-b24a-4a32-9f0d-617641fe0d9c" targetNamespace="http://schemas.microsoft.com/office/2006/metadata/properties" ma:root="true" ma:fieldsID="28a209d568848520711ecd9022104c3e" ns2:_="" ns3:_="">
    <xsd:import namespace="d803be53-6a6c-4925-9212-bbeca409acfe"/>
    <xsd:import namespace="f2a501ed-b24a-4a32-9f0d-617641fe0d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03be53-6a6c-4925-9212-bbeca409ac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2a501ed-b24a-4a32-9f0d-617641fe0d9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2a501ed-b24a-4a32-9f0d-617641fe0d9c">
      <UserInfo>
        <DisplayName>Shanley Selvaraj (Integra)</DisplayName>
        <AccountId>28</AccountId>
        <AccountType/>
      </UserInfo>
      <UserInfo>
        <DisplayName>Ramesh Ganesan (Integra)</DisplayName>
        <AccountId>16</AccountId>
        <AccountType/>
      </UserInfo>
      <UserInfo>
        <DisplayName>Kayalvizhi kumaran (Integra)</DisplayName>
        <AccountId>26</AccountId>
        <AccountType/>
      </UserInfo>
      <UserInfo>
        <DisplayName>Shivam Kumar Mishra (Integra)</DisplayName>
        <AccountId>20</AccountId>
        <AccountType/>
      </UserInfo>
      <UserInfo>
        <DisplayName>Ranjani Radhakrishnan (Integra)</DisplayName>
        <AccountId>13</AccountId>
        <AccountType/>
      </UserInfo>
      <UserInfo>
        <DisplayName>Karthikeyan Balaraman (Integra)</DisplayName>
        <AccountId>37</AccountId>
        <AccountType/>
      </UserInfo>
      <UserInfo>
        <DisplayName>Vijay Sudalaiyandi (Integra)</DisplayName>
        <AccountId>30</AccountId>
        <AccountType/>
      </UserInfo>
      <UserInfo>
        <DisplayName>Sathish Velu (Integra)</DisplayName>
        <AccountId>44</AccountId>
        <AccountType/>
      </UserInfo>
      <UserInfo>
        <DisplayName>Surendar Dharani (Integra)</DisplayName>
        <AccountId>45</AccountId>
        <AccountType/>
      </UserInfo>
      <UserInfo>
        <DisplayName>Shtakshi Tyagi (Integra)</DisplayName>
        <AccountId>9</AccountId>
        <AccountType/>
      </UserInfo>
      <UserInfo>
        <DisplayName>Rajkumar Narayanan (Integra)</DisplayName>
        <AccountId>32</AccountId>
        <AccountType/>
      </UserInfo>
      <UserInfo>
        <DisplayName>Sivaprasath Raguraman (Integra)</DisplayName>
        <AccountId>46</AccountId>
        <AccountType/>
      </UserInfo>
      <UserInfo>
        <DisplayName>Mohanarajan Gunasekaran (Integra)</DisplayName>
        <AccountId>19</AccountId>
        <AccountType/>
      </UserInfo>
      <UserInfo>
        <DisplayName>Veeraraghavan Radhakrishnan (Integra)</DisplayName>
        <AccountId>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EAFA43-3266-4CD0-A0D2-EA09EADA6771}">
  <ds:schemaRefs>
    <ds:schemaRef ds:uri="d803be53-6a6c-4925-9212-bbeca409acfe"/>
    <ds:schemaRef ds:uri="f2a501ed-b24a-4a32-9f0d-617641fe0d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B29231-A148-4D26-AE56-9030D597BCBF}">
  <ds:schemaRefs>
    <ds:schemaRef ds:uri="d803be53-6a6c-4925-9212-bbeca409acfe"/>
    <ds:schemaRef ds:uri="f2a501ed-b24a-4a32-9f0d-617641fe0d9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AA535EA-9832-4CF3-BB57-0C820F0B4B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50</Slides>
  <Notes>16</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1_Office Theme</vt:lpstr>
      <vt:lpstr>PowerPoint Presentation</vt:lpstr>
      <vt:lpstr>PowerPoint Presentation</vt:lpstr>
      <vt:lpstr>JAS'24 iWMS - Planned Delivery Goals </vt:lpstr>
      <vt:lpstr>JAS'24 iWMS - Planned Delivery Goals </vt:lpstr>
      <vt:lpstr>PowerPoint Presentation</vt:lpstr>
      <vt:lpstr>PowerPoint Presentation</vt:lpstr>
      <vt:lpstr>PowerPoint Presentation</vt:lpstr>
      <vt:lpstr>PowerPoint Presentation</vt:lpstr>
      <vt:lpstr>OND'24 iWMS - Planned Delivery Goals </vt:lpstr>
      <vt:lpstr>OND'24 iWMS - Planned Delivery 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OND'24- Non- WMS Customer Onboarding (Phase 1 completion) </vt:lpstr>
      <vt:lpstr>OND'24- Non- WMS Customer Onboarding (Phase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WMS – AMJ</vt:lpstr>
      <vt:lpstr>WKH | Bug &amp; Enhancement Points</vt:lpstr>
      <vt:lpstr>CUP-Journals| Bug &amp; Enhancement Points</vt:lpstr>
      <vt:lpstr>CUP-Journals| Bug &amp; Enhancement Points</vt:lpstr>
      <vt:lpstr>ACS| Bug - Points</vt:lpstr>
      <vt:lpstr>ACS| Requirement - Points</vt:lpstr>
      <vt:lpstr>CUP-Journals| Copyediting| Outstanding Points</vt:lpstr>
      <vt:lpstr>WKH| Copyediting| Outstanding Points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devs</dc:creator>
  <cp:revision>29</cp:revision>
  <dcterms:created xsi:type="dcterms:W3CDTF">2019-10-25T11:46:52Z</dcterms:created>
  <dcterms:modified xsi:type="dcterms:W3CDTF">2024-10-08T05:57:10Z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0x0101007DB2688C91F45B47BD14AD85275DE006</vt:lpwstr>
  </property>
  <property fmtid="{D5CDD505-2E9C-101B-9397-08002B2CF9AE}" pid="3" name="Order">
    <vt:r8>900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ies>
</file>