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 id="2147483695" r:id="rId5"/>
  </p:sldMasterIdLst>
  <p:notesMasterIdLst>
    <p:notesMasterId r:id="rId21"/>
  </p:notesMasterIdLst>
  <p:sldIdLst>
    <p:sldId id="264" r:id="rId6"/>
    <p:sldId id="270" r:id="rId7"/>
    <p:sldId id="6937" r:id="rId8"/>
    <p:sldId id="6947" r:id="rId9"/>
    <p:sldId id="6943" r:id="rId10"/>
    <p:sldId id="6944" r:id="rId11"/>
    <p:sldId id="6949" r:id="rId12"/>
    <p:sldId id="6950" r:id="rId13"/>
    <p:sldId id="6951" r:id="rId14"/>
    <p:sldId id="6948" r:id="rId15"/>
    <p:sldId id="6953" r:id="rId16"/>
    <p:sldId id="6952" r:id="rId17"/>
    <p:sldId id="285" r:id="rId18"/>
    <p:sldId id="6924" r:id="rId19"/>
    <p:sldId id="693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takshi Tyagi (Integra)" initials="ST(" lastIdx="1" clrIdx="0">
    <p:extLst>
      <p:ext uri="{19B8F6BF-5375-455C-9EA6-DF929625EA0E}">
        <p15:presenceInfo xmlns:p15="http://schemas.microsoft.com/office/powerpoint/2012/main" userId="S::IS10623@integra.co.in::0e8ded1b-9cd1-4554-9cff-385ad60e76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42CFD-7DA3-8498-AC2A-BC379649D1E5}" v="3" dt="2024-09-03T12:38:02.799"/>
    <p1510:client id="{538F7E33-9DC4-232E-EE61-0AA464A75EDE}" v="7" dt="2024-09-04T04:59:16.196"/>
    <p1510:client id="{248BF4A7-B08B-D17A-5FA5-7B012A4774EF}" v="591" dt="2024-09-03T10:46:43.014"/>
    <p1510:client id="{2C7E315D-5972-13B3-A574-605334E4CEAB}" v="12590" dt="2024-09-04T06:14:02.910"/>
    <p1510:client id="{2755C5F8-1054-6150-D378-2D556DDBE732}" v="2" dt="2024-09-03T13:06:45.080"/>
    <p1510:client id="{5B06A650-A21A-55AF-71EF-829855CE5E85}" v="163" dt="2024-09-03T10:53:44.430"/>
    <p1510:client id="{390EB201-C979-6C53-6364-9E9665A7A120}" v="697" dt="2024-09-04T02:35:28.467"/>
    <p1510:client id="{572E43E5-D207-06BA-7C4D-4C9A02092C24}" v="402" dt="2024-09-03T14:00:39.437"/>
    <p1510:client id="{669700FF-B56A-2CF4-5803-EA47FA5C7FDC}" v="227" dt="2024-09-03T14:44:27.713"/>
    <p1510:client id="{8ED63138-9A5D-C23F-273A-C4D05A19286D}" v="634" dt="2024-09-04T04:52:43.721"/>
    <p1510:client id="{8F4A8B2B-1AAA-8967-4E35-906CE9206FBD}" v="12" dt="2024-09-03T07:34:56.303"/>
    <p1510:client id="{93F81818-ACAE-A49E-5744-F8CF486BF1DE}" v="18" dt="2024-09-04T04:44:17.446"/>
    <p1510:client id="{B458024B-70C1-EF67-D6A3-AFB68DD28C5C}" v="1255" dt="2024-09-03T08:23:52.786"/>
    <p1510:client id="{D6768F0E-AB76-6EE4-195C-13ECC6C719A3}" v="11" dt="2024-09-03T12:41:35.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518DA-33E0-4B40-9A50-7BF4D8CFB4E1}"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B2B75-90C8-4DEB-83B1-AE8669F3AFD2}" type="slidenum">
              <a:rPr lang="en-IN" smtClean="0"/>
              <a:t>‹#›</a:t>
            </a:fld>
            <a:endParaRPr lang="en-IN"/>
          </a:p>
        </p:txBody>
      </p:sp>
    </p:spTree>
    <p:extLst>
      <p:ext uri="{BB962C8B-B14F-4D97-AF65-F5344CB8AC3E}">
        <p14:creationId xmlns:p14="http://schemas.microsoft.com/office/powerpoint/2010/main" val="397171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00B2B75-90C8-4DEB-83B1-AE8669F3AFD2}" type="slidenum">
              <a:rPr lang="en-IN" smtClean="0"/>
              <a:t>2</a:t>
            </a:fld>
            <a:endParaRPr lang="en-IN"/>
          </a:p>
        </p:txBody>
      </p:sp>
    </p:spTree>
    <p:extLst>
      <p:ext uri="{BB962C8B-B14F-4D97-AF65-F5344CB8AC3E}">
        <p14:creationId xmlns:p14="http://schemas.microsoft.com/office/powerpoint/2010/main" val="1301551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BBD38475-AEC2-4C79-BD08-AC6A4E645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07DEE0-A40D-43D4-8C53-98A8771CEF0B}"/>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3443A57-1DD7-48B4-86C0-69892DFDD70C}"/>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C9B535F0-8AA0-402F-89A2-36C5BAADEE8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30813"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71908431"/>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94328" y="1767325"/>
            <a:ext cx="6890975"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0"/>
          </p:nvPr>
        </p:nvSpPr>
        <p:spPr>
          <a:xfrm>
            <a:off x="0" y="1766888"/>
            <a:ext cx="3930555" cy="441483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35EE4E23-6A1E-4F07-9C61-047697DE50A6}"/>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11DD91CD-DDC5-4E0F-827B-F69391AE053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01596B-6E7C-4865-BEFD-C6AA8F0445D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15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DB3238C0-8C69-4A3F-B73A-12DCA7CCB6D5}"/>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2F8972FF-1319-4E74-90A0-D650C274A1D3}"/>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78A33D6-BBFC-4C94-8BCB-5CCAAD1D690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5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80F7C817-A445-430B-A4AE-4DC58EE183B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451178-D9EB-4343-840B-BC171B506D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A4B44A6-33F5-47AE-8844-F8A959F4764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54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4285A775-AFDB-46E0-9359-0F99CF845A7B}"/>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195B03-8AAC-4607-B0C9-FC2C84F96767}"/>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3F0FE7-826A-4C57-9CF9-914C3192641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13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68F6E3-F0E3-43A4-ADD3-C1A8A2F84AD0}"/>
              </a:ext>
            </a:extLst>
          </p:cNvPr>
          <p:cNvSpPr/>
          <p:nvPr userDrawn="1"/>
        </p:nvSpPr>
        <p:spPr>
          <a:xfrm>
            <a:off x="0" y="1371600"/>
            <a:ext cx="12192000" cy="5561013"/>
          </a:xfrm>
          <a:prstGeom prst="rect">
            <a:avLst/>
          </a:prstGeom>
          <a:solidFill>
            <a:srgbClr val="F98C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C1479ED-CB37-4A67-8670-7CEDD9BF21D2}"/>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9">
            <a:extLst>
              <a:ext uri="{FF2B5EF4-FFF2-40B4-BE49-F238E27FC236}">
                <a16:creationId xmlns:a16="http://schemas.microsoft.com/office/drawing/2014/main" id="{5CC90C5B-160D-4A86-8611-D3766B72F9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16"/>
          <p:cNvSpPr>
            <a:spLocks noGrp="1"/>
          </p:cNvSpPr>
          <p:nvPr>
            <p:ph type="pic" sz="quarter" idx="10"/>
          </p:nvPr>
        </p:nvSpPr>
        <p:spPr>
          <a:xfrm>
            <a:off x="7181850" y="1388445"/>
            <a:ext cx="5029200" cy="5550408"/>
          </a:xfrm>
        </p:spPr>
        <p:txBody>
          <a:bodyPr rtlCol="0" anchor="ctr">
            <a:normAutofit/>
          </a:bodyPr>
          <a:lstStyle>
            <a:lvl1pPr marL="0" indent="0">
              <a:buNone/>
              <a:defRPr baseline="0">
                <a:solidFill>
                  <a:schemeClr val="bg1"/>
                </a:solidFill>
              </a:defRPr>
            </a:lvl1pPr>
          </a:lstStyle>
          <a:p>
            <a:pPr lvl="0"/>
            <a:r>
              <a:rPr lang="en-US" noProof="0"/>
              <a:t>Click icon to add picture</a:t>
            </a:r>
          </a:p>
        </p:txBody>
      </p:sp>
      <p:sp>
        <p:nvSpPr>
          <p:cNvPr id="2" name="Title 1"/>
          <p:cNvSpPr>
            <a:spLocks noGrp="1"/>
          </p:cNvSpPr>
          <p:nvPr>
            <p:ph type="title"/>
          </p:nvPr>
        </p:nvSpPr>
        <p:spPr>
          <a:xfrm>
            <a:off x="476250" y="2912445"/>
            <a:ext cx="5930900" cy="1571625"/>
          </a:xfrm>
        </p:spPr>
        <p:txBody>
          <a:bodyPr anchor="b"/>
          <a:lstStyle>
            <a:lvl1pPr>
              <a:defRPr sz="44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76250" y="4535585"/>
            <a:ext cx="5930900" cy="744537"/>
          </a:xfrm>
        </p:spPr>
        <p:txBody>
          <a:bodyPr/>
          <a:lstStyle>
            <a:lvl1pPr marL="0" indent="0">
              <a:buNone/>
              <a:defRPr sz="2400">
                <a:solidFill>
                  <a:schemeClr val="bg1"/>
                </a:solidFill>
                <a:latin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88772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06A275EE-E8CF-40DC-90CA-04650805588F}"/>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76FEA3B0-052E-47B1-86F3-B29DE2C5D2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B2C81A8-89C7-4D32-A7F4-83F504350C5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7876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90C9C6D2-0EFF-4F3C-B9EC-E5DC1984B4AE}"/>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C7AA3B2-9BC0-479D-AA41-808432E6DE5D}"/>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0DBD3C3-302F-4EE7-9999-3CC996C9D44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891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C17FF4B2-2C2E-4A8C-BD4C-84E57B27CED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6B07343-2BD8-469C-ABC7-C1197656A4DB}"/>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D208308-61D8-4FE5-A7AF-476A6085FC81}"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0131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4751B3-427D-41E3-B9B4-ACCD3E572679}"/>
              </a:ext>
            </a:extLst>
          </p:cNvPr>
          <p:cNvSpPr/>
          <p:nvPr userDrawn="1"/>
        </p:nvSpPr>
        <p:spPr>
          <a:xfrm>
            <a:off x="0" y="1371600"/>
            <a:ext cx="12192000" cy="556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60EC712-7CAE-4F93-BC91-CD645239CE37}"/>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9">
            <a:extLst>
              <a:ext uri="{FF2B5EF4-FFF2-40B4-BE49-F238E27FC236}">
                <a16:creationId xmlns:a16="http://schemas.microsoft.com/office/drawing/2014/main" id="{6D6CF114-3FBE-483E-95A7-66ECD2DA6B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a:extLst>
              <a:ext uri="{FF2B5EF4-FFF2-40B4-BE49-F238E27FC236}">
                <a16:creationId xmlns:a16="http://schemas.microsoft.com/office/drawing/2014/main" id="{7BA9B887-F5D4-4C77-900E-53E8BF8E55A2}"/>
              </a:ext>
            </a:extLst>
          </p:cNvPr>
          <p:cNvSpPr txBox="1">
            <a:spLocks noChangeArrowheads="1"/>
          </p:cNvSpPr>
          <p:nvPr userDrawn="1"/>
        </p:nvSpPr>
        <p:spPr bwMode="auto">
          <a:xfrm>
            <a:off x="5445125" y="3759200"/>
            <a:ext cx="13017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5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Q&amp;A</a:t>
            </a:r>
          </a:p>
        </p:txBody>
      </p:sp>
    </p:spTree>
    <p:extLst>
      <p:ext uri="{BB962C8B-B14F-4D97-AF65-F5344CB8AC3E}">
        <p14:creationId xmlns:p14="http://schemas.microsoft.com/office/powerpoint/2010/main" val="2141925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129479D0-EA7E-4520-B150-E0EE3FD74A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0D64B6C-3D1A-4F82-B704-7287B0CAB015}"/>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34CE7DA-5922-4DF5-9F84-8624FCEB45A6}"/>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1B309148-4169-405A-900E-E704B2B48AB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7E74B631-F33A-40C4-B13F-1D6A4F330977}"/>
              </a:ext>
            </a:extLst>
          </p:cNvPr>
          <p:cNvSpPr txBox="1">
            <a:spLocks noChangeArrowheads="1"/>
          </p:cNvSpPr>
          <p:nvPr userDrawn="1"/>
        </p:nvSpPr>
        <p:spPr bwMode="auto">
          <a:xfrm>
            <a:off x="19621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Corporate Headquarters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Principal Delivery Centre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100 Feet Road (ECR),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Pakkamudiyanpet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Pondicherry – 605 008,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+91 413 4212124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Fax: +91 413 4212190 </a:t>
            </a:r>
          </a:p>
        </p:txBody>
      </p:sp>
      <p:sp>
        <p:nvSpPr>
          <p:cNvPr id="9" name="TextBox 12">
            <a:extLst>
              <a:ext uri="{FF2B5EF4-FFF2-40B4-BE49-F238E27FC236}">
                <a16:creationId xmlns:a16="http://schemas.microsoft.com/office/drawing/2014/main" id="{E9BCC438-4059-4644-B457-F3D2780A4268}"/>
              </a:ext>
            </a:extLst>
          </p:cNvPr>
          <p:cNvSpPr txBox="1">
            <a:spLocks noChangeArrowheads="1"/>
          </p:cNvSpPr>
          <p:nvPr userDrawn="1"/>
        </p:nvSpPr>
        <p:spPr bwMode="auto">
          <a:xfrm>
            <a:off x="1962150" y="4868863"/>
            <a:ext cx="5200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prstClr val="white"/>
                </a:solidFill>
                <a:effectLst/>
                <a:uLnTx/>
                <a:uFillTx/>
                <a:latin typeface="Calibri" panose="020F0502020204030204" pitchFamily="34" charset="0"/>
                <a:ea typeface="MS Gothic" panose="020B0609070205080204" pitchFamily="49" charset="-128"/>
                <a:cs typeface="Open Sans Light"/>
              </a:rPr>
              <a:t>Integra Software Services Pvt. Ltd. </a:t>
            </a:r>
          </a:p>
        </p:txBody>
      </p:sp>
      <p:sp>
        <p:nvSpPr>
          <p:cNvPr id="10" name="TextBox 13">
            <a:extLst>
              <a:ext uri="{FF2B5EF4-FFF2-40B4-BE49-F238E27FC236}">
                <a16:creationId xmlns:a16="http://schemas.microsoft.com/office/drawing/2014/main" id="{F4D27EED-A460-42D9-88EC-D3409F632A83}"/>
              </a:ext>
            </a:extLst>
          </p:cNvPr>
          <p:cNvSpPr txBox="1">
            <a:spLocks noChangeArrowheads="1"/>
          </p:cNvSpPr>
          <p:nvPr userDrawn="1"/>
        </p:nvSpPr>
        <p:spPr bwMode="auto">
          <a:xfrm>
            <a:off x="43624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Registered Office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Centre for Digital 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One – IT Park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Floor 2, Module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200 Feet Road, Thoraipakkam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 600 097,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44 46125555</a:t>
            </a:r>
          </a:p>
        </p:txBody>
      </p:sp>
      <p:sp>
        <p:nvSpPr>
          <p:cNvPr id="11" name="TextBox 14">
            <a:extLst>
              <a:ext uri="{FF2B5EF4-FFF2-40B4-BE49-F238E27FC236}">
                <a16:creationId xmlns:a16="http://schemas.microsoft.com/office/drawing/2014/main" id="{5FEDFD15-33AA-485F-8A78-DC3A127B4F9B}"/>
              </a:ext>
            </a:extLst>
          </p:cNvPr>
          <p:cNvSpPr txBox="1">
            <a:spLocks noChangeArrowheads="1"/>
          </p:cNvSpPr>
          <p:nvPr userDrawn="1"/>
        </p:nvSpPr>
        <p:spPr bwMode="auto">
          <a:xfrm>
            <a:off x="1938338" y="2070100"/>
            <a:ext cx="35941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5400" b="0" i="0" u="none" strike="noStrike" kern="1200" cap="none" spc="0" normalizeH="0" baseline="0" noProof="0">
                <a:ln>
                  <a:noFill/>
                </a:ln>
                <a:solidFill>
                  <a:prstClr val="white"/>
                </a:solidFill>
                <a:effectLst/>
                <a:uLnTx/>
                <a:uFillTx/>
                <a:latin typeface="Calibri" panose="020F0502020204030204" pitchFamily="34" charset="0"/>
                <a:ea typeface="+mn-ea"/>
                <a:cs typeface="Segoe UI Light" panose="020B0502040204020203" pitchFamily="34" charset="0"/>
              </a:rPr>
              <a:t>Thank You</a:t>
            </a:r>
          </a:p>
        </p:txBody>
      </p:sp>
      <p:sp>
        <p:nvSpPr>
          <p:cNvPr id="12" name="TextBox 15">
            <a:extLst>
              <a:ext uri="{FF2B5EF4-FFF2-40B4-BE49-F238E27FC236}">
                <a16:creationId xmlns:a16="http://schemas.microsoft.com/office/drawing/2014/main" id="{A0776419-DC5B-4753-9EC0-F09A3AD9E1A4}"/>
              </a:ext>
            </a:extLst>
          </p:cNvPr>
          <p:cNvSpPr txBox="1">
            <a:spLocks noChangeArrowheads="1"/>
          </p:cNvSpPr>
          <p:nvPr userDrawn="1"/>
        </p:nvSpPr>
        <p:spPr bwMode="auto">
          <a:xfrm>
            <a:off x="7791450" y="5211763"/>
            <a:ext cx="2400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Global Delivery Centres:</a:t>
            </a:r>
          </a:p>
        </p:txBody>
      </p:sp>
      <p:sp>
        <p:nvSpPr>
          <p:cNvPr id="13" name="TextBox 16">
            <a:extLst>
              <a:ext uri="{FF2B5EF4-FFF2-40B4-BE49-F238E27FC236}">
                <a16:creationId xmlns:a16="http://schemas.microsoft.com/office/drawing/2014/main" id="{C52C3A8B-EF81-4DC8-BDDF-D439823CEBA8}"/>
              </a:ext>
            </a:extLst>
          </p:cNvPr>
          <p:cNvSpPr txBox="1">
            <a:spLocks noChangeArrowheads="1"/>
          </p:cNvSpPr>
          <p:nvPr userDrawn="1"/>
        </p:nvSpPr>
        <p:spPr bwMode="auto">
          <a:xfrm>
            <a:off x="7791450" y="6410325"/>
            <a:ext cx="3733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India</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Bangalore, Chennai, Pondicherry, Pune</a:t>
            </a:r>
          </a:p>
        </p:txBody>
      </p:sp>
      <p:sp>
        <p:nvSpPr>
          <p:cNvPr id="14" name="TextBox 17">
            <a:extLst>
              <a:ext uri="{FF2B5EF4-FFF2-40B4-BE49-F238E27FC236}">
                <a16:creationId xmlns:a16="http://schemas.microsoft.com/office/drawing/2014/main" id="{60976D5E-14AA-40AF-99DE-04909D52650E}"/>
              </a:ext>
            </a:extLst>
          </p:cNvPr>
          <p:cNvSpPr txBox="1">
            <a:spLocks noChangeArrowheads="1"/>
          </p:cNvSpPr>
          <p:nvPr userDrawn="1"/>
        </p:nvSpPr>
        <p:spPr bwMode="auto">
          <a:xfrm>
            <a:off x="7791450" y="5586413"/>
            <a:ext cx="3213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UK</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Harrow</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(Middlesex)</a:t>
            </a:r>
          </a:p>
        </p:txBody>
      </p:sp>
      <p:sp>
        <p:nvSpPr>
          <p:cNvPr id="15" name="TextBox 18">
            <a:extLst>
              <a:ext uri="{FF2B5EF4-FFF2-40B4-BE49-F238E27FC236}">
                <a16:creationId xmlns:a16="http://schemas.microsoft.com/office/drawing/2014/main" id="{3339915A-0394-41FC-B748-6AECDE44E4FF}"/>
              </a:ext>
            </a:extLst>
          </p:cNvPr>
          <p:cNvSpPr txBox="1">
            <a:spLocks noChangeArrowheads="1"/>
          </p:cNvSpPr>
          <p:nvPr userDrawn="1"/>
        </p:nvSpPr>
        <p:spPr bwMode="auto">
          <a:xfrm>
            <a:off x="7791450" y="5861050"/>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US</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Oak Brook (Illinois)</a:t>
            </a:r>
          </a:p>
        </p:txBody>
      </p:sp>
      <p:sp>
        <p:nvSpPr>
          <p:cNvPr id="16" name="TextBox 19">
            <a:extLst>
              <a:ext uri="{FF2B5EF4-FFF2-40B4-BE49-F238E27FC236}">
                <a16:creationId xmlns:a16="http://schemas.microsoft.com/office/drawing/2014/main" id="{F1C2A865-5203-457B-A70C-BECE128B147C}"/>
              </a:ext>
            </a:extLst>
          </p:cNvPr>
          <p:cNvSpPr txBox="1">
            <a:spLocks noChangeArrowheads="1"/>
          </p:cNvSpPr>
          <p:nvPr userDrawn="1"/>
        </p:nvSpPr>
        <p:spPr bwMode="auto">
          <a:xfrm>
            <a:off x="7791450" y="6135688"/>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Japan</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Yokohama</a:t>
            </a:r>
          </a:p>
        </p:txBody>
      </p:sp>
      <p:cxnSp>
        <p:nvCxnSpPr>
          <p:cNvPr id="17" name="Straight Connector 16">
            <a:extLst>
              <a:ext uri="{FF2B5EF4-FFF2-40B4-BE49-F238E27FC236}">
                <a16:creationId xmlns:a16="http://schemas.microsoft.com/office/drawing/2014/main" id="{22F444BF-217B-43BB-8CCE-2CA66E8B6186}"/>
              </a:ext>
            </a:extLst>
          </p:cNvPr>
          <p:cNvCxnSpPr/>
          <p:nvPr userDrawn="1"/>
        </p:nvCxnSpPr>
        <p:spPr>
          <a:xfrm>
            <a:off x="7177088" y="5222875"/>
            <a:ext cx="0" cy="1450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2150" y="2992762"/>
            <a:ext cx="6629400" cy="819837"/>
          </a:xfrm>
        </p:spPr>
        <p:txBody>
          <a:bodyPr>
            <a:normAutofit/>
          </a:bodyPr>
          <a:lstStyle>
            <a:lvl1pPr marL="0" indent="0" algn="l">
              <a:lnSpc>
                <a:spcPct val="125000"/>
              </a:lnSpc>
              <a:spcBef>
                <a:spcPts val="0"/>
              </a:spcBef>
              <a:buNone/>
              <a:defRPr sz="1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589939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320E7E3A-65E9-45AA-8107-E883FB7409F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8F8D26-454B-4BA7-ADAF-6373E267C144}"/>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506A891-3A0B-4651-AA8F-5BD56C4CD597}"/>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10">
            <a:extLst>
              <a:ext uri="{FF2B5EF4-FFF2-40B4-BE49-F238E27FC236}">
                <a16:creationId xmlns:a16="http://schemas.microsoft.com/office/drawing/2014/main" id="{05AB897D-DED7-435F-8326-3906C409DFA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73475"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5"/>
          <p:cNvSpPr>
            <a:spLocks noGrp="1"/>
          </p:cNvSpPr>
          <p:nvPr>
            <p:ph type="pic" sz="quarter" idx="10"/>
          </p:nvPr>
        </p:nvSpPr>
        <p:spPr>
          <a:xfrm>
            <a:off x="6096000" y="311150"/>
            <a:ext cx="2223581" cy="749300"/>
          </a:xfrm>
        </p:spPr>
        <p:txBody>
          <a:bodyPr rtlCol="0">
            <a:normAutofit/>
          </a:bodyPr>
          <a:lstStyle>
            <a:lvl1pPr marL="0" indent="0">
              <a:buNone/>
              <a:defRPr/>
            </a:lvl1pPr>
          </a:lstStyle>
          <a:p>
            <a:pPr lvl="0"/>
            <a:r>
              <a:rPr lang="en-US" noProof="0"/>
              <a:t>Click icon to add picture</a:t>
            </a:r>
          </a:p>
        </p:txBody>
      </p:sp>
    </p:spTree>
    <p:extLst>
      <p:ext uri="{BB962C8B-B14F-4D97-AF65-F5344CB8AC3E}">
        <p14:creationId xmlns:p14="http://schemas.microsoft.com/office/powerpoint/2010/main" val="3365895585"/>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5831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5831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0" y="831850"/>
            <a:ext cx="10515600"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Footer Placeholder 4">
            <a:extLst>
              <a:ext uri="{FF2B5EF4-FFF2-40B4-BE49-F238E27FC236}">
                <a16:creationId xmlns:a16="http://schemas.microsoft.com/office/drawing/2014/main" id="{BB52A644-FB2B-4878-9BE0-038F2B12A077}"/>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85923A1A-7AAB-4EF8-B45A-EFB1663079D0}"/>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2B7CF85-56F1-4B59-BD59-745C90A9A5B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8403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255713"/>
            <a:ext cx="5111496"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255713"/>
            <a:ext cx="5108237"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0B2DC59-E065-42D5-AB01-B8BE289E034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212170-996F-47B9-801B-0CDFD3E068E4}"/>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6596B15-9E4A-4B1A-9002-9FC7DB018DF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9620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332141"/>
            <a:ext cx="10515600"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6974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6974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B66BEA0-629E-44E4-9C4A-846D545DC49C}"/>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421F374-F146-49A6-83AC-7039003483AF}"/>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86BFD1F-8EA1-4230-8861-551D467F048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034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Text Placeholder 2"/>
          <p:cNvSpPr>
            <a:spLocks noGrp="1"/>
          </p:cNvSpPr>
          <p:nvPr>
            <p:ph type="body" idx="1"/>
          </p:nvPr>
        </p:nvSpPr>
        <p:spPr>
          <a:xfrm>
            <a:off x="477838" y="1681163"/>
            <a:ext cx="5157787"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77838" y="2224585"/>
            <a:ext cx="5157787"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10250" y="1681163"/>
            <a:ext cx="5183188"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10250" y="2224585"/>
            <a:ext cx="5183188"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8" name="Footer Placeholder 4">
            <a:extLst>
              <a:ext uri="{FF2B5EF4-FFF2-40B4-BE49-F238E27FC236}">
                <a16:creationId xmlns:a16="http://schemas.microsoft.com/office/drawing/2014/main" id="{5E1153A3-F708-4526-A862-6D6792C795FA}"/>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9" name="Slide Number Placeholder 5">
            <a:extLst>
              <a:ext uri="{FF2B5EF4-FFF2-40B4-BE49-F238E27FC236}">
                <a16:creationId xmlns:a16="http://schemas.microsoft.com/office/drawing/2014/main" id="{4A814BE3-62EB-472C-ABF3-146048FF70BF}"/>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BF44B1-48FE-47FF-B217-A5D64A2A55A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189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041EC-8267-4D73-A076-F802D13D176A}"/>
              </a:ext>
            </a:extLst>
          </p:cNvPr>
          <p:cNvSpPr/>
          <p:nvPr userDrawn="1"/>
        </p:nvSpPr>
        <p:spPr>
          <a:xfrm>
            <a:off x="10414000" y="6278563"/>
            <a:ext cx="1778000" cy="579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13" name="Text Placeholder 12"/>
          <p:cNvSpPr>
            <a:spLocks noGrp="1"/>
          </p:cNvSpPr>
          <p:nvPr>
            <p:ph type="body" sz="quarter" idx="10"/>
          </p:nvPr>
        </p:nvSpPr>
        <p:spPr>
          <a:xfrm>
            <a:off x="469900" y="831850"/>
            <a:ext cx="10515600" cy="369888"/>
          </a:xfrm>
        </p:spPr>
        <p:txBody>
          <a:bodyPr>
            <a:noAutofit/>
          </a:bodyPr>
          <a:lstStyle>
            <a:lvl1pPr marL="0" indent="0">
              <a:buNone/>
              <a:defRPr sz="2400">
                <a:solidFill>
                  <a:srgbClr val="FA8D1B"/>
                </a:solidFill>
                <a:latin typeface="Calibri Light" panose="020F0302020204030204" pitchFamily="34" charset="0"/>
              </a:defRPr>
            </a:lvl1pPr>
          </a:lstStyle>
          <a:p>
            <a:pPr lvl="0"/>
            <a:r>
              <a:rPr lang="en-US"/>
              <a:t>Edit Master text styles</a:t>
            </a:r>
          </a:p>
        </p:txBody>
      </p:sp>
    </p:spTree>
    <p:extLst>
      <p:ext uri="{BB962C8B-B14F-4D97-AF65-F5344CB8AC3E}">
        <p14:creationId xmlns:p14="http://schemas.microsoft.com/office/powerpoint/2010/main" val="211739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A645CF-1FF0-42E0-AEF1-9670320A0C32}"/>
              </a:ext>
            </a:extLst>
          </p:cNvPr>
          <p:cNvSpPr/>
          <p:nvPr userDrawn="1"/>
        </p:nvSpPr>
        <p:spPr>
          <a:xfrm>
            <a:off x="10344150" y="6381750"/>
            <a:ext cx="18478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9704" y="255941"/>
            <a:ext cx="10515600" cy="1108835"/>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1736513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938E425-1A00-46F0-A379-9FF38B556124}"/>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3" name="Slide Number Placeholder 5">
            <a:extLst>
              <a:ext uri="{FF2B5EF4-FFF2-40B4-BE49-F238E27FC236}">
                <a16:creationId xmlns:a16="http://schemas.microsoft.com/office/drawing/2014/main" id="{989B0F9D-867B-4393-8FE3-A2A7C5B902C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2C4252A-ED36-49D4-B805-C6F75AE240BD}"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0876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300"/>
            </a:lvl1pPr>
            <a:lvl2pPr>
              <a:defRPr sz="1900"/>
            </a:lvl2pPr>
            <a:lvl3pPr>
              <a:defRPr sz="19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46652AB-9BC9-4021-8196-AF959EC5955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DD0052-8D68-497B-91DA-9787A9B37EB0}"/>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1CF82DD-A017-400A-8C50-2C2CE195E66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648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8B42E424-2477-4C01-A617-1EE84A295896}"/>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30BBA425-FE11-4B38-AB89-9ED741E6479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F2A85B4-B780-440B-BDA1-8AF8AC181B9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032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414E8787-3576-4947-BE53-FA277D30B57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8E2DE6C5-1FE9-4054-B93E-E48C44795203}"/>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5810EC0-85E2-4EFB-A84D-5D6202DFA22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77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EB7995F5-60FB-4A2D-B4FE-BDDC60993AAE}"/>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1B763BA-7861-4EA9-85ED-D3A1BA75277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454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6A36DA9-2961-404C-B8A5-AC8015A53E2F}"/>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DB8BCE32-ED18-4034-B240-5D52FCA0F32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E77E79-5697-44A7-ABF1-2DE0E2A623B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465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BBD38475-AEC2-4C79-BD08-AC6A4E645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807DEE0-A40D-43D4-8C53-98A8771CEF0B}"/>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D3443A57-1DD7-48B4-86C0-69892DFDD70C}"/>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C9B535F0-8AA0-402F-89A2-36C5BAADEE8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30813"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62820369"/>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320E7E3A-65E9-45AA-8107-E883FB7409F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8F8D26-454B-4BA7-ADAF-6373E267C144}"/>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506A891-3A0B-4651-AA8F-5BD56C4CD597}"/>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10">
            <a:extLst>
              <a:ext uri="{FF2B5EF4-FFF2-40B4-BE49-F238E27FC236}">
                <a16:creationId xmlns:a16="http://schemas.microsoft.com/office/drawing/2014/main" id="{05AB897D-DED7-435F-8326-3906C409DFA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73475"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492849" y="2424742"/>
            <a:ext cx="7206302" cy="1350709"/>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2492849" y="3867527"/>
            <a:ext cx="7206302" cy="819837"/>
          </a:xfrm>
        </p:spPr>
        <p:txBody>
          <a:bodyPr/>
          <a:lstStyle>
            <a:lvl1pPr marL="0" indent="0" algn="ctr">
              <a:buNone/>
              <a:defRPr sz="2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Picture Placeholder 5"/>
          <p:cNvSpPr>
            <a:spLocks noGrp="1"/>
          </p:cNvSpPr>
          <p:nvPr>
            <p:ph type="pic" sz="quarter" idx="10"/>
          </p:nvPr>
        </p:nvSpPr>
        <p:spPr>
          <a:xfrm>
            <a:off x="6096000" y="311150"/>
            <a:ext cx="2223581" cy="749300"/>
          </a:xfrm>
        </p:spPr>
        <p:txBody>
          <a:bodyPr rtlCol="0">
            <a:normAutofit/>
          </a:bodyPr>
          <a:lstStyle>
            <a:lvl1pPr marL="0" indent="0">
              <a:buNone/>
              <a:defRPr/>
            </a:lvl1pPr>
          </a:lstStyle>
          <a:p>
            <a:pPr lvl="0"/>
            <a:r>
              <a:rPr lang="en-US" noProof="0"/>
              <a:t>Click icon to add picture</a:t>
            </a:r>
          </a:p>
        </p:txBody>
      </p:sp>
    </p:spTree>
    <p:extLst>
      <p:ext uri="{BB962C8B-B14F-4D97-AF65-F5344CB8AC3E}">
        <p14:creationId xmlns:p14="http://schemas.microsoft.com/office/powerpoint/2010/main" val="3902614532"/>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583139"/>
            <a:ext cx="10515600"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Footer Placeholder 4">
            <a:extLst>
              <a:ext uri="{FF2B5EF4-FFF2-40B4-BE49-F238E27FC236}">
                <a16:creationId xmlns:a16="http://schemas.microsoft.com/office/drawing/2014/main" id="{EB7995F5-60FB-4A2D-B4FE-BDDC60993AAE}"/>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A1B763BA-7861-4EA9-85ED-D3A1BA75277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137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255713"/>
            <a:ext cx="10515600"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AB15083-88A0-4966-AE30-AA7324E62BC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B8CA0333-229B-4C3C-816A-0B2429A60E6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9D542FB-ECD6-4D8B-80B8-A784F19662EF}"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2537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69704" y="1767325"/>
            <a:ext cx="10515600"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D9537BAE-11CF-4AE9-9322-116301EA8E3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5217B6F3-844B-441C-B30B-7F9C7780FB1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526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4" name="Footer Placeholder 4">
            <a:extLst>
              <a:ext uri="{FF2B5EF4-FFF2-40B4-BE49-F238E27FC236}">
                <a16:creationId xmlns:a16="http://schemas.microsoft.com/office/drawing/2014/main" id="{89521BB7-200F-4575-9D10-3E64092C16D3}"/>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95DBE7E7-42A4-46FD-814A-B9E58DB895B6}"/>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E884F3A-F01E-4DB9-B5F2-FA14182670B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4565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Footer Placeholder 4">
            <a:extLst>
              <a:ext uri="{FF2B5EF4-FFF2-40B4-BE49-F238E27FC236}">
                <a16:creationId xmlns:a16="http://schemas.microsoft.com/office/drawing/2014/main" id="{F9A271B8-00F8-496A-B7E4-B7CD2FE81C2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4" name="Slide Number Placeholder 5">
            <a:extLst>
              <a:ext uri="{FF2B5EF4-FFF2-40B4-BE49-F238E27FC236}">
                <a16:creationId xmlns:a16="http://schemas.microsoft.com/office/drawing/2014/main" id="{DD3EF117-84EA-43E5-8830-EA011B42968D}"/>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E5FE472-53E6-4D32-BB70-35BC54726616}"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52017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583139"/>
            <a:ext cx="6904623"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Picture Placeholder 4"/>
          <p:cNvSpPr>
            <a:spLocks noGrp="1"/>
          </p:cNvSpPr>
          <p:nvPr>
            <p:ph type="pic" sz="quarter" idx="11"/>
          </p:nvPr>
        </p:nvSpPr>
        <p:spPr>
          <a:xfrm>
            <a:off x="0" y="1582738"/>
            <a:ext cx="3889612" cy="459898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E7925B4-9255-4C14-ACB9-16D41C94B9A8}"/>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2D50FCFE-F0CA-49F5-9A65-39EDECED988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E6C38DF-81A7-4CB7-BA58-F9D51D71CA29}"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4998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255713"/>
            <a:ext cx="6904623"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1"/>
          </p:nvPr>
        </p:nvSpPr>
        <p:spPr>
          <a:xfrm>
            <a:off x="0" y="1255334"/>
            <a:ext cx="3889612" cy="4926391"/>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4AB9268-CE03-4C21-B25B-5A4F50BACA20}"/>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FA93540-646E-452E-85B1-75010315FB9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0BEE812-CFFD-4FCF-98F8-F1600D05383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23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Content Placeholder 2"/>
          <p:cNvSpPr>
            <a:spLocks noGrp="1"/>
          </p:cNvSpPr>
          <p:nvPr>
            <p:ph idx="1"/>
          </p:nvPr>
        </p:nvSpPr>
        <p:spPr>
          <a:xfrm>
            <a:off x="469704" y="1255713"/>
            <a:ext cx="10515600"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AB15083-88A0-4966-AE30-AA7324E62BC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B8CA0333-229B-4C3C-816A-0B2429A60E6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9D542FB-ECD6-4D8B-80B8-A784F19662EF}"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440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94328" y="1767325"/>
            <a:ext cx="6890975"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0"/>
          </p:nvPr>
        </p:nvSpPr>
        <p:spPr>
          <a:xfrm>
            <a:off x="0" y="1766888"/>
            <a:ext cx="3930555" cy="441483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35EE4E23-6A1E-4F07-9C61-047697DE50A6}"/>
              </a:ext>
            </a:extLst>
          </p:cNvPr>
          <p:cNvSpPr>
            <a:spLocks noGrp="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11DD91CD-DDC5-4E0F-827B-F69391AE0535}"/>
              </a:ext>
            </a:extLst>
          </p:cNvPr>
          <p:cNvSpPr>
            <a:spLocks noGrp="1"/>
          </p:cNvSpPr>
          <p:nvPr>
            <p:ph type="sldNum" sz="quarter" idx="12"/>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801596B-6E7C-4865-BEFD-C6AA8F0445D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2327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DB3238C0-8C69-4A3F-B73A-12DCA7CCB6D5}"/>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2F8972FF-1319-4E74-90A0-D650C274A1D3}"/>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78A33D6-BBFC-4C94-8BCB-5CCAAD1D690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317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80F7C817-A445-430B-A4AE-4DC58EE183B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451178-D9EB-4343-840B-BC171B506D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A4B44A6-33F5-47AE-8844-F8A959F4764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4375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255942"/>
            <a:ext cx="5176837" cy="5921022"/>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4285A775-AFDB-46E0-9359-0F99CF845A7B}"/>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E195B03-8AAC-4607-B0C9-FC2C84F96767}"/>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23F0FE7-826A-4C57-9CF9-914C3192641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5799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68F6E3-F0E3-43A4-ADD3-C1A8A2F84AD0}"/>
              </a:ext>
            </a:extLst>
          </p:cNvPr>
          <p:cNvSpPr/>
          <p:nvPr userDrawn="1"/>
        </p:nvSpPr>
        <p:spPr>
          <a:xfrm>
            <a:off x="0" y="1371600"/>
            <a:ext cx="12192000" cy="5561013"/>
          </a:xfrm>
          <a:prstGeom prst="rect">
            <a:avLst/>
          </a:prstGeom>
          <a:solidFill>
            <a:srgbClr val="F98C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4C1479ED-CB37-4A67-8670-7CEDD9BF21D2}"/>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9">
            <a:extLst>
              <a:ext uri="{FF2B5EF4-FFF2-40B4-BE49-F238E27FC236}">
                <a16:creationId xmlns:a16="http://schemas.microsoft.com/office/drawing/2014/main" id="{5CC90C5B-160D-4A86-8611-D3766B72F9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Picture Placeholder 16"/>
          <p:cNvSpPr>
            <a:spLocks noGrp="1"/>
          </p:cNvSpPr>
          <p:nvPr>
            <p:ph type="pic" sz="quarter" idx="10"/>
          </p:nvPr>
        </p:nvSpPr>
        <p:spPr>
          <a:xfrm>
            <a:off x="7181850" y="1388445"/>
            <a:ext cx="5029200" cy="5550408"/>
          </a:xfrm>
        </p:spPr>
        <p:txBody>
          <a:bodyPr rtlCol="0" anchor="ctr">
            <a:normAutofit/>
          </a:bodyPr>
          <a:lstStyle>
            <a:lvl1pPr marL="0" indent="0">
              <a:buNone/>
              <a:defRPr baseline="0">
                <a:solidFill>
                  <a:schemeClr val="bg1"/>
                </a:solidFill>
              </a:defRPr>
            </a:lvl1pPr>
          </a:lstStyle>
          <a:p>
            <a:pPr lvl="0"/>
            <a:r>
              <a:rPr lang="en-US" noProof="0"/>
              <a:t>Click icon to add picture</a:t>
            </a:r>
          </a:p>
        </p:txBody>
      </p:sp>
      <p:sp>
        <p:nvSpPr>
          <p:cNvPr id="2" name="Title 1"/>
          <p:cNvSpPr>
            <a:spLocks noGrp="1"/>
          </p:cNvSpPr>
          <p:nvPr>
            <p:ph type="title"/>
          </p:nvPr>
        </p:nvSpPr>
        <p:spPr>
          <a:xfrm>
            <a:off x="476250" y="2912445"/>
            <a:ext cx="5930900" cy="1571625"/>
          </a:xfrm>
        </p:spPr>
        <p:txBody>
          <a:bodyPr anchor="b"/>
          <a:lstStyle>
            <a:lvl1pPr>
              <a:defRPr sz="44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76250" y="4535585"/>
            <a:ext cx="5930900" cy="744537"/>
          </a:xfrm>
        </p:spPr>
        <p:txBody>
          <a:bodyPr/>
          <a:lstStyle>
            <a:lvl1pPr marL="0" indent="0">
              <a:buNone/>
              <a:defRPr sz="2400">
                <a:solidFill>
                  <a:schemeClr val="bg1"/>
                </a:solidFill>
                <a:latin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27917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1" y="831850"/>
            <a:ext cx="6244798"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7" name="Footer Placeholder 4">
            <a:extLst>
              <a:ext uri="{FF2B5EF4-FFF2-40B4-BE49-F238E27FC236}">
                <a16:creationId xmlns:a16="http://schemas.microsoft.com/office/drawing/2014/main" id="{06A275EE-E8CF-40DC-90CA-04650805588F}"/>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8" name="Slide Number Placeholder 5">
            <a:extLst>
              <a:ext uri="{FF2B5EF4-FFF2-40B4-BE49-F238E27FC236}">
                <a16:creationId xmlns:a16="http://schemas.microsoft.com/office/drawing/2014/main" id="{76FEA3B0-052E-47B1-86F3-B29DE2C5D2EA}"/>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B2C81A8-89C7-4D32-A7F4-83F504350C5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635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576571"/>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160060"/>
            <a:ext cx="6210872" cy="5016903"/>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90C9C6D2-0EFF-4F3C-B9EC-E5DC1984B4AE}"/>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C7AA3B2-9BC0-479D-AA41-808432E6DE5D}"/>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0DBD3C3-302F-4EE7-9999-3CC996C9D44C}"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5557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6244995"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583139"/>
            <a:ext cx="6210872"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2"/>
          </p:nvPr>
        </p:nvSpPr>
        <p:spPr>
          <a:xfrm>
            <a:off x="7015163" y="0"/>
            <a:ext cx="5176837" cy="6858000"/>
          </a:xfrm>
        </p:spPr>
        <p:txBody>
          <a:bodyPr rtlCol="0">
            <a:normAutofit/>
          </a:bodyPr>
          <a:lstStyle>
            <a:lvl1pPr marL="0" indent="0">
              <a:buNone/>
              <a:defRPr/>
            </a:lvl1pPr>
          </a:lstStyle>
          <a:p>
            <a:pPr lvl="0"/>
            <a:r>
              <a:rPr lang="en-US" noProof="0"/>
              <a:t>Click icon to add picture</a:t>
            </a:r>
          </a:p>
        </p:txBody>
      </p:sp>
      <p:sp>
        <p:nvSpPr>
          <p:cNvPr id="5" name="Footer Placeholder 4">
            <a:extLst>
              <a:ext uri="{FF2B5EF4-FFF2-40B4-BE49-F238E27FC236}">
                <a16:creationId xmlns:a16="http://schemas.microsoft.com/office/drawing/2014/main" id="{C17FF4B2-2C2E-4A8C-BD4C-84E57B27CED9}"/>
              </a:ext>
            </a:extLst>
          </p:cNvPr>
          <p:cNvSpPr>
            <a:spLocks noGrp="1"/>
          </p:cNvSpPr>
          <p:nvPr>
            <p:ph type="ftr" sz="quarter" idx="13"/>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56B07343-2BD8-469C-ABC7-C1197656A4DB}"/>
              </a:ext>
            </a:extLst>
          </p:cNvPr>
          <p:cNvSpPr>
            <a:spLocks noGrp="1"/>
          </p:cNvSpPr>
          <p:nvPr>
            <p:ph type="sldNum" sz="quarter" idx="14"/>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D208308-61D8-4FE5-A7AF-476A6085FC81}"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6836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4751B3-427D-41E3-B9B4-ACCD3E572679}"/>
              </a:ext>
            </a:extLst>
          </p:cNvPr>
          <p:cNvSpPr/>
          <p:nvPr userDrawn="1"/>
        </p:nvSpPr>
        <p:spPr>
          <a:xfrm>
            <a:off x="0" y="1371600"/>
            <a:ext cx="12192000" cy="556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60EC712-7CAE-4F93-BC91-CD645239CE37}"/>
              </a:ext>
            </a:extLst>
          </p:cNvPr>
          <p:cNvSpPr/>
          <p:nvPr userDrawn="1"/>
        </p:nvSpPr>
        <p:spPr>
          <a:xfrm>
            <a:off x="0" y="0"/>
            <a:ext cx="12192000" cy="13890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9">
            <a:extLst>
              <a:ext uri="{FF2B5EF4-FFF2-40B4-BE49-F238E27FC236}">
                <a16:creationId xmlns:a16="http://schemas.microsoft.com/office/drawing/2014/main" id="{6D6CF114-3FBE-483E-95A7-66ECD2DA6B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a:extLst>
              <a:ext uri="{FF2B5EF4-FFF2-40B4-BE49-F238E27FC236}">
                <a16:creationId xmlns:a16="http://schemas.microsoft.com/office/drawing/2014/main" id="{7BA9B887-F5D4-4C77-900E-53E8BF8E55A2}"/>
              </a:ext>
            </a:extLst>
          </p:cNvPr>
          <p:cNvSpPr txBox="1">
            <a:spLocks noChangeArrowheads="1"/>
          </p:cNvSpPr>
          <p:nvPr userDrawn="1"/>
        </p:nvSpPr>
        <p:spPr bwMode="auto">
          <a:xfrm>
            <a:off x="5445125" y="3759200"/>
            <a:ext cx="13017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4500" b="0" i="0" u="none" strike="noStrike" kern="1200" cap="none" spc="0" normalizeH="0" baseline="0" noProof="0">
                <a:ln>
                  <a:noFill/>
                </a:ln>
                <a:solidFill>
                  <a:prstClr val="white"/>
                </a:solidFill>
                <a:effectLst/>
                <a:uLnTx/>
                <a:uFillTx/>
                <a:latin typeface="Calibri" panose="020F0502020204030204" pitchFamily="34" charset="0"/>
                <a:ea typeface="+mn-ea"/>
                <a:cs typeface="+mn-cs"/>
              </a:rPr>
              <a:t>Q&amp;A</a:t>
            </a:r>
          </a:p>
        </p:txBody>
      </p:sp>
    </p:spTree>
    <p:extLst>
      <p:ext uri="{BB962C8B-B14F-4D97-AF65-F5344CB8AC3E}">
        <p14:creationId xmlns:p14="http://schemas.microsoft.com/office/powerpoint/2010/main" val="21690254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129479D0-EA7E-4520-B150-E0EE3FD74A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25" y="0"/>
            <a:ext cx="12295188"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0D64B6C-3D1A-4F82-B704-7287B0CAB015}"/>
              </a:ext>
            </a:extLst>
          </p:cNvPr>
          <p:cNvSpPr/>
          <p:nvPr userDrawn="1"/>
        </p:nvSpPr>
        <p:spPr>
          <a:xfrm>
            <a:off x="0" y="0"/>
            <a:ext cx="12192000" cy="13716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F34CE7DA-5922-4DF5-9F84-8624FCEB45A6}"/>
              </a:ext>
            </a:extLst>
          </p:cNvPr>
          <p:cNvSpPr/>
          <p:nvPr userDrawn="1"/>
        </p:nvSpPr>
        <p:spPr>
          <a:xfrm>
            <a:off x="0" y="1371600"/>
            <a:ext cx="12192000" cy="5561013"/>
          </a:xfrm>
          <a:prstGeom prst="rect">
            <a:avLst/>
          </a:prstGeom>
          <a:solidFill>
            <a:srgbClr val="F98C1E">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10">
            <a:extLst>
              <a:ext uri="{FF2B5EF4-FFF2-40B4-BE49-F238E27FC236}">
                <a16:creationId xmlns:a16="http://schemas.microsoft.com/office/drawing/2014/main" id="{1B309148-4169-405A-900E-E704B2B48AB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3088" y="311150"/>
            <a:ext cx="17303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a:extLst>
              <a:ext uri="{FF2B5EF4-FFF2-40B4-BE49-F238E27FC236}">
                <a16:creationId xmlns:a16="http://schemas.microsoft.com/office/drawing/2014/main" id="{7E74B631-F33A-40C4-B13F-1D6A4F330977}"/>
              </a:ext>
            </a:extLst>
          </p:cNvPr>
          <p:cNvSpPr txBox="1">
            <a:spLocks noChangeArrowheads="1"/>
          </p:cNvSpPr>
          <p:nvPr userDrawn="1"/>
        </p:nvSpPr>
        <p:spPr bwMode="auto">
          <a:xfrm>
            <a:off x="19621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Corporate Headquarters &amp;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Principal Delivery Centre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100 Feet Road (ECR),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Pakkamudiyanpet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Pondicherry – 605 008,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+91 413 4212124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Fax: +91 413 4212190 </a:t>
            </a:r>
          </a:p>
        </p:txBody>
      </p:sp>
      <p:sp>
        <p:nvSpPr>
          <p:cNvPr id="9" name="TextBox 12">
            <a:extLst>
              <a:ext uri="{FF2B5EF4-FFF2-40B4-BE49-F238E27FC236}">
                <a16:creationId xmlns:a16="http://schemas.microsoft.com/office/drawing/2014/main" id="{E9BCC438-4059-4644-B457-F3D2780A4268}"/>
              </a:ext>
            </a:extLst>
          </p:cNvPr>
          <p:cNvSpPr txBox="1">
            <a:spLocks noChangeArrowheads="1"/>
          </p:cNvSpPr>
          <p:nvPr userDrawn="1"/>
        </p:nvSpPr>
        <p:spPr bwMode="auto">
          <a:xfrm>
            <a:off x="1962150" y="4868863"/>
            <a:ext cx="5200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700" b="0" i="0" u="none" strike="noStrike" kern="1200" cap="none" spc="0" normalizeH="0" baseline="0" noProof="0">
                <a:ln>
                  <a:noFill/>
                </a:ln>
                <a:solidFill>
                  <a:prstClr val="white"/>
                </a:solidFill>
                <a:effectLst/>
                <a:uLnTx/>
                <a:uFillTx/>
                <a:latin typeface="Calibri" panose="020F0502020204030204" pitchFamily="34" charset="0"/>
                <a:ea typeface="MS Gothic" panose="020B0609070205080204" pitchFamily="49" charset="-128"/>
                <a:cs typeface="Open Sans Light"/>
              </a:rPr>
              <a:t>Integra Software Services Pvt. Ltd. </a:t>
            </a:r>
          </a:p>
        </p:txBody>
      </p:sp>
      <p:sp>
        <p:nvSpPr>
          <p:cNvPr id="10" name="TextBox 13">
            <a:extLst>
              <a:ext uri="{FF2B5EF4-FFF2-40B4-BE49-F238E27FC236}">
                <a16:creationId xmlns:a16="http://schemas.microsoft.com/office/drawing/2014/main" id="{F4D27EED-A460-42D9-88EC-D3409F632A83}"/>
              </a:ext>
            </a:extLst>
          </p:cNvPr>
          <p:cNvSpPr txBox="1">
            <a:spLocks noChangeArrowheads="1"/>
          </p:cNvSpPr>
          <p:nvPr userDrawn="1"/>
        </p:nvSpPr>
        <p:spPr bwMode="auto">
          <a:xfrm>
            <a:off x="4362450" y="5211763"/>
            <a:ext cx="2400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Registered Office &amp;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Centre for Digital 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One – IT Park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Floor 2, Module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200 Feet Road, Thoraipakkam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Chennai – 600 097, India.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Open Sans Light"/>
              </a:rPr>
              <a:t>Phone: +91 44 46125555</a:t>
            </a:r>
          </a:p>
        </p:txBody>
      </p:sp>
      <p:sp>
        <p:nvSpPr>
          <p:cNvPr id="11" name="TextBox 14">
            <a:extLst>
              <a:ext uri="{FF2B5EF4-FFF2-40B4-BE49-F238E27FC236}">
                <a16:creationId xmlns:a16="http://schemas.microsoft.com/office/drawing/2014/main" id="{5FEDFD15-33AA-485F-8A78-DC3A127B4F9B}"/>
              </a:ext>
            </a:extLst>
          </p:cNvPr>
          <p:cNvSpPr txBox="1">
            <a:spLocks noChangeArrowheads="1"/>
          </p:cNvSpPr>
          <p:nvPr userDrawn="1"/>
        </p:nvSpPr>
        <p:spPr bwMode="auto">
          <a:xfrm>
            <a:off x="1938338" y="2070100"/>
            <a:ext cx="35941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5400" b="0" i="0" u="none" strike="noStrike" kern="1200" cap="none" spc="0" normalizeH="0" baseline="0" noProof="0">
                <a:ln>
                  <a:noFill/>
                </a:ln>
                <a:solidFill>
                  <a:prstClr val="white"/>
                </a:solidFill>
                <a:effectLst/>
                <a:uLnTx/>
                <a:uFillTx/>
                <a:latin typeface="Calibri" panose="020F0502020204030204" pitchFamily="34" charset="0"/>
                <a:ea typeface="+mn-ea"/>
                <a:cs typeface="Segoe UI Light" panose="020B0502040204020203" pitchFamily="34" charset="0"/>
              </a:rPr>
              <a:t>Thank You</a:t>
            </a:r>
          </a:p>
        </p:txBody>
      </p:sp>
      <p:sp>
        <p:nvSpPr>
          <p:cNvPr id="12" name="TextBox 15">
            <a:extLst>
              <a:ext uri="{FF2B5EF4-FFF2-40B4-BE49-F238E27FC236}">
                <a16:creationId xmlns:a16="http://schemas.microsoft.com/office/drawing/2014/main" id="{A0776419-DC5B-4753-9EC0-F09A3AD9E1A4}"/>
              </a:ext>
            </a:extLst>
          </p:cNvPr>
          <p:cNvSpPr txBox="1">
            <a:spLocks noChangeArrowheads="1"/>
          </p:cNvSpPr>
          <p:nvPr userDrawn="1"/>
        </p:nvSpPr>
        <p:spPr bwMode="auto">
          <a:xfrm>
            <a:off x="7791450" y="5211763"/>
            <a:ext cx="2400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Global Delivery Centres:</a:t>
            </a:r>
          </a:p>
        </p:txBody>
      </p:sp>
      <p:sp>
        <p:nvSpPr>
          <p:cNvPr id="13" name="TextBox 16">
            <a:extLst>
              <a:ext uri="{FF2B5EF4-FFF2-40B4-BE49-F238E27FC236}">
                <a16:creationId xmlns:a16="http://schemas.microsoft.com/office/drawing/2014/main" id="{C52C3A8B-EF81-4DC8-BDDF-D439823CEBA8}"/>
              </a:ext>
            </a:extLst>
          </p:cNvPr>
          <p:cNvSpPr txBox="1">
            <a:spLocks noChangeArrowheads="1"/>
          </p:cNvSpPr>
          <p:nvPr userDrawn="1"/>
        </p:nvSpPr>
        <p:spPr bwMode="auto">
          <a:xfrm>
            <a:off x="7791450" y="6410325"/>
            <a:ext cx="3733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India</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Bangalore, Chennai, Pondicherry, Pune</a:t>
            </a:r>
          </a:p>
        </p:txBody>
      </p:sp>
      <p:sp>
        <p:nvSpPr>
          <p:cNvPr id="14" name="TextBox 17">
            <a:extLst>
              <a:ext uri="{FF2B5EF4-FFF2-40B4-BE49-F238E27FC236}">
                <a16:creationId xmlns:a16="http://schemas.microsoft.com/office/drawing/2014/main" id="{60976D5E-14AA-40AF-99DE-04909D52650E}"/>
              </a:ext>
            </a:extLst>
          </p:cNvPr>
          <p:cNvSpPr txBox="1">
            <a:spLocks noChangeArrowheads="1"/>
          </p:cNvSpPr>
          <p:nvPr userDrawn="1"/>
        </p:nvSpPr>
        <p:spPr bwMode="auto">
          <a:xfrm>
            <a:off x="7791450" y="5586413"/>
            <a:ext cx="3213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UK</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Harrow</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(Middlesex)</a:t>
            </a:r>
          </a:p>
        </p:txBody>
      </p:sp>
      <p:sp>
        <p:nvSpPr>
          <p:cNvPr id="15" name="TextBox 18">
            <a:extLst>
              <a:ext uri="{FF2B5EF4-FFF2-40B4-BE49-F238E27FC236}">
                <a16:creationId xmlns:a16="http://schemas.microsoft.com/office/drawing/2014/main" id="{3339915A-0394-41FC-B748-6AECDE44E4FF}"/>
              </a:ext>
            </a:extLst>
          </p:cNvPr>
          <p:cNvSpPr txBox="1">
            <a:spLocks noChangeArrowheads="1"/>
          </p:cNvSpPr>
          <p:nvPr userDrawn="1"/>
        </p:nvSpPr>
        <p:spPr bwMode="auto">
          <a:xfrm>
            <a:off x="7791450" y="5861050"/>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US</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a:t>
            </a: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Oak Brook (Illinois)</a:t>
            </a:r>
          </a:p>
        </p:txBody>
      </p:sp>
      <p:sp>
        <p:nvSpPr>
          <p:cNvPr id="16" name="TextBox 19">
            <a:extLst>
              <a:ext uri="{FF2B5EF4-FFF2-40B4-BE49-F238E27FC236}">
                <a16:creationId xmlns:a16="http://schemas.microsoft.com/office/drawing/2014/main" id="{F1C2A865-5203-457B-A70C-BECE128B147C}"/>
              </a:ext>
            </a:extLst>
          </p:cNvPr>
          <p:cNvSpPr txBox="1">
            <a:spLocks noChangeArrowheads="1"/>
          </p:cNvSpPr>
          <p:nvPr userDrawn="1"/>
        </p:nvSpPr>
        <p:spPr bwMode="auto">
          <a:xfrm>
            <a:off x="7791450" y="6135688"/>
            <a:ext cx="3213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300" b="1"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Japan</a:t>
            </a:r>
            <a:r>
              <a:rPr kumimoji="0" lang="en-IN" altLang="en-US" sz="1300" b="0" i="0" u="none" strike="noStrike" kern="1200" cap="none" spc="0" normalizeH="0" baseline="0" noProof="0">
                <a:ln>
                  <a:noFill/>
                </a:ln>
                <a:solidFill>
                  <a:prstClr val="white"/>
                </a:solidFill>
                <a:effectLst/>
                <a:uLnTx/>
                <a:uFillTx/>
                <a:latin typeface="Calibri Light" panose="020F0302020204030204" pitchFamily="34" charset="0"/>
                <a:ea typeface="MS Gothic" panose="020B0609070205080204" pitchFamily="49" charset="-128"/>
                <a:cs typeface="Calibri" panose="020F0502020204030204" pitchFamily="34" charset="0"/>
              </a:rPr>
              <a:t>: Yokohama</a:t>
            </a:r>
          </a:p>
        </p:txBody>
      </p:sp>
      <p:cxnSp>
        <p:nvCxnSpPr>
          <p:cNvPr id="17" name="Straight Connector 16">
            <a:extLst>
              <a:ext uri="{FF2B5EF4-FFF2-40B4-BE49-F238E27FC236}">
                <a16:creationId xmlns:a16="http://schemas.microsoft.com/office/drawing/2014/main" id="{22F444BF-217B-43BB-8CCE-2CA66E8B6186}"/>
              </a:ext>
            </a:extLst>
          </p:cNvPr>
          <p:cNvCxnSpPr/>
          <p:nvPr userDrawn="1"/>
        </p:nvCxnSpPr>
        <p:spPr>
          <a:xfrm>
            <a:off x="7177088" y="5222875"/>
            <a:ext cx="0" cy="14509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2150" y="2992762"/>
            <a:ext cx="6629400" cy="819837"/>
          </a:xfrm>
        </p:spPr>
        <p:txBody>
          <a:bodyPr>
            <a:normAutofit/>
          </a:bodyPr>
          <a:lstStyle>
            <a:lvl1pPr marL="0" indent="0" algn="l">
              <a:lnSpc>
                <a:spcPct val="125000"/>
              </a:lnSpc>
              <a:spcBef>
                <a:spcPts val="0"/>
              </a:spcBef>
              <a:buNone/>
              <a:defRPr sz="1400">
                <a:solidFill>
                  <a:schemeClr val="bg1"/>
                </a:solidFill>
                <a:latin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53024058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255941"/>
            <a:ext cx="10515600" cy="1177074"/>
          </a:xfrm>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69704" y="1767325"/>
            <a:ext cx="10515600" cy="441511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D9537BAE-11CF-4AE9-9322-116301EA8E3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5217B6F3-844B-441C-B30B-7F9C7780FB1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7881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5831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5831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1"/>
          </p:nvPr>
        </p:nvSpPr>
        <p:spPr>
          <a:xfrm>
            <a:off x="469900" y="831850"/>
            <a:ext cx="10515600" cy="423863"/>
          </a:xfrm>
        </p:spPr>
        <p:txBody>
          <a:bodyPr>
            <a:no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6" name="Footer Placeholder 4">
            <a:extLst>
              <a:ext uri="{FF2B5EF4-FFF2-40B4-BE49-F238E27FC236}">
                <a16:creationId xmlns:a16="http://schemas.microsoft.com/office/drawing/2014/main" id="{BB52A644-FB2B-4878-9BE0-038F2B12A077}"/>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85923A1A-7AAB-4EF8-B45A-EFB1663079D0}"/>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2B7CF85-56F1-4B59-BD59-745C90A9A5B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10073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sz="half" idx="1"/>
          </p:nvPr>
        </p:nvSpPr>
        <p:spPr>
          <a:xfrm>
            <a:off x="503827" y="1255713"/>
            <a:ext cx="5111496"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255713"/>
            <a:ext cx="5108237" cy="4921250"/>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0B2DC59-E065-42D5-AB01-B8BE289E0342}"/>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212170-996F-47B9-801B-0CDFD3E068E4}"/>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6596B15-9E4A-4B1A-9002-9FC7DB018DF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0542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04" y="332141"/>
            <a:ext cx="10515600" cy="999772"/>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03827" y="1697439"/>
            <a:ext cx="5111496"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77067" y="1697439"/>
            <a:ext cx="5108237" cy="4593824"/>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B66BEA0-629E-44E4-9C4A-846D545DC49C}"/>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421F374-F146-49A6-83AC-7039003483AF}"/>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86BFD1F-8EA1-4230-8861-551D467F048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007672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Text Placeholder 2"/>
          <p:cNvSpPr>
            <a:spLocks noGrp="1"/>
          </p:cNvSpPr>
          <p:nvPr>
            <p:ph type="body" idx="1"/>
          </p:nvPr>
        </p:nvSpPr>
        <p:spPr>
          <a:xfrm>
            <a:off x="477838" y="1681163"/>
            <a:ext cx="5157787"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77838" y="2224585"/>
            <a:ext cx="5157787"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10250" y="1681163"/>
            <a:ext cx="5183188" cy="434240"/>
          </a:xfrm>
        </p:spPr>
        <p:txBody>
          <a:bodyPr anchor="b">
            <a:normAutofit/>
          </a:bodyPr>
          <a:lstStyle>
            <a:lvl1pPr marL="0" indent="0">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10250" y="2224585"/>
            <a:ext cx="5183188" cy="3965078"/>
          </a:xfrm>
        </p:spPr>
        <p:txBody>
          <a:bodyPr/>
          <a:lstStyle>
            <a:lvl1pPr>
              <a:defRPr>
                <a:solidFill>
                  <a:schemeClr val="accent5">
                    <a:lumMod val="75000"/>
                  </a:schemeClr>
                </a:solidFill>
              </a:defRPr>
            </a:lvl1pPr>
            <a:lvl2pPr>
              <a:defRPr sz="2000">
                <a:solidFill>
                  <a:schemeClr val="accent5">
                    <a:lumMod val="75000"/>
                  </a:schemeClr>
                </a:solidFill>
              </a:defRPr>
            </a:lvl2pPr>
            <a:lvl3pPr>
              <a:defRPr>
                <a:solidFill>
                  <a:schemeClr val="accent5">
                    <a:lumMod val="75000"/>
                  </a:schemeClr>
                </a:solidFill>
              </a:defRPr>
            </a:lvl3pPr>
            <a:lvl4pPr>
              <a:defRPr>
                <a:solidFill>
                  <a:schemeClr val="accent5">
                    <a:lumMod val="75000"/>
                  </a:schemeClr>
                </a:solidFill>
              </a:defRPr>
            </a:lvl4pPr>
            <a:lvl5pPr>
              <a:defRPr>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8" name="Footer Placeholder 4">
            <a:extLst>
              <a:ext uri="{FF2B5EF4-FFF2-40B4-BE49-F238E27FC236}">
                <a16:creationId xmlns:a16="http://schemas.microsoft.com/office/drawing/2014/main" id="{5E1153A3-F708-4526-A862-6D6792C795FA}"/>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9" name="Slide Number Placeholder 5">
            <a:extLst>
              <a:ext uri="{FF2B5EF4-FFF2-40B4-BE49-F238E27FC236}">
                <a16:creationId xmlns:a16="http://schemas.microsoft.com/office/drawing/2014/main" id="{4A814BE3-62EB-472C-ABF3-146048FF70BF}"/>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1BF44B1-48FE-47FF-B217-A5D64A2A55A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2249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041EC-8267-4D73-A076-F802D13D176A}"/>
              </a:ext>
            </a:extLst>
          </p:cNvPr>
          <p:cNvSpPr/>
          <p:nvPr userDrawn="1"/>
        </p:nvSpPr>
        <p:spPr>
          <a:xfrm>
            <a:off x="10414000" y="6278563"/>
            <a:ext cx="1778000" cy="579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13" name="Text Placeholder 12"/>
          <p:cNvSpPr>
            <a:spLocks noGrp="1"/>
          </p:cNvSpPr>
          <p:nvPr>
            <p:ph type="body" sz="quarter" idx="10"/>
          </p:nvPr>
        </p:nvSpPr>
        <p:spPr>
          <a:xfrm>
            <a:off x="469900" y="831850"/>
            <a:ext cx="10515600" cy="369888"/>
          </a:xfrm>
        </p:spPr>
        <p:txBody>
          <a:bodyPr>
            <a:noAutofit/>
          </a:bodyPr>
          <a:lstStyle>
            <a:lvl1pPr marL="0" indent="0">
              <a:buNone/>
              <a:defRPr sz="2400">
                <a:solidFill>
                  <a:srgbClr val="FA8D1B"/>
                </a:solidFill>
                <a:latin typeface="Calibri Light" panose="020F0302020204030204" pitchFamily="34" charset="0"/>
              </a:defRPr>
            </a:lvl1pPr>
          </a:lstStyle>
          <a:p>
            <a:pPr lvl="0"/>
            <a:r>
              <a:rPr lang="en-US"/>
              <a:t>Edit Master text styles</a:t>
            </a:r>
          </a:p>
        </p:txBody>
      </p:sp>
    </p:spTree>
    <p:extLst>
      <p:ext uri="{BB962C8B-B14F-4D97-AF65-F5344CB8AC3E}">
        <p14:creationId xmlns:p14="http://schemas.microsoft.com/office/powerpoint/2010/main" val="14753004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A645CF-1FF0-42E0-AEF1-9670320A0C32}"/>
              </a:ext>
            </a:extLst>
          </p:cNvPr>
          <p:cNvSpPr/>
          <p:nvPr userDrawn="1"/>
        </p:nvSpPr>
        <p:spPr>
          <a:xfrm>
            <a:off x="10344150" y="6381750"/>
            <a:ext cx="184785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9704" y="255941"/>
            <a:ext cx="10515600" cy="1108835"/>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2506581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6938E425-1A00-46F0-A379-9FF38B556124}"/>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3" name="Slide Number Placeholder 5">
            <a:extLst>
              <a:ext uri="{FF2B5EF4-FFF2-40B4-BE49-F238E27FC236}">
                <a16:creationId xmlns:a16="http://schemas.microsoft.com/office/drawing/2014/main" id="{989B0F9D-867B-4393-8FE3-A2A7C5B902C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2C4252A-ED36-49D4-B805-C6F75AE240BD}"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835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300"/>
            </a:lvl1pPr>
            <a:lvl2pPr>
              <a:defRPr sz="1900"/>
            </a:lvl2pPr>
            <a:lvl3pPr>
              <a:defRPr sz="1900"/>
            </a:lvl3pPr>
            <a:lvl4pPr>
              <a:defRPr sz="1800"/>
            </a:lvl4pPr>
            <a:lvl5pPr>
              <a:defRPr sz="18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F46652AB-9BC9-4021-8196-AF959EC5955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DADD0052-8D68-497B-91DA-9787A9B37EB0}"/>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1CF82DD-A017-400A-8C50-2C2CE195E665}"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1591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a:extLst>
              <a:ext uri="{FF2B5EF4-FFF2-40B4-BE49-F238E27FC236}">
                <a16:creationId xmlns:a16="http://schemas.microsoft.com/office/drawing/2014/main" id="{8B42E424-2477-4C01-A617-1EE84A295896}"/>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30BBA425-FE11-4B38-AB89-9ED741E6479B}"/>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F2A85B4-B780-440B-BDA1-8AF8AC181B9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63037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414E8787-3576-4947-BE53-FA277D30B57E}"/>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8E2DE6C5-1FE9-4054-B93E-E48C44795203}"/>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5810EC0-85E2-4EFB-A84D-5D6202DFA227}"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407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18" name="Text Placeholder 17"/>
          <p:cNvSpPr>
            <a:spLocks noGrp="1"/>
          </p:cNvSpPr>
          <p:nvPr>
            <p:ph type="body" sz="quarter" idx="13"/>
          </p:nvPr>
        </p:nvSpPr>
        <p:spPr>
          <a:xfrm>
            <a:off x="477838" y="857250"/>
            <a:ext cx="10515600" cy="512763"/>
          </a:xfrm>
        </p:spPr>
        <p:txBody>
          <a:bodyPr>
            <a:normAutofit/>
          </a:bodyPr>
          <a:lstStyle>
            <a:lvl1pPr marL="0" indent="0">
              <a:buNone/>
              <a:defRPr sz="2400">
                <a:solidFill>
                  <a:srgbClr val="F98C1E"/>
                </a:solidFill>
                <a:latin typeface="Calibri Light" panose="020F0302020204030204" pitchFamily="34" charset="0"/>
              </a:defRPr>
            </a:lvl1pPr>
          </a:lstStyle>
          <a:p>
            <a:pPr lvl="0"/>
            <a:r>
              <a:rPr lang="en-US"/>
              <a:t>Edit Master text styles</a:t>
            </a:r>
          </a:p>
        </p:txBody>
      </p:sp>
      <p:sp>
        <p:nvSpPr>
          <p:cNvPr id="4" name="Footer Placeholder 4">
            <a:extLst>
              <a:ext uri="{FF2B5EF4-FFF2-40B4-BE49-F238E27FC236}">
                <a16:creationId xmlns:a16="http://schemas.microsoft.com/office/drawing/2014/main" id="{89521BB7-200F-4575-9D10-3E64092C16D3}"/>
              </a:ext>
            </a:extLst>
          </p:cNvPr>
          <p:cNvSpPr>
            <a:spLocks noGrp="1"/>
          </p:cNvSpPr>
          <p:nvPr>
            <p:ph type="ftr" sz="quarter" idx="14"/>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95DBE7E7-42A4-46FD-814A-B9E58DB895B6}"/>
              </a:ext>
            </a:extLst>
          </p:cNvPr>
          <p:cNvSpPr>
            <a:spLocks noGrp="1"/>
          </p:cNvSpPr>
          <p:nvPr>
            <p:ph type="sldNum" sz="quarter" idx="15"/>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E884F3A-F01E-4DB9-B5F2-FA14182670B4}"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7589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2pPr>
              <a:defRPr sz="2000"/>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6A36DA9-2961-404C-B8A5-AC8015A53E2F}"/>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5">
            <a:extLst>
              <a:ext uri="{FF2B5EF4-FFF2-40B4-BE49-F238E27FC236}">
                <a16:creationId xmlns:a16="http://schemas.microsoft.com/office/drawing/2014/main" id="{DB8BCE32-ED18-4034-B240-5D52FCA0F322}"/>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8FE77E79-5697-44A7-ABF1-2DE0E2A623B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40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7838" y="250825"/>
            <a:ext cx="10515600" cy="606425"/>
          </a:xfrm>
        </p:spPr>
        <p:txBody>
          <a:bodyPr/>
          <a:lstStyle/>
          <a:p>
            <a:r>
              <a:rPr lang="en-US"/>
              <a:t>Click to edit Master title style</a:t>
            </a:r>
          </a:p>
        </p:txBody>
      </p:sp>
      <p:sp>
        <p:nvSpPr>
          <p:cNvPr id="3" name="Footer Placeholder 4">
            <a:extLst>
              <a:ext uri="{FF2B5EF4-FFF2-40B4-BE49-F238E27FC236}">
                <a16:creationId xmlns:a16="http://schemas.microsoft.com/office/drawing/2014/main" id="{F9A271B8-00F8-496A-B7E4-B7CD2FE81C25}"/>
              </a:ext>
            </a:extLst>
          </p:cNvPr>
          <p:cNvSpPr>
            <a:spLocks noGrp="1"/>
          </p:cNvSpPr>
          <p:nvPr>
            <p:ph type="ftr" sz="quarter"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4" name="Slide Number Placeholder 5">
            <a:extLst>
              <a:ext uri="{FF2B5EF4-FFF2-40B4-BE49-F238E27FC236}">
                <a16:creationId xmlns:a16="http://schemas.microsoft.com/office/drawing/2014/main" id="{DD3EF117-84EA-43E5-8830-EA011B42968D}"/>
              </a:ext>
            </a:extLst>
          </p:cNvPr>
          <p:cNvSpPr>
            <a:spLocks noGrp="1"/>
          </p:cNvSpPr>
          <p:nvPr>
            <p:ph type="sldNum"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E5FE472-53E6-4D32-BB70-35BC54726616}"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0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583139"/>
            <a:ext cx="6904623" cy="4599295"/>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0"/>
          </p:nvPr>
        </p:nvSpPr>
        <p:spPr>
          <a:xfrm>
            <a:off x="469900" y="831850"/>
            <a:ext cx="10515600" cy="423863"/>
          </a:xfrm>
        </p:spPr>
        <p:txBody>
          <a:bodyPr>
            <a:noAutofit/>
          </a:bodyPr>
          <a:lstStyle>
            <a:lvl1pPr marL="0" indent="0">
              <a:buNone/>
              <a:defRPr sz="2400" baseline="0">
                <a:solidFill>
                  <a:srgbClr val="FA8D1B"/>
                </a:solidFill>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Edit Master text styles</a:t>
            </a:r>
          </a:p>
        </p:txBody>
      </p:sp>
      <p:sp>
        <p:nvSpPr>
          <p:cNvPr id="5" name="Picture Placeholder 4"/>
          <p:cNvSpPr>
            <a:spLocks noGrp="1"/>
          </p:cNvSpPr>
          <p:nvPr>
            <p:ph type="pic" sz="quarter" idx="11"/>
          </p:nvPr>
        </p:nvSpPr>
        <p:spPr>
          <a:xfrm>
            <a:off x="0" y="1582738"/>
            <a:ext cx="3889612" cy="4598987"/>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E7925B4-9255-4C14-ACB9-16D41C94B9A8}"/>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2D50FCFE-F0CA-49F5-9A65-39EDECED988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E6C38DF-81A7-4CB7-BA58-F9D51D71CA29}"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96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p>
        </p:txBody>
      </p:sp>
      <p:sp>
        <p:nvSpPr>
          <p:cNvPr id="3" name="Content Placeholder 2"/>
          <p:cNvSpPr>
            <a:spLocks noGrp="1"/>
          </p:cNvSpPr>
          <p:nvPr>
            <p:ph idx="1"/>
          </p:nvPr>
        </p:nvSpPr>
        <p:spPr>
          <a:xfrm>
            <a:off x="4080681" y="1255713"/>
            <a:ext cx="6904623" cy="4926721"/>
          </a:xfrm>
        </p:spPr>
        <p:txBody>
          <a:bodyPr/>
          <a:lstStyle>
            <a:lvl1pPr>
              <a:defRPr sz="2300">
                <a:solidFill>
                  <a:schemeClr val="accent5">
                    <a:lumMod val="75000"/>
                  </a:schemeClr>
                </a:solidFill>
              </a:defRPr>
            </a:lvl1pPr>
            <a:lvl2pPr>
              <a:defRPr sz="2000">
                <a:solidFill>
                  <a:schemeClr val="accent5">
                    <a:lumMod val="75000"/>
                  </a:schemeClr>
                </a:solidFill>
              </a:defRPr>
            </a:lvl2pPr>
            <a:lvl3pPr>
              <a:defRPr sz="1900">
                <a:solidFill>
                  <a:schemeClr val="accent5">
                    <a:lumMod val="75000"/>
                  </a:schemeClr>
                </a:solidFill>
              </a:defRPr>
            </a:lvl3pPr>
            <a:lvl4pPr>
              <a:defRPr sz="1800">
                <a:solidFill>
                  <a:schemeClr val="accent5">
                    <a:lumMod val="75000"/>
                  </a:schemeClr>
                </a:solidFill>
              </a:defRPr>
            </a:lvl4pPr>
            <a:lvl5pPr>
              <a:defRPr sz="1800">
                <a:solidFill>
                  <a:schemeClr val="accent5">
                    <a:lumMod val="7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1"/>
          </p:nvPr>
        </p:nvSpPr>
        <p:spPr>
          <a:xfrm>
            <a:off x="0" y="1255334"/>
            <a:ext cx="3889612" cy="4926391"/>
          </a:xfrm>
        </p:spPr>
        <p:txBody>
          <a:bodyPr rtlCol="0">
            <a:normAutofit/>
          </a:bodyPr>
          <a:lstStyle/>
          <a:p>
            <a:pPr lvl="0"/>
            <a:endParaRPr lang="en-US" noProof="0"/>
          </a:p>
        </p:txBody>
      </p:sp>
      <p:sp>
        <p:nvSpPr>
          <p:cNvPr id="6" name="Footer Placeholder 4">
            <a:extLst>
              <a:ext uri="{FF2B5EF4-FFF2-40B4-BE49-F238E27FC236}">
                <a16:creationId xmlns:a16="http://schemas.microsoft.com/office/drawing/2014/main" id="{A4AB9268-CE03-4C21-B25B-5A4F50BACA20}"/>
              </a:ext>
            </a:extLst>
          </p:cNvPr>
          <p:cNvSpPr>
            <a:spLocks noGrp="1"/>
          </p:cNvSpPr>
          <p:nvPr>
            <p:ph type="ftr" sz="quarter" idx="12"/>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7" name="Slide Number Placeholder 5">
            <a:extLst>
              <a:ext uri="{FF2B5EF4-FFF2-40B4-BE49-F238E27FC236}">
                <a16:creationId xmlns:a16="http://schemas.microsoft.com/office/drawing/2014/main" id="{FFA93540-646E-452E-85B1-75010315FB96}"/>
              </a:ext>
            </a:extLst>
          </p:cNvPr>
          <p:cNvSpPr>
            <a:spLocks noGrp="1"/>
          </p:cNvSpPr>
          <p:nvPr>
            <p:ph type="sldNum" sz="quarter" idx="13"/>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E0BEE812-CFFD-4FCF-98F8-F1600D05383E}"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94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image" Target="../media/image1.png"/><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DF94921-40F0-4FF3-914F-D5AF4E9D10B9}"/>
              </a:ext>
            </a:extLst>
          </p:cNvPr>
          <p:cNvSpPr>
            <a:spLocks noGrp="1"/>
          </p:cNvSpPr>
          <p:nvPr>
            <p:ph type="title"/>
          </p:nvPr>
        </p:nvSpPr>
        <p:spPr bwMode="auto">
          <a:xfrm>
            <a:off x="469900" y="255588"/>
            <a:ext cx="10515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AB60F94-17F4-4739-A14F-3B5BBAA51256}"/>
              </a:ext>
            </a:extLst>
          </p:cNvPr>
          <p:cNvSpPr>
            <a:spLocks noGrp="1"/>
          </p:cNvSpPr>
          <p:nvPr>
            <p:ph type="body" idx="1"/>
          </p:nvPr>
        </p:nvSpPr>
        <p:spPr bwMode="auto">
          <a:xfrm>
            <a:off x="469900" y="1255713"/>
            <a:ext cx="10515600"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EEBD721-F56C-4E38-BFA5-8FCD94880C3A}"/>
              </a:ext>
            </a:extLst>
          </p:cNvPr>
          <p:cNvSpPr>
            <a:spLocks noGrp="1"/>
          </p:cNvSpPr>
          <p:nvPr>
            <p:ph type="ftr" sz="quarter" idx="3"/>
          </p:nvPr>
        </p:nvSpPr>
        <p:spPr>
          <a:xfrm>
            <a:off x="503238" y="6454775"/>
            <a:ext cx="10636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accent6">
                    <a:lumMod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5E0DB">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1726CE57-0A36-48B2-B329-1B06A7AC730D}"/>
              </a:ext>
            </a:extLst>
          </p:cNvPr>
          <p:cNvSpPr>
            <a:spLocks noGrp="1"/>
          </p:cNvSpPr>
          <p:nvPr>
            <p:ph type="sldNum" sz="quarter" idx="4"/>
          </p:nvPr>
        </p:nvSpPr>
        <p:spPr>
          <a:xfrm>
            <a:off x="5876925" y="6454775"/>
            <a:ext cx="4381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D8E8E"/>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2150191-7AE1-495A-B09D-50850F07E54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99A820A2-DA06-4DF7-8C3F-4CBDDBCE7227}"/>
              </a:ext>
            </a:extLst>
          </p:cNvPr>
          <p:cNvPicPr>
            <a:picLocks noChangeAspect="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10764838" y="6488113"/>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6715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Lst>
  <p:hf hdr="0" dt="0"/>
  <p:txStyles>
    <p:titleStyle>
      <a:lvl1pPr algn="l" rtl="0" eaLnBrk="0" fontAlgn="base" hangingPunct="0">
        <a:lnSpc>
          <a:spcPct val="90000"/>
        </a:lnSpc>
        <a:spcBef>
          <a:spcPct val="0"/>
        </a:spcBef>
        <a:spcAft>
          <a:spcPct val="0"/>
        </a:spcAft>
        <a:defRPr sz="4300" kern="120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p:titleStyle>
    <p:bodyStyle>
      <a:lvl1pPr marL="228600" indent="-228600" algn="l" rtl="0" eaLnBrk="0" fontAlgn="base" hangingPunct="0">
        <a:spcBef>
          <a:spcPts val="1000"/>
        </a:spcBef>
        <a:spcAft>
          <a:spcPct val="0"/>
        </a:spcAft>
        <a:buClr>
          <a:srgbClr val="C00000"/>
        </a:buClr>
        <a:buFont typeface="Arial" panose="020B0604020202020204" pitchFamily="34" charset="0"/>
        <a:buChar char="•"/>
        <a:defRPr sz="2300" kern="1200">
          <a:solidFill>
            <a:srgbClr val="585858"/>
          </a:solidFill>
          <a:latin typeface="+mn-lt"/>
          <a:ea typeface="+mn-ea"/>
          <a:cs typeface="+mn-cs"/>
        </a:defRPr>
      </a:lvl1pPr>
      <a:lvl2pPr marL="685800" indent="-228600" algn="l" rtl="0" eaLnBrk="0" fontAlgn="base" hangingPunct="0">
        <a:spcBef>
          <a:spcPts val="500"/>
        </a:spcBef>
        <a:spcAft>
          <a:spcPct val="0"/>
        </a:spcAft>
        <a:buClr>
          <a:srgbClr val="FA8D1B"/>
        </a:buClr>
        <a:buFont typeface="Calibri" panose="020F0502020204030204" pitchFamily="34" charset="0"/>
        <a:buChar char="−"/>
        <a:defRPr sz="2100" kern="1200">
          <a:solidFill>
            <a:srgbClr val="585858"/>
          </a:solidFill>
          <a:latin typeface="+mn-lt"/>
          <a:ea typeface="+mn-ea"/>
          <a:cs typeface="+mn-cs"/>
        </a:defRPr>
      </a:lvl2pPr>
      <a:lvl3pPr marL="1143000" indent="-228600" algn="l" rtl="0" eaLnBrk="0" fontAlgn="base" hangingPunct="0">
        <a:spcBef>
          <a:spcPts val="500"/>
        </a:spcBef>
        <a:spcAft>
          <a:spcPct val="0"/>
        </a:spcAft>
        <a:buClr>
          <a:srgbClr val="152D8F"/>
        </a:buClr>
        <a:buFont typeface="Wingdings" panose="05000000000000000000" pitchFamily="2" charset="2"/>
        <a:buChar char="§"/>
        <a:defRPr sz="1900" kern="1200">
          <a:solidFill>
            <a:srgbClr val="585858"/>
          </a:solidFill>
          <a:latin typeface="+mn-lt"/>
          <a:ea typeface="+mn-ea"/>
          <a:cs typeface="+mn-cs"/>
        </a:defRPr>
      </a:lvl3pPr>
      <a:lvl4pPr marL="16002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4pPr>
      <a:lvl5pPr marL="20574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DF94921-40F0-4FF3-914F-D5AF4E9D10B9}"/>
              </a:ext>
            </a:extLst>
          </p:cNvPr>
          <p:cNvSpPr>
            <a:spLocks noGrp="1"/>
          </p:cNvSpPr>
          <p:nvPr>
            <p:ph type="title"/>
          </p:nvPr>
        </p:nvSpPr>
        <p:spPr bwMode="auto">
          <a:xfrm>
            <a:off x="469900" y="255588"/>
            <a:ext cx="10515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AB60F94-17F4-4739-A14F-3B5BBAA51256}"/>
              </a:ext>
            </a:extLst>
          </p:cNvPr>
          <p:cNvSpPr>
            <a:spLocks noGrp="1"/>
          </p:cNvSpPr>
          <p:nvPr>
            <p:ph type="body" idx="1"/>
          </p:nvPr>
        </p:nvSpPr>
        <p:spPr bwMode="auto">
          <a:xfrm>
            <a:off x="469900" y="1255713"/>
            <a:ext cx="10515600" cy="492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DEEBD721-F56C-4E38-BFA5-8FCD94880C3A}"/>
              </a:ext>
            </a:extLst>
          </p:cNvPr>
          <p:cNvSpPr>
            <a:spLocks noGrp="1"/>
          </p:cNvSpPr>
          <p:nvPr>
            <p:ph type="ftr" sz="quarter" idx="3"/>
          </p:nvPr>
        </p:nvSpPr>
        <p:spPr>
          <a:xfrm>
            <a:off x="503238" y="6454775"/>
            <a:ext cx="10636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accent6">
                    <a:lumMod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1726CE57-0A36-48B2-B329-1B06A7AC730D}"/>
              </a:ext>
            </a:extLst>
          </p:cNvPr>
          <p:cNvSpPr>
            <a:spLocks noGrp="1"/>
          </p:cNvSpPr>
          <p:nvPr>
            <p:ph type="sldNum" sz="quarter" idx="4"/>
          </p:nvPr>
        </p:nvSpPr>
        <p:spPr>
          <a:xfrm>
            <a:off x="5876925" y="6454775"/>
            <a:ext cx="4381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D8E8E"/>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2150191-7AE1-495A-B09D-50850F07E548}" type="slidenum">
              <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99A820A2-DA06-4DF7-8C3F-4CBDDBCE7227}"/>
              </a:ext>
            </a:extLst>
          </p:cNvPr>
          <p:cNvPicPr>
            <a:picLocks noChangeAspect="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10764838" y="6488113"/>
            <a:ext cx="914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74714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Lst>
  <p:hf hdr="0" dt="0"/>
  <p:txStyles>
    <p:titleStyle>
      <a:lvl1pPr algn="l" rtl="0" eaLnBrk="0" fontAlgn="base" hangingPunct="0">
        <a:lnSpc>
          <a:spcPct val="90000"/>
        </a:lnSpc>
        <a:spcBef>
          <a:spcPct val="0"/>
        </a:spcBef>
        <a:spcAft>
          <a:spcPct val="0"/>
        </a:spcAft>
        <a:defRPr sz="4300" kern="1200">
          <a:solidFill>
            <a:srgbClr val="3B3B3B"/>
          </a:solidFill>
          <a:latin typeface="+mj-lt"/>
          <a:ea typeface="+mj-ea"/>
          <a:cs typeface="+mj-cs"/>
        </a:defRPr>
      </a:lvl1pPr>
      <a:lvl2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2pPr>
      <a:lvl3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3pPr>
      <a:lvl4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4pPr>
      <a:lvl5pPr algn="l" rtl="0" eaLnBrk="0" fontAlgn="base" hangingPunct="0">
        <a:lnSpc>
          <a:spcPct val="90000"/>
        </a:lnSpc>
        <a:spcBef>
          <a:spcPct val="0"/>
        </a:spcBef>
        <a:spcAft>
          <a:spcPct val="0"/>
        </a:spcAft>
        <a:defRPr sz="4300">
          <a:solidFill>
            <a:srgbClr val="3B3B3B"/>
          </a:solidFill>
          <a:latin typeface="Calibri" panose="020F0502020204030204" pitchFamily="34" charset="0"/>
        </a:defRPr>
      </a:lvl5pPr>
      <a:lvl6pPr marL="457200" algn="l" rtl="0" fontAlgn="base">
        <a:lnSpc>
          <a:spcPct val="90000"/>
        </a:lnSpc>
        <a:spcBef>
          <a:spcPct val="0"/>
        </a:spcBef>
        <a:spcAft>
          <a:spcPct val="0"/>
        </a:spcAft>
        <a:defRPr sz="4300">
          <a:solidFill>
            <a:srgbClr val="3B3B3B"/>
          </a:solidFill>
          <a:latin typeface="Calibri" panose="020F0502020204030204" pitchFamily="34" charset="0"/>
        </a:defRPr>
      </a:lvl6pPr>
      <a:lvl7pPr marL="914400" algn="l" rtl="0" fontAlgn="base">
        <a:lnSpc>
          <a:spcPct val="90000"/>
        </a:lnSpc>
        <a:spcBef>
          <a:spcPct val="0"/>
        </a:spcBef>
        <a:spcAft>
          <a:spcPct val="0"/>
        </a:spcAft>
        <a:defRPr sz="4300">
          <a:solidFill>
            <a:srgbClr val="3B3B3B"/>
          </a:solidFill>
          <a:latin typeface="Calibri" panose="020F0502020204030204" pitchFamily="34" charset="0"/>
        </a:defRPr>
      </a:lvl7pPr>
      <a:lvl8pPr marL="1371600" algn="l" rtl="0" fontAlgn="base">
        <a:lnSpc>
          <a:spcPct val="90000"/>
        </a:lnSpc>
        <a:spcBef>
          <a:spcPct val="0"/>
        </a:spcBef>
        <a:spcAft>
          <a:spcPct val="0"/>
        </a:spcAft>
        <a:defRPr sz="4300">
          <a:solidFill>
            <a:srgbClr val="3B3B3B"/>
          </a:solidFill>
          <a:latin typeface="Calibri" panose="020F0502020204030204" pitchFamily="34" charset="0"/>
        </a:defRPr>
      </a:lvl8pPr>
      <a:lvl9pPr marL="1828800" algn="l" rtl="0" fontAlgn="base">
        <a:lnSpc>
          <a:spcPct val="90000"/>
        </a:lnSpc>
        <a:spcBef>
          <a:spcPct val="0"/>
        </a:spcBef>
        <a:spcAft>
          <a:spcPct val="0"/>
        </a:spcAft>
        <a:defRPr sz="4300">
          <a:solidFill>
            <a:srgbClr val="3B3B3B"/>
          </a:solidFill>
          <a:latin typeface="Calibri" panose="020F0502020204030204" pitchFamily="34" charset="0"/>
        </a:defRPr>
      </a:lvl9pPr>
    </p:titleStyle>
    <p:bodyStyle>
      <a:lvl1pPr marL="228600" indent="-228600" algn="l" rtl="0" eaLnBrk="0" fontAlgn="base" hangingPunct="0">
        <a:spcBef>
          <a:spcPts val="1000"/>
        </a:spcBef>
        <a:spcAft>
          <a:spcPct val="0"/>
        </a:spcAft>
        <a:buClr>
          <a:srgbClr val="C00000"/>
        </a:buClr>
        <a:buFont typeface="Arial" panose="020B0604020202020204" pitchFamily="34" charset="0"/>
        <a:buChar char="•"/>
        <a:defRPr sz="2300" kern="1200">
          <a:solidFill>
            <a:srgbClr val="585858"/>
          </a:solidFill>
          <a:latin typeface="+mn-lt"/>
          <a:ea typeface="+mn-ea"/>
          <a:cs typeface="+mn-cs"/>
        </a:defRPr>
      </a:lvl1pPr>
      <a:lvl2pPr marL="685800" indent="-228600" algn="l" rtl="0" eaLnBrk="0" fontAlgn="base" hangingPunct="0">
        <a:spcBef>
          <a:spcPts val="500"/>
        </a:spcBef>
        <a:spcAft>
          <a:spcPct val="0"/>
        </a:spcAft>
        <a:buClr>
          <a:srgbClr val="FA8D1B"/>
        </a:buClr>
        <a:buFont typeface="Calibri" panose="020F0502020204030204" pitchFamily="34" charset="0"/>
        <a:buChar char="−"/>
        <a:defRPr sz="2100" kern="1200">
          <a:solidFill>
            <a:srgbClr val="585858"/>
          </a:solidFill>
          <a:latin typeface="+mn-lt"/>
          <a:ea typeface="+mn-ea"/>
          <a:cs typeface="+mn-cs"/>
        </a:defRPr>
      </a:lvl2pPr>
      <a:lvl3pPr marL="1143000" indent="-228600" algn="l" rtl="0" eaLnBrk="0" fontAlgn="base" hangingPunct="0">
        <a:spcBef>
          <a:spcPts val="500"/>
        </a:spcBef>
        <a:spcAft>
          <a:spcPct val="0"/>
        </a:spcAft>
        <a:buClr>
          <a:srgbClr val="152D8F"/>
        </a:buClr>
        <a:buFont typeface="Wingdings" panose="05000000000000000000" pitchFamily="2" charset="2"/>
        <a:buChar char="§"/>
        <a:defRPr sz="1900" kern="1200">
          <a:solidFill>
            <a:srgbClr val="585858"/>
          </a:solidFill>
          <a:latin typeface="+mn-lt"/>
          <a:ea typeface="+mn-ea"/>
          <a:cs typeface="+mn-cs"/>
        </a:defRPr>
      </a:lvl3pPr>
      <a:lvl4pPr marL="16002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4pPr>
      <a:lvl5pPr marL="2057400" indent="-228600" algn="l" rtl="0" eaLnBrk="0" fontAlgn="base" hangingPunct="0">
        <a:spcBef>
          <a:spcPts val="500"/>
        </a:spcBef>
        <a:spcAft>
          <a:spcPct val="0"/>
        </a:spcAft>
        <a:buFont typeface="Arial" panose="020B0604020202020204" pitchFamily="34" charset="0"/>
        <a:buChar char="•"/>
        <a:defRPr kern="1200">
          <a:solidFill>
            <a:srgbClr val="58585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proto/npAoVYYPtvYyeJmLiIsbqU/iWMS-UI-Improvement?node-id=1928-27350&amp;t=BYXDR1FNcNdE8cEw-0&amp;scaling=min-zoom&amp;content-scaling=fixed&amp;page-id=0%3A1&amp;starting-point-node-id=1436%3A30909" TargetMode="External"/><Relationship Id="rId2" Type="http://schemas.openxmlformats.org/officeDocument/2006/relationships/hyperlink" Target="https://www.figma.com/proto/npAoVYYPtvYyeJmLiIsbqU/iWMS-UI-Improvement?node-id=1189-13303&amp;t=BYXDR1FNcNdE8cEw-0&amp;scaling=min-zoom&amp;content-scaling=fixed&amp;page-id=0%3A1&amp;starting-point-node-id=699%3A12306&amp;hide-ui=1" TargetMode="Externa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hyperlink" Target="https://www.figma.com/board/k7A8RJLhF6tABj3kFcBd03/PAS-Workflow?node-id=0-1&amp;node-type=CANVAS&amp;t=SUo16ZwlmM3iYO7A-0" TargetMode="Externa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528C7EB-8006-4716-998E-235151909474}"/>
              </a:ext>
            </a:extLst>
          </p:cNvPr>
          <p:cNvSpPr>
            <a:spLocks noGrp="1"/>
          </p:cNvSpPr>
          <p:nvPr>
            <p:ph type="ctrTitle"/>
          </p:nvPr>
        </p:nvSpPr>
        <p:spPr>
          <a:xfrm>
            <a:off x="2078038" y="2451652"/>
            <a:ext cx="8022565" cy="1890161"/>
          </a:xfrm>
        </p:spPr>
        <p:txBody>
          <a:bodyPr>
            <a:normAutofit/>
          </a:bodyPr>
          <a:lstStyle/>
          <a:p>
            <a:pPr eaLnBrk="1" hangingPunct="1"/>
            <a:r>
              <a:rPr lang="en-US" altLang="en-US" b="1" dirty="0"/>
              <a:t>Production Automation System</a:t>
            </a:r>
            <a:br>
              <a:rPr lang="en-US" altLang="en-US" b="1" dirty="0"/>
            </a:br>
            <a:r>
              <a:rPr lang="en-US" altLang="en-US" b="1" dirty="0"/>
              <a:t>Implementation Plan</a:t>
            </a:r>
          </a:p>
        </p:txBody>
      </p:sp>
      <p:sp>
        <p:nvSpPr>
          <p:cNvPr id="5" name="Subtitle 6">
            <a:extLst>
              <a:ext uri="{FF2B5EF4-FFF2-40B4-BE49-F238E27FC236}">
                <a16:creationId xmlns:a16="http://schemas.microsoft.com/office/drawing/2014/main" id="{3291DFD4-3E19-459A-94B3-9DBF22581A54}"/>
              </a:ext>
            </a:extLst>
          </p:cNvPr>
          <p:cNvSpPr txBox="1">
            <a:spLocks/>
          </p:cNvSpPr>
          <p:nvPr/>
        </p:nvSpPr>
        <p:spPr bwMode="auto">
          <a:xfrm>
            <a:off x="10796588" y="6653213"/>
            <a:ext cx="1395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9" tIns="52135" rIns="104269" bIns="52135">
            <a:spAutoFit/>
          </a:bodyPr>
          <a:lstStyle>
            <a:lvl1pPr defTabSz="1041400">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846138" indent="-325438" defTabSz="104140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303338" indent="-260350" defTabSz="10414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8240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4pPr>
            <a:lvl5pPr marL="23447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5pPr>
            <a:lvl6pPr marL="28019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32591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7163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41735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ctr" defTabSz="1041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Calibri" panose="020F0502020204030204" pitchFamily="34" charset="0"/>
                <a:ea typeface="Champagne &amp; Limousines"/>
                <a:cs typeface="Open Sans Extrabold"/>
              </a:rPr>
              <a:t>Version 1.0</a:t>
            </a:r>
          </a:p>
        </p:txBody>
      </p:sp>
      <p:sp>
        <p:nvSpPr>
          <p:cNvPr id="2" name="TextBox 1">
            <a:extLst>
              <a:ext uri="{FF2B5EF4-FFF2-40B4-BE49-F238E27FC236}">
                <a16:creationId xmlns:a16="http://schemas.microsoft.com/office/drawing/2014/main" id="{DBF7E488-3C1F-4E8E-87A0-47D8769B3EDA}"/>
              </a:ext>
            </a:extLst>
          </p:cNvPr>
          <p:cNvSpPr txBox="1"/>
          <p:nvPr/>
        </p:nvSpPr>
        <p:spPr>
          <a:xfrm>
            <a:off x="5418919" y="4542986"/>
            <a:ext cx="2768477" cy="523220"/>
          </a:xfrm>
          <a:prstGeom prst="rect">
            <a:avLst/>
          </a:prstGeom>
          <a:noFill/>
        </p:spPr>
        <p:txBody>
          <a:bodyPr wrap="square" lIns="91440" tIns="45720" rIns="91440" bIns="45720" rtlCol="0" anchor="t">
            <a:spAutoFit/>
          </a:bodyPr>
          <a:lstStyle/>
          <a:p>
            <a:r>
              <a:rPr lang="en-US" sz="2800" b="1" dirty="0">
                <a:solidFill>
                  <a:schemeClr val="bg1"/>
                </a:solidFill>
                <a:ea typeface="Calibri"/>
                <a:cs typeface="Calibri"/>
              </a:rPr>
              <a:t>09-Sep-24</a:t>
            </a:r>
          </a:p>
        </p:txBody>
      </p:sp>
    </p:spTree>
    <p:extLst>
      <p:ext uri="{BB962C8B-B14F-4D97-AF65-F5344CB8AC3E}">
        <p14:creationId xmlns:p14="http://schemas.microsoft.com/office/powerpoint/2010/main" val="3565124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E1E8-A9CB-4DDB-A412-EF9C7CAB031C}"/>
              </a:ext>
            </a:extLst>
          </p:cNvPr>
          <p:cNvSpPr>
            <a:spLocks noGrp="1"/>
          </p:cNvSpPr>
          <p:nvPr>
            <p:ph type="title"/>
          </p:nvPr>
        </p:nvSpPr>
        <p:spPr/>
        <p:txBody>
          <a:bodyPr/>
          <a:lstStyle/>
          <a:p>
            <a:r>
              <a:rPr lang="en-US" dirty="0"/>
              <a:t>UI/UX – Phase 1 Dev efforts and plan </a:t>
            </a:r>
            <a:endParaRPr lang="en-IN" dirty="0"/>
          </a:p>
        </p:txBody>
      </p:sp>
      <p:sp>
        <p:nvSpPr>
          <p:cNvPr id="4" name="Footer Placeholder 3">
            <a:extLst>
              <a:ext uri="{FF2B5EF4-FFF2-40B4-BE49-F238E27FC236}">
                <a16:creationId xmlns:a16="http://schemas.microsoft.com/office/drawing/2014/main" id="{82093D85-1471-40DF-BD83-1C118C680496}"/>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4">
            <a:extLst>
              <a:ext uri="{FF2B5EF4-FFF2-40B4-BE49-F238E27FC236}">
                <a16:creationId xmlns:a16="http://schemas.microsoft.com/office/drawing/2014/main" id="{78DF0E51-FDD4-42B5-A75D-9ECB06D16BE2}"/>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6F04D1D1-C7D8-3FF3-3CAC-3C5862606E17}"/>
              </a:ext>
            </a:extLst>
          </p:cNvPr>
          <p:cNvGraphicFramePr>
            <a:graphicFrameLocks noGrp="1"/>
          </p:cNvGraphicFramePr>
          <p:nvPr>
            <p:extLst>
              <p:ext uri="{D42A27DB-BD31-4B8C-83A1-F6EECF244321}">
                <p14:modId xmlns:p14="http://schemas.microsoft.com/office/powerpoint/2010/main" val="2279078319"/>
              </p:ext>
            </p:extLst>
          </p:nvPr>
        </p:nvGraphicFramePr>
        <p:xfrm>
          <a:off x="592467" y="1133798"/>
          <a:ext cx="10993963" cy="5008880"/>
        </p:xfrm>
        <a:graphic>
          <a:graphicData uri="http://schemas.openxmlformats.org/drawingml/2006/table">
            <a:tbl>
              <a:tblPr firstRow="1" bandRow="1">
                <a:tableStyleId>{5C22544A-7EE6-4342-B048-85BDC9FD1C3A}</a:tableStyleId>
              </a:tblPr>
              <a:tblGrid>
                <a:gridCol w="725256">
                  <a:extLst>
                    <a:ext uri="{9D8B030D-6E8A-4147-A177-3AD203B41FA5}">
                      <a16:colId xmlns:a16="http://schemas.microsoft.com/office/drawing/2014/main" val="2544718007"/>
                    </a:ext>
                  </a:extLst>
                </a:gridCol>
                <a:gridCol w="2382985">
                  <a:extLst>
                    <a:ext uri="{9D8B030D-6E8A-4147-A177-3AD203B41FA5}">
                      <a16:colId xmlns:a16="http://schemas.microsoft.com/office/drawing/2014/main" val="3241221079"/>
                    </a:ext>
                  </a:extLst>
                </a:gridCol>
                <a:gridCol w="2785905">
                  <a:extLst>
                    <a:ext uri="{9D8B030D-6E8A-4147-A177-3AD203B41FA5}">
                      <a16:colId xmlns:a16="http://schemas.microsoft.com/office/drawing/2014/main" val="2373070279"/>
                    </a:ext>
                  </a:extLst>
                </a:gridCol>
                <a:gridCol w="1208760">
                  <a:extLst>
                    <a:ext uri="{9D8B030D-6E8A-4147-A177-3AD203B41FA5}">
                      <a16:colId xmlns:a16="http://schemas.microsoft.com/office/drawing/2014/main" val="2509088026"/>
                    </a:ext>
                  </a:extLst>
                </a:gridCol>
                <a:gridCol w="1853433">
                  <a:extLst>
                    <a:ext uri="{9D8B030D-6E8A-4147-A177-3AD203B41FA5}">
                      <a16:colId xmlns:a16="http://schemas.microsoft.com/office/drawing/2014/main" val="810929183"/>
                    </a:ext>
                  </a:extLst>
                </a:gridCol>
                <a:gridCol w="1105152">
                  <a:extLst>
                    <a:ext uri="{9D8B030D-6E8A-4147-A177-3AD203B41FA5}">
                      <a16:colId xmlns:a16="http://schemas.microsoft.com/office/drawing/2014/main" val="3198229900"/>
                    </a:ext>
                  </a:extLst>
                </a:gridCol>
                <a:gridCol w="932472">
                  <a:extLst>
                    <a:ext uri="{9D8B030D-6E8A-4147-A177-3AD203B41FA5}">
                      <a16:colId xmlns:a16="http://schemas.microsoft.com/office/drawing/2014/main" val="1348744850"/>
                    </a:ext>
                  </a:extLst>
                </a:gridCol>
              </a:tblGrid>
              <a:tr h="838200">
                <a:tc>
                  <a:txBody>
                    <a:bodyPr/>
                    <a:lstStyle/>
                    <a:p>
                      <a:r>
                        <a:rPr lang="en-US" dirty="0">
                          <a:effectLst/>
                        </a:rPr>
                        <a:t>Phase </a:t>
                      </a:r>
                    </a:p>
                  </a:txBody>
                  <a:tcPr marL="0" marR="0" marT="0" marB="0" anchor="ctr"/>
                </a:tc>
                <a:tc>
                  <a:txBody>
                    <a:bodyPr/>
                    <a:lstStyle/>
                    <a:p>
                      <a:r>
                        <a:rPr lang="en-US" dirty="0">
                          <a:effectLst/>
                        </a:rPr>
                        <a:t>Role</a:t>
                      </a:r>
                    </a:p>
                  </a:txBody>
                  <a:tcPr marL="0" marR="0" marT="0" marB="0" anchor="ctr"/>
                </a:tc>
                <a:tc>
                  <a:txBody>
                    <a:bodyPr/>
                    <a:lstStyle/>
                    <a:p>
                      <a:r>
                        <a:rPr lang="en-US" dirty="0">
                          <a:effectLst/>
                        </a:rPr>
                        <a:t>Screens</a:t>
                      </a:r>
                    </a:p>
                  </a:txBody>
                  <a:tcPr marL="0" marR="0" marT="0" marB="0" anchor="ctr"/>
                </a:tc>
                <a:tc>
                  <a:txBody>
                    <a:bodyPr/>
                    <a:lstStyle/>
                    <a:p>
                      <a:r>
                        <a:rPr lang="en-US" dirty="0">
                          <a:effectLst/>
                        </a:rPr>
                        <a:t>UI Effort(PD) </a:t>
                      </a:r>
                    </a:p>
                  </a:txBody>
                  <a:tcPr marL="0" marR="0" marT="0" marB="0" anchor="ctr"/>
                </a:tc>
                <a:tc>
                  <a:txBody>
                    <a:bodyPr/>
                    <a:lstStyle/>
                    <a:p>
                      <a:r>
                        <a:rPr lang="en-US" dirty="0">
                          <a:effectLst/>
                        </a:rPr>
                        <a:t>Development Efforts (PD)</a:t>
                      </a:r>
                    </a:p>
                  </a:txBody>
                  <a:tcPr marL="0" marR="0" marT="0" marB="0" anchor="ctr"/>
                </a:tc>
                <a:tc>
                  <a:txBody>
                    <a:bodyPr/>
                    <a:lstStyle/>
                    <a:p>
                      <a:pPr fontAlgn="auto"/>
                      <a:endParaRPr lang="en-US">
                        <a:effectLst/>
                      </a:endParaRPr>
                    </a:p>
                    <a:p>
                      <a:r>
                        <a:rPr lang="en-US" dirty="0">
                          <a:effectLst/>
                        </a:rPr>
                        <a:t>Testing efforts </a:t>
                      </a:r>
                    </a:p>
                  </a:txBody>
                  <a:tcPr marL="0" marR="0" marT="0" marB="0" anchor="ctr"/>
                </a:tc>
                <a:tc>
                  <a:txBody>
                    <a:bodyPr/>
                    <a:lstStyle/>
                    <a:p>
                      <a:r>
                        <a:rPr lang="en-US" dirty="0">
                          <a:effectLst/>
                        </a:rPr>
                        <a:t>Total efforts</a:t>
                      </a:r>
                    </a:p>
                  </a:txBody>
                  <a:tcPr marL="0" marR="0" marT="0" marB="0" anchor="ctr"/>
                </a:tc>
                <a:extLst>
                  <a:ext uri="{0D108BD9-81ED-4DB2-BD59-A6C34878D82A}">
                    <a16:rowId xmlns:a16="http://schemas.microsoft.com/office/drawing/2014/main" val="1451733797"/>
                  </a:ext>
                </a:extLst>
              </a:tr>
              <a:tr h="558800">
                <a:tc rowSpan="9">
                  <a:txBody>
                    <a:bodyPr/>
                    <a:lstStyle/>
                    <a:p>
                      <a:r>
                        <a:rPr lang="en-US" dirty="0">
                          <a:effectLst/>
                        </a:rPr>
                        <a:t>Phase 1</a:t>
                      </a:r>
                    </a:p>
                  </a:txBody>
                  <a:tcPr marL="0" marR="0" marT="0" marB="0" anchor="ctr"/>
                </a:tc>
                <a:tc rowSpan="5">
                  <a:txBody>
                    <a:bodyPr/>
                    <a:lstStyle/>
                    <a:p>
                      <a:r>
                        <a:rPr lang="en-US" dirty="0">
                          <a:effectLst/>
                        </a:rPr>
                        <a:t>Journal and Books </a:t>
                      </a:r>
                    </a:p>
                    <a:p>
                      <a:endParaRPr lang="en-US" dirty="0">
                        <a:effectLst/>
                      </a:endParaRPr>
                    </a:p>
                    <a:p>
                      <a:r>
                        <a:rPr lang="en-US" dirty="0">
                          <a:effectLst/>
                        </a:rPr>
                        <a:t>Team Lead, </a:t>
                      </a:r>
                    </a:p>
                    <a:p>
                      <a:r>
                        <a:rPr lang="en-US" dirty="0">
                          <a:effectLst/>
                        </a:rPr>
                        <a:t> </a:t>
                      </a:r>
                    </a:p>
                    <a:p>
                      <a:r>
                        <a:rPr lang="en-US" dirty="0">
                          <a:effectLst/>
                        </a:rPr>
                        <a:t> </a:t>
                      </a:r>
                    </a:p>
                  </a:txBody>
                  <a:tcPr marL="0" marR="0" marT="0" marB="0" anchor="ctr"/>
                </a:tc>
                <a:tc>
                  <a:txBody>
                    <a:bodyPr/>
                    <a:lstStyle/>
                    <a:p>
                      <a:r>
                        <a:rPr lang="en-US" dirty="0">
                          <a:effectLst/>
                        </a:rPr>
                        <a:t>Mange production Task- Assign Task</a:t>
                      </a:r>
                    </a:p>
                  </a:txBody>
                  <a:tcPr marL="0" marR="0" marT="0" marB="0" anchor="ctr"/>
                </a:tc>
                <a:tc>
                  <a:txBody>
                    <a:bodyPr/>
                    <a:lstStyle/>
                    <a:p>
                      <a:pPr algn="ctr"/>
                      <a:r>
                        <a:rPr lang="en-US">
                          <a:effectLst/>
                        </a:rPr>
                        <a:t>3</a:t>
                      </a:r>
                    </a:p>
                  </a:txBody>
                  <a:tcPr marL="0" marR="0" marT="0" marB="0" anchor="ctr"/>
                </a:tc>
                <a:tc>
                  <a:txBody>
                    <a:bodyPr/>
                    <a:lstStyle/>
                    <a:p>
                      <a:pPr algn="ctr" fontAlgn="auto"/>
                      <a:r>
                        <a:rPr lang="en-US" dirty="0">
                          <a:effectLst/>
                        </a:rPr>
                        <a:t>6</a:t>
                      </a:r>
                      <a:endParaRPr lang="en-US" dirty="0"/>
                    </a:p>
                  </a:txBody>
                  <a:tcPr marL="0" marR="0" marT="0" marB="0" anchor="ctr"/>
                </a:tc>
                <a:tc>
                  <a:txBody>
                    <a:bodyPr/>
                    <a:lstStyle/>
                    <a:p>
                      <a:pPr algn="ctr"/>
                      <a:r>
                        <a:rPr lang="en-US">
                          <a:effectLst/>
                        </a:rPr>
                        <a:t>2</a:t>
                      </a:r>
                    </a:p>
                  </a:txBody>
                  <a:tcPr marL="0" marR="0" marT="0" marB="0" anchor="ctr"/>
                </a:tc>
                <a:tc>
                  <a:txBody>
                    <a:bodyPr/>
                    <a:lstStyle/>
                    <a:p>
                      <a:pPr algn="ctr"/>
                      <a:r>
                        <a:rPr lang="en-US">
                          <a:effectLst/>
                        </a:rPr>
                        <a:t>11</a:t>
                      </a:r>
                    </a:p>
                  </a:txBody>
                  <a:tcPr marL="0" marR="0" marT="0" marB="0" anchor="ctr"/>
                </a:tc>
                <a:extLst>
                  <a:ext uri="{0D108BD9-81ED-4DB2-BD59-A6C34878D82A}">
                    <a16:rowId xmlns:a16="http://schemas.microsoft.com/office/drawing/2014/main" val="1124380391"/>
                  </a:ext>
                </a:extLst>
              </a:tr>
              <a:tr h="558800">
                <a:tc vMerge="1">
                  <a:txBody>
                    <a:bodyPr/>
                    <a:lstStyle/>
                    <a:p>
                      <a:endParaRPr lang="en-US"/>
                    </a:p>
                  </a:txBody>
                  <a:tcPr/>
                </a:tc>
                <a:tc vMerge="1">
                  <a:txBody>
                    <a:bodyPr/>
                    <a:lstStyle/>
                    <a:p>
                      <a:endParaRPr lang="en-US" dirty="0">
                        <a:effectLst/>
                      </a:endParaRPr>
                    </a:p>
                  </a:txBody>
                  <a:tcPr marL="0" marR="0" marT="0" marB="0" anchor="ctr"/>
                </a:tc>
                <a:tc>
                  <a:txBody>
                    <a:bodyPr/>
                    <a:lstStyle/>
                    <a:p>
                      <a:r>
                        <a:rPr lang="en-US" dirty="0">
                          <a:effectLst/>
                        </a:rPr>
                        <a:t>Manage production task- View assignee</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5</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7</a:t>
                      </a:r>
                    </a:p>
                  </a:txBody>
                  <a:tcPr marL="0" marR="0" marT="0" marB="0" anchor="ctr"/>
                </a:tc>
                <a:extLst>
                  <a:ext uri="{0D108BD9-81ED-4DB2-BD59-A6C34878D82A}">
                    <a16:rowId xmlns:a16="http://schemas.microsoft.com/office/drawing/2014/main" val="778950456"/>
                  </a:ext>
                </a:extLst>
              </a:tr>
              <a:tr h="558800">
                <a:tc vMerge="1">
                  <a:txBody>
                    <a:bodyPr/>
                    <a:lstStyle/>
                    <a:p>
                      <a:endParaRPr lang="en-US"/>
                    </a:p>
                  </a:txBody>
                  <a:tcPr/>
                </a:tc>
                <a:tc vMerge="1">
                  <a:txBody>
                    <a:bodyPr/>
                    <a:lstStyle/>
                    <a:p>
                      <a:endParaRPr lang="en-US" dirty="0">
                        <a:effectLst/>
                      </a:endParaRPr>
                    </a:p>
                  </a:txBody>
                  <a:tcPr marL="0" marR="0" marT="0" marB="0" anchor="ctr"/>
                </a:tc>
                <a:tc>
                  <a:txBody>
                    <a:bodyPr/>
                    <a:lstStyle/>
                    <a:p>
                      <a:r>
                        <a:rPr lang="en-US" dirty="0">
                          <a:effectLst/>
                        </a:rPr>
                        <a:t>Manage production task- Queries</a:t>
                      </a:r>
                    </a:p>
                  </a:txBody>
                  <a:tcPr marL="0" marR="0" marT="0" marB="0" anchor="ctr"/>
                </a:tc>
                <a:tc>
                  <a:txBody>
                    <a:bodyPr/>
                    <a:lstStyle/>
                    <a:p>
                      <a:pPr algn="ctr"/>
                      <a:r>
                        <a:rPr lang="en-US">
                          <a:effectLst/>
                        </a:rPr>
                        <a:t>2</a:t>
                      </a:r>
                    </a:p>
                  </a:txBody>
                  <a:tcPr marL="0" marR="0" marT="0" marB="0" anchor="ctr"/>
                </a:tc>
                <a:tc>
                  <a:txBody>
                    <a:bodyPr/>
                    <a:lstStyle/>
                    <a:p>
                      <a:pPr algn="ctr" fontAlgn="auto"/>
                      <a:endParaRPr lang="en-US">
                        <a:effectLst/>
                      </a:endParaRPr>
                    </a:p>
                    <a:p>
                      <a:pPr algn="ctr"/>
                      <a:r>
                        <a:rPr lang="en-US">
                          <a:effectLst/>
                        </a:rPr>
                        <a:t>5</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8</a:t>
                      </a:r>
                    </a:p>
                  </a:txBody>
                  <a:tcPr marL="0" marR="0" marT="0" marB="0" anchor="ctr"/>
                </a:tc>
                <a:extLst>
                  <a:ext uri="{0D108BD9-81ED-4DB2-BD59-A6C34878D82A}">
                    <a16:rowId xmlns:a16="http://schemas.microsoft.com/office/drawing/2014/main" val="1931279398"/>
                  </a:ext>
                </a:extLst>
              </a:tr>
              <a:tr h="279400">
                <a:tc vMerge="1">
                  <a:txBody>
                    <a:bodyPr/>
                    <a:lstStyle/>
                    <a:p>
                      <a:endParaRPr lang="en-US"/>
                    </a:p>
                  </a:txBody>
                  <a:tcPr/>
                </a:tc>
                <a:tc vMerge="1">
                  <a:txBody>
                    <a:bodyPr/>
                    <a:lstStyle/>
                    <a:p>
                      <a:endParaRPr lang="en-US" dirty="0">
                        <a:effectLst/>
                      </a:endParaRPr>
                    </a:p>
                  </a:txBody>
                  <a:tcPr marL="0" marR="0" marT="0" marB="0" anchor="ctr"/>
                </a:tc>
                <a:tc>
                  <a:txBody>
                    <a:bodyPr/>
                    <a:lstStyle/>
                    <a:p>
                      <a:r>
                        <a:rPr lang="en-US" dirty="0">
                          <a:effectLst/>
                        </a:rPr>
                        <a:t>File Status Report- Table View</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5</a:t>
                      </a:r>
                    </a:p>
                  </a:txBody>
                  <a:tcPr marL="0" marR="0" marT="0" marB="0" anchor="ctr"/>
                </a:tc>
                <a:extLst>
                  <a:ext uri="{0D108BD9-81ED-4DB2-BD59-A6C34878D82A}">
                    <a16:rowId xmlns:a16="http://schemas.microsoft.com/office/drawing/2014/main" val="2723598914"/>
                  </a:ext>
                </a:extLst>
              </a:tr>
              <a:tr h="279400">
                <a:tc vMerge="1">
                  <a:txBody>
                    <a:bodyPr/>
                    <a:lstStyle/>
                    <a:p>
                      <a:endParaRPr lang="en-US"/>
                    </a:p>
                  </a:txBody>
                  <a:tcPr/>
                </a:tc>
                <a:tc vMerge="1">
                  <a:txBody>
                    <a:bodyPr/>
                    <a:lstStyle/>
                    <a:p>
                      <a:endParaRPr lang="en-US" dirty="0">
                        <a:effectLst/>
                      </a:endParaRPr>
                    </a:p>
                  </a:txBody>
                  <a:tcPr marL="0" marR="0" marT="0" marB="0" anchor="ctr"/>
                </a:tc>
                <a:tc>
                  <a:txBody>
                    <a:bodyPr/>
                    <a:lstStyle/>
                    <a:p>
                      <a:r>
                        <a:rPr lang="en-US" dirty="0">
                          <a:effectLst/>
                        </a:rPr>
                        <a:t>File Status Report- Matric View</a:t>
                      </a:r>
                    </a:p>
                  </a:txBody>
                  <a:tcPr marL="0" marR="0" marT="0" marB="0" anchor="ctr"/>
                </a:tc>
                <a:tc>
                  <a:txBody>
                    <a:bodyPr/>
                    <a:lstStyle/>
                    <a:p>
                      <a:pPr algn="ctr"/>
                      <a:r>
                        <a:rPr lang="en-US">
                          <a:effectLst/>
                        </a:rPr>
                        <a:t>2</a:t>
                      </a:r>
                    </a:p>
                  </a:txBody>
                  <a:tcPr marL="0" marR="0" marT="0" marB="0" anchor="ctr"/>
                </a:tc>
                <a:tc>
                  <a:txBody>
                    <a:bodyPr/>
                    <a:lstStyle/>
                    <a:p>
                      <a:pPr algn="ctr"/>
                      <a:r>
                        <a:rPr lang="en-US">
                          <a:effectLst/>
                        </a:rPr>
                        <a:t>5</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8</a:t>
                      </a:r>
                    </a:p>
                  </a:txBody>
                  <a:tcPr marL="0" marR="0" marT="0" marB="0" anchor="ctr"/>
                </a:tc>
                <a:extLst>
                  <a:ext uri="{0D108BD9-81ED-4DB2-BD59-A6C34878D82A}">
                    <a16:rowId xmlns:a16="http://schemas.microsoft.com/office/drawing/2014/main" val="2918597725"/>
                  </a:ext>
                </a:extLst>
              </a:tr>
              <a:tr h="279400">
                <a:tc vMerge="1">
                  <a:txBody>
                    <a:bodyPr/>
                    <a:lstStyle/>
                    <a:p>
                      <a:endParaRPr lang="en-US"/>
                    </a:p>
                  </a:txBody>
                  <a:tcPr/>
                </a:tc>
                <a:tc rowSpan="4">
                  <a:txBody>
                    <a:bodyPr/>
                    <a:lstStyle/>
                    <a:p>
                      <a:r>
                        <a:rPr lang="en-US" dirty="0">
                          <a:effectLst/>
                        </a:rPr>
                        <a:t>Journal and Books</a:t>
                      </a:r>
                    </a:p>
                    <a:p>
                      <a:r>
                        <a:rPr lang="en-US" dirty="0">
                          <a:effectLst/>
                        </a:rPr>
                        <a:t>Team Member,</a:t>
                      </a:r>
                    </a:p>
                  </a:txBody>
                  <a:tcPr marL="0" marR="0" marT="0" marB="0" anchor="ctr"/>
                </a:tc>
                <a:tc>
                  <a:txBody>
                    <a:bodyPr/>
                    <a:lstStyle/>
                    <a:p>
                      <a:r>
                        <a:rPr lang="en-US" dirty="0">
                          <a:effectLst/>
                        </a:rPr>
                        <a:t>Dashboard </a:t>
                      </a:r>
                    </a:p>
                  </a:txBody>
                  <a:tcPr marL="0" marR="0" marT="0" marB="0" anchor="ctr"/>
                </a:tc>
                <a:tc>
                  <a:txBody>
                    <a:bodyPr/>
                    <a:lstStyle/>
                    <a:p>
                      <a:pPr algn="ctr"/>
                      <a:r>
                        <a:rPr lang="en-US">
                          <a:effectLst/>
                        </a:rPr>
                        <a:t>10</a:t>
                      </a:r>
                    </a:p>
                  </a:txBody>
                  <a:tcPr marL="0" marR="0" marT="0" marB="0" anchor="ctr"/>
                </a:tc>
                <a:tc>
                  <a:txBody>
                    <a:bodyPr/>
                    <a:lstStyle/>
                    <a:p>
                      <a:pPr algn="ctr"/>
                      <a:r>
                        <a:rPr lang="en-US">
                          <a:effectLst/>
                        </a:rPr>
                        <a:t>10</a:t>
                      </a:r>
                    </a:p>
                  </a:txBody>
                  <a:tcPr marL="0" marR="0" marT="0" marB="0" anchor="ctr"/>
                </a:tc>
                <a:tc>
                  <a:txBody>
                    <a:bodyPr/>
                    <a:lstStyle/>
                    <a:p>
                      <a:pPr algn="ctr"/>
                      <a:r>
                        <a:rPr lang="en-US">
                          <a:effectLst/>
                        </a:rPr>
                        <a:t>4</a:t>
                      </a:r>
                    </a:p>
                  </a:txBody>
                  <a:tcPr marL="0" marR="0" marT="0" marB="0" anchor="ctr"/>
                </a:tc>
                <a:tc>
                  <a:txBody>
                    <a:bodyPr/>
                    <a:lstStyle/>
                    <a:p>
                      <a:pPr algn="ctr"/>
                      <a:r>
                        <a:rPr lang="en-US">
                          <a:effectLst/>
                        </a:rPr>
                        <a:t>24</a:t>
                      </a:r>
                    </a:p>
                  </a:txBody>
                  <a:tcPr marL="0" marR="0" marT="0" marB="0" anchor="ctr"/>
                </a:tc>
                <a:extLst>
                  <a:ext uri="{0D108BD9-81ED-4DB2-BD59-A6C34878D82A}">
                    <a16:rowId xmlns:a16="http://schemas.microsoft.com/office/drawing/2014/main" val="349995757"/>
                  </a:ext>
                </a:extLst>
              </a:tr>
              <a:tr h="279400">
                <a:tc vMerge="1">
                  <a:txBody>
                    <a:bodyPr/>
                    <a:lstStyle/>
                    <a:p>
                      <a:endParaRPr lang="en-US"/>
                    </a:p>
                  </a:txBody>
                  <a:tcPr/>
                </a:tc>
                <a:tc vMerge="1">
                  <a:txBody>
                    <a:bodyPr/>
                    <a:lstStyle/>
                    <a:p>
                      <a:endParaRPr lang="en-US"/>
                    </a:p>
                  </a:txBody>
                  <a:tcPr/>
                </a:tc>
                <a:tc>
                  <a:txBody>
                    <a:bodyPr/>
                    <a:lstStyle/>
                    <a:p>
                      <a:r>
                        <a:rPr lang="en-US" dirty="0">
                          <a:effectLst/>
                        </a:rPr>
                        <a:t>Production Task</a:t>
                      </a:r>
                    </a:p>
                  </a:txBody>
                  <a:tcPr marL="0" marR="0" marT="0" marB="0" anchor="ctr"/>
                </a:tc>
                <a:tc>
                  <a:txBody>
                    <a:bodyPr/>
                    <a:lstStyle/>
                    <a:p>
                      <a:pPr algn="ctr"/>
                      <a:r>
                        <a:rPr lang="en-US">
                          <a:effectLst/>
                        </a:rPr>
                        <a:t>5</a:t>
                      </a:r>
                    </a:p>
                  </a:txBody>
                  <a:tcPr marL="0" marR="0" marT="0" marB="0" anchor="ctr"/>
                </a:tc>
                <a:tc>
                  <a:txBody>
                    <a:bodyPr/>
                    <a:lstStyle/>
                    <a:p>
                      <a:pPr algn="ctr"/>
                      <a:r>
                        <a:rPr lang="en-US">
                          <a:effectLst/>
                        </a:rPr>
                        <a:t>8</a:t>
                      </a:r>
                    </a:p>
                  </a:txBody>
                  <a:tcPr marL="0" marR="0" marT="0" marB="0" anchor="ctr"/>
                </a:tc>
                <a:tc>
                  <a:txBody>
                    <a:bodyPr/>
                    <a:lstStyle/>
                    <a:p>
                      <a:pPr algn="ctr"/>
                      <a:r>
                        <a:rPr lang="en-US">
                          <a:effectLst/>
                        </a:rPr>
                        <a:t>3</a:t>
                      </a:r>
                    </a:p>
                  </a:txBody>
                  <a:tcPr marL="0" marR="0" marT="0" marB="0" anchor="ctr"/>
                </a:tc>
                <a:tc>
                  <a:txBody>
                    <a:bodyPr/>
                    <a:lstStyle/>
                    <a:p>
                      <a:pPr algn="ctr"/>
                      <a:r>
                        <a:rPr lang="en-US">
                          <a:effectLst/>
                        </a:rPr>
                        <a:t>16</a:t>
                      </a:r>
                    </a:p>
                  </a:txBody>
                  <a:tcPr marL="0" marR="0" marT="0" marB="0" anchor="ctr"/>
                </a:tc>
                <a:extLst>
                  <a:ext uri="{0D108BD9-81ED-4DB2-BD59-A6C34878D82A}">
                    <a16:rowId xmlns:a16="http://schemas.microsoft.com/office/drawing/2014/main" val="623589072"/>
                  </a:ext>
                </a:extLst>
              </a:tr>
              <a:tr h="279400">
                <a:tc vMerge="1">
                  <a:txBody>
                    <a:bodyPr/>
                    <a:lstStyle/>
                    <a:p>
                      <a:endParaRPr lang="en-US"/>
                    </a:p>
                  </a:txBody>
                  <a:tcPr/>
                </a:tc>
                <a:tc vMerge="1">
                  <a:txBody>
                    <a:bodyPr/>
                    <a:lstStyle/>
                    <a:p>
                      <a:endParaRPr lang="en-US"/>
                    </a:p>
                  </a:txBody>
                  <a:tcPr/>
                </a:tc>
                <a:tc>
                  <a:txBody>
                    <a:bodyPr/>
                    <a:lstStyle/>
                    <a:p>
                      <a:r>
                        <a:rPr lang="en-US" dirty="0">
                          <a:effectLst/>
                        </a:rPr>
                        <a:t>File Status Report- Table View</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2</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3</a:t>
                      </a:r>
                    </a:p>
                  </a:txBody>
                  <a:tcPr marL="0" marR="0" marT="0" marB="0" anchor="ctr"/>
                </a:tc>
                <a:extLst>
                  <a:ext uri="{0D108BD9-81ED-4DB2-BD59-A6C34878D82A}">
                    <a16:rowId xmlns:a16="http://schemas.microsoft.com/office/drawing/2014/main" val="1581350250"/>
                  </a:ext>
                </a:extLst>
              </a:tr>
              <a:tr h="279400">
                <a:tc vMerge="1">
                  <a:txBody>
                    <a:bodyPr/>
                    <a:lstStyle/>
                    <a:p>
                      <a:endParaRPr lang="en-US"/>
                    </a:p>
                  </a:txBody>
                  <a:tcPr/>
                </a:tc>
                <a:tc vMerge="1">
                  <a:txBody>
                    <a:bodyPr/>
                    <a:lstStyle/>
                    <a:p>
                      <a:endParaRPr lang="en-US"/>
                    </a:p>
                  </a:txBody>
                  <a:tcPr/>
                </a:tc>
                <a:tc>
                  <a:txBody>
                    <a:bodyPr/>
                    <a:lstStyle/>
                    <a:p>
                      <a:r>
                        <a:rPr lang="en-US" dirty="0">
                          <a:effectLst/>
                        </a:rPr>
                        <a:t>File Status Report- Matric View</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2</a:t>
                      </a:r>
                    </a:p>
                  </a:txBody>
                  <a:tcPr marL="0" marR="0" marT="0" marB="0" anchor="ctr"/>
                </a:tc>
                <a:tc>
                  <a:txBody>
                    <a:bodyPr/>
                    <a:lstStyle/>
                    <a:p>
                      <a:pPr algn="ctr"/>
                      <a:r>
                        <a:rPr lang="en-US">
                          <a:effectLst/>
                        </a:rPr>
                        <a:t>1</a:t>
                      </a:r>
                    </a:p>
                  </a:txBody>
                  <a:tcPr marL="0" marR="0" marT="0" marB="0" anchor="ctr"/>
                </a:tc>
                <a:tc>
                  <a:txBody>
                    <a:bodyPr/>
                    <a:lstStyle/>
                    <a:p>
                      <a:pPr algn="ctr"/>
                      <a:r>
                        <a:rPr lang="en-US">
                          <a:effectLst/>
                        </a:rPr>
                        <a:t>3</a:t>
                      </a:r>
                    </a:p>
                  </a:txBody>
                  <a:tcPr marL="0" marR="0" marT="0" marB="0" anchor="ctr"/>
                </a:tc>
                <a:extLst>
                  <a:ext uri="{0D108BD9-81ED-4DB2-BD59-A6C34878D82A}">
                    <a16:rowId xmlns:a16="http://schemas.microsoft.com/office/drawing/2014/main" val="2314444848"/>
                  </a:ext>
                </a:extLst>
              </a:tr>
              <a:tr h="279400">
                <a:tc>
                  <a:txBody>
                    <a:bodyPr/>
                    <a:lstStyle/>
                    <a:p>
                      <a:endParaRPr lang="en-US" dirty="0">
                        <a:effectLst/>
                      </a:endParaRPr>
                    </a:p>
                  </a:txBody>
                  <a:tcPr marL="0" marR="0" marT="0" marB="0" anchor="ctr"/>
                </a:tc>
                <a:tc gridSpan="2">
                  <a:txBody>
                    <a:bodyPr/>
                    <a:lstStyle/>
                    <a:p>
                      <a:r>
                        <a:rPr lang="en-US" dirty="0">
                          <a:effectLst/>
                        </a:rPr>
                        <a:t>Total </a:t>
                      </a:r>
                      <a:r>
                        <a:rPr lang="en-US">
                          <a:effectLst/>
                        </a:rPr>
                        <a:t>efforts</a:t>
                      </a:r>
                      <a:endParaRPr lang="en-US" dirty="0">
                        <a:effectLst/>
                      </a:endParaRPr>
                    </a:p>
                  </a:txBody>
                  <a:tcPr marL="0" marR="0" marT="0" marB="0" anchor="ctr"/>
                </a:tc>
                <a:tc hMerge="1">
                  <a:txBody>
                    <a:bodyPr/>
                    <a:lstStyle/>
                    <a:p>
                      <a:endParaRPr lang="en-US"/>
                    </a:p>
                  </a:txBody>
                  <a:tcPr/>
                </a:tc>
                <a:tc>
                  <a:txBody>
                    <a:bodyPr/>
                    <a:lstStyle/>
                    <a:p>
                      <a:pPr algn="ctr"/>
                      <a:r>
                        <a:rPr lang="en-US" b="1" dirty="0">
                          <a:effectLst/>
                        </a:rPr>
                        <a:t>25</a:t>
                      </a:r>
                    </a:p>
                  </a:txBody>
                  <a:tcPr marL="0" marR="0" marT="0" marB="0" anchor="ctr"/>
                </a:tc>
                <a:tc>
                  <a:txBody>
                    <a:bodyPr/>
                    <a:lstStyle/>
                    <a:p>
                      <a:pPr algn="ctr"/>
                      <a:r>
                        <a:rPr lang="en-US" b="1" dirty="0">
                          <a:effectLst/>
                        </a:rPr>
                        <a:t>46</a:t>
                      </a:r>
                    </a:p>
                  </a:txBody>
                  <a:tcPr marL="0" marR="0" marT="0" marB="0" anchor="ctr"/>
                </a:tc>
                <a:tc>
                  <a:txBody>
                    <a:bodyPr/>
                    <a:lstStyle/>
                    <a:p>
                      <a:pPr algn="ctr"/>
                      <a:r>
                        <a:rPr lang="en-US" b="1" dirty="0">
                          <a:effectLst/>
                        </a:rPr>
                        <a:t>14</a:t>
                      </a:r>
                    </a:p>
                  </a:txBody>
                  <a:tcPr marL="0" marR="0" marT="0" marB="0" anchor="ctr"/>
                </a:tc>
                <a:tc>
                  <a:txBody>
                    <a:bodyPr/>
                    <a:lstStyle/>
                    <a:p>
                      <a:pPr algn="ctr"/>
                      <a:r>
                        <a:rPr lang="en-US" b="1" dirty="0">
                          <a:effectLst/>
                        </a:rPr>
                        <a:t>85</a:t>
                      </a:r>
                    </a:p>
                  </a:txBody>
                  <a:tcPr marL="0" marR="0" marT="0" marB="0" anchor="ctr"/>
                </a:tc>
                <a:extLst>
                  <a:ext uri="{0D108BD9-81ED-4DB2-BD59-A6C34878D82A}">
                    <a16:rowId xmlns:a16="http://schemas.microsoft.com/office/drawing/2014/main" val="2746899462"/>
                  </a:ext>
                </a:extLst>
              </a:tr>
            </a:tbl>
          </a:graphicData>
        </a:graphic>
      </p:graphicFrame>
      <p:sp>
        <p:nvSpPr>
          <p:cNvPr id="8" name="TextBox 7">
            <a:extLst>
              <a:ext uri="{FF2B5EF4-FFF2-40B4-BE49-F238E27FC236}">
                <a16:creationId xmlns:a16="http://schemas.microsoft.com/office/drawing/2014/main" id="{012BFF02-6367-44AC-8122-1ED258F107D0}"/>
              </a:ext>
            </a:extLst>
          </p:cNvPr>
          <p:cNvSpPr txBox="1"/>
          <p:nvPr/>
        </p:nvSpPr>
        <p:spPr>
          <a:xfrm>
            <a:off x="1389184" y="6142678"/>
            <a:ext cx="9020907" cy="646331"/>
          </a:xfrm>
          <a:prstGeom prst="rect">
            <a:avLst/>
          </a:prstGeom>
          <a:noFill/>
        </p:spPr>
        <p:txBody>
          <a:bodyPr wrap="square">
            <a:spAutoFit/>
          </a:bodyPr>
          <a:lstStyle/>
          <a:p>
            <a:pPr algn="l" rtl="0" fontAlgn="base">
              <a:buFont typeface="+mj-lt"/>
              <a:buAutoNum type="arabicPeriod"/>
            </a:pPr>
            <a:r>
              <a:rPr lang="en-US" sz="1200" b="0" i="0" u="none" strike="noStrike" dirty="0">
                <a:solidFill>
                  <a:srgbClr val="3D3D3D"/>
                </a:solidFill>
                <a:effectLst/>
                <a:latin typeface="Calibri" panose="020F0502020204030204" pitchFamily="34" charset="0"/>
              </a:rPr>
              <a:t>The UI screen development is completed and signed off is received from Production team. (</a:t>
            </a:r>
            <a:r>
              <a:rPr lang="en-US" sz="1200" b="0" i="0" u="sng" strike="noStrike" dirty="0">
                <a:solidFill>
                  <a:srgbClr val="3D3D3D"/>
                </a:solidFill>
                <a:effectLst/>
                <a:latin typeface="Calibri" panose="020F0502020204030204" pitchFamily="34" charset="0"/>
                <a:hlinkClick r:id="rId2"/>
              </a:rPr>
              <a:t>Journal Design</a:t>
            </a:r>
            <a:r>
              <a:rPr lang="en-US" sz="1200" b="0" i="0" u="none" strike="noStrike" dirty="0">
                <a:solidFill>
                  <a:srgbClr val="3D3D3D"/>
                </a:solidFill>
                <a:effectLst/>
                <a:latin typeface="Calibri" panose="020F0502020204030204" pitchFamily="34" charset="0"/>
              </a:rPr>
              <a:t>, </a:t>
            </a:r>
            <a:r>
              <a:rPr lang="en-US" sz="1200" b="0" i="0" u="sng" strike="noStrike" dirty="0">
                <a:solidFill>
                  <a:srgbClr val="3D3D3D"/>
                </a:solidFill>
                <a:effectLst/>
                <a:latin typeface="Calibri" panose="020F0502020204030204" pitchFamily="34" charset="0"/>
                <a:hlinkClick r:id="rId3"/>
              </a:rPr>
              <a:t>Books Design</a:t>
            </a:r>
            <a:r>
              <a:rPr lang="en-US" sz="1200" b="0" i="0" u="none" strike="noStrike" dirty="0">
                <a:solidFill>
                  <a:srgbClr val="3D3D3D"/>
                </a:solidFill>
                <a:effectLst/>
                <a:latin typeface="Calibri" panose="020F0502020204030204" pitchFamily="34" charset="0"/>
              </a:rPr>
              <a:t>)</a:t>
            </a:r>
            <a:r>
              <a:rPr lang="en-US" sz="1200" b="0" i="0" dirty="0">
                <a:solidFill>
                  <a:srgbClr val="3D3D3D"/>
                </a:solidFill>
                <a:effectLst/>
                <a:latin typeface="Calibri" panose="020F0502020204030204" pitchFamily="34" charset="0"/>
              </a:rPr>
              <a:t>​</a:t>
            </a:r>
            <a:endParaRPr lang="en-US" sz="1200" b="0" i="0" dirty="0">
              <a:solidFill>
                <a:srgbClr val="3D3D3D"/>
              </a:solidFill>
              <a:effectLst/>
              <a:latin typeface="Arial" panose="020B0604020202020204" pitchFamily="34" charset="0"/>
            </a:endParaRPr>
          </a:p>
          <a:p>
            <a:pPr algn="l" rtl="0" fontAlgn="base">
              <a:buFont typeface="+mj-lt"/>
              <a:buAutoNum type="arabicPeriod"/>
            </a:pPr>
            <a:r>
              <a:rPr lang="en-US" sz="1200" b="0" i="0" u="none" strike="noStrike" dirty="0">
                <a:solidFill>
                  <a:srgbClr val="3D3D3D"/>
                </a:solidFill>
                <a:effectLst/>
                <a:latin typeface="Calibri" panose="020F0502020204030204" pitchFamily="34" charset="0"/>
              </a:rPr>
              <a:t>This plan will be merged with </a:t>
            </a:r>
            <a:r>
              <a:rPr lang="en-US" sz="1200" b="0" i="0" u="none" strike="noStrike" dirty="0" err="1">
                <a:solidFill>
                  <a:srgbClr val="3D3D3D"/>
                </a:solidFill>
                <a:effectLst/>
                <a:latin typeface="Calibri" panose="020F0502020204030204" pitchFamily="34" charset="0"/>
              </a:rPr>
              <a:t>ContentPilot</a:t>
            </a:r>
            <a:r>
              <a:rPr lang="en-US" sz="1200" b="0" i="0" u="none" strike="noStrike" dirty="0">
                <a:solidFill>
                  <a:srgbClr val="3D3D3D"/>
                </a:solidFill>
                <a:effectLst/>
                <a:latin typeface="Calibri" panose="020F0502020204030204" pitchFamily="34" charset="0"/>
              </a:rPr>
              <a:t> 2.0 (ACDC workflow implementation)</a:t>
            </a:r>
            <a:r>
              <a:rPr lang="en-US" sz="1200" b="0" i="0" dirty="0">
                <a:solidFill>
                  <a:srgbClr val="3D3D3D"/>
                </a:solidFill>
                <a:effectLst/>
                <a:latin typeface="Calibri" panose="020F0502020204030204" pitchFamily="34" charset="0"/>
              </a:rPr>
              <a:t>​</a:t>
            </a:r>
            <a:endParaRPr lang="en-US" sz="1200" b="0" i="0" dirty="0">
              <a:solidFill>
                <a:srgbClr val="3D3D3D"/>
              </a:solidFill>
              <a:effectLst/>
              <a:latin typeface="Arial" panose="020B0604020202020204" pitchFamily="34" charset="0"/>
            </a:endParaRPr>
          </a:p>
          <a:p>
            <a:pPr algn="l" rtl="0" fontAlgn="base">
              <a:buFont typeface="+mj-lt"/>
              <a:buAutoNum type="arabicPeriod"/>
            </a:pPr>
            <a:r>
              <a:rPr lang="en-US" sz="1200" b="0" i="0" u="none" strike="noStrike" dirty="0">
                <a:solidFill>
                  <a:srgbClr val="3D3D3D"/>
                </a:solidFill>
                <a:effectLst/>
                <a:latin typeface="Calibri" panose="020F0502020204030204" pitchFamily="34" charset="0"/>
              </a:rPr>
              <a:t>UI/UX Roadmap plan phase 2– Requirement gathering in progress (Req. Closure- 20th September)</a:t>
            </a:r>
            <a:endParaRPr lang="en-US" sz="1200" b="0" i="0" dirty="0">
              <a:solidFill>
                <a:srgbClr val="3D3D3D"/>
              </a:solidFill>
              <a:effectLst/>
              <a:latin typeface="Arial" panose="020B0604020202020204" pitchFamily="34" charset="0"/>
            </a:endParaRPr>
          </a:p>
        </p:txBody>
      </p:sp>
    </p:spTree>
    <p:extLst>
      <p:ext uri="{BB962C8B-B14F-4D97-AF65-F5344CB8AC3E}">
        <p14:creationId xmlns:p14="http://schemas.microsoft.com/office/powerpoint/2010/main" val="77453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E1E8-A9CB-4DDB-A412-EF9C7CAB031C}"/>
              </a:ext>
            </a:extLst>
          </p:cNvPr>
          <p:cNvSpPr>
            <a:spLocks noGrp="1"/>
          </p:cNvSpPr>
          <p:nvPr>
            <p:ph type="title"/>
          </p:nvPr>
        </p:nvSpPr>
        <p:spPr/>
        <p:txBody>
          <a:bodyPr/>
          <a:lstStyle/>
          <a:p>
            <a:r>
              <a:rPr lang="en-US" dirty="0"/>
              <a:t>UI/UX – Requirement Gathering for Phase 2 </a:t>
            </a:r>
            <a:endParaRPr lang="en-IN" dirty="0"/>
          </a:p>
        </p:txBody>
      </p:sp>
      <p:sp>
        <p:nvSpPr>
          <p:cNvPr id="4" name="Footer Placeholder 3">
            <a:extLst>
              <a:ext uri="{FF2B5EF4-FFF2-40B4-BE49-F238E27FC236}">
                <a16:creationId xmlns:a16="http://schemas.microsoft.com/office/drawing/2014/main" id="{82093D85-1471-40DF-BD83-1C118C680496}"/>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4">
            <a:extLst>
              <a:ext uri="{FF2B5EF4-FFF2-40B4-BE49-F238E27FC236}">
                <a16:creationId xmlns:a16="http://schemas.microsoft.com/office/drawing/2014/main" id="{78DF0E51-FDD4-42B5-A75D-9ECB06D16BE2}"/>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3" name="Table 5">
            <a:extLst>
              <a:ext uri="{FF2B5EF4-FFF2-40B4-BE49-F238E27FC236}">
                <a16:creationId xmlns:a16="http://schemas.microsoft.com/office/drawing/2014/main" id="{876FAB5C-0AAC-43D2-9D94-C524BE6B2AD8}"/>
              </a:ext>
            </a:extLst>
          </p:cNvPr>
          <p:cNvGraphicFramePr>
            <a:graphicFrameLocks noGrp="1"/>
          </p:cNvGraphicFramePr>
          <p:nvPr>
            <p:extLst>
              <p:ext uri="{D42A27DB-BD31-4B8C-83A1-F6EECF244321}">
                <p14:modId xmlns:p14="http://schemas.microsoft.com/office/powerpoint/2010/main" val="669282591"/>
              </p:ext>
            </p:extLst>
          </p:nvPr>
        </p:nvGraphicFramePr>
        <p:xfrm>
          <a:off x="1278498" y="2035246"/>
          <a:ext cx="8898012" cy="3032760"/>
        </p:xfrm>
        <a:graphic>
          <a:graphicData uri="http://schemas.openxmlformats.org/drawingml/2006/table">
            <a:tbl>
              <a:tblPr firstRow="1" bandRow="1">
                <a:tableStyleId>{5C22544A-7EE6-4342-B048-85BDC9FD1C3A}</a:tableStyleId>
              </a:tblPr>
              <a:tblGrid>
                <a:gridCol w="893202">
                  <a:extLst>
                    <a:ext uri="{9D8B030D-6E8A-4147-A177-3AD203B41FA5}">
                      <a16:colId xmlns:a16="http://schemas.microsoft.com/office/drawing/2014/main" val="2400060856"/>
                    </a:ext>
                  </a:extLst>
                </a:gridCol>
                <a:gridCol w="1185863">
                  <a:extLst>
                    <a:ext uri="{9D8B030D-6E8A-4147-A177-3AD203B41FA5}">
                      <a16:colId xmlns:a16="http://schemas.microsoft.com/office/drawing/2014/main" val="1339192106"/>
                    </a:ext>
                  </a:extLst>
                </a:gridCol>
                <a:gridCol w="2369941">
                  <a:extLst>
                    <a:ext uri="{9D8B030D-6E8A-4147-A177-3AD203B41FA5}">
                      <a16:colId xmlns:a16="http://schemas.microsoft.com/office/drawing/2014/main" val="2353872471"/>
                    </a:ext>
                  </a:extLst>
                </a:gridCol>
                <a:gridCol w="1483002">
                  <a:extLst>
                    <a:ext uri="{9D8B030D-6E8A-4147-A177-3AD203B41FA5}">
                      <a16:colId xmlns:a16="http://schemas.microsoft.com/office/drawing/2014/main" val="3244583520"/>
                    </a:ext>
                  </a:extLst>
                </a:gridCol>
                <a:gridCol w="1483002">
                  <a:extLst>
                    <a:ext uri="{9D8B030D-6E8A-4147-A177-3AD203B41FA5}">
                      <a16:colId xmlns:a16="http://schemas.microsoft.com/office/drawing/2014/main" val="1550385404"/>
                    </a:ext>
                  </a:extLst>
                </a:gridCol>
                <a:gridCol w="1483002">
                  <a:extLst>
                    <a:ext uri="{9D8B030D-6E8A-4147-A177-3AD203B41FA5}">
                      <a16:colId xmlns:a16="http://schemas.microsoft.com/office/drawing/2014/main" val="2064513886"/>
                    </a:ext>
                  </a:extLst>
                </a:gridCol>
              </a:tblGrid>
              <a:tr h="370840">
                <a:tc>
                  <a:txBody>
                    <a:bodyPr/>
                    <a:lstStyle/>
                    <a:p>
                      <a:r>
                        <a:rPr lang="en-US" dirty="0"/>
                        <a:t>Batch </a:t>
                      </a:r>
                      <a:endParaRPr lang="en-IN" dirty="0"/>
                    </a:p>
                  </a:txBody>
                  <a:tcPr/>
                </a:tc>
                <a:tc>
                  <a:txBody>
                    <a:bodyPr/>
                    <a:lstStyle/>
                    <a:p>
                      <a:r>
                        <a:rPr lang="en-US" dirty="0"/>
                        <a:t>Type</a:t>
                      </a:r>
                      <a:endParaRPr lang="en-IN" dirty="0"/>
                    </a:p>
                  </a:txBody>
                  <a:tcPr/>
                </a:tc>
                <a:tc>
                  <a:txBody>
                    <a:bodyPr/>
                    <a:lstStyle/>
                    <a:p>
                      <a:r>
                        <a:rPr lang="en-US" dirty="0"/>
                        <a:t>Customer list</a:t>
                      </a:r>
                      <a:endParaRPr lang="en-IN" dirty="0"/>
                    </a:p>
                  </a:txBody>
                  <a:tcPr/>
                </a:tc>
                <a:tc>
                  <a:txBody>
                    <a:bodyPr/>
                    <a:lstStyle/>
                    <a:p>
                      <a:r>
                        <a:rPr lang="en-US" dirty="0"/>
                        <a:t>Req. given by</a:t>
                      </a:r>
                      <a:endParaRPr lang="en-IN" dirty="0"/>
                    </a:p>
                  </a:txBody>
                  <a:tcPr/>
                </a:tc>
                <a:tc>
                  <a:txBody>
                    <a:bodyPr/>
                    <a:lstStyle/>
                    <a:p>
                      <a:r>
                        <a:rPr lang="en-US" dirty="0"/>
                        <a:t>Req. shared Round 1 </a:t>
                      </a:r>
                      <a:endParaRPr lang="en-IN" dirty="0"/>
                    </a:p>
                  </a:txBody>
                  <a:tcPr/>
                </a:tc>
                <a:tc>
                  <a:txBody>
                    <a:bodyPr/>
                    <a:lstStyle/>
                    <a:p>
                      <a:r>
                        <a:rPr lang="en-US" dirty="0"/>
                        <a:t> Req. Round 2</a:t>
                      </a:r>
                      <a:endParaRPr lang="en-IN" dirty="0"/>
                    </a:p>
                  </a:txBody>
                  <a:tcPr/>
                </a:tc>
                <a:extLst>
                  <a:ext uri="{0D108BD9-81ED-4DB2-BD59-A6C34878D82A}">
                    <a16:rowId xmlns:a16="http://schemas.microsoft.com/office/drawing/2014/main" val="3242454899"/>
                  </a:ext>
                </a:extLst>
              </a:tr>
              <a:tr h="370840">
                <a:tc rowSpan="5">
                  <a:txBody>
                    <a:bodyPr/>
                    <a:lstStyle/>
                    <a:p>
                      <a:r>
                        <a:rPr lang="en-US" dirty="0"/>
                        <a:t>Batch 1</a:t>
                      </a:r>
                      <a:endParaRPr lang="en-IN" dirty="0"/>
                    </a:p>
                  </a:txBody>
                  <a:tcPr/>
                </a:tc>
                <a:tc rowSpan="5">
                  <a:txBody>
                    <a:bodyPr/>
                    <a:lstStyle/>
                    <a:p>
                      <a:r>
                        <a:rPr lang="en-US" dirty="0"/>
                        <a:t>New WMS customers</a:t>
                      </a:r>
                      <a:endParaRPr lang="en-IN" dirty="0"/>
                    </a:p>
                  </a:txBody>
                  <a:tcPr/>
                </a:tc>
                <a:tc>
                  <a:txBody>
                    <a:bodyPr/>
                    <a:lstStyle/>
                    <a:p>
                      <a:r>
                        <a:rPr lang="en-US" dirty="0"/>
                        <a:t>CUP Journals</a:t>
                      </a:r>
                      <a:endParaRPr lang="en-IN" dirty="0"/>
                    </a:p>
                  </a:txBody>
                  <a:tcPr/>
                </a:tc>
                <a:tc>
                  <a:txBody>
                    <a:bodyPr/>
                    <a:lstStyle/>
                    <a:p>
                      <a:r>
                        <a:rPr lang="en-IN" sz="1800" b="0" i="0" kern="1200" dirty="0" err="1">
                          <a:solidFill>
                            <a:schemeClr val="dk1"/>
                          </a:solidFill>
                          <a:effectLst/>
                          <a:latin typeface="+mn-lt"/>
                          <a:ea typeface="+mn-ea"/>
                          <a:cs typeface="+mn-cs"/>
                        </a:rPr>
                        <a:t>Karthickeyan</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Aboo</a:t>
                      </a:r>
                      <a:endParaRPr lang="en-IN" dirty="0"/>
                    </a:p>
                  </a:txBody>
                  <a:tcPr/>
                </a:tc>
                <a:tc>
                  <a:txBody>
                    <a:bodyPr/>
                    <a:lstStyle/>
                    <a:p>
                      <a:r>
                        <a:rPr lang="en-US" dirty="0"/>
                        <a:t>11-Sep-24</a:t>
                      </a:r>
                      <a:endParaRPr lang="en-IN" dirty="0"/>
                    </a:p>
                  </a:txBody>
                  <a:tcPr/>
                </a:tc>
                <a:tc>
                  <a:txBody>
                    <a:bodyPr/>
                    <a:lstStyle/>
                    <a:p>
                      <a:r>
                        <a:rPr lang="en-US" dirty="0"/>
                        <a:t>12-Sep-24</a:t>
                      </a:r>
                      <a:endParaRPr lang="en-IN" dirty="0"/>
                    </a:p>
                  </a:txBody>
                  <a:tcPr/>
                </a:tc>
                <a:extLst>
                  <a:ext uri="{0D108BD9-81ED-4DB2-BD59-A6C34878D82A}">
                    <a16:rowId xmlns:a16="http://schemas.microsoft.com/office/drawing/2014/main" val="2187300944"/>
                  </a:ext>
                </a:extLst>
              </a:tr>
              <a:tr h="370840">
                <a:tc vMerge="1">
                  <a:txBody>
                    <a:bodyPr/>
                    <a:lstStyle/>
                    <a:p>
                      <a:endParaRPr lang="en-IN" dirty="0"/>
                    </a:p>
                  </a:txBody>
                  <a:tcPr/>
                </a:tc>
                <a:tc vMerge="1">
                  <a:txBody>
                    <a:bodyPr/>
                    <a:lstStyle/>
                    <a:p>
                      <a:endParaRPr lang="en-IN" dirty="0"/>
                    </a:p>
                  </a:txBody>
                  <a:tcPr/>
                </a:tc>
                <a:tc>
                  <a:txBody>
                    <a:bodyPr/>
                    <a:lstStyle/>
                    <a:p>
                      <a:r>
                        <a:rPr lang="en-US" dirty="0"/>
                        <a:t>WKH Journals</a:t>
                      </a:r>
                      <a:endParaRPr lang="en-IN" dirty="0"/>
                    </a:p>
                  </a:txBody>
                  <a:tcPr/>
                </a:tc>
                <a:tc>
                  <a:txBody>
                    <a:bodyPr/>
                    <a:lstStyle/>
                    <a:p>
                      <a:r>
                        <a:rPr lang="en-US" dirty="0"/>
                        <a:t>Farhana </a:t>
                      </a:r>
                      <a:r>
                        <a:rPr lang="en-US" dirty="0" err="1"/>
                        <a:t>Haseen</a:t>
                      </a:r>
                      <a:endParaRPr lang="en-IN" dirty="0"/>
                    </a:p>
                  </a:txBody>
                  <a:tcPr/>
                </a:tc>
                <a:tc>
                  <a:txBody>
                    <a:bodyPr/>
                    <a:lstStyle/>
                    <a:p>
                      <a:r>
                        <a:rPr lang="en-US" dirty="0"/>
                        <a:t>12-Sep-24</a:t>
                      </a:r>
                      <a:endParaRPr lang="en-IN" dirty="0"/>
                    </a:p>
                  </a:txBody>
                  <a:tcPr/>
                </a:tc>
                <a:tc>
                  <a:txBody>
                    <a:bodyPr/>
                    <a:lstStyle/>
                    <a:p>
                      <a:r>
                        <a:rPr lang="en-US" dirty="0"/>
                        <a:t>12-Sep-24</a:t>
                      </a:r>
                      <a:endParaRPr lang="en-IN" dirty="0"/>
                    </a:p>
                  </a:txBody>
                  <a:tcPr/>
                </a:tc>
                <a:extLst>
                  <a:ext uri="{0D108BD9-81ED-4DB2-BD59-A6C34878D82A}">
                    <a16:rowId xmlns:a16="http://schemas.microsoft.com/office/drawing/2014/main" val="3593274697"/>
                  </a:ext>
                </a:extLst>
              </a:tr>
              <a:tr h="370840">
                <a:tc vMerge="1">
                  <a:txBody>
                    <a:bodyPr/>
                    <a:lstStyle/>
                    <a:p>
                      <a:endParaRPr lang="en-IN" dirty="0"/>
                    </a:p>
                  </a:txBody>
                  <a:tcPr/>
                </a:tc>
                <a:tc vMerge="1">
                  <a:txBody>
                    <a:bodyPr/>
                    <a:lstStyle/>
                    <a:p>
                      <a:endParaRPr lang="en-IN" dirty="0"/>
                    </a:p>
                  </a:txBody>
                  <a:tcPr/>
                </a:tc>
                <a:tc>
                  <a:txBody>
                    <a:bodyPr/>
                    <a:lstStyle/>
                    <a:p>
                      <a:r>
                        <a:rPr lang="en-US" dirty="0"/>
                        <a:t>Springer Journals</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86055737"/>
                  </a:ext>
                </a:extLst>
              </a:tr>
              <a:tr h="370840">
                <a:tc vMerge="1">
                  <a:txBody>
                    <a:bodyPr/>
                    <a:lstStyle/>
                    <a:p>
                      <a:endParaRPr lang="en-IN" dirty="0"/>
                    </a:p>
                  </a:txBody>
                  <a:tcPr/>
                </a:tc>
                <a:tc vMerge="1">
                  <a:txBody>
                    <a:bodyPr/>
                    <a:lstStyle/>
                    <a:p>
                      <a:endParaRPr lang="en-IN" dirty="0"/>
                    </a:p>
                  </a:txBody>
                  <a:tcPr/>
                </a:tc>
                <a:tc>
                  <a:txBody>
                    <a:bodyPr/>
                    <a:lstStyle/>
                    <a:p>
                      <a:r>
                        <a:rPr lang="en-US" dirty="0"/>
                        <a:t>Emerald Journals</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90121694"/>
                  </a:ext>
                </a:extLst>
              </a:tr>
              <a:tr h="370840">
                <a:tc vMerge="1">
                  <a:txBody>
                    <a:bodyPr/>
                    <a:lstStyle/>
                    <a:p>
                      <a:endParaRPr lang="en-IN" dirty="0"/>
                    </a:p>
                  </a:txBody>
                  <a:tcPr/>
                </a:tc>
                <a:tc vMerge="1">
                  <a:txBody>
                    <a:bodyPr/>
                    <a:lstStyle/>
                    <a:p>
                      <a:endParaRPr lang="en-IN" dirty="0"/>
                    </a:p>
                  </a:txBody>
                  <a:tcPr/>
                </a:tc>
                <a:tc>
                  <a:txBody>
                    <a:bodyPr/>
                    <a:lstStyle/>
                    <a:p>
                      <a:r>
                        <a:rPr lang="en-US" dirty="0"/>
                        <a:t>ACS Journals</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08106910"/>
                  </a:ext>
                </a:extLst>
              </a:tr>
            </a:tbl>
          </a:graphicData>
        </a:graphic>
      </p:graphicFrame>
    </p:spTree>
    <p:extLst>
      <p:ext uri="{BB962C8B-B14F-4D97-AF65-F5344CB8AC3E}">
        <p14:creationId xmlns:p14="http://schemas.microsoft.com/office/powerpoint/2010/main" val="212529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E1E8-A9CB-4DDB-A412-EF9C7CAB031C}"/>
              </a:ext>
            </a:extLst>
          </p:cNvPr>
          <p:cNvSpPr>
            <a:spLocks noGrp="1"/>
          </p:cNvSpPr>
          <p:nvPr>
            <p:ph type="title"/>
          </p:nvPr>
        </p:nvSpPr>
        <p:spPr/>
        <p:txBody>
          <a:bodyPr/>
          <a:lstStyle/>
          <a:p>
            <a:r>
              <a:rPr lang="en-US" dirty="0"/>
              <a:t>UI/UX – Phase 2 Dev efforts and plan </a:t>
            </a:r>
            <a:endParaRPr lang="en-IN" dirty="0"/>
          </a:p>
        </p:txBody>
      </p:sp>
      <p:sp>
        <p:nvSpPr>
          <p:cNvPr id="4" name="Footer Placeholder 3">
            <a:extLst>
              <a:ext uri="{FF2B5EF4-FFF2-40B4-BE49-F238E27FC236}">
                <a16:creationId xmlns:a16="http://schemas.microsoft.com/office/drawing/2014/main" id="{82093D85-1471-40DF-BD83-1C118C680496}"/>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5" name="Slide Number Placeholder 4">
            <a:extLst>
              <a:ext uri="{FF2B5EF4-FFF2-40B4-BE49-F238E27FC236}">
                <a16:creationId xmlns:a16="http://schemas.microsoft.com/office/drawing/2014/main" id="{78DF0E51-FDD4-42B5-A75D-9ECB06D16BE2}"/>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B1B6DDD-4B8D-4370-957D-0F7C71832633}"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6F04D1D1-C7D8-3FF3-3CAC-3C5862606E17}"/>
              </a:ext>
            </a:extLst>
          </p:cNvPr>
          <p:cNvGraphicFramePr>
            <a:graphicFrameLocks noGrp="1"/>
          </p:cNvGraphicFramePr>
          <p:nvPr>
            <p:extLst>
              <p:ext uri="{D42A27DB-BD31-4B8C-83A1-F6EECF244321}">
                <p14:modId xmlns:p14="http://schemas.microsoft.com/office/powerpoint/2010/main" val="1529846571"/>
              </p:ext>
            </p:extLst>
          </p:nvPr>
        </p:nvGraphicFramePr>
        <p:xfrm>
          <a:off x="469705" y="1133798"/>
          <a:ext cx="11116723" cy="5506720"/>
        </p:xfrm>
        <a:graphic>
          <a:graphicData uri="http://schemas.openxmlformats.org/drawingml/2006/table">
            <a:tbl>
              <a:tblPr firstRow="1" bandRow="1">
                <a:tableStyleId>{5C22544A-7EE6-4342-B048-85BDC9FD1C3A}</a:tableStyleId>
              </a:tblPr>
              <a:tblGrid>
                <a:gridCol w="601858">
                  <a:extLst>
                    <a:ext uri="{9D8B030D-6E8A-4147-A177-3AD203B41FA5}">
                      <a16:colId xmlns:a16="http://schemas.microsoft.com/office/drawing/2014/main" val="2544718007"/>
                    </a:ext>
                  </a:extLst>
                </a:gridCol>
                <a:gridCol w="800100">
                  <a:extLst>
                    <a:ext uri="{9D8B030D-6E8A-4147-A177-3AD203B41FA5}">
                      <a16:colId xmlns:a16="http://schemas.microsoft.com/office/drawing/2014/main" val="3241221079"/>
                    </a:ext>
                  </a:extLst>
                </a:gridCol>
                <a:gridCol w="1185862">
                  <a:extLst>
                    <a:ext uri="{9D8B030D-6E8A-4147-A177-3AD203B41FA5}">
                      <a16:colId xmlns:a16="http://schemas.microsoft.com/office/drawing/2014/main" val="2625783842"/>
                    </a:ext>
                  </a:extLst>
                </a:gridCol>
                <a:gridCol w="814388">
                  <a:extLst>
                    <a:ext uri="{9D8B030D-6E8A-4147-A177-3AD203B41FA5}">
                      <a16:colId xmlns:a16="http://schemas.microsoft.com/office/drawing/2014/main" val="2190162222"/>
                    </a:ext>
                  </a:extLst>
                </a:gridCol>
                <a:gridCol w="4843462">
                  <a:extLst>
                    <a:ext uri="{9D8B030D-6E8A-4147-A177-3AD203B41FA5}">
                      <a16:colId xmlns:a16="http://schemas.microsoft.com/office/drawing/2014/main" val="2373070279"/>
                    </a:ext>
                  </a:extLst>
                </a:gridCol>
                <a:gridCol w="793749">
                  <a:extLst>
                    <a:ext uri="{9D8B030D-6E8A-4147-A177-3AD203B41FA5}">
                      <a16:colId xmlns:a16="http://schemas.microsoft.com/office/drawing/2014/main" val="2509088026"/>
                    </a:ext>
                  </a:extLst>
                </a:gridCol>
                <a:gridCol w="989486">
                  <a:extLst>
                    <a:ext uri="{9D8B030D-6E8A-4147-A177-3AD203B41FA5}">
                      <a16:colId xmlns:a16="http://schemas.microsoft.com/office/drawing/2014/main" val="810929183"/>
                    </a:ext>
                  </a:extLst>
                </a:gridCol>
                <a:gridCol w="590003">
                  <a:extLst>
                    <a:ext uri="{9D8B030D-6E8A-4147-A177-3AD203B41FA5}">
                      <a16:colId xmlns:a16="http://schemas.microsoft.com/office/drawing/2014/main" val="3198229900"/>
                    </a:ext>
                  </a:extLst>
                </a:gridCol>
                <a:gridCol w="497815">
                  <a:extLst>
                    <a:ext uri="{9D8B030D-6E8A-4147-A177-3AD203B41FA5}">
                      <a16:colId xmlns:a16="http://schemas.microsoft.com/office/drawing/2014/main" val="1348744850"/>
                    </a:ext>
                  </a:extLst>
                </a:gridCol>
              </a:tblGrid>
              <a:tr h="838200">
                <a:tc>
                  <a:txBody>
                    <a:bodyPr/>
                    <a:lstStyle/>
                    <a:p>
                      <a:r>
                        <a:rPr lang="en-US" dirty="0">
                          <a:effectLst/>
                        </a:rPr>
                        <a:t>Phase </a:t>
                      </a:r>
                    </a:p>
                  </a:txBody>
                  <a:tcPr marL="0" marR="0" marT="0" marB="0" anchor="ctr"/>
                </a:tc>
                <a:tc>
                  <a:txBody>
                    <a:bodyPr/>
                    <a:lstStyle/>
                    <a:p>
                      <a:r>
                        <a:rPr lang="en-US" dirty="0">
                          <a:effectLst/>
                        </a:rPr>
                        <a:t> Customer </a:t>
                      </a:r>
                    </a:p>
                  </a:txBody>
                  <a:tcPr marL="0" marR="0" marT="0" marB="0" anchor="ctr"/>
                </a:tc>
                <a:tc>
                  <a:txBody>
                    <a:bodyPr/>
                    <a:lstStyle/>
                    <a:p>
                      <a:r>
                        <a:rPr lang="en-US" dirty="0">
                          <a:effectLst/>
                        </a:rPr>
                        <a:t> Roles</a:t>
                      </a:r>
                    </a:p>
                  </a:txBody>
                  <a:tcPr marL="0" marR="0" marT="0" marB="0" anchor="ctr"/>
                </a:tc>
                <a:tc>
                  <a:txBody>
                    <a:bodyPr/>
                    <a:lstStyle/>
                    <a:p>
                      <a:r>
                        <a:rPr lang="en-US" dirty="0">
                          <a:effectLst/>
                        </a:rPr>
                        <a:t> Module /Features</a:t>
                      </a:r>
                    </a:p>
                  </a:txBody>
                  <a:tcPr marL="0" marR="0" marT="0" marB="0" anchor="ctr"/>
                </a:tc>
                <a:tc>
                  <a:txBody>
                    <a:bodyPr/>
                    <a:lstStyle/>
                    <a:p>
                      <a:r>
                        <a:rPr lang="en-US" dirty="0">
                          <a:effectLst/>
                        </a:rPr>
                        <a:t>Requirement</a:t>
                      </a:r>
                    </a:p>
                  </a:txBody>
                  <a:tcPr marL="0" marR="0" marT="0" marB="0" anchor="ctr"/>
                </a:tc>
                <a:tc>
                  <a:txBody>
                    <a:bodyPr/>
                    <a:lstStyle/>
                    <a:p>
                      <a:r>
                        <a:rPr lang="en-US" dirty="0">
                          <a:effectLst/>
                        </a:rPr>
                        <a:t>UI Effort(PD) </a:t>
                      </a:r>
                    </a:p>
                  </a:txBody>
                  <a:tcPr marL="0" marR="0" marT="0" marB="0" anchor="ctr"/>
                </a:tc>
                <a:tc>
                  <a:txBody>
                    <a:bodyPr/>
                    <a:lstStyle/>
                    <a:p>
                      <a:r>
                        <a:rPr lang="en-US" dirty="0">
                          <a:effectLst/>
                        </a:rPr>
                        <a:t>Development Efforts (PD)</a:t>
                      </a:r>
                    </a:p>
                  </a:txBody>
                  <a:tcPr marL="0" marR="0" marT="0" marB="0" anchor="ctr"/>
                </a:tc>
                <a:tc>
                  <a:txBody>
                    <a:bodyPr/>
                    <a:lstStyle/>
                    <a:p>
                      <a:pPr fontAlgn="auto"/>
                      <a:endParaRPr lang="en-US">
                        <a:effectLst/>
                      </a:endParaRPr>
                    </a:p>
                    <a:p>
                      <a:r>
                        <a:rPr lang="en-US" dirty="0">
                          <a:effectLst/>
                        </a:rPr>
                        <a:t>Testing efforts </a:t>
                      </a:r>
                    </a:p>
                  </a:txBody>
                  <a:tcPr marL="0" marR="0" marT="0" marB="0" anchor="ctr"/>
                </a:tc>
                <a:tc>
                  <a:txBody>
                    <a:bodyPr/>
                    <a:lstStyle/>
                    <a:p>
                      <a:r>
                        <a:rPr lang="en-US" dirty="0">
                          <a:effectLst/>
                        </a:rPr>
                        <a:t>Total efforts</a:t>
                      </a:r>
                    </a:p>
                  </a:txBody>
                  <a:tcPr marL="0" marR="0" marT="0" marB="0" anchor="ctr"/>
                </a:tc>
                <a:extLst>
                  <a:ext uri="{0D108BD9-81ED-4DB2-BD59-A6C34878D82A}">
                    <a16:rowId xmlns:a16="http://schemas.microsoft.com/office/drawing/2014/main" val="1451733797"/>
                  </a:ext>
                </a:extLst>
              </a:tr>
              <a:tr h="558800">
                <a:tc rowSpan="7">
                  <a:txBody>
                    <a:bodyPr/>
                    <a:lstStyle/>
                    <a:p>
                      <a:r>
                        <a:rPr lang="en-US" dirty="0">
                          <a:effectLst/>
                        </a:rPr>
                        <a:t>Phase 1</a:t>
                      </a:r>
                    </a:p>
                  </a:txBody>
                  <a:tcPr marL="0" marR="0" marT="0" marB="0" anchor="ctr"/>
                </a:tc>
                <a:tc rowSpan="6">
                  <a:txBody>
                    <a:bodyPr/>
                    <a:lstStyle/>
                    <a:p>
                      <a:r>
                        <a:rPr lang="en-US" dirty="0">
                          <a:effectLst/>
                        </a:rPr>
                        <a:t> CUP Journals</a:t>
                      </a:r>
                    </a:p>
                    <a:p>
                      <a:r>
                        <a:rPr lang="en-US" dirty="0">
                          <a:effectLst/>
                        </a:rPr>
                        <a:t> </a:t>
                      </a:r>
                    </a:p>
                  </a:txBody>
                  <a:tcPr marL="0" marR="0" marT="0" marB="0" anchor="ctr"/>
                </a:tc>
                <a:tc rowSpan="7">
                  <a:txBody>
                    <a:bodyPr/>
                    <a:lstStyle/>
                    <a:p>
                      <a:r>
                        <a:rPr lang="en-US" sz="1100" dirty="0">
                          <a:effectLst/>
                        </a:rPr>
                        <a:t> </a:t>
                      </a:r>
                      <a:r>
                        <a:rPr lang="en-US" sz="1200" dirty="0">
                          <a:effectLst/>
                        </a:rPr>
                        <a:t>Supplier Project Manager, Team Lead, Team Members</a:t>
                      </a:r>
                    </a:p>
                  </a:txBody>
                  <a:tcPr marL="0" marR="0" marT="0" marB="0" anchor="ctr"/>
                </a:tc>
                <a:tc>
                  <a:txBody>
                    <a:bodyPr/>
                    <a:lstStyle/>
                    <a:p>
                      <a:r>
                        <a:rPr lang="en-US" dirty="0">
                          <a:effectLst/>
                        </a:rPr>
                        <a:t>File Status Report</a:t>
                      </a:r>
                    </a:p>
                  </a:txBody>
                  <a:tcPr marL="0" marR="0" marT="0" marB="0" anchor="ctr"/>
                </a:tc>
                <a:tc>
                  <a:txBody>
                    <a:bodyPr/>
                    <a:lstStyle/>
                    <a:p>
                      <a:r>
                        <a:rPr lang="en-US" sz="1800" b="0" i="0" kern="1200" dirty="0">
                          <a:solidFill>
                            <a:schemeClr val="dk1"/>
                          </a:solidFill>
                          <a:effectLst/>
                          <a:latin typeface="+mn-lt"/>
                          <a:ea typeface="+mn-ea"/>
                          <a:cs typeface="+mn-cs"/>
                        </a:rPr>
                        <a:t>User need to scroll across all stages and activities or stages to check status and then click on the required activity to check status</a:t>
                      </a:r>
                      <a:endParaRPr lang="en-US" dirty="0">
                        <a:effectLst/>
                      </a:endParaRPr>
                    </a:p>
                  </a:txBody>
                  <a:tcPr marL="0" marR="0" marT="0" marB="0" anchor="ctr"/>
                </a:tc>
                <a:tc>
                  <a:txBody>
                    <a:bodyPr/>
                    <a:lstStyle/>
                    <a:p>
                      <a:pPr algn="ctr"/>
                      <a:endParaRPr lang="en-US" dirty="0">
                        <a:effectLst/>
                      </a:endParaRPr>
                    </a:p>
                  </a:txBody>
                  <a:tcPr marL="0" marR="0" marT="0" marB="0" anchor="ctr"/>
                </a:tc>
                <a:tc>
                  <a:txBody>
                    <a:bodyPr/>
                    <a:lstStyle/>
                    <a:p>
                      <a:pPr algn="ctr" fontAlgn="auto"/>
                      <a:endParaRPr lang="en-US" dirty="0"/>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extLst>
                  <a:ext uri="{0D108BD9-81ED-4DB2-BD59-A6C34878D82A}">
                    <a16:rowId xmlns:a16="http://schemas.microsoft.com/office/drawing/2014/main" val="1124380391"/>
                  </a:ext>
                </a:extLst>
              </a:tr>
              <a:tr h="558800">
                <a:tc vMerge="1">
                  <a:txBody>
                    <a:bodyPr/>
                    <a:lstStyle/>
                    <a:p>
                      <a:endParaRPr lang="en-US"/>
                    </a:p>
                  </a:txBody>
                  <a:tcPr/>
                </a:tc>
                <a:tc vMerge="1">
                  <a:txBody>
                    <a:bodyPr/>
                    <a:lstStyle/>
                    <a:p>
                      <a:endParaRPr lang="en-US" dirty="0">
                        <a:effectLst/>
                      </a:endParaRPr>
                    </a:p>
                  </a:txBody>
                  <a:tcPr marL="0" marR="0" marT="0" marB="0" anchor="ctr"/>
                </a:tc>
                <a:tc vMerge="1">
                  <a:txBody>
                    <a:bodyPr/>
                    <a:lstStyle/>
                    <a:p>
                      <a:endParaRPr lang="en-US" sz="1100" dirty="0">
                        <a:effectLst/>
                      </a:endParaRPr>
                    </a:p>
                  </a:txBody>
                  <a:tcPr marL="0" marR="0" marT="0" marB="0" anchor="ctr"/>
                </a:tc>
                <a:tc rowSpan="4">
                  <a:txBody>
                    <a:bodyPr/>
                    <a:lstStyle/>
                    <a:p>
                      <a:r>
                        <a:rPr lang="en-US" dirty="0">
                          <a:effectLst/>
                        </a:rPr>
                        <a:t>User Task</a:t>
                      </a:r>
                    </a:p>
                  </a:txBody>
                  <a:tcPr marL="0" marR="0" marT="0" marB="0" anchor="ctr"/>
                </a:tc>
                <a:tc>
                  <a:txBody>
                    <a:bodyPr/>
                    <a:lstStyle/>
                    <a:p>
                      <a:r>
                        <a:rPr lang="en-IN" sz="1800" b="0" i="0" kern="1200" dirty="0">
                          <a:solidFill>
                            <a:schemeClr val="dk1"/>
                          </a:solidFill>
                          <a:effectLst/>
                          <a:latin typeface="+mn-lt"/>
                          <a:ea typeface="+mn-ea"/>
                          <a:cs typeface="+mn-cs"/>
                        </a:rPr>
                        <a:t>Display pending remarks</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778950456"/>
                  </a:ext>
                </a:extLst>
              </a:tr>
              <a:tr h="558800">
                <a:tc vMerge="1">
                  <a:txBody>
                    <a:bodyPr/>
                    <a:lstStyle/>
                    <a:p>
                      <a:endParaRPr lang="en-US"/>
                    </a:p>
                  </a:txBody>
                  <a:tcPr/>
                </a:tc>
                <a:tc vMerge="1">
                  <a:txBody>
                    <a:bodyPr/>
                    <a:lstStyle/>
                    <a:p>
                      <a:endParaRPr lang="en-US" dirty="0">
                        <a:effectLst/>
                      </a:endParaRPr>
                    </a:p>
                  </a:txBody>
                  <a:tcPr marL="0" marR="0" marT="0" marB="0" anchor="ctr"/>
                </a:tc>
                <a:tc vMerge="1">
                  <a:txBody>
                    <a:bodyPr/>
                    <a:lstStyle/>
                    <a:p>
                      <a:endParaRPr lang="en-US" sz="1100" dirty="0">
                        <a:effectLst/>
                      </a:endParaRPr>
                    </a:p>
                  </a:txBody>
                  <a:tcPr marL="0" marR="0" marT="0" marB="0" anchor="ctr"/>
                </a:tc>
                <a:tc vMerge="1">
                  <a:txBody>
                    <a:bodyPr/>
                    <a:lstStyle/>
                    <a:p>
                      <a:endParaRPr lang="en-US" dirty="0">
                        <a:effectLst/>
                      </a:endParaRPr>
                    </a:p>
                  </a:txBody>
                  <a:tcPr marL="0" marR="0" marT="0" marB="0" anchor="ctr"/>
                </a:tc>
                <a:tc>
                  <a:txBody>
                    <a:bodyPr/>
                    <a:lstStyle/>
                    <a:p>
                      <a:r>
                        <a:rPr lang="en-US" sz="1800" b="0" i="0" kern="1200" dirty="0">
                          <a:solidFill>
                            <a:schemeClr val="dk1"/>
                          </a:solidFill>
                          <a:effectLst/>
                          <a:latin typeface="+mn-lt"/>
                          <a:ea typeface="+mn-ea"/>
                          <a:cs typeface="+mn-cs"/>
                        </a:rPr>
                        <a:t>Differentiation of articles with unclosed query</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fontAlgn="auto"/>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1931279398"/>
                  </a:ext>
                </a:extLst>
              </a:tr>
              <a:tr h="279400">
                <a:tc vMerge="1">
                  <a:txBody>
                    <a:bodyPr/>
                    <a:lstStyle/>
                    <a:p>
                      <a:endParaRPr lang="en-US"/>
                    </a:p>
                  </a:txBody>
                  <a:tcP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a:txBody>
                    <a:bodyPr/>
                    <a:lstStyle/>
                    <a:p>
                      <a:r>
                        <a:rPr lang="en-US" sz="1800" b="0" i="0" kern="1200" dirty="0">
                          <a:solidFill>
                            <a:schemeClr val="dk1"/>
                          </a:solidFill>
                          <a:effectLst/>
                          <a:latin typeface="+mn-lt"/>
                          <a:ea typeface="+mn-ea"/>
                          <a:cs typeface="+mn-cs"/>
                        </a:rPr>
                        <a:t>Query status column should be included in My task list</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2723598914"/>
                  </a:ext>
                </a:extLst>
              </a:tr>
              <a:tr h="236239">
                <a:tc vMerge="1">
                  <a:txBody>
                    <a:bodyPr/>
                    <a:lstStyle/>
                    <a:p>
                      <a:endParaRPr lang="en-US"/>
                    </a:p>
                  </a:txBody>
                  <a:tcP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a:txBody>
                    <a:bodyPr/>
                    <a:lstStyle/>
                    <a:p>
                      <a:r>
                        <a:rPr lang="en-US" dirty="0"/>
                        <a:t>Notes section- QC user should be able to acknowledge notes by TL</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2918597725"/>
                  </a:ext>
                </a:extLst>
              </a:tr>
              <a:tr h="236239">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rowSpan="2">
                  <a:txBody>
                    <a:bodyPr/>
                    <a:lstStyle/>
                    <a:p>
                      <a:r>
                        <a:rPr lang="en-US" dirty="0">
                          <a:effectLst/>
                        </a:rPr>
                        <a:t>WIP Report</a:t>
                      </a:r>
                    </a:p>
                  </a:txBody>
                  <a:tcPr marL="0" marR="0" marT="0" marB="0" anchor="ctr"/>
                </a:tc>
                <a:tc>
                  <a:txBody>
                    <a:bodyPr/>
                    <a:lstStyle/>
                    <a:p>
                      <a:r>
                        <a:rPr lang="en-US" sz="1800" b="0" i="0" kern="1200" dirty="0">
                          <a:solidFill>
                            <a:schemeClr val="dk1"/>
                          </a:solidFill>
                          <a:effectLst/>
                          <a:latin typeface="+mn-lt"/>
                          <a:ea typeface="+mn-ea"/>
                          <a:cs typeface="+mn-cs"/>
                        </a:rPr>
                        <a:t>Queried articles filter should be included in WIP report for TL and Team members</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1998230585"/>
                  </a:ext>
                </a:extLst>
              </a:tr>
              <a:tr h="236239">
                <a:tc vMerge="1">
                  <a:txBody>
                    <a:bodyPr/>
                    <a:lstStyle/>
                    <a:p>
                      <a:endParaRPr lang="en-US" dirty="0">
                        <a:effectLst/>
                      </a:endParaRPr>
                    </a:p>
                  </a:txBody>
                  <a:tcPr marL="0" marR="0" marT="0" marB="0" anchor="ctr"/>
                </a:tc>
                <a:tc>
                  <a:txBody>
                    <a:bodyPr/>
                    <a:lstStyle/>
                    <a:p>
                      <a:r>
                        <a:rPr lang="en-US" dirty="0">
                          <a:effectLst/>
                        </a:rPr>
                        <a:t>WKH Journals</a:t>
                      </a:r>
                    </a:p>
                  </a:txBody>
                  <a:tcPr marL="0" marR="0" marT="0" marB="0" anchor="ctr"/>
                </a:tc>
                <a:tc vMerge="1">
                  <a:txBody>
                    <a:bodyPr/>
                    <a:lstStyle/>
                    <a:p>
                      <a:endParaRPr lang="en-US" dirty="0">
                        <a:effectLst/>
                      </a:endParaRPr>
                    </a:p>
                  </a:txBody>
                  <a:tcPr marL="0" marR="0" marT="0" marB="0" anchor="ctr"/>
                </a:tc>
                <a:tc vMerge="1">
                  <a:txBody>
                    <a:bodyPr/>
                    <a:lstStyle/>
                    <a:p>
                      <a:endParaRPr lang="en-US" dirty="0">
                        <a:effectLst/>
                      </a:endParaRPr>
                    </a:p>
                  </a:txBody>
                  <a:tcPr marL="0" marR="0" marT="0" marB="0" anchor="ctr"/>
                </a:tc>
                <a:tc>
                  <a:txBody>
                    <a:bodyPr/>
                    <a:lstStyle/>
                    <a:p>
                      <a:r>
                        <a:rPr lang="en-US" sz="1800" b="0" i="0" kern="1200" dirty="0">
                          <a:solidFill>
                            <a:schemeClr val="dk1"/>
                          </a:solidFill>
                          <a:effectLst/>
                          <a:latin typeface="+mn-lt"/>
                          <a:ea typeface="+mn-ea"/>
                          <a:cs typeface="+mn-cs"/>
                        </a:rPr>
                        <a:t>I want the list of Journals and articles ingested on daily basis for the task that has been assigned </a:t>
                      </a:r>
                      <a:endParaRPr lang="en-US" dirty="0">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a:effectLst/>
                      </a:endParaRPr>
                    </a:p>
                  </a:txBody>
                  <a:tcPr marL="0" marR="0" marT="0" marB="0" anchor="ctr"/>
                </a:tc>
                <a:tc>
                  <a:txBody>
                    <a:bodyPr/>
                    <a:lstStyle/>
                    <a:p>
                      <a:pPr algn="ctr"/>
                      <a:endParaRPr lang="en-US" dirty="0">
                        <a:effectLst/>
                      </a:endParaRPr>
                    </a:p>
                  </a:txBody>
                  <a:tcPr marL="0" marR="0" marT="0" marB="0" anchor="ctr"/>
                </a:tc>
                <a:extLst>
                  <a:ext uri="{0D108BD9-81ED-4DB2-BD59-A6C34878D82A}">
                    <a16:rowId xmlns:a16="http://schemas.microsoft.com/office/drawing/2014/main" val="3144940644"/>
                  </a:ext>
                </a:extLst>
              </a:tr>
            </a:tbl>
          </a:graphicData>
        </a:graphic>
      </p:graphicFrame>
    </p:spTree>
    <p:extLst>
      <p:ext uri="{BB962C8B-B14F-4D97-AF65-F5344CB8AC3E}">
        <p14:creationId xmlns:p14="http://schemas.microsoft.com/office/powerpoint/2010/main" val="331900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42955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9D0B724-E0D6-2C2B-A775-4AF7DCAA988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2BDDF38C-4D92-55D2-4909-29CB2FCC239B}"/>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10676C89-C429-15EA-287D-A5B4148ADFB8}"/>
              </a:ext>
            </a:extLst>
          </p:cNvPr>
          <p:cNvGraphicFramePr>
            <a:graphicFrameLocks noGrp="1"/>
          </p:cNvGraphicFramePr>
          <p:nvPr>
            <p:extLst>
              <p:ext uri="{D42A27DB-BD31-4B8C-83A1-F6EECF244321}">
                <p14:modId xmlns:p14="http://schemas.microsoft.com/office/powerpoint/2010/main" val="1032030500"/>
              </p:ext>
            </p:extLst>
          </p:nvPr>
        </p:nvGraphicFramePr>
        <p:xfrm>
          <a:off x="455789" y="886019"/>
          <a:ext cx="10854592" cy="5502258"/>
        </p:xfrm>
        <a:graphic>
          <a:graphicData uri="http://schemas.openxmlformats.org/drawingml/2006/table">
            <a:tbl>
              <a:tblPr firstRow="1" firstCol="1" bandRow="1"/>
              <a:tblGrid>
                <a:gridCol w="1867385">
                  <a:extLst>
                    <a:ext uri="{9D8B030D-6E8A-4147-A177-3AD203B41FA5}">
                      <a16:colId xmlns:a16="http://schemas.microsoft.com/office/drawing/2014/main" val="3793169674"/>
                    </a:ext>
                  </a:extLst>
                </a:gridCol>
                <a:gridCol w="3325354">
                  <a:extLst>
                    <a:ext uri="{9D8B030D-6E8A-4147-A177-3AD203B41FA5}">
                      <a16:colId xmlns:a16="http://schemas.microsoft.com/office/drawing/2014/main" val="2288021608"/>
                    </a:ext>
                  </a:extLst>
                </a:gridCol>
                <a:gridCol w="1742543">
                  <a:extLst>
                    <a:ext uri="{9D8B030D-6E8A-4147-A177-3AD203B41FA5}">
                      <a16:colId xmlns:a16="http://schemas.microsoft.com/office/drawing/2014/main" val="2440522228"/>
                    </a:ext>
                  </a:extLst>
                </a:gridCol>
                <a:gridCol w="1408556">
                  <a:extLst>
                    <a:ext uri="{9D8B030D-6E8A-4147-A177-3AD203B41FA5}">
                      <a16:colId xmlns:a16="http://schemas.microsoft.com/office/drawing/2014/main" val="4147991468"/>
                    </a:ext>
                  </a:extLst>
                </a:gridCol>
                <a:gridCol w="2510754">
                  <a:extLst>
                    <a:ext uri="{9D8B030D-6E8A-4147-A177-3AD203B41FA5}">
                      <a16:colId xmlns:a16="http://schemas.microsoft.com/office/drawing/2014/main" val="2653303705"/>
                    </a:ext>
                  </a:extLst>
                </a:gridCol>
              </a:tblGrid>
              <a:tr h="365528">
                <a:tc>
                  <a:txBody>
                    <a:bodyPr/>
                    <a:lstStyle/>
                    <a:p>
                      <a:pPr algn="ctr">
                        <a:lnSpc>
                          <a:spcPct val="107000"/>
                        </a:lnSpc>
                        <a:spcAft>
                          <a:spcPts val="800"/>
                        </a:spcAft>
                      </a:pPr>
                      <a:r>
                        <a:rPr lang="en-IN" sz="1200" b="1" kern="100">
                          <a:effectLst/>
                          <a:latin typeface="Calibri"/>
                          <a:ea typeface="Calibri"/>
                          <a:cs typeface="Times New Roman"/>
                        </a:rPr>
                        <a:t>Workflow/Project</a:t>
                      </a:r>
                      <a:endParaRPr lang="en-IN" sz="1200" kern="100">
                        <a:effectLst/>
                        <a:latin typeface="Calibri"/>
                        <a:ea typeface="Calibri"/>
                        <a:cs typeface="Times New Roman"/>
                      </a:endParaRPr>
                    </a:p>
                  </a:txBody>
                  <a:tcPr marL="15399" marR="153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07000"/>
                        </a:lnSpc>
                        <a:spcAft>
                          <a:spcPts val="800"/>
                        </a:spcAft>
                      </a:pPr>
                      <a:r>
                        <a:rPr lang="en-IN" sz="1200" b="1" kern="100">
                          <a:effectLst/>
                          <a:latin typeface="Calibri"/>
                          <a:ea typeface="Calibri"/>
                          <a:cs typeface="Times New Roman"/>
                        </a:rPr>
                        <a:t>Description</a:t>
                      </a:r>
                      <a:endParaRPr lang="en-IN" sz="1200" kern="100">
                        <a:effectLst/>
                        <a:latin typeface="Calibri"/>
                        <a:ea typeface="Calibri"/>
                        <a:cs typeface="Times New Roman"/>
                      </a:endParaRPr>
                    </a:p>
                  </a:txBody>
                  <a:tcPr marL="15399" marR="153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07000"/>
                        </a:lnSpc>
                        <a:spcAft>
                          <a:spcPts val="800"/>
                        </a:spcAft>
                      </a:pPr>
                      <a:r>
                        <a:rPr lang="en-IN" sz="1200" b="1" kern="100">
                          <a:effectLst/>
                          <a:latin typeface="Calibri"/>
                          <a:ea typeface="Calibri"/>
                          <a:cs typeface="Times New Roman"/>
                        </a:rPr>
                        <a:t>Action</a:t>
                      </a:r>
                      <a:endParaRPr lang="en-IN" sz="1200" kern="100">
                        <a:effectLst/>
                        <a:latin typeface="Calibri"/>
                        <a:ea typeface="Calibri"/>
                        <a:cs typeface="Times New Roman"/>
                      </a:endParaRPr>
                    </a:p>
                  </a:txBody>
                  <a:tcPr marL="15399" marR="153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07000"/>
                        </a:lnSpc>
                        <a:spcAft>
                          <a:spcPts val="800"/>
                        </a:spcAft>
                      </a:pPr>
                      <a:r>
                        <a:rPr lang="en-IN" sz="1200" b="1" kern="100">
                          <a:effectLst/>
                          <a:latin typeface="Calibri"/>
                          <a:ea typeface="Calibri"/>
                          <a:cs typeface="Times New Roman"/>
                        </a:rPr>
                        <a:t>Due date</a:t>
                      </a:r>
                      <a:endParaRPr lang="en-IN" sz="1200" kern="100">
                        <a:effectLst/>
                        <a:latin typeface="Calibri"/>
                        <a:ea typeface="Calibri"/>
                        <a:cs typeface="Times New Roman"/>
                      </a:endParaRPr>
                    </a:p>
                  </a:txBody>
                  <a:tcPr marL="15399" marR="153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ct val="107000"/>
                        </a:lnSpc>
                        <a:spcAft>
                          <a:spcPts val="800"/>
                        </a:spcAft>
                      </a:pPr>
                      <a:r>
                        <a:rPr lang="en-IN" sz="1200" b="1" kern="100">
                          <a:effectLst/>
                          <a:latin typeface="Calibri"/>
                          <a:ea typeface="Calibri"/>
                          <a:cs typeface="Times New Roman"/>
                        </a:rPr>
                        <a:t>Who?</a:t>
                      </a:r>
                      <a:endParaRPr lang="en-IN" sz="1200" kern="100">
                        <a:effectLst/>
                        <a:latin typeface="Calibri"/>
                        <a:ea typeface="Calibri"/>
                        <a:cs typeface="Times New Roman"/>
                      </a:endParaRPr>
                    </a:p>
                  </a:txBody>
                  <a:tcPr marL="15399" marR="153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517164981"/>
                  </a:ext>
                </a:extLst>
              </a:tr>
              <a:tr h="712321">
                <a:tc>
                  <a:txBody>
                    <a:bodyPr/>
                    <a:lstStyle/>
                    <a:p>
                      <a:pPr>
                        <a:lnSpc>
                          <a:spcPct val="107000"/>
                        </a:lnSpc>
                        <a:spcAft>
                          <a:spcPts val="800"/>
                        </a:spcAft>
                      </a:pPr>
                      <a:r>
                        <a:rPr lang="en-IN" sz="1100" kern="100">
                          <a:solidFill>
                            <a:schemeClr val="tx1"/>
                          </a:solidFill>
                          <a:effectLst/>
                          <a:latin typeface="Calibri"/>
                          <a:ea typeface="Calibri"/>
                          <a:cs typeface="Times New Roman"/>
                        </a:rPr>
                        <a:t>Partnering with STM Research Integrity Hub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lvl="0" indent="-342900">
                        <a:lnSpc>
                          <a:spcPct val="107000"/>
                        </a:lnSpc>
                        <a:spcAft>
                          <a:spcPts val="800"/>
                        </a:spcAft>
                        <a:buFont typeface="+mj-lt"/>
                        <a:buAutoNum type="arabicPeriod"/>
                        <a:tabLst>
                          <a:tab pos="457200" algn="l"/>
                        </a:tabLst>
                      </a:pPr>
                      <a:r>
                        <a:rPr lang="en-IN" sz="1100" kern="100">
                          <a:solidFill>
                            <a:schemeClr val="tx1"/>
                          </a:solidFill>
                          <a:effectLst/>
                          <a:latin typeface="Calibri"/>
                          <a:ea typeface="Calibri"/>
                          <a:cs typeface="Times New Roman"/>
                        </a:rPr>
                        <a:t>Partnership </a:t>
                      </a:r>
                    </a:p>
                    <a:p>
                      <a:pPr marL="342900" lvl="0" indent="-342900">
                        <a:lnSpc>
                          <a:spcPct val="107000"/>
                        </a:lnSpc>
                        <a:spcAft>
                          <a:spcPts val="800"/>
                        </a:spcAft>
                        <a:buFont typeface="+mj-lt"/>
                        <a:buAutoNum type="arabicPeriod"/>
                        <a:tabLst>
                          <a:tab pos="457200" algn="l"/>
                        </a:tabLst>
                      </a:pPr>
                      <a:r>
                        <a:rPr lang="en-IN" sz="1100" kern="100">
                          <a:solidFill>
                            <a:schemeClr val="tx1"/>
                          </a:solidFill>
                          <a:effectLst/>
                          <a:latin typeface="Calibri"/>
                          <a:ea typeface="Calibri"/>
                          <a:cs typeface="Times New Roman"/>
                        </a:rPr>
                        <a:t>Getting access to their tools and integrating with our tool </a:t>
                      </a:r>
                    </a:p>
                    <a:p>
                      <a:pPr marL="342900" lvl="0" indent="-342900">
                        <a:lnSpc>
                          <a:spcPct val="107000"/>
                        </a:lnSpc>
                        <a:spcAft>
                          <a:spcPts val="800"/>
                        </a:spcAft>
                        <a:buFont typeface="+mj-lt"/>
                        <a:buAutoNum type="arabicPeriod"/>
                        <a:tabLst>
                          <a:tab pos="457200" algn="l"/>
                        </a:tabLst>
                      </a:pPr>
                      <a:r>
                        <a:rPr lang="en-IN" sz="1100" kern="100">
                          <a:solidFill>
                            <a:schemeClr val="tx1"/>
                          </a:solidFill>
                          <a:effectLst/>
                          <a:latin typeface="Calibri"/>
                          <a:ea typeface="Calibri"/>
                          <a:cs typeface="Times New Roman"/>
                        </a:rPr>
                        <a:t>Giving access of our tools to STM? Is it must?</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solidFill>
                            <a:schemeClr val="tx1"/>
                          </a:solidFill>
                          <a:effectLst/>
                          <a:latin typeface="Calibri"/>
                          <a:ea typeface="Calibri"/>
                          <a:cs typeface="Times New Roman"/>
                        </a:rPr>
                        <a:t>We need to logically close this communication </a:t>
                      </a:r>
                    </a:p>
                    <a:p>
                      <a:pPr lvl="0">
                        <a:lnSpc>
                          <a:spcPct val="107000"/>
                        </a:lnSpc>
                        <a:spcAft>
                          <a:spcPts val="800"/>
                        </a:spcAft>
                        <a:buNone/>
                      </a:pPr>
                      <a:r>
                        <a:rPr lang="en-IN" sz="1100" kern="100">
                          <a:solidFill>
                            <a:schemeClr val="tx1"/>
                          </a:solidFill>
                          <a:effectLst/>
                          <a:latin typeface="Calibri"/>
                          <a:ea typeface="Calibri"/>
                          <a:cs typeface="Times New Roman"/>
                        </a:rPr>
                        <a:t>As discussed with Ashutosh, this needs to be </a:t>
                      </a:r>
                      <a:r>
                        <a:rPr lang="en-IN" sz="1100" kern="100" err="1">
                          <a:solidFill>
                            <a:schemeClr val="tx1"/>
                          </a:solidFill>
                          <a:effectLst/>
                          <a:latin typeface="Calibri"/>
                          <a:ea typeface="Calibri"/>
                          <a:cs typeface="Times New Roman"/>
                        </a:rPr>
                        <a:t>ingnored</a:t>
                      </a:r>
                      <a:r>
                        <a:rPr lang="en-IN" sz="1100" kern="100">
                          <a:solidFill>
                            <a:schemeClr val="tx1"/>
                          </a:solidFill>
                          <a:effectLst/>
                          <a:latin typeface="Calibri"/>
                          <a:ea typeface="Calibri"/>
                          <a:cs typeface="Times New Roman"/>
                        </a:rPr>
                        <a:t> for now, STM research integrity only integrates with tools</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solidFill>
                            <a:schemeClr val="tx1"/>
                          </a:solidFill>
                          <a:effectLst/>
                          <a:latin typeface="Calibri"/>
                          <a:ea typeface="Calibri"/>
                          <a:cs typeface="Times New Roman"/>
                        </a:rPr>
                        <a:t> </a:t>
                      </a:r>
                      <a:r>
                        <a:rPr lang="en-IN" sz="1100" kern="100" err="1">
                          <a:solidFill>
                            <a:schemeClr val="tx1"/>
                          </a:solidFill>
                          <a:effectLst/>
                          <a:latin typeface="Calibri"/>
                          <a:ea typeface="Calibri"/>
                          <a:cs typeface="Times New Roman"/>
                        </a:rPr>
                        <a:t>Depricated</a:t>
                      </a:r>
                      <a:r>
                        <a:rPr lang="en-IN" sz="1100" kern="100">
                          <a:solidFill>
                            <a:schemeClr val="tx1"/>
                          </a:solidFill>
                          <a:effectLst/>
                          <a:latin typeface="Calibri"/>
                          <a:ea typeface="Calibri"/>
                          <a:cs typeface="Times New Roman"/>
                        </a:rPr>
                        <a:t> </a:t>
                      </a:r>
                      <a:endParaRPr lang="en-US">
                        <a:solidFill>
                          <a:schemeClr val="tx1"/>
                        </a:solidFill>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b="1" kern="100">
                          <a:solidFill>
                            <a:schemeClr val="tx1"/>
                          </a:solidFill>
                          <a:effectLst/>
                          <a:latin typeface="Calibri"/>
                          <a:ea typeface="Calibri"/>
                          <a:cs typeface="Times New Roman"/>
                        </a:rPr>
                        <a:t>Ashutosh </a:t>
                      </a:r>
                      <a:endParaRPr lang="en-IN" sz="1100" kern="100">
                        <a:solidFill>
                          <a:schemeClr val="tx1"/>
                        </a:solidFill>
                        <a:effectLst/>
                        <a:latin typeface="Calibri"/>
                        <a:ea typeface="Calibri"/>
                        <a:cs typeface="Times New Roman"/>
                      </a:endParaRPr>
                    </a:p>
                    <a:p>
                      <a:pPr>
                        <a:lnSpc>
                          <a:spcPct val="107000"/>
                        </a:lnSpc>
                        <a:spcAft>
                          <a:spcPts val="800"/>
                        </a:spcAft>
                      </a:pPr>
                      <a:endParaRPr lang="en-IN" sz="1100" kern="100">
                        <a:solidFill>
                          <a:schemeClr val="tx1"/>
                        </a:solidFill>
                        <a:effectLst/>
                        <a:latin typeface="Calibri"/>
                        <a:ea typeface="Calibri"/>
                        <a:cs typeface="Times New Roman"/>
                      </a:endParaRPr>
                    </a:p>
                    <a:p>
                      <a:pPr>
                        <a:lnSpc>
                          <a:spcPct val="107000"/>
                        </a:lnSpc>
                        <a:spcAft>
                          <a:spcPts val="800"/>
                        </a:spcAft>
                      </a:pPr>
                      <a:r>
                        <a:rPr lang="en-IN" sz="1100" kern="100">
                          <a:solidFill>
                            <a:schemeClr val="tx1"/>
                          </a:solidFill>
                          <a:effectLst/>
                          <a:latin typeface="Calibri"/>
                          <a:ea typeface="Calibri"/>
                          <a:cs typeface="Times New Roman"/>
                        </a:rPr>
                        <a:t>Ashutosh – Can you please close these actions logically. Who needs to do what.</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3939841"/>
                  </a:ext>
                </a:extLst>
              </a:tr>
              <a:tr h="1104202">
                <a:tc>
                  <a:txBody>
                    <a:bodyPr/>
                    <a:lstStyle/>
                    <a:p>
                      <a:pPr>
                        <a:lnSpc>
                          <a:spcPct val="107000"/>
                        </a:lnSpc>
                        <a:spcAft>
                          <a:spcPts val="800"/>
                        </a:spcAft>
                      </a:pPr>
                      <a:r>
                        <a:rPr lang="en-IN" sz="1100" kern="100">
                          <a:effectLst/>
                          <a:latin typeface="Calibri"/>
                          <a:ea typeface="Calibri"/>
                          <a:cs typeface="Times New Roman"/>
                        </a:rPr>
                        <a:t>ACDC like Journal System – Enhancement to our existing production systems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Refer “Appendix Table 1” – Respective team to come up with the timeline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Present the timeline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9/9/2024- Present plan for PAS – </a:t>
                      </a:r>
                      <a:r>
                        <a:rPr lang="en-IN" sz="1100" kern="100" err="1">
                          <a:effectLst/>
                          <a:latin typeface="Calibri"/>
                          <a:ea typeface="Calibri"/>
                          <a:cs typeface="Times New Roman"/>
                        </a:rPr>
                        <a:t>ipubedit</a:t>
                      </a:r>
                      <a:r>
                        <a:rPr lang="en-IN" sz="1100" kern="100">
                          <a:effectLst/>
                          <a:latin typeface="Calibri"/>
                          <a:ea typeface="Calibri"/>
                          <a:cs typeface="Times New Roman"/>
                        </a:rPr>
                        <a:t>, WMS, </a:t>
                      </a:r>
                      <a:r>
                        <a:rPr lang="en-IN" sz="1100" kern="100" err="1">
                          <a:effectLst/>
                          <a:latin typeface="Calibri"/>
                          <a:ea typeface="Calibri"/>
                          <a:cs typeface="Times New Roman"/>
                        </a:rPr>
                        <a:t>iNLP</a:t>
                      </a:r>
                      <a:r>
                        <a:rPr lang="en-IN" sz="1100" kern="100">
                          <a:effectLst/>
                          <a:latin typeface="Calibri"/>
                          <a:ea typeface="Calibri"/>
                          <a:cs typeface="Times New Roman"/>
                        </a:rPr>
                        <a:t> </a:t>
                      </a:r>
                      <a:endParaRPr lang="en-US"/>
                    </a:p>
                    <a:p>
                      <a:pPr lvl="0">
                        <a:lnSpc>
                          <a:spcPct val="107000"/>
                        </a:lnSpc>
                        <a:spcAft>
                          <a:spcPts val="800"/>
                        </a:spcAft>
                        <a:buNone/>
                      </a:pPr>
                      <a:r>
                        <a:rPr lang="en-IN" sz="1100" kern="100">
                          <a:effectLst/>
                          <a:latin typeface="Calibri"/>
                          <a:ea typeface="Calibri"/>
                          <a:cs typeface="Times New Roman"/>
                        </a:rPr>
                        <a:t>Round 1 discussion</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b="1" kern="100">
                          <a:effectLst/>
                          <a:latin typeface="Calibri"/>
                          <a:ea typeface="Calibri"/>
                          <a:cs typeface="Times New Roman"/>
                        </a:rPr>
                        <a:t>Harish (</a:t>
                      </a:r>
                      <a:r>
                        <a:rPr lang="en-IN" sz="1100" b="1" kern="100" err="1">
                          <a:effectLst/>
                          <a:latin typeface="Calibri"/>
                          <a:ea typeface="Calibri"/>
                          <a:cs typeface="Times New Roman"/>
                        </a:rPr>
                        <a:t>iPubEdit</a:t>
                      </a:r>
                      <a:r>
                        <a:rPr lang="en-IN" sz="1100" b="1" kern="100">
                          <a:effectLst/>
                          <a:latin typeface="Calibri"/>
                          <a:ea typeface="Calibri"/>
                          <a:cs typeface="Times New Roman"/>
                        </a:rPr>
                        <a:t> 4.0, </a:t>
                      </a:r>
                      <a:r>
                        <a:rPr lang="en-IN" sz="1100" b="1" kern="100" err="1">
                          <a:effectLst/>
                          <a:latin typeface="Calibri"/>
                          <a:ea typeface="Calibri"/>
                          <a:cs typeface="Times New Roman"/>
                        </a:rPr>
                        <a:t>iNLP</a:t>
                      </a:r>
                      <a:r>
                        <a:rPr lang="en-IN" sz="1100" b="1" kern="100">
                          <a:effectLst/>
                          <a:latin typeface="Calibri"/>
                          <a:ea typeface="Calibri"/>
                          <a:cs typeface="Times New Roman"/>
                        </a:rPr>
                        <a:t>  WMS) </a:t>
                      </a:r>
                    </a:p>
                    <a:p>
                      <a:pPr>
                        <a:lnSpc>
                          <a:spcPct val="107000"/>
                        </a:lnSpc>
                        <a:spcAft>
                          <a:spcPts val="800"/>
                        </a:spcAft>
                      </a:pPr>
                      <a:r>
                        <a:rPr lang="en-IN" sz="1100" b="1" kern="100">
                          <a:effectLst/>
                          <a:latin typeface="Calibri"/>
                          <a:ea typeface="Calibri"/>
                          <a:cs typeface="Times New Roman"/>
                        </a:rPr>
                        <a:t> Neeraj &amp; Sagayaraj </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3289783"/>
                  </a:ext>
                </a:extLst>
              </a:tr>
              <a:tr h="844264">
                <a:tc>
                  <a:txBody>
                    <a:bodyPr/>
                    <a:lstStyle/>
                    <a:p>
                      <a:pPr>
                        <a:lnSpc>
                          <a:spcPct val="107000"/>
                        </a:lnSpc>
                        <a:spcAft>
                          <a:spcPts val="800"/>
                        </a:spcAft>
                      </a:pPr>
                      <a:r>
                        <a:rPr lang="en-IN" sz="1100" b="1" kern="100">
                          <a:effectLst/>
                          <a:latin typeface="Calibri"/>
                          <a:ea typeface="Calibri"/>
                          <a:cs typeface="Times New Roman"/>
                        </a:rPr>
                        <a:t>Email tracking</a:t>
                      </a:r>
                      <a:r>
                        <a:rPr lang="en-IN" sz="1100" kern="100">
                          <a:effectLst/>
                          <a:latin typeface="Calibri"/>
                          <a:ea typeface="Calibri"/>
                          <a:cs typeface="Times New Roman"/>
                        </a:rPr>
                        <a:t> (systems like RT or Communication Hub)</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This feature is already in the WMS backlog and assigned as priority 3. Discussed with Vijay S, Veera, and </a:t>
                      </a:r>
                      <a:r>
                        <a:rPr lang="en-IN" sz="1100" kern="100" err="1">
                          <a:effectLst/>
                          <a:latin typeface="Calibri"/>
                          <a:ea typeface="Calibri"/>
                          <a:cs typeface="Times New Roman"/>
                        </a:rPr>
                        <a:t>Shtakshi</a:t>
                      </a:r>
                      <a:r>
                        <a:rPr lang="en-IN" sz="1100" kern="100">
                          <a:effectLst/>
                          <a:latin typeface="Calibri"/>
                          <a:ea typeface="Calibri"/>
                          <a:cs typeface="Times New Roman"/>
                        </a:rPr>
                        <a:t>. This request arose due to challenges from SN suppliers.</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Veera and Rajkumar/Vijay B has shared the concept and efforts with Daisy. </a:t>
                      </a:r>
                    </a:p>
                    <a:p>
                      <a:pPr lvl="0">
                        <a:lnSpc>
                          <a:spcPct val="107000"/>
                        </a:lnSpc>
                        <a:spcAft>
                          <a:spcPts val="800"/>
                        </a:spcAft>
                        <a:buNone/>
                      </a:pPr>
                      <a:r>
                        <a:rPr lang="en-IN" sz="1100" kern="100">
                          <a:effectLst/>
                          <a:latin typeface="Calibri"/>
                          <a:ea typeface="Calibri"/>
                          <a:cs typeface="Times New Roman"/>
                        </a:rPr>
                        <a:t>Team formation – In progress</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Team formation - </a:t>
                      </a:r>
                    </a:p>
                    <a:p>
                      <a:pPr lvl="0">
                        <a:lnSpc>
                          <a:spcPct val="107000"/>
                        </a:lnSpc>
                        <a:spcAft>
                          <a:spcPts val="800"/>
                        </a:spcAft>
                        <a:buNone/>
                      </a:pPr>
                      <a:endParaRPr lang="en-IN" sz="1100" kern="100">
                        <a:effectLst/>
                        <a:latin typeface="Calibri"/>
                        <a:ea typeface="Calibri"/>
                        <a:cs typeface="Times New Roman"/>
                      </a:endParaRPr>
                    </a:p>
                    <a:p>
                      <a:pPr lvl="0">
                        <a:lnSpc>
                          <a:spcPct val="107000"/>
                        </a:lnSpc>
                        <a:spcAft>
                          <a:spcPts val="800"/>
                        </a:spcAft>
                        <a:buNone/>
                      </a:pPr>
                      <a:r>
                        <a:rPr lang="en-IN" sz="1100" kern="100">
                          <a:effectLst/>
                          <a:latin typeface="Calibri"/>
                          <a:ea typeface="Calibri"/>
                          <a:cs typeface="Times New Roman"/>
                        </a:rPr>
                        <a:t>Share the plan for dev-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b="1" kern="100">
                          <a:effectLst/>
                          <a:latin typeface="Calibri"/>
                          <a:ea typeface="Calibri"/>
                          <a:cs typeface="Times New Roman"/>
                        </a:rPr>
                        <a:t>Vijay B, </a:t>
                      </a:r>
                      <a:r>
                        <a:rPr lang="en-IN" sz="1100" b="1" kern="100" err="1">
                          <a:effectLst/>
                          <a:latin typeface="Calibri"/>
                          <a:ea typeface="Calibri"/>
                          <a:cs typeface="Times New Roman"/>
                        </a:rPr>
                        <a:t>veera</a:t>
                      </a:r>
                      <a:r>
                        <a:rPr lang="en-IN" sz="1100" b="1" kern="100">
                          <a:effectLst/>
                          <a:latin typeface="Calibri"/>
                          <a:ea typeface="Calibri"/>
                          <a:cs typeface="Times New Roman"/>
                        </a:rPr>
                        <a:t> &amp; Harish</a:t>
                      </a:r>
                      <a:endParaRPr lang="en-IN" sz="1100" kern="100">
                        <a:effectLst/>
                        <a:latin typeface="Calibri"/>
                        <a:ea typeface="Calibri"/>
                        <a:cs typeface="Times New Roman"/>
                      </a:endParaRPr>
                    </a:p>
                    <a:p>
                      <a:pPr>
                        <a:lnSpc>
                          <a:spcPct val="107000"/>
                        </a:lnSpc>
                        <a:spcAft>
                          <a:spcPts val="800"/>
                        </a:spcAft>
                      </a:pPr>
                      <a:r>
                        <a:rPr lang="en-IN" sz="1100" b="1" kern="100">
                          <a:effectLst/>
                          <a:latin typeface="Calibri"/>
                          <a:ea typeface="Calibri"/>
                          <a:cs typeface="Times New Roman"/>
                        </a:rPr>
                        <a:t> </a:t>
                      </a:r>
                      <a:r>
                        <a:rPr lang="en-IN" sz="1100" kern="100">
                          <a:effectLst/>
                          <a:highlight>
                            <a:srgbClr val="FFFF00"/>
                          </a:highlight>
                          <a:latin typeface="Calibri"/>
                          <a:ea typeface="Calibri"/>
                          <a:cs typeface="Times New Roman"/>
                        </a:rPr>
                        <a:t>Efforts have already been shared to Daisy by Vijay B &amp; Veera. </a:t>
                      </a:r>
                      <a:endParaRPr lang="en-IN" sz="1100" kern="100">
                        <a:effectLst/>
                        <a:latin typeface="Calibri"/>
                        <a:ea typeface="Calibri"/>
                        <a:cs typeface="Times New Roman"/>
                      </a:endParaRPr>
                    </a:p>
                    <a:p>
                      <a:pPr>
                        <a:lnSpc>
                          <a:spcPct val="107000"/>
                        </a:lnSpc>
                        <a:spcAft>
                          <a:spcPts val="800"/>
                        </a:spcAft>
                      </a:pPr>
                      <a:r>
                        <a:rPr lang="en-IN" sz="1100" kern="100">
                          <a:effectLst/>
                          <a:highlight>
                            <a:srgbClr val="FFFF00"/>
                          </a:highlight>
                          <a:latin typeface="Calibri"/>
                          <a:ea typeface="Calibri"/>
                          <a:cs typeface="Times New Roman"/>
                        </a:rPr>
                        <a:t>Vijay S has shared a mail to Suresh.</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4268892"/>
                  </a:ext>
                </a:extLst>
              </a:tr>
              <a:tr h="844264">
                <a:tc>
                  <a:txBody>
                    <a:bodyPr/>
                    <a:lstStyle/>
                    <a:p>
                      <a:pPr>
                        <a:lnSpc>
                          <a:spcPct val="107000"/>
                        </a:lnSpc>
                        <a:spcAft>
                          <a:spcPts val="800"/>
                        </a:spcAft>
                      </a:pPr>
                      <a:r>
                        <a:rPr lang="en-IN" sz="1100" b="1" kern="100">
                          <a:effectLst/>
                          <a:latin typeface="Calibri"/>
                          <a:ea typeface="Calibri"/>
                          <a:cs typeface="Times New Roman"/>
                        </a:rPr>
                        <a:t>Sentiment analysis</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Discussed with Neeraj and Sagayaraj, who have implemented this as a pilot with one of the PMs of T&amp;F and CUP books. Expansion is needed.</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Plan for implementing across the accounts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YTD</a:t>
                      </a:r>
                    </a:p>
                    <a:p>
                      <a:pPr>
                        <a:lnSpc>
                          <a:spcPct val="107000"/>
                        </a:lnSpc>
                        <a:spcAft>
                          <a:spcPts val="800"/>
                        </a:spcAft>
                      </a:pPr>
                      <a:r>
                        <a:rPr lang="en-IN" sz="1100" kern="100">
                          <a:effectLst/>
                          <a:latin typeface="Calibri"/>
                          <a:ea typeface="Calibri"/>
                          <a:cs typeface="Times New Roman"/>
                        </a:rPr>
                        <a:t> 11/Oct/2024 </a:t>
                      </a:r>
                    </a:p>
                    <a:p>
                      <a:pPr>
                        <a:lnSpc>
                          <a:spcPct val="107000"/>
                        </a:lnSpc>
                        <a:spcAft>
                          <a:spcPts val="800"/>
                        </a:spcAft>
                      </a:pPr>
                      <a:r>
                        <a:rPr lang="en-IN" sz="1100" kern="100">
                          <a:effectLst/>
                          <a:latin typeface="Calibri"/>
                          <a:ea typeface="Calibri"/>
                          <a:cs typeface="Times New Roman"/>
                        </a:rPr>
                        <a:t>(tool completion date)</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b="1" kern="100">
                          <a:effectLst/>
                          <a:latin typeface="Calibri"/>
                          <a:ea typeface="Calibri"/>
                          <a:cs typeface="Times New Roman"/>
                        </a:rPr>
                        <a:t>Neeraj and Daisy</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5680135"/>
                  </a:ext>
                </a:extLst>
              </a:tr>
              <a:tr h="1105463">
                <a:tc>
                  <a:txBody>
                    <a:bodyPr/>
                    <a:lstStyle/>
                    <a:p>
                      <a:pPr>
                        <a:lnSpc>
                          <a:spcPct val="107000"/>
                        </a:lnSpc>
                        <a:spcAft>
                          <a:spcPts val="800"/>
                        </a:spcAft>
                      </a:pPr>
                      <a:r>
                        <a:rPr lang="en-IN" sz="1100" b="1" kern="100">
                          <a:effectLst/>
                          <a:latin typeface="Calibri"/>
                          <a:ea typeface="Calibri"/>
                          <a:cs typeface="Times New Roman"/>
                        </a:rPr>
                        <a:t>Data points (journals and Books) for RFP/RFI and presentations </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Documented the data points required. </a:t>
                      </a:r>
                    </a:p>
                    <a:p>
                      <a:pPr>
                        <a:lnSpc>
                          <a:spcPct val="107000"/>
                        </a:lnSpc>
                        <a:spcAft>
                          <a:spcPts val="800"/>
                        </a:spcAft>
                      </a:pPr>
                      <a:r>
                        <a:rPr lang="en-IN" sz="1100" kern="100">
                          <a:effectLst/>
                          <a:latin typeface="Calibri"/>
                          <a:ea typeface="Calibri"/>
                          <a:cs typeface="Times New Roman"/>
                        </a:rPr>
                        <a:t> We need to add those fields with WMS/</a:t>
                      </a:r>
                      <a:r>
                        <a:rPr lang="en-IN" sz="1100" kern="100" err="1">
                          <a:effectLst/>
                          <a:latin typeface="Calibri"/>
                          <a:ea typeface="Calibri"/>
                          <a:cs typeface="Times New Roman"/>
                        </a:rPr>
                        <a:t>iTrack</a:t>
                      </a:r>
                      <a:r>
                        <a:rPr lang="en-IN" sz="1100" kern="100">
                          <a:effectLst/>
                          <a:latin typeface="Calibri"/>
                          <a:ea typeface="Calibri"/>
                          <a:cs typeface="Times New Roman"/>
                        </a:rPr>
                        <a:t>/ or other systems </a:t>
                      </a:r>
                    </a:p>
                    <a:p>
                      <a:pPr>
                        <a:lnSpc>
                          <a:spcPct val="107000"/>
                        </a:lnSpc>
                        <a:spcAft>
                          <a:spcPts val="800"/>
                        </a:spcAft>
                      </a:pP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Presentation on the data points </a:t>
                      </a:r>
                    </a:p>
                    <a:p>
                      <a:pPr>
                        <a:lnSpc>
                          <a:spcPct val="107000"/>
                        </a:lnSpc>
                        <a:spcAft>
                          <a:spcPts val="800"/>
                        </a:spcAft>
                      </a:pPr>
                      <a:r>
                        <a:rPr lang="en-IN" sz="1100" kern="100">
                          <a:effectLst/>
                          <a:latin typeface="Calibri"/>
                          <a:ea typeface="Calibri"/>
                          <a:cs typeface="Times New Roman"/>
                        </a:rPr>
                        <a:t> Development and Implementation </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kern="100">
                          <a:effectLst/>
                          <a:latin typeface="Calibri"/>
                          <a:ea typeface="Calibri"/>
                          <a:cs typeface="Times New Roman"/>
                        </a:rPr>
                        <a:t>8/Aug/2024</a:t>
                      </a:r>
                    </a:p>
                    <a:p>
                      <a:pPr>
                        <a:lnSpc>
                          <a:spcPct val="107000"/>
                        </a:lnSpc>
                        <a:spcAft>
                          <a:spcPts val="800"/>
                        </a:spcAft>
                      </a:pPr>
                      <a:endParaRPr lang="en-IN" sz="1100" kern="100">
                        <a:effectLst/>
                        <a:latin typeface="Calibri"/>
                        <a:ea typeface="Calibri"/>
                        <a:cs typeface="Times New Roman"/>
                      </a:endParaRPr>
                    </a:p>
                    <a:p>
                      <a:pPr>
                        <a:lnSpc>
                          <a:spcPct val="107000"/>
                        </a:lnSpc>
                        <a:spcAft>
                          <a:spcPts val="800"/>
                        </a:spcAft>
                      </a:pPr>
                      <a:endParaRPr lang="en-IN" sz="1100" kern="100">
                        <a:effectLst/>
                        <a:latin typeface="Calibri"/>
                        <a:ea typeface="Calibri"/>
                        <a:cs typeface="Times New Roman"/>
                      </a:endParaRPr>
                    </a:p>
                    <a:p>
                      <a:pPr>
                        <a:lnSpc>
                          <a:spcPct val="107000"/>
                        </a:lnSpc>
                        <a:spcAft>
                          <a:spcPts val="800"/>
                        </a:spcAft>
                      </a:pPr>
                      <a:r>
                        <a:rPr lang="en-IN" sz="1100" kern="100">
                          <a:effectLst/>
                          <a:latin typeface="Calibri"/>
                          <a:ea typeface="Calibri"/>
                          <a:cs typeface="Times New Roman"/>
                        </a:rPr>
                        <a:t>YTD</a:t>
                      </a: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100" b="1" kern="100">
                          <a:effectLst/>
                          <a:latin typeface="Calibri"/>
                          <a:ea typeface="Calibri"/>
                          <a:cs typeface="Times New Roman"/>
                        </a:rPr>
                        <a:t>Suresh</a:t>
                      </a:r>
                      <a:endParaRPr lang="en-IN" sz="1100" kern="100">
                        <a:effectLst/>
                        <a:latin typeface="Calibri"/>
                        <a:ea typeface="Calibri"/>
                        <a:cs typeface="Times New Roman"/>
                      </a:endParaRPr>
                    </a:p>
                    <a:p>
                      <a:pPr>
                        <a:lnSpc>
                          <a:spcPct val="107000"/>
                        </a:lnSpc>
                        <a:spcAft>
                          <a:spcPts val="800"/>
                        </a:spcAft>
                      </a:pPr>
                      <a:r>
                        <a:rPr lang="en-IN" sz="1100" b="1" kern="100">
                          <a:effectLst/>
                          <a:latin typeface="Calibri"/>
                          <a:ea typeface="Calibri"/>
                          <a:cs typeface="Times New Roman"/>
                        </a:rPr>
                        <a:t> </a:t>
                      </a:r>
                      <a:r>
                        <a:rPr lang="en-IN" sz="1100" b="1" kern="100" err="1">
                          <a:effectLst/>
                          <a:latin typeface="Calibri"/>
                          <a:ea typeface="Calibri"/>
                          <a:cs typeface="Times New Roman"/>
                        </a:rPr>
                        <a:t>Muthiyal</a:t>
                      </a:r>
                      <a:r>
                        <a:rPr lang="en-IN" sz="1100" b="1" kern="100">
                          <a:effectLst/>
                          <a:latin typeface="Calibri"/>
                          <a:ea typeface="Calibri"/>
                          <a:cs typeface="Times New Roman"/>
                        </a:rPr>
                        <a:t> &amp; Harish - </a:t>
                      </a:r>
                      <a:r>
                        <a:rPr lang="en-IN" sz="1100" b="1" kern="100">
                          <a:effectLst/>
                          <a:highlight>
                            <a:srgbClr val="FFFF00"/>
                          </a:highlight>
                          <a:latin typeface="Calibri"/>
                          <a:ea typeface="Calibri"/>
                          <a:cs typeface="Times New Roman"/>
                        </a:rPr>
                        <a:t>Update as on Aug-20: </a:t>
                      </a:r>
                      <a:r>
                        <a:rPr lang="en-IN" sz="1100" b="1" kern="100" err="1">
                          <a:effectLst/>
                          <a:highlight>
                            <a:srgbClr val="FFFF00"/>
                          </a:highlight>
                          <a:latin typeface="Calibri"/>
                          <a:ea typeface="Calibri"/>
                          <a:cs typeface="Times New Roman"/>
                        </a:rPr>
                        <a:t>Shtakshi</a:t>
                      </a:r>
                      <a:r>
                        <a:rPr lang="en-IN" sz="1100" b="1" kern="100">
                          <a:effectLst/>
                          <a:highlight>
                            <a:srgbClr val="FFFF00"/>
                          </a:highlight>
                          <a:latin typeface="Calibri"/>
                          <a:ea typeface="Calibri"/>
                          <a:cs typeface="Times New Roman"/>
                        </a:rPr>
                        <a:t> and Senthil to discuss. Next step has to be derived.</a:t>
                      </a:r>
                      <a:endParaRPr lang="en-IN" sz="1100" kern="100">
                        <a:effectLst/>
                        <a:latin typeface="Calibri"/>
                        <a:ea typeface="Calibri"/>
                        <a:cs typeface="Times New Roman"/>
                      </a:endParaRPr>
                    </a:p>
                  </a:txBody>
                  <a:tcPr marL="15399" marR="1539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877872"/>
                  </a:ext>
                </a:extLst>
              </a:tr>
            </a:tbl>
          </a:graphicData>
        </a:graphic>
      </p:graphicFrame>
      <p:sp>
        <p:nvSpPr>
          <p:cNvPr id="8" name="Title 4">
            <a:extLst>
              <a:ext uri="{FF2B5EF4-FFF2-40B4-BE49-F238E27FC236}">
                <a16:creationId xmlns:a16="http://schemas.microsoft.com/office/drawing/2014/main" id="{EFFB7037-3FDB-7012-3A44-C90D733759C8}"/>
              </a:ext>
            </a:extLst>
          </p:cNvPr>
          <p:cNvSpPr>
            <a:spLocks noGrp="1"/>
          </p:cNvSpPr>
          <p:nvPr>
            <p:ph type="title"/>
          </p:nvPr>
        </p:nvSpPr>
        <p:spPr>
          <a:xfrm>
            <a:off x="469900" y="255588"/>
            <a:ext cx="10515600" cy="576262"/>
          </a:xfrm>
        </p:spPr>
        <p:txBody>
          <a:bodyPr/>
          <a:lstStyle/>
          <a:p>
            <a:r>
              <a:rPr lang="en-US">
                <a:ea typeface="Calibri"/>
                <a:cs typeface="Calibri"/>
              </a:rPr>
              <a:t>PAS Project- Tracking</a:t>
            </a:r>
          </a:p>
        </p:txBody>
      </p:sp>
    </p:spTree>
    <p:extLst>
      <p:ext uri="{BB962C8B-B14F-4D97-AF65-F5344CB8AC3E}">
        <p14:creationId xmlns:p14="http://schemas.microsoft.com/office/powerpoint/2010/main" val="203501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CF4F-FF08-2E6E-DA91-DF2CB3EB3218}"/>
              </a:ext>
            </a:extLst>
          </p:cNvPr>
          <p:cNvSpPr>
            <a:spLocks noGrp="1"/>
          </p:cNvSpPr>
          <p:nvPr>
            <p:ph type="title"/>
          </p:nvPr>
        </p:nvSpPr>
        <p:spPr>
          <a:xfrm>
            <a:off x="4233" y="1588"/>
            <a:ext cx="10515600" cy="576262"/>
          </a:xfrm>
        </p:spPr>
        <p:txBody>
          <a:bodyPr/>
          <a:lstStyle/>
          <a:p>
            <a:r>
              <a:rPr lang="en-US"/>
              <a:t>Appendix- </a:t>
            </a:r>
            <a:r>
              <a:rPr lang="en-IN" sz="1100">
                <a:solidFill>
                  <a:srgbClr val="3D3D3D"/>
                </a:solidFill>
              </a:rPr>
              <a:t>Enhancement to our existing production systems  (ACDC </a:t>
            </a:r>
            <a:endParaRPr lang="en-IN"/>
          </a:p>
        </p:txBody>
      </p:sp>
      <p:sp>
        <p:nvSpPr>
          <p:cNvPr id="5" name="Footer Placeholder 4">
            <a:extLst>
              <a:ext uri="{FF2B5EF4-FFF2-40B4-BE49-F238E27FC236}">
                <a16:creationId xmlns:a16="http://schemas.microsoft.com/office/drawing/2014/main" id="{77EC987C-8A9D-0EE4-EABA-D266364F2C7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BCBDBD">
                    <a:lumMod val="75000"/>
                  </a:srgbClr>
                </a:solidFill>
                <a:effectLst/>
                <a:uLnTx/>
                <a:uFillTx/>
                <a:latin typeface="Calibri" panose="020F0502020204030204"/>
                <a:ea typeface="+mn-ea"/>
                <a:cs typeface="+mn-cs"/>
              </a:rPr>
              <a:t>@integra</a:t>
            </a:r>
          </a:p>
        </p:txBody>
      </p:sp>
      <p:sp>
        <p:nvSpPr>
          <p:cNvPr id="6" name="Slide Number Placeholder 5">
            <a:extLst>
              <a:ext uri="{FF2B5EF4-FFF2-40B4-BE49-F238E27FC236}">
                <a16:creationId xmlns:a16="http://schemas.microsoft.com/office/drawing/2014/main" id="{4241382B-D7DB-29CC-40C1-456FCF52C75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6F43411-9F09-4567-8B1B-9995B368BE68}" type="slidenum">
              <a:rPr kumimoji="0" lang="en-US" altLang="en-US" sz="900" b="0" i="0" u="none" strike="noStrike" kern="1200" cap="none" spc="0" normalizeH="0" baseline="0" noProof="0" smtClean="0">
                <a:ln>
                  <a:noFill/>
                </a:ln>
                <a:solidFill>
                  <a:srgbClr val="8D8E8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en-US" sz="900" b="0" i="0" u="none" strike="noStrike" kern="1200" cap="none" spc="0" normalizeH="0" baseline="0" noProof="0">
              <a:ln>
                <a:noFill/>
              </a:ln>
              <a:solidFill>
                <a:srgbClr val="8D8E8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71697317-273B-FBB4-4040-B7A1C07E680E}"/>
              </a:ext>
            </a:extLst>
          </p:cNvPr>
          <p:cNvGraphicFramePr>
            <a:graphicFrameLocks noGrp="1"/>
          </p:cNvGraphicFramePr>
          <p:nvPr>
            <p:extLst>
              <p:ext uri="{D42A27DB-BD31-4B8C-83A1-F6EECF244321}">
                <p14:modId xmlns:p14="http://schemas.microsoft.com/office/powerpoint/2010/main" val="2881146801"/>
              </p:ext>
            </p:extLst>
          </p:nvPr>
        </p:nvGraphicFramePr>
        <p:xfrm>
          <a:off x="505917" y="576652"/>
          <a:ext cx="10310238" cy="6231790"/>
        </p:xfrm>
        <a:graphic>
          <a:graphicData uri="http://schemas.openxmlformats.org/drawingml/2006/table">
            <a:tbl>
              <a:tblPr firstRow="1" firstCol="1" bandRow="1"/>
              <a:tblGrid>
                <a:gridCol w="1152276">
                  <a:extLst>
                    <a:ext uri="{9D8B030D-6E8A-4147-A177-3AD203B41FA5}">
                      <a16:colId xmlns:a16="http://schemas.microsoft.com/office/drawing/2014/main" val="4047052157"/>
                    </a:ext>
                  </a:extLst>
                </a:gridCol>
                <a:gridCol w="1452869">
                  <a:extLst>
                    <a:ext uri="{9D8B030D-6E8A-4147-A177-3AD203B41FA5}">
                      <a16:colId xmlns:a16="http://schemas.microsoft.com/office/drawing/2014/main" val="1030402690"/>
                    </a:ext>
                  </a:extLst>
                </a:gridCol>
                <a:gridCol w="1085252">
                  <a:extLst>
                    <a:ext uri="{9D8B030D-6E8A-4147-A177-3AD203B41FA5}">
                      <a16:colId xmlns:a16="http://schemas.microsoft.com/office/drawing/2014/main" val="3792410871"/>
                    </a:ext>
                  </a:extLst>
                </a:gridCol>
                <a:gridCol w="1738572">
                  <a:extLst>
                    <a:ext uri="{9D8B030D-6E8A-4147-A177-3AD203B41FA5}">
                      <a16:colId xmlns:a16="http://schemas.microsoft.com/office/drawing/2014/main" val="561731837"/>
                    </a:ext>
                  </a:extLst>
                </a:gridCol>
                <a:gridCol w="4017817">
                  <a:extLst>
                    <a:ext uri="{9D8B030D-6E8A-4147-A177-3AD203B41FA5}">
                      <a16:colId xmlns:a16="http://schemas.microsoft.com/office/drawing/2014/main" val="3385879032"/>
                    </a:ext>
                  </a:extLst>
                </a:gridCol>
                <a:gridCol w="863452">
                  <a:extLst>
                    <a:ext uri="{9D8B030D-6E8A-4147-A177-3AD203B41FA5}">
                      <a16:colId xmlns:a16="http://schemas.microsoft.com/office/drawing/2014/main" val="1687111669"/>
                    </a:ext>
                  </a:extLst>
                </a:gridCol>
              </a:tblGrid>
              <a:tr h="372139">
                <a:tc>
                  <a:txBody>
                    <a:bodyPr/>
                    <a:lstStyle/>
                    <a:p>
                      <a:pPr>
                        <a:lnSpc>
                          <a:spcPct val="107000"/>
                        </a:lnSpc>
                        <a:spcAft>
                          <a:spcPts val="800"/>
                        </a:spcAft>
                      </a:pPr>
                      <a:r>
                        <a:rPr lang="en-US" sz="1000" b="0" kern="100">
                          <a:effectLst/>
                          <a:latin typeface="Calibri"/>
                          <a:ea typeface="Calibri"/>
                          <a:cs typeface="Times New Roman"/>
                        </a:rPr>
                        <a:t>Stage</a:t>
                      </a:r>
                      <a:endParaRPr lang="en-IN" sz="1000" b="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b="0" kern="100">
                          <a:effectLst/>
                          <a:latin typeface="Calibri"/>
                          <a:ea typeface="Calibri"/>
                          <a:cs typeface="Times New Roman"/>
                        </a:rPr>
                        <a:t>Activity</a:t>
                      </a:r>
                      <a:endParaRPr lang="en-IN" sz="1000" b="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b="0" kern="100">
                          <a:effectLst/>
                          <a:latin typeface="Calibri"/>
                          <a:ea typeface="Calibri"/>
                          <a:cs typeface="Times New Roman"/>
                        </a:rPr>
                        <a:t>Current state -</a:t>
                      </a:r>
                      <a:endParaRPr lang="en-IN" sz="1000" b="0" kern="100">
                        <a:effectLst/>
                        <a:latin typeface="Calibri"/>
                        <a:ea typeface="Calibri"/>
                        <a:cs typeface="Times New Roman"/>
                      </a:endParaRPr>
                    </a:p>
                    <a:p>
                      <a:pPr>
                        <a:lnSpc>
                          <a:spcPct val="107000"/>
                        </a:lnSpc>
                        <a:spcAft>
                          <a:spcPts val="800"/>
                        </a:spcAft>
                      </a:pPr>
                      <a:r>
                        <a:rPr lang="en-US" sz="1000" b="0" kern="100">
                          <a:effectLst/>
                          <a:latin typeface="Calibri"/>
                          <a:ea typeface="Calibri"/>
                          <a:cs typeface="Times New Roman"/>
                        </a:rPr>
                        <a:t>Manual or Automated</a:t>
                      </a:r>
                      <a:endParaRPr lang="en-IN" sz="1000" b="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b="0" kern="100">
                          <a:effectLst/>
                          <a:latin typeface="Calibri"/>
                          <a:ea typeface="Calibri"/>
                          <a:cs typeface="Times New Roman"/>
                        </a:rPr>
                        <a:t>Development team responsible for further development</a:t>
                      </a:r>
                      <a:endParaRPr lang="en-IN" sz="1000" b="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b="0" kern="100">
                          <a:effectLst/>
                          <a:latin typeface="Calibri"/>
                          <a:ea typeface="Calibri"/>
                          <a:cs typeface="Times New Roman"/>
                        </a:rPr>
                        <a:t>Comments</a:t>
                      </a:r>
                      <a:endParaRPr lang="en-IN" sz="1000" b="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b="0" kern="100">
                          <a:effectLst/>
                          <a:latin typeface="Calibri"/>
                          <a:ea typeface="Calibri"/>
                          <a:cs typeface="Times New Roman"/>
                        </a:rPr>
                        <a:t>Owner</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406255761"/>
                  </a:ext>
                </a:extLst>
              </a:tr>
              <a:tr h="368572">
                <a:tc>
                  <a:txBody>
                    <a:bodyPr/>
                    <a:lstStyle/>
                    <a:p>
                      <a:pPr>
                        <a:lnSpc>
                          <a:spcPct val="107000"/>
                        </a:lnSpc>
                        <a:spcAft>
                          <a:spcPts val="800"/>
                        </a:spcAft>
                      </a:pPr>
                      <a:r>
                        <a:rPr lang="en-US" sz="1000" kern="100">
                          <a:effectLst/>
                          <a:latin typeface="Calibri"/>
                          <a:ea typeface="Calibri"/>
                          <a:cs typeface="Times New Roman"/>
                        </a:rPr>
                        <a:t>First Proof</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Manuscript evaluation and Merging the manuscript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Manual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iPubEdit</a:t>
                      </a:r>
                      <a:r>
                        <a:rPr lang="en-US" sz="1000" kern="100">
                          <a:effectLst/>
                          <a:latin typeface="Calibri"/>
                          <a:ea typeface="Calibri"/>
                          <a:cs typeface="Times New Roman"/>
                        </a:rPr>
                        <a:t> 4.0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000" kern="100">
                          <a:effectLst/>
                          <a:highlight>
                            <a:srgbClr val="FFFF00"/>
                          </a:highlight>
                          <a:latin typeface="Calibri"/>
                          <a:ea typeface="Calibri"/>
                          <a:cs typeface="Times New Roman"/>
                        </a:rPr>
                        <a:t>JFM 2025 – Journal Based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IN" sz="1000" kern="100">
                          <a:effectLst/>
                          <a:highlight>
                            <a:srgbClr val="FFFF00"/>
                          </a:highlight>
                          <a:latin typeface="Calibri"/>
                          <a:ea typeface="Calibri"/>
                          <a:cs typeface="Times New Roman"/>
                        </a:rPr>
                        <a:t>Sathish</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262913868"/>
                  </a:ext>
                </a:extLst>
              </a:tr>
              <a:tr h="167609">
                <a:tc>
                  <a:txBody>
                    <a:bodyPr/>
                    <a:lstStyle/>
                    <a:p>
                      <a:pPr>
                        <a:lnSpc>
                          <a:spcPct val="107000"/>
                        </a:lnSpc>
                        <a:spcAft>
                          <a:spcPts val="800"/>
                        </a:spcAft>
                      </a:pPr>
                      <a:r>
                        <a:rPr lang="en-US" sz="1000" kern="100">
                          <a:effectLst/>
                          <a:latin typeface="Calibri"/>
                          <a:ea typeface="Calibri"/>
                          <a:cs typeface="Times New Roman"/>
                        </a:rPr>
                        <a:t>First Proof</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Image conversion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Manual</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Production Technology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 </a:t>
                      </a:r>
                      <a:r>
                        <a:rPr lang="en-US" sz="1000" b="1" kern="100">
                          <a:effectLst/>
                          <a:latin typeface="Calibri"/>
                          <a:ea typeface="Calibri"/>
                          <a:cs typeface="Times New Roman"/>
                        </a:rPr>
                        <a:t>Target date: 31st Oct. 2024</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b="1" kern="100">
                          <a:effectLst/>
                          <a:latin typeface="Calibri"/>
                          <a:ea typeface="Calibri"/>
                          <a:cs typeface="Times New Roman"/>
                        </a:rPr>
                        <a:t>Neeraj , Sagayaraj</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3565350967"/>
                  </a:ext>
                </a:extLst>
              </a:tr>
              <a:tr h="182230">
                <a:tc>
                  <a:txBody>
                    <a:bodyPr/>
                    <a:lstStyle/>
                    <a:p>
                      <a:pPr>
                        <a:lnSpc>
                          <a:spcPct val="107000"/>
                        </a:lnSpc>
                        <a:spcAft>
                          <a:spcPts val="800"/>
                        </a:spcAft>
                      </a:pPr>
                      <a:r>
                        <a:rPr lang="en-US" sz="1000" kern="100">
                          <a:effectLst/>
                          <a:latin typeface="Calibri"/>
                          <a:ea typeface="Calibri"/>
                          <a:cs typeface="Times New Roman"/>
                        </a:rPr>
                        <a:t>First Proof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Manuscript clean-up</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Manual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iPubEdit</a:t>
                      </a:r>
                      <a:r>
                        <a:rPr lang="en-US" sz="1000" kern="100">
                          <a:effectLst/>
                          <a:latin typeface="Calibri"/>
                          <a:ea typeface="Calibri"/>
                          <a:cs typeface="Times New Roman"/>
                        </a:rPr>
                        <a:t> 4.0</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 </a:t>
                      </a:r>
                      <a:r>
                        <a:rPr lang="en-US" sz="1000" kern="100">
                          <a:effectLst/>
                          <a:highlight>
                            <a:srgbClr val="FFFF00"/>
                          </a:highlight>
                          <a:latin typeface="Calibri"/>
                          <a:ea typeface="Calibri"/>
                          <a:cs typeface="Times New Roman"/>
                        </a:rPr>
                        <a:t>OND 2024 to JFM 2025 – Ongoing process</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kern="100">
                          <a:effectLst/>
                          <a:highlight>
                            <a:srgbClr val="FFFF00"/>
                          </a:highlight>
                          <a:latin typeface="Calibri"/>
                          <a:ea typeface="Calibri"/>
                          <a:cs typeface="Times New Roman"/>
                        </a:rPr>
                        <a:t>Sathish</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052259799"/>
                  </a:ext>
                </a:extLst>
              </a:tr>
              <a:tr h="372139">
                <a:tc>
                  <a:txBody>
                    <a:bodyPr/>
                    <a:lstStyle/>
                    <a:p>
                      <a:pPr>
                        <a:lnSpc>
                          <a:spcPct val="107000"/>
                        </a:lnSpc>
                        <a:spcAft>
                          <a:spcPts val="800"/>
                        </a:spcAft>
                      </a:pPr>
                      <a:r>
                        <a:rPr lang="en-US" sz="1000" kern="100">
                          <a:effectLst/>
                          <a:latin typeface="Calibri"/>
                          <a:ea typeface="Calibri"/>
                          <a:cs typeface="Times New Roman"/>
                        </a:rPr>
                        <a:t>First Proof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Technical Editing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iPubEdit</a:t>
                      </a:r>
                      <a:r>
                        <a:rPr lang="en-US" sz="1000" kern="100">
                          <a:effectLst/>
                          <a:latin typeface="Calibri"/>
                          <a:ea typeface="Calibri"/>
                          <a:cs typeface="Times New Roman"/>
                        </a:rPr>
                        <a:t> 4.0</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Move all the activities to engine</a:t>
                      </a:r>
                      <a:endParaRPr lang="en-IN" sz="1000" kern="100">
                        <a:effectLst/>
                        <a:latin typeface="Calibri"/>
                        <a:ea typeface="Calibri"/>
                        <a:cs typeface="Times New Roman"/>
                      </a:endParaRPr>
                    </a:p>
                    <a:p>
                      <a:pPr>
                        <a:lnSpc>
                          <a:spcPct val="107000"/>
                        </a:lnSpc>
                        <a:spcAft>
                          <a:spcPts val="800"/>
                        </a:spcAft>
                      </a:pPr>
                      <a:r>
                        <a:rPr lang="en-US" sz="1000" kern="100">
                          <a:effectLst/>
                          <a:latin typeface="Calibri"/>
                          <a:ea typeface="Calibri"/>
                          <a:cs typeface="Times New Roman"/>
                        </a:rPr>
                        <a:t>Introduce confidence score - </a:t>
                      </a:r>
                      <a:r>
                        <a:rPr lang="en-US" sz="1000" kern="100">
                          <a:effectLst/>
                          <a:highlight>
                            <a:srgbClr val="FFFF00"/>
                          </a:highlight>
                          <a:latin typeface="Calibri"/>
                          <a:ea typeface="Calibri"/>
                          <a:cs typeface="Times New Roman"/>
                        </a:rPr>
                        <a:t>JFM 2025 Ongoing process</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kern="100">
                          <a:effectLst/>
                          <a:highlight>
                            <a:srgbClr val="FFFF00"/>
                          </a:highlight>
                          <a:latin typeface="Calibri"/>
                          <a:ea typeface="Calibri"/>
                          <a:cs typeface="Times New Roman"/>
                        </a:rPr>
                        <a:t>Sathish</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120393794"/>
                  </a:ext>
                </a:extLst>
              </a:tr>
              <a:tr h="1300280">
                <a:tc>
                  <a:txBody>
                    <a:bodyPr/>
                    <a:lstStyle/>
                    <a:p>
                      <a:pPr>
                        <a:lnSpc>
                          <a:spcPct val="107000"/>
                        </a:lnSpc>
                        <a:spcAft>
                          <a:spcPts val="800"/>
                        </a:spcAft>
                      </a:pPr>
                      <a:r>
                        <a:rPr lang="en-US" sz="1000" kern="100">
                          <a:effectLst/>
                          <a:latin typeface="Calibri"/>
                          <a:ea typeface="Calibri"/>
                          <a:cs typeface="Times New Roman"/>
                        </a:rPr>
                        <a:t>First Proof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Language Editing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iNLP</a:t>
                      </a:r>
                      <a:r>
                        <a:rPr lang="en-US" sz="1000" kern="100">
                          <a:effectLst/>
                          <a:latin typeface="Calibri"/>
                          <a:ea typeface="Calibri"/>
                          <a:cs typeface="Times New Roman"/>
                        </a:rPr>
                        <a:t>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We need to eliminate the pre-process and auto-correct the suggestions – </a:t>
                      </a:r>
                      <a:r>
                        <a:rPr lang="en-US" sz="1000" kern="100">
                          <a:effectLst/>
                          <a:highlight>
                            <a:srgbClr val="FFFF00"/>
                          </a:highlight>
                          <a:latin typeface="Calibri"/>
                          <a:ea typeface="Calibri"/>
                          <a:cs typeface="Times New Roman"/>
                        </a:rPr>
                        <a:t>All Track A files have at least a couple of edits. </a:t>
                      </a:r>
                      <a:r>
                        <a:rPr lang="en-IN" sz="1000" kern="100">
                          <a:effectLst/>
                          <a:highlight>
                            <a:srgbClr val="FFFF00"/>
                          </a:highlight>
                          <a:latin typeface="Calibri"/>
                          <a:ea typeface="Calibri"/>
                          <a:cs typeface="Times New Roman"/>
                        </a:rPr>
                        <a:t>Auto-correction for Track A is risky with existing setup. Can be considered when we start using </a:t>
                      </a:r>
                      <a:r>
                        <a:rPr lang="en-IN" sz="1000" kern="100" err="1">
                          <a:effectLst/>
                          <a:highlight>
                            <a:srgbClr val="FFFF00"/>
                          </a:highlight>
                          <a:latin typeface="Calibri"/>
                          <a:ea typeface="Calibri"/>
                          <a:cs typeface="Times New Roman"/>
                        </a:rPr>
                        <a:t>GenAI</a:t>
                      </a:r>
                      <a:r>
                        <a:rPr lang="en-IN" sz="1000" kern="100">
                          <a:effectLst/>
                          <a:highlight>
                            <a:srgbClr val="FFFF00"/>
                          </a:highlight>
                          <a:latin typeface="Calibri"/>
                          <a:ea typeface="Calibri"/>
                          <a:cs typeface="Times New Roman"/>
                        </a:rPr>
                        <a:t> for track categorization as well. </a:t>
                      </a: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IN" sz="1000" kern="100">
                          <a:effectLst/>
                          <a:highlight>
                            <a:srgbClr val="FFFF00"/>
                          </a:highlight>
                          <a:latin typeface="Calibri"/>
                          <a:ea typeface="Calibri"/>
                          <a:cs typeface="Times New Roman"/>
                        </a:rPr>
                        <a:t>Kayal</a:t>
                      </a:r>
                    </a:p>
                    <a:p>
                      <a:pPr lvl="0">
                        <a:lnSpc>
                          <a:spcPct val="107000"/>
                        </a:lnSpc>
                        <a:spcAft>
                          <a:spcPts val="800"/>
                        </a:spcAft>
                        <a:buNone/>
                      </a:pPr>
                      <a:r>
                        <a:rPr lang="en-IN" sz="1000" kern="100">
                          <a:effectLst/>
                          <a:highlight>
                            <a:srgbClr val="FFFF00"/>
                          </a:highlight>
                          <a:latin typeface="Calibri"/>
                          <a:ea typeface="Calibri"/>
                          <a:cs typeface="Times New Roman"/>
                        </a:rPr>
                        <a:t>Can be analysed in JFM 2025</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4219404613"/>
                  </a:ext>
                </a:extLst>
              </a:tr>
              <a:tr h="372139">
                <a:tc>
                  <a:txBody>
                    <a:bodyPr/>
                    <a:lstStyle/>
                    <a:p>
                      <a:pPr>
                        <a:lnSpc>
                          <a:spcPct val="107000"/>
                        </a:lnSpc>
                        <a:spcAft>
                          <a:spcPts val="800"/>
                        </a:spcAft>
                      </a:pPr>
                      <a:r>
                        <a:rPr lang="en-US" sz="1000" kern="100">
                          <a:effectLst/>
                          <a:latin typeface="Calibri"/>
                          <a:ea typeface="Calibri"/>
                          <a:cs typeface="Times New Roman"/>
                        </a:rPr>
                        <a:t>First Proof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XML conversion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iPubEdit</a:t>
                      </a:r>
                      <a:r>
                        <a:rPr lang="en-US" sz="1000" kern="100">
                          <a:effectLst/>
                          <a:latin typeface="Calibri"/>
                          <a:ea typeface="Calibri"/>
                          <a:cs typeface="Times New Roman"/>
                        </a:rPr>
                        <a:t> 4.0 (ownership)</a:t>
                      </a:r>
                      <a:endParaRPr lang="en-IN" sz="1000" kern="100">
                        <a:effectLst/>
                        <a:latin typeface="Calibri"/>
                        <a:ea typeface="Calibri"/>
                        <a:cs typeface="Times New Roman"/>
                      </a:endParaRPr>
                    </a:p>
                    <a:p>
                      <a:pPr>
                        <a:lnSpc>
                          <a:spcPct val="107000"/>
                        </a:lnSpc>
                        <a:spcAft>
                          <a:spcPts val="800"/>
                        </a:spcAft>
                      </a:pPr>
                      <a:r>
                        <a:rPr lang="en-US" sz="1000" kern="100">
                          <a:effectLst/>
                          <a:latin typeface="Calibri"/>
                          <a:ea typeface="Calibri"/>
                          <a:cs typeface="Times New Roman"/>
                        </a:rPr>
                        <a:t>Production Technology</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IN" sz="1000" kern="100">
                          <a:effectLst/>
                          <a:latin typeface="Calibri"/>
                          <a:ea typeface="Calibri"/>
                          <a:cs typeface="Times New Roman"/>
                        </a:rPr>
                        <a:t>Sathish, Sagayaraj</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181733331"/>
                  </a:ext>
                </a:extLst>
              </a:tr>
              <a:tr h="290229">
                <a:tc>
                  <a:txBody>
                    <a:bodyPr/>
                    <a:lstStyle/>
                    <a:p>
                      <a:pPr>
                        <a:lnSpc>
                          <a:spcPct val="107000"/>
                        </a:lnSpc>
                        <a:spcAft>
                          <a:spcPts val="800"/>
                        </a:spcAft>
                      </a:pPr>
                      <a:r>
                        <a:rPr lang="en-US" sz="1000" kern="100">
                          <a:effectLst/>
                          <a:latin typeface="Calibri"/>
                          <a:ea typeface="Calibri"/>
                          <a:cs typeface="Times New Roman"/>
                        </a:rPr>
                        <a:t>First Proof</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Composition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Production Technology</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b="1" kern="100">
                          <a:effectLst/>
                          <a:latin typeface="Calibri"/>
                          <a:ea typeface="Calibri"/>
                          <a:cs typeface="Times New Roman"/>
                        </a:rPr>
                        <a:t> Start date: 7th Oct. 2024</a:t>
                      </a:r>
                      <a:endParaRPr lang="en-IN" sz="1000" kern="100">
                        <a:effectLst/>
                        <a:latin typeface="Calibri"/>
                        <a:ea typeface="Calibri"/>
                        <a:cs typeface="Times New Roman"/>
                      </a:endParaRPr>
                    </a:p>
                    <a:p>
                      <a:pPr>
                        <a:lnSpc>
                          <a:spcPct val="107000"/>
                        </a:lnSpc>
                        <a:spcAft>
                          <a:spcPts val="800"/>
                        </a:spcAft>
                      </a:pPr>
                      <a:r>
                        <a:rPr lang="en-US" sz="1000" b="1" kern="100">
                          <a:effectLst/>
                          <a:latin typeface="Calibri"/>
                          <a:ea typeface="Calibri"/>
                          <a:cs typeface="Times New Roman"/>
                        </a:rPr>
                        <a:t>Completion date: 29th Nov. 2024</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b="1" kern="100">
                          <a:effectLst/>
                          <a:latin typeface="Calibri"/>
                          <a:ea typeface="Calibri"/>
                          <a:cs typeface="Times New Roman"/>
                        </a:rPr>
                        <a:t>Neeraj , Sagayaraj</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3130075058"/>
                  </a:ext>
                </a:extLst>
              </a:tr>
              <a:tr h="275401">
                <a:tc>
                  <a:txBody>
                    <a:bodyPr/>
                    <a:lstStyle/>
                    <a:p>
                      <a:pPr>
                        <a:lnSpc>
                          <a:spcPct val="107000"/>
                        </a:lnSpc>
                        <a:spcAft>
                          <a:spcPts val="800"/>
                        </a:spcAft>
                      </a:pPr>
                      <a:r>
                        <a:rPr lang="en-US" sz="1000" kern="100">
                          <a:effectLst/>
                          <a:latin typeface="Calibri"/>
                          <a:ea typeface="Calibri"/>
                          <a:cs typeface="Times New Roman"/>
                        </a:rPr>
                        <a:t>Revision &amp; Final</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Author Proof corrections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Manual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a:t>
                      </a:r>
                      <a:r>
                        <a:rPr lang="en-US" sz="1000" kern="100" err="1">
                          <a:effectLst/>
                          <a:latin typeface="Calibri"/>
                          <a:ea typeface="Calibri"/>
                          <a:cs typeface="Times New Roman"/>
                        </a:rPr>
                        <a:t>iAuthor</a:t>
                      </a:r>
                      <a:r>
                        <a:rPr lang="en-US" sz="1000" kern="100">
                          <a:effectLst/>
                          <a:latin typeface="Calibri"/>
                          <a:ea typeface="Calibri"/>
                          <a:cs typeface="Times New Roman"/>
                        </a:rPr>
                        <a:t>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No corrections and type of corrections can go directly to compose revised pages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endParaRPr lang="en-US" sz="1000" kern="100">
                        <a:effectLst/>
                        <a:latin typeface="Calibri"/>
                        <a:ea typeface="Calibri"/>
                        <a:cs typeface="Times New Roman"/>
                      </a:endParaRP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4094199768"/>
                  </a:ext>
                </a:extLst>
              </a:tr>
              <a:tr h="562048">
                <a:tc>
                  <a:txBody>
                    <a:bodyPr/>
                    <a:lstStyle/>
                    <a:p>
                      <a:pPr>
                        <a:lnSpc>
                          <a:spcPct val="107000"/>
                        </a:lnSpc>
                        <a:spcAft>
                          <a:spcPts val="800"/>
                        </a:spcAft>
                      </a:pPr>
                      <a:r>
                        <a:rPr lang="en-US" sz="1000" kern="100">
                          <a:effectLst/>
                          <a:latin typeface="Calibri"/>
                          <a:ea typeface="Calibri"/>
                          <a:cs typeface="Times New Roman"/>
                        </a:rPr>
                        <a:t>Revision &amp; Final</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Composition</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Production Technology</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Revised proof delivered without human intervention </a:t>
                      </a:r>
                      <a:endParaRPr lang="en-IN" sz="1000" kern="100">
                        <a:effectLst/>
                        <a:latin typeface="Calibri"/>
                        <a:ea typeface="Calibri"/>
                        <a:cs typeface="Times New Roman"/>
                      </a:endParaRPr>
                    </a:p>
                    <a:p>
                      <a:pPr>
                        <a:lnSpc>
                          <a:spcPct val="107000"/>
                        </a:lnSpc>
                        <a:spcAft>
                          <a:spcPts val="800"/>
                        </a:spcAft>
                      </a:pPr>
                      <a:endParaRPr lang="en-IN" sz="1000" kern="100">
                        <a:effectLst/>
                        <a:latin typeface="Calibri"/>
                        <a:ea typeface="Calibri"/>
                        <a:cs typeface="Times New Roman"/>
                      </a:endParaRPr>
                    </a:p>
                    <a:p>
                      <a:pPr>
                        <a:lnSpc>
                          <a:spcPct val="107000"/>
                        </a:lnSpc>
                        <a:spcAft>
                          <a:spcPts val="800"/>
                        </a:spcAft>
                      </a:pPr>
                      <a:r>
                        <a:rPr lang="en-IN" sz="1000" b="1" kern="100">
                          <a:effectLst/>
                          <a:latin typeface="Calibri"/>
                          <a:ea typeface="Calibri"/>
                          <a:cs typeface="Times New Roman"/>
                        </a:rPr>
                        <a:t>Target date: 31st Oct. 2024</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IN" sz="1000" b="1" kern="100">
                          <a:effectLst/>
                          <a:latin typeface="Calibri"/>
                          <a:ea typeface="Calibri"/>
                          <a:cs typeface="Times New Roman"/>
                        </a:rPr>
                        <a:t>Neeraj , </a:t>
                      </a:r>
                      <a:r>
                        <a:rPr lang="en-IN" sz="1000" b="1" kern="100" err="1">
                          <a:effectLst/>
                          <a:latin typeface="Calibri"/>
                          <a:ea typeface="Calibri"/>
                          <a:cs typeface="Times New Roman"/>
                        </a:rPr>
                        <a:t>Sagayraj</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3942559692"/>
                  </a:ext>
                </a:extLst>
              </a:tr>
              <a:tr h="487804">
                <a:tc>
                  <a:txBody>
                    <a:bodyPr/>
                    <a:lstStyle/>
                    <a:p>
                      <a:pPr>
                        <a:lnSpc>
                          <a:spcPct val="107000"/>
                        </a:lnSpc>
                        <a:spcAft>
                          <a:spcPts val="800"/>
                        </a:spcAft>
                      </a:pPr>
                      <a:r>
                        <a:rPr lang="en-US" sz="1000" kern="100">
                          <a:effectLst/>
                          <a:latin typeface="Calibri"/>
                          <a:ea typeface="Calibri"/>
                          <a:cs typeface="Times New Roman"/>
                        </a:rPr>
                        <a:t>Final</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Final package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Production Technology</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Deliver final package to WMS</a:t>
                      </a:r>
                      <a:endParaRPr lang="en-IN" sz="1000" kern="100">
                        <a:effectLst/>
                        <a:latin typeface="Calibri"/>
                        <a:ea typeface="Calibri"/>
                        <a:cs typeface="Times New Roman"/>
                      </a:endParaRPr>
                    </a:p>
                    <a:p>
                      <a:pPr>
                        <a:lnSpc>
                          <a:spcPct val="107000"/>
                        </a:lnSpc>
                        <a:spcAft>
                          <a:spcPts val="800"/>
                        </a:spcAft>
                      </a:pPr>
                      <a:endParaRPr lang="en-IN" sz="1000" kern="100">
                        <a:effectLst/>
                        <a:latin typeface="Calibri"/>
                        <a:ea typeface="Calibri"/>
                        <a:cs typeface="Times New Roman"/>
                      </a:endParaRPr>
                    </a:p>
                    <a:p>
                      <a:pPr>
                        <a:lnSpc>
                          <a:spcPct val="107000"/>
                        </a:lnSpc>
                        <a:spcAft>
                          <a:spcPts val="800"/>
                        </a:spcAft>
                      </a:pPr>
                      <a:r>
                        <a:rPr lang="en-IN" sz="1000" b="1" kern="100">
                          <a:effectLst/>
                          <a:latin typeface="Calibri"/>
                          <a:ea typeface="Calibri"/>
                          <a:cs typeface="Times New Roman"/>
                        </a:rPr>
                        <a:t>Already automated process</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IN" sz="1000" b="1" kern="100">
                          <a:effectLst/>
                          <a:latin typeface="Calibri"/>
                          <a:ea typeface="Calibri"/>
                          <a:cs typeface="Times New Roman"/>
                        </a:rPr>
                        <a:t>Neeraj</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125166858"/>
                  </a:ext>
                </a:extLst>
              </a:tr>
              <a:tr h="182230">
                <a:tc>
                  <a:txBody>
                    <a:bodyPr/>
                    <a:lstStyle/>
                    <a:p>
                      <a:pPr>
                        <a:lnSpc>
                          <a:spcPct val="107000"/>
                        </a:lnSpc>
                        <a:spcAft>
                          <a:spcPts val="800"/>
                        </a:spcAft>
                      </a:pPr>
                      <a:r>
                        <a:rPr lang="en-US" sz="1000" kern="100">
                          <a:effectLst/>
                          <a:latin typeface="Calibri"/>
                          <a:ea typeface="Calibri"/>
                          <a:cs typeface="Times New Roman"/>
                        </a:rPr>
                        <a:t>All stages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Workflow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Semi-automated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Products – WMS</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Simplified workflow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r>
                        <a:rPr lang="en-US" sz="1000" kern="100">
                          <a:effectLst/>
                          <a:latin typeface="Calibri"/>
                          <a:ea typeface="Calibri"/>
                          <a:cs typeface="Times New Roman"/>
                        </a:rPr>
                        <a:t>Senthil</a:t>
                      </a: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2932374765"/>
                  </a:ext>
                </a:extLst>
              </a:tr>
              <a:tr h="182230">
                <a:tc>
                  <a:txBody>
                    <a:bodyPr/>
                    <a:lstStyle/>
                    <a:p>
                      <a:pPr>
                        <a:lnSpc>
                          <a:spcPct val="107000"/>
                        </a:lnSpc>
                        <a:spcAft>
                          <a:spcPts val="800"/>
                        </a:spcAft>
                      </a:pPr>
                      <a:r>
                        <a:rPr lang="en-US" sz="1000" kern="100">
                          <a:effectLst/>
                          <a:latin typeface="Calibri"/>
                          <a:ea typeface="Calibri"/>
                          <a:cs typeface="Times New Roman"/>
                        </a:rPr>
                        <a:t>All stages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Operations and L&amp;D</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Operations </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000" kern="100">
                          <a:effectLst/>
                          <a:latin typeface="Calibri"/>
                          <a:ea typeface="Calibri"/>
                          <a:cs typeface="Times New Roman"/>
                        </a:rPr>
                        <a:t>Training the resource for the new working model</a:t>
                      </a:r>
                      <a:endParaRPr lang="en-IN" sz="1000" kern="100">
                        <a:effectLst/>
                        <a:latin typeface="Calibri"/>
                        <a:ea typeface="Calibri"/>
                        <a:cs typeface="Times New Roman"/>
                      </a:endParaRPr>
                    </a:p>
                  </a:txBody>
                  <a:tcPr marL="37060" marR="370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ct val="107000"/>
                        </a:lnSpc>
                        <a:spcAft>
                          <a:spcPts val="800"/>
                        </a:spcAft>
                        <a:buNone/>
                      </a:pPr>
                      <a:endParaRPr lang="en-US" sz="1000" kern="100">
                        <a:effectLst/>
                        <a:latin typeface="Calibri"/>
                        <a:ea typeface="Calibri"/>
                        <a:cs typeface="Times New Roman"/>
                      </a:endParaRPr>
                    </a:p>
                  </a:txBody>
                  <a:tcPr marL="37060" marR="37060" marT="0" marB="0">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497622742"/>
                  </a:ext>
                </a:extLst>
              </a:tr>
            </a:tbl>
          </a:graphicData>
        </a:graphic>
      </p:graphicFrame>
    </p:spTree>
    <p:extLst>
      <p:ext uri="{BB962C8B-B14F-4D97-AF65-F5344CB8AC3E}">
        <p14:creationId xmlns:p14="http://schemas.microsoft.com/office/powerpoint/2010/main" val="177189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3375" y="255588"/>
            <a:ext cx="10652125" cy="576262"/>
          </a:xfrm>
        </p:spPr>
        <p:txBody>
          <a:bodyPr/>
          <a:lstStyle/>
          <a:p>
            <a:r>
              <a:rPr lang="en-US" sz="3600" b="1"/>
              <a:t>Agenda</a:t>
            </a:r>
            <a:endParaRPr lang="en-IN" sz="3600" b="1"/>
          </a:p>
        </p:txBody>
      </p:sp>
      <p:sp>
        <p:nvSpPr>
          <p:cNvPr id="6" name="Content Placeholder 5"/>
          <p:cNvSpPr>
            <a:spLocks noGrp="1"/>
          </p:cNvSpPr>
          <p:nvPr>
            <p:ph idx="1"/>
          </p:nvPr>
        </p:nvSpPr>
        <p:spPr>
          <a:xfrm>
            <a:off x="198316" y="1016335"/>
            <a:ext cx="10787184" cy="5350584"/>
          </a:xfrm>
        </p:spPr>
        <p:txBody>
          <a:bodyPr/>
          <a:lstStyle/>
          <a:p>
            <a:r>
              <a:rPr lang="en-US" sz="2800" dirty="0"/>
              <a:t>PAS Downstream – Project overview , current status </a:t>
            </a:r>
          </a:p>
          <a:p>
            <a:r>
              <a:rPr lang="en-US" sz="2800" dirty="0"/>
              <a:t>Concept Note</a:t>
            </a:r>
            <a:endParaRPr lang="en-US" sz="2100" dirty="0"/>
          </a:p>
          <a:p>
            <a:pPr marL="457200" lvl="1" indent="0">
              <a:buNone/>
            </a:pPr>
            <a:endParaRPr lang="en-US" sz="2100" dirty="0"/>
          </a:p>
          <a:p>
            <a:pPr lvl="1"/>
            <a:endParaRPr lang="en-US" sz="2100" dirty="0"/>
          </a:p>
          <a:p>
            <a:pPr lvl="1"/>
            <a:endParaRPr lang="en-US" sz="21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3200" dirty="0"/>
          </a:p>
          <a:p>
            <a:pPr marL="0" indent="0">
              <a:buNone/>
            </a:pPr>
            <a:endParaRPr lang="en-IN" sz="3200" dirty="0"/>
          </a:p>
        </p:txBody>
      </p:sp>
    </p:spTree>
    <p:extLst>
      <p:ext uri="{BB962C8B-B14F-4D97-AF65-F5344CB8AC3E}">
        <p14:creationId xmlns:p14="http://schemas.microsoft.com/office/powerpoint/2010/main" val="317448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528C7EB-8006-4716-998E-235151909474}"/>
              </a:ext>
            </a:extLst>
          </p:cNvPr>
          <p:cNvSpPr>
            <a:spLocks noGrp="1"/>
          </p:cNvSpPr>
          <p:nvPr>
            <p:ph type="ctrTitle"/>
          </p:nvPr>
        </p:nvSpPr>
        <p:spPr>
          <a:xfrm>
            <a:off x="913472" y="2451652"/>
            <a:ext cx="10467291" cy="1890161"/>
          </a:xfrm>
        </p:spPr>
        <p:txBody>
          <a:bodyPr>
            <a:normAutofit/>
          </a:bodyPr>
          <a:lstStyle/>
          <a:p>
            <a:r>
              <a:rPr lang="en-US"/>
              <a:t>PAS</a:t>
            </a:r>
            <a:r>
              <a:rPr lang="en-US" sz="4400"/>
              <a:t> </a:t>
            </a:r>
            <a:r>
              <a:rPr lang="en-US"/>
              <a:t>downstream project </a:t>
            </a:r>
            <a:r>
              <a:rPr lang="en-US" sz="4400"/>
              <a:t>Implementation Plan &amp; Status</a:t>
            </a:r>
            <a:endParaRPr lang="en-US" sz="4400">
              <a:ea typeface="Calibri"/>
              <a:cs typeface="Calibri"/>
            </a:endParaRPr>
          </a:p>
        </p:txBody>
      </p:sp>
      <p:sp>
        <p:nvSpPr>
          <p:cNvPr id="5" name="Subtitle 6">
            <a:extLst>
              <a:ext uri="{FF2B5EF4-FFF2-40B4-BE49-F238E27FC236}">
                <a16:creationId xmlns:a16="http://schemas.microsoft.com/office/drawing/2014/main" id="{3291DFD4-3E19-459A-94B3-9DBF22581A54}"/>
              </a:ext>
            </a:extLst>
          </p:cNvPr>
          <p:cNvSpPr txBox="1">
            <a:spLocks/>
          </p:cNvSpPr>
          <p:nvPr/>
        </p:nvSpPr>
        <p:spPr bwMode="auto">
          <a:xfrm>
            <a:off x="10796588" y="6653213"/>
            <a:ext cx="1395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9" tIns="52135" rIns="104269" bIns="52135">
            <a:spAutoFit/>
          </a:bodyPr>
          <a:lstStyle>
            <a:lvl1pPr defTabSz="1041400">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846138" indent="-325438" defTabSz="104140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303338" indent="-260350" defTabSz="10414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8240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4pPr>
            <a:lvl5pPr marL="23447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5pPr>
            <a:lvl6pPr marL="28019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32591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7163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41735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ctr" defTabSz="1041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Calibri" panose="020F0502020204030204" pitchFamily="34" charset="0"/>
                <a:ea typeface="Champagne &amp; Limousines"/>
                <a:cs typeface="Open Sans Extrabold"/>
              </a:rPr>
              <a:t>Version 1.0</a:t>
            </a:r>
          </a:p>
        </p:txBody>
      </p:sp>
    </p:spTree>
    <p:extLst>
      <p:ext uri="{BB962C8B-B14F-4D97-AF65-F5344CB8AC3E}">
        <p14:creationId xmlns:p14="http://schemas.microsoft.com/office/powerpoint/2010/main" val="18898440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26F43C-EBCF-C86F-3AA7-D556724FA426}"/>
              </a:ext>
            </a:extLst>
          </p:cNvPr>
          <p:cNvSpPr>
            <a:spLocks noGrp="1"/>
          </p:cNvSpPr>
          <p:nvPr>
            <p:ph type="title"/>
          </p:nvPr>
        </p:nvSpPr>
        <p:spPr>
          <a:xfrm>
            <a:off x="96089" y="-3204"/>
            <a:ext cx="10515600" cy="576262"/>
          </a:xfrm>
        </p:spPr>
        <p:txBody>
          <a:bodyPr/>
          <a:lstStyle/>
          <a:p>
            <a:r>
              <a:rPr lang="en-US"/>
              <a:t>PAS Downstream projects - Status</a:t>
            </a:r>
            <a:endParaRPr lang="en-IN"/>
          </a:p>
        </p:txBody>
      </p:sp>
      <p:graphicFrame>
        <p:nvGraphicFramePr>
          <p:cNvPr id="2" name="Table 1">
            <a:extLst>
              <a:ext uri="{FF2B5EF4-FFF2-40B4-BE49-F238E27FC236}">
                <a16:creationId xmlns:a16="http://schemas.microsoft.com/office/drawing/2014/main" id="{739AF1C2-F44A-2F2A-8952-D9F694E0FDCF}"/>
              </a:ext>
            </a:extLst>
          </p:cNvPr>
          <p:cNvGraphicFramePr>
            <a:graphicFrameLocks noGrp="1"/>
          </p:cNvGraphicFramePr>
          <p:nvPr>
            <p:extLst>
              <p:ext uri="{D42A27DB-BD31-4B8C-83A1-F6EECF244321}">
                <p14:modId xmlns:p14="http://schemas.microsoft.com/office/powerpoint/2010/main" val="860424268"/>
              </p:ext>
            </p:extLst>
          </p:nvPr>
        </p:nvGraphicFramePr>
        <p:xfrm>
          <a:off x="100641" y="575095"/>
          <a:ext cx="11994814" cy="5053839"/>
        </p:xfrm>
        <a:graphic>
          <a:graphicData uri="http://schemas.openxmlformats.org/drawingml/2006/table">
            <a:tbl>
              <a:tblPr firstRow="1" bandRow="1">
                <a:tableStyleId>{5C22544A-7EE6-4342-B048-85BDC9FD1C3A}</a:tableStyleId>
              </a:tblPr>
              <a:tblGrid>
                <a:gridCol w="1523998">
                  <a:extLst>
                    <a:ext uri="{9D8B030D-6E8A-4147-A177-3AD203B41FA5}">
                      <a16:colId xmlns:a16="http://schemas.microsoft.com/office/drawing/2014/main" val="1229988561"/>
                    </a:ext>
                  </a:extLst>
                </a:gridCol>
                <a:gridCol w="2230579">
                  <a:extLst>
                    <a:ext uri="{9D8B030D-6E8A-4147-A177-3AD203B41FA5}">
                      <a16:colId xmlns:a16="http://schemas.microsoft.com/office/drawing/2014/main" val="3531385949"/>
                    </a:ext>
                  </a:extLst>
                </a:gridCol>
                <a:gridCol w="4516580">
                  <a:extLst>
                    <a:ext uri="{9D8B030D-6E8A-4147-A177-3AD203B41FA5}">
                      <a16:colId xmlns:a16="http://schemas.microsoft.com/office/drawing/2014/main" val="4247767982"/>
                    </a:ext>
                  </a:extLst>
                </a:gridCol>
                <a:gridCol w="2549236">
                  <a:extLst>
                    <a:ext uri="{9D8B030D-6E8A-4147-A177-3AD203B41FA5}">
                      <a16:colId xmlns:a16="http://schemas.microsoft.com/office/drawing/2014/main" val="3634924142"/>
                    </a:ext>
                  </a:extLst>
                </a:gridCol>
                <a:gridCol w="1174421">
                  <a:extLst>
                    <a:ext uri="{9D8B030D-6E8A-4147-A177-3AD203B41FA5}">
                      <a16:colId xmlns:a16="http://schemas.microsoft.com/office/drawing/2014/main" val="3468289504"/>
                    </a:ext>
                  </a:extLst>
                </a:gridCol>
              </a:tblGrid>
              <a:tr h="370840">
                <a:tc>
                  <a:txBody>
                    <a:bodyPr/>
                    <a:lstStyle/>
                    <a:p>
                      <a:r>
                        <a:rPr lang="en-US" dirty="0"/>
                        <a:t>Projects </a:t>
                      </a:r>
                    </a:p>
                  </a:txBody>
                  <a:tcPr/>
                </a:tc>
                <a:tc>
                  <a:txBody>
                    <a:bodyPr/>
                    <a:lstStyle/>
                    <a:p>
                      <a:r>
                        <a:rPr lang="en-US" dirty="0"/>
                        <a:t>Project description</a:t>
                      </a:r>
                    </a:p>
                  </a:txBody>
                  <a:tcPr/>
                </a:tc>
                <a:tc>
                  <a:txBody>
                    <a:bodyPr/>
                    <a:lstStyle/>
                    <a:p>
                      <a:r>
                        <a:rPr lang="en-US" dirty="0"/>
                        <a:t>Current Status</a:t>
                      </a:r>
                    </a:p>
                  </a:txBody>
                  <a:tcPr/>
                </a:tc>
                <a:tc>
                  <a:txBody>
                    <a:bodyPr/>
                    <a:lstStyle/>
                    <a:p>
                      <a:r>
                        <a:rPr lang="en-US" dirty="0"/>
                        <a:t>Next steps</a:t>
                      </a:r>
                    </a:p>
                  </a:txBody>
                  <a:tcPr/>
                </a:tc>
                <a:tc>
                  <a:txBody>
                    <a:bodyPr/>
                    <a:lstStyle/>
                    <a:p>
                      <a:pPr lvl="0">
                        <a:buNone/>
                      </a:pPr>
                      <a:r>
                        <a:rPr lang="en-US" dirty="0"/>
                        <a:t>Owner</a:t>
                      </a:r>
                    </a:p>
                  </a:txBody>
                  <a:tcPr/>
                </a:tc>
                <a:extLst>
                  <a:ext uri="{0D108BD9-81ED-4DB2-BD59-A6C34878D82A}">
                    <a16:rowId xmlns:a16="http://schemas.microsoft.com/office/drawing/2014/main" val="3634373205"/>
                  </a:ext>
                </a:extLst>
              </a:tr>
              <a:tr h="370838">
                <a:tc>
                  <a:txBody>
                    <a:bodyPr/>
                    <a:lstStyle/>
                    <a:p>
                      <a:pPr marL="0" lvl="0" indent="0">
                        <a:buNone/>
                      </a:pPr>
                      <a:r>
                        <a:rPr lang="en-IN" sz="1400" b="1" i="0" u="none" strike="noStrike" noProof="0" dirty="0">
                          <a:solidFill>
                            <a:srgbClr val="3D3D3D"/>
                          </a:solidFill>
                          <a:latin typeface="Calibri"/>
                        </a:rPr>
                        <a:t>1. Email tracking</a:t>
                      </a:r>
                      <a:r>
                        <a:rPr lang="en-IN" sz="1400" b="0" i="0" u="none" strike="noStrike" noProof="0" dirty="0">
                          <a:solidFill>
                            <a:srgbClr val="3D3D3D"/>
                          </a:solidFill>
                          <a:latin typeface="Calibri"/>
                        </a:rPr>
                        <a:t> (systems like RT or Communication Hub)</a:t>
                      </a:r>
                      <a:endParaRPr lang="en-IN" sz="1400" b="0" i="0" u="none" strike="noStrike" noProof="0" dirty="0">
                        <a:solidFill>
                          <a:schemeClr val="tx1"/>
                        </a:solidFill>
                        <a:latin typeface="Calibri"/>
                      </a:endParaRPr>
                    </a:p>
                  </a:txBody>
                  <a:tcPr/>
                </a:tc>
                <a:tc>
                  <a:txBody>
                    <a:bodyPr/>
                    <a:lstStyle/>
                    <a:p>
                      <a:pPr marL="0" lvl="0" indent="0">
                        <a:lnSpc>
                          <a:spcPct val="107000"/>
                        </a:lnSpc>
                        <a:spcAft>
                          <a:spcPts val="800"/>
                        </a:spcAft>
                        <a:buNone/>
                      </a:pPr>
                      <a:r>
                        <a:rPr lang="en-IN" sz="1400" b="0" i="0" u="none" strike="noStrike" noProof="0" dirty="0">
                          <a:solidFill>
                            <a:srgbClr val="3D3D3D"/>
                          </a:solidFill>
                          <a:latin typeface="Calibri"/>
                        </a:rPr>
                        <a:t>This feature is already in the WMS backlog and assigned as priority 3. Discussed with Vijay S, Veera, and </a:t>
                      </a:r>
                      <a:r>
                        <a:rPr lang="en-IN" sz="1400" b="0" i="0" u="none" strike="noStrike" noProof="0" dirty="0" err="1">
                          <a:solidFill>
                            <a:srgbClr val="3D3D3D"/>
                          </a:solidFill>
                          <a:latin typeface="Calibri"/>
                        </a:rPr>
                        <a:t>Shtakshi</a:t>
                      </a:r>
                      <a:r>
                        <a:rPr lang="en-IN" sz="1400" b="0" i="0" u="none" strike="noStrike" noProof="0" dirty="0">
                          <a:solidFill>
                            <a:srgbClr val="3D3D3D"/>
                          </a:solidFill>
                          <a:latin typeface="Calibri"/>
                        </a:rPr>
                        <a:t>. This request arose due to challenges from SN suppliers.</a:t>
                      </a:r>
                      <a:endParaRPr lang="en-IN" sz="1400" b="0" i="0" u="none" strike="noStrike" noProof="0" dirty="0">
                        <a:solidFill>
                          <a:schemeClr val="tx1"/>
                        </a:solidFill>
                        <a:latin typeface="Calibri"/>
                      </a:endParaRPr>
                    </a:p>
                  </a:txBody>
                  <a:tcPr/>
                </a:tc>
                <a:tc>
                  <a:txBody>
                    <a:bodyPr/>
                    <a:lstStyle/>
                    <a:p>
                      <a:pPr marL="285750" lvl="0" indent="-285750">
                        <a:lnSpc>
                          <a:spcPct val="107000"/>
                        </a:lnSpc>
                        <a:spcAft>
                          <a:spcPts val="800"/>
                        </a:spcAft>
                        <a:buFont typeface="Arial"/>
                        <a:buChar char="•"/>
                      </a:pPr>
                      <a:r>
                        <a:rPr lang="en-IN" sz="1400" b="0" i="0" u="none" strike="noStrike" noProof="0" dirty="0">
                          <a:solidFill>
                            <a:srgbClr val="3D3D3D"/>
                          </a:solidFill>
                          <a:latin typeface="Calibri"/>
                        </a:rPr>
                        <a:t>Veera and Rajkumar/Vijay B has shared the concept and efforts with Daisy.  </a:t>
                      </a:r>
                      <a:endParaRPr lang="en-US" sz="1400" b="0" i="0" u="none" strike="noStrike" noProof="0" dirty="0">
                        <a:solidFill>
                          <a:srgbClr val="3D3D3D"/>
                        </a:solidFill>
                        <a:latin typeface="Calibri"/>
                      </a:endParaRPr>
                    </a:p>
                    <a:p>
                      <a:pPr marL="285750" lvl="0" indent="-285750">
                        <a:lnSpc>
                          <a:spcPct val="107000"/>
                        </a:lnSpc>
                        <a:spcAft>
                          <a:spcPts val="800"/>
                        </a:spcAft>
                        <a:buFont typeface="Arial"/>
                        <a:buChar char="•"/>
                      </a:pPr>
                      <a:r>
                        <a:rPr lang="en-IN" sz="1400" b="0" i="0" u="none" strike="noStrike" noProof="0" dirty="0">
                          <a:solidFill>
                            <a:srgbClr val="3D3D3D"/>
                          </a:solidFill>
                          <a:latin typeface="Calibri"/>
                        </a:rPr>
                        <a:t>Daisy to take approvals from MD</a:t>
                      </a:r>
                    </a:p>
                    <a:p>
                      <a:pPr marL="285750" lvl="0" indent="-285750">
                        <a:lnSpc>
                          <a:spcPct val="107000"/>
                        </a:lnSpc>
                        <a:spcAft>
                          <a:spcPts val="800"/>
                        </a:spcAft>
                        <a:buFont typeface="Arial"/>
                        <a:buChar char="•"/>
                      </a:pPr>
                      <a:r>
                        <a:rPr lang="en-IN" sz="1400" b="0" i="0" u="none" strike="noStrike" noProof="0" dirty="0">
                          <a:solidFill>
                            <a:srgbClr val="3D3D3D"/>
                          </a:solidFill>
                          <a:latin typeface="Calibri"/>
                        </a:rPr>
                        <a:t>Team formation for dev is in progress </a:t>
                      </a:r>
                    </a:p>
                  </a:txBody>
                  <a:tcPr/>
                </a:tc>
                <a:tc>
                  <a:txBody>
                    <a:bodyPr/>
                    <a:lstStyle/>
                    <a:p>
                      <a:pPr marL="342900" lvl="0" indent="-342900">
                        <a:buAutoNum type="arabicPeriod"/>
                      </a:pPr>
                      <a:r>
                        <a:rPr lang="en-US" sz="1400" dirty="0"/>
                        <a:t>Share Dev plan with team structure</a:t>
                      </a:r>
                    </a:p>
                  </a:txBody>
                  <a:tcPr/>
                </a:tc>
                <a:tc>
                  <a:txBody>
                    <a:bodyPr/>
                    <a:lstStyle/>
                    <a:p>
                      <a:pPr lvl="0">
                        <a:buNone/>
                      </a:pPr>
                      <a:r>
                        <a:rPr lang="en-US" sz="1400" dirty="0"/>
                        <a:t>Veera, </a:t>
                      </a:r>
                      <a:r>
                        <a:rPr lang="en-US" sz="1400" dirty="0" err="1"/>
                        <a:t>RajKumar</a:t>
                      </a:r>
                      <a:r>
                        <a:rPr lang="en-US" sz="1400" dirty="0"/>
                        <a:t>, Vijay B</a:t>
                      </a:r>
                    </a:p>
                  </a:txBody>
                  <a:tcPr/>
                </a:tc>
                <a:extLst>
                  <a:ext uri="{0D108BD9-81ED-4DB2-BD59-A6C34878D82A}">
                    <a16:rowId xmlns:a16="http://schemas.microsoft.com/office/drawing/2014/main" val="4161011035"/>
                  </a:ext>
                </a:extLst>
              </a:tr>
              <a:tr h="370838">
                <a:tc>
                  <a:txBody>
                    <a:bodyPr/>
                    <a:lstStyle/>
                    <a:p>
                      <a:pPr marL="0" lvl="0" indent="0">
                        <a:buNone/>
                      </a:pPr>
                      <a:r>
                        <a:rPr lang="en-IN" sz="1400" b="1" i="0" u="none" strike="noStrike" noProof="0" dirty="0">
                          <a:solidFill>
                            <a:srgbClr val="3D3D3D"/>
                          </a:solidFill>
                          <a:latin typeface="Calibri"/>
                        </a:rPr>
                        <a:t>2. Data points (journals and Books) for RFP/RFI and presentations </a:t>
                      </a:r>
                      <a:endParaRPr lang="en-IN" sz="1400" b="0" i="0" u="none" strike="noStrike" noProof="0" dirty="0">
                        <a:solidFill>
                          <a:srgbClr val="3D3D3D"/>
                        </a:solidFill>
                        <a:latin typeface="Calibri"/>
                      </a:endParaRPr>
                    </a:p>
                  </a:txBody>
                  <a:tcPr/>
                </a:tc>
                <a:tc>
                  <a:txBody>
                    <a:bodyPr/>
                    <a:lstStyle/>
                    <a:p>
                      <a:pPr lvl="0">
                        <a:lnSpc>
                          <a:spcPct val="107000"/>
                        </a:lnSpc>
                        <a:spcAft>
                          <a:spcPts val="800"/>
                        </a:spcAft>
                        <a:buNone/>
                      </a:pPr>
                      <a:r>
                        <a:rPr lang="en-IN" sz="1400" b="0" i="0" u="none" strike="noStrike" noProof="0" dirty="0">
                          <a:solidFill>
                            <a:srgbClr val="3D3D3D"/>
                          </a:solidFill>
                          <a:latin typeface="Calibri"/>
                        </a:rPr>
                        <a:t>Documented the data points required. Suresh presented on 8/8/2024</a:t>
                      </a:r>
                      <a:endParaRPr lang="en-US" sz="1400" b="0" i="0" u="none" strike="noStrike" noProof="0" dirty="0">
                        <a:solidFill>
                          <a:srgbClr val="3D3D3D"/>
                        </a:solidFill>
                        <a:latin typeface="Calibri"/>
                      </a:endParaRPr>
                    </a:p>
                    <a:p>
                      <a:pPr lvl="0">
                        <a:lnSpc>
                          <a:spcPct val="107000"/>
                        </a:lnSpc>
                        <a:spcAft>
                          <a:spcPts val="800"/>
                        </a:spcAft>
                        <a:buNone/>
                      </a:pPr>
                      <a:r>
                        <a:rPr lang="en-IN" sz="1400" b="0" i="0" u="none" strike="noStrike" noProof="0" dirty="0">
                          <a:solidFill>
                            <a:srgbClr val="3D3D3D"/>
                          </a:solidFill>
                          <a:latin typeface="Calibri"/>
                        </a:rPr>
                        <a:t> We need to add those fields with WMS/</a:t>
                      </a:r>
                      <a:r>
                        <a:rPr lang="en-IN" sz="1400" b="0" i="0" u="none" strike="noStrike" noProof="0" dirty="0" err="1">
                          <a:solidFill>
                            <a:srgbClr val="3D3D3D"/>
                          </a:solidFill>
                          <a:latin typeface="Calibri"/>
                        </a:rPr>
                        <a:t>iTrack</a:t>
                      </a:r>
                      <a:r>
                        <a:rPr lang="en-IN" sz="1400" b="0" i="0" u="none" strike="noStrike" noProof="0" dirty="0">
                          <a:solidFill>
                            <a:srgbClr val="3D3D3D"/>
                          </a:solidFill>
                          <a:latin typeface="Calibri"/>
                        </a:rPr>
                        <a:t>/ or other systems </a:t>
                      </a:r>
                      <a:endParaRPr lang="en-IN" sz="1400" dirty="0"/>
                    </a:p>
                  </a:txBody>
                  <a:tcPr/>
                </a:tc>
                <a:tc>
                  <a:txBody>
                    <a:bodyPr/>
                    <a:lstStyle/>
                    <a:p>
                      <a:pPr marL="285750" lvl="0" indent="-285750">
                        <a:lnSpc>
                          <a:spcPct val="107000"/>
                        </a:lnSpc>
                        <a:spcAft>
                          <a:spcPts val="800"/>
                        </a:spcAft>
                        <a:buFont typeface="Arial"/>
                        <a:buChar char="•"/>
                      </a:pPr>
                      <a:r>
                        <a:rPr lang="en-IN" sz="1400" b="0" i="0" u="none" strike="noStrike" noProof="0" dirty="0">
                          <a:solidFill>
                            <a:srgbClr val="3D3D3D"/>
                          </a:solidFill>
                          <a:latin typeface="Calibri"/>
                        </a:rPr>
                        <a:t>Presentation on the data points </a:t>
                      </a:r>
                      <a:endParaRPr lang="en-US" sz="1400" b="0" i="0" u="none" strike="noStrike" noProof="0" dirty="0">
                        <a:solidFill>
                          <a:srgbClr val="3D3D3D"/>
                        </a:solidFill>
                        <a:latin typeface="Calibri"/>
                      </a:endParaRPr>
                    </a:p>
                    <a:p>
                      <a:pPr marL="285750" lvl="0" indent="-285750">
                        <a:lnSpc>
                          <a:spcPct val="107000"/>
                        </a:lnSpc>
                        <a:spcAft>
                          <a:spcPts val="800"/>
                        </a:spcAft>
                        <a:buFont typeface="Arial"/>
                        <a:buChar char="•"/>
                      </a:pPr>
                      <a:r>
                        <a:rPr lang="en-IN" sz="1400" b="0" i="0" u="none" strike="noStrike" noProof="0" dirty="0">
                          <a:solidFill>
                            <a:srgbClr val="3D3D3D"/>
                          </a:solidFill>
                          <a:latin typeface="Calibri"/>
                        </a:rPr>
                        <a:t> Development and Implementation </a:t>
                      </a:r>
                      <a:endParaRPr lang="en-IN" sz="1400" dirty="0"/>
                    </a:p>
                  </a:txBody>
                  <a:tcPr/>
                </a:tc>
                <a:tc>
                  <a:txBody>
                    <a:bodyPr/>
                    <a:lstStyle/>
                    <a:p>
                      <a:pPr marL="342900" lvl="0" indent="-342900">
                        <a:buAutoNum type="arabicPeriod"/>
                      </a:pPr>
                      <a:r>
                        <a:rPr lang="en-US" sz="1400" dirty="0"/>
                        <a:t>Senthil and </a:t>
                      </a:r>
                      <a:r>
                        <a:rPr lang="en-US" sz="1400" dirty="0" err="1"/>
                        <a:t>Shtakshi</a:t>
                      </a:r>
                      <a:r>
                        <a:rPr lang="en-US" sz="1400" dirty="0"/>
                        <a:t> to discuss and next steps to be derived</a:t>
                      </a:r>
                    </a:p>
                  </a:txBody>
                  <a:tcPr/>
                </a:tc>
                <a:tc>
                  <a:txBody>
                    <a:bodyPr/>
                    <a:lstStyle/>
                    <a:p>
                      <a:pPr lvl="0">
                        <a:buNone/>
                      </a:pPr>
                      <a:r>
                        <a:rPr lang="en-US" sz="1400" dirty="0"/>
                        <a:t>Senthil, </a:t>
                      </a:r>
                      <a:r>
                        <a:rPr lang="en-US" sz="1400" dirty="0" err="1"/>
                        <a:t>Shtakshi</a:t>
                      </a:r>
                      <a:endParaRPr lang="en-US" sz="1400" dirty="0"/>
                    </a:p>
                  </a:txBody>
                  <a:tcPr/>
                </a:tc>
                <a:extLst>
                  <a:ext uri="{0D108BD9-81ED-4DB2-BD59-A6C34878D82A}">
                    <a16:rowId xmlns:a16="http://schemas.microsoft.com/office/drawing/2014/main" val="2387690623"/>
                  </a:ext>
                </a:extLst>
              </a:tr>
              <a:tr h="370838">
                <a:tc>
                  <a:txBody>
                    <a:bodyPr/>
                    <a:lstStyle/>
                    <a:p>
                      <a:pPr marL="0" lvl="0" indent="0">
                        <a:buNone/>
                      </a:pPr>
                      <a:r>
                        <a:rPr lang="en-IN" sz="1400" b="1" i="0" u="none" strike="noStrike" noProof="0" dirty="0">
                          <a:solidFill>
                            <a:srgbClr val="3D3D3D"/>
                          </a:solidFill>
                          <a:latin typeface="Calibri"/>
                        </a:rPr>
                        <a:t>3. Sentiment analysis</a:t>
                      </a:r>
                    </a:p>
                  </a:txBody>
                  <a:tcPr/>
                </a:tc>
                <a:tc>
                  <a:txBody>
                    <a:bodyPr/>
                    <a:lstStyle/>
                    <a:p>
                      <a:pPr lvl="0">
                        <a:lnSpc>
                          <a:spcPct val="107000"/>
                        </a:lnSpc>
                        <a:spcAft>
                          <a:spcPts val="800"/>
                        </a:spcAft>
                        <a:buNone/>
                      </a:pPr>
                      <a:r>
                        <a:rPr lang="en-IN" sz="1400" b="0" i="0" u="none" strike="noStrike" noProof="0" dirty="0">
                          <a:solidFill>
                            <a:srgbClr val="3D3D3D"/>
                          </a:solidFill>
                          <a:latin typeface="Calibri"/>
                        </a:rPr>
                        <a:t>Discussed with Neeraj and Sagayaraj, who have implemented this as a pilot with one of the PMs of T&amp;F and CUP books. Expansion is needed.</a:t>
                      </a:r>
                      <a:endParaRPr lang="en-US" sz="1400" dirty="0"/>
                    </a:p>
                  </a:txBody>
                  <a:tcPr/>
                </a:tc>
                <a:tc>
                  <a:txBody>
                    <a:bodyPr/>
                    <a:lstStyle/>
                    <a:p>
                      <a:pPr marL="285750" lvl="0" indent="-285750">
                        <a:lnSpc>
                          <a:spcPct val="107000"/>
                        </a:lnSpc>
                        <a:spcAft>
                          <a:spcPts val="800"/>
                        </a:spcAft>
                        <a:buFont typeface="Arial"/>
                        <a:buChar char="•"/>
                      </a:pPr>
                      <a:r>
                        <a:rPr lang="en-IN" sz="1400" b="0" i="0" u="none" strike="noStrike" noProof="0" dirty="0">
                          <a:solidFill>
                            <a:srgbClr val="3D3D3D"/>
                          </a:solidFill>
                          <a:latin typeface="Calibri"/>
                        </a:rPr>
                        <a:t>Tool dev in progress – completion date- 11/10/2024</a:t>
                      </a:r>
                    </a:p>
                    <a:p>
                      <a:pPr marL="0" lvl="0" indent="0">
                        <a:lnSpc>
                          <a:spcPct val="107000"/>
                        </a:lnSpc>
                        <a:spcAft>
                          <a:spcPts val="800"/>
                        </a:spcAft>
                        <a:buNone/>
                      </a:pPr>
                      <a:endParaRPr lang="en-IN" sz="1400" b="0" i="0" u="none" strike="noStrike" noProof="0">
                        <a:solidFill>
                          <a:srgbClr val="3D3D3D"/>
                        </a:solidFill>
                        <a:latin typeface="Calibri"/>
                      </a:endParaRPr>
                    </a:p>
                  </a:txBody>
                  <a:tcPr/>
                </a:tc>
                <a:tc>
                  <a:txBody>
                    <a:bodyPr/>
                    <a:lstStyle/>
                    <a:p>
                      <a:pPr marL="342900" lvl="0" indent="-342900">
                        <a:buAutoNum type="arabicPeriod"/>
                      </a:pPr>
                      <a:r>
                        <a:rPr lang="en-IN" sz="1400" b="0" i="0" u="none" strike="noStrike" noProof="0" dirty="0">
                          <a:solidFill>
                            <a:srgbClr val="3D3D3D"/>
                          </a:solidFill>
                          <a:latin typeface="Calibri"/>
                        </a:rPr>
                        <a:t>Share Plan for implementing across the accounts </a:t>
                      </a:r>
                      <a:endParaRPr lang="en-US" sz="1400" dirty="0"/>
                    </a:p>
                  </a:txBody>
                  <a:tcPr/>
                </a:tc>
                <a:tc>
                  <a:txBody>
                    <a:bodyPr/>
                    <a:lstStyle/>
                    <a:p>
                      <a:pPr lvl="0">
                        <a:buNone/>
                      </a:pPr>
                      <a:r>
                        <a:rPr lang="en-US" sz="1400" dirty="0"/>
                        <a:t>Neeraj, Daisy</a:t>
                      </a:r>
                    </a:p>
                  </a:txBody>
                  <a:tcPr/>
                </a:tc>
                <a:extLst>
                  <a:ext uri="{0D108BD9-81ED-4DB2-BD59-A6C34878D82A}">
                    <a16:rowId xmlns:a16="http://schemas.microsoft.com/office/drawing/2014/main" val="426744909"/>
                  </a:ext>
                </a:extLst>
              </a:tr>
            </a:tbl>
          </a:graphicData>
        </a:graphic>
      </p:graphicFrame>
    </p:spTree>
    <p:extLst>
      <p:ext uri="{BB962C8B-B14F-4D97-AF65-F5344CB8AC3E}">
        <p14:creationId xmlns:p14="http://schemas.microsoft.com/office/powerpoint/2010/main" val="99046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26F43C-EBCF-C86F-3AA7-D556724FA426}"/>
              </a:ext>
            </a:extLst>
          </p:cNvPr>
          <p:cNvSpPr>
            <a:spLocks noGrp="1"/>
          </p:cNvSpPr>
          <p:nvPr>
            <p:ph type="title"/>
          </p:nvPr>
        </p:nvSpPr>
        <p:spPr>
          <a:xfrm>
            <a:off x="96089" y="-3204"/>
            <a:ext cx="10515600" cy="576262"/>
          </a:xfrm>
        </p:spPr>
        <p:txBody>
          <a:bodyPr/>
          <a:lstStyle/>
          <a:p>
            <a:r>
              <a:rPr lang="en-US"/>
              <a:t>PAS Downstream projects - Status</a:t>
            </a:r>
            <a:endParaRPr lang="en-IN"/>
          </a:p>
        </p:txBody>
      </p:sp>
      <p:graphicFrame>
        <p:nvGraphicFramePr>
          <p:cNvPr id="2" name="Table 1">
            <a:extLst>
              <a:ext uri="{FF2B5EF4-FFF2-40B4-BE49-F238E27FC236}">
                <a16:creationId xmlns:a16="http://schemas.microsoft.com/office/drawing/2014/main" id="{739AF1C2-F44A-2F2A-8952-D9F694E0FDCF}"/>
              </a:ext>
            </a:extLst>
          </p:cNvPr>
          <p:cNvGraphicFramePr>
            <a:graphicFrameLocks noGrp="1"/>
          </p:cNvGraphicFramePr>
          <p:nvPr>
            <p:extLst>
              <p:ext uri="{D42A27DB-BD31-4B8C-83A1-F6EECF244321}">
                <p14:modId xmlns:p14="http://schemas.microsoft.com/office/powerpoint/2010/main" val="2966350864"/>
              </p:ext>
            </p:extLst>
          </p:nvPr>
        </p:nvGraphicFramePr>
        <p:xfrm>
          <a:off x="100641" y="575095"/>
          <a:ext cx="11994814" cy="5975541"/>
        </p:xfrm>
        <a:graphic>
          <a:graphicData uri="http://schemas.openxmlformats.org/drawingml/2006/table">
            <a:tbl>
              <a:tblPr firstRow="1" bandRow="1">
                <a:tableStyleId>{5C22544A-7EE6-4342-B048-85BDC9FD1C3A}</a:tableStyleId>
              </a:tblPr>
              <a:tblGrid>
                <a:gridCol w="1523998">
                  <a:extLst>
                    <a:ext uri="{9D8B030D-6E8A-4147-A177-3AD203B41FA5}">
                      <a16:colId xmlns:a16="http://schemas.microsoft.com/office/drawing/2014/main" val="1229988561"/>
                    </a:ext>
                  </a:extLst>
                </a:gridCol>
                <a:gridCol w="2230579">
                  <a:extLst>
                    <a:ext uri="{9D8B030D-6E8A-4147-A177-3AD203B41FA5}">
                      <a16:colId xmlns:a16="http://schemas.microsoft.com/office/drawing/2014/main" val="3531385949"/>
                    </a:ext>
                  </a:extLst>
                </a:gridCol>
                <a:gridCol w="4516580">
                  <a:extLst>
                    <a:ext uri="{9D8B030D-6E8A-4147-A177-3AD203B41FA5}">
                      <a16:colId xmlns:a16="http://schemas.microsoft.com/office/drawing/2014/main" val="4247767982"/>
                    </a:ext>
                  </a:extLst>
                </a:gridCol>
                <a:gridCol w="2549236">
                  <a:extLst>
                    <a:ext uri="{9D8B030D-6E8A-4147-A177-3AD203B41FA5}">
                      <a16:colId xmlns:a16="http://schemas.microsoft.com/office/drawing/2014/main" val="3634924142"/>
                    </a:ext>
                  </a:extLst>
                </a:gridCol>
                <a:gridCol w="1174421">
                  <a:extLst>
                    <a:ext uri="{9D8B030D-6E8A-4147-A177-3AD203B41FA5}">
                      <a16:colId xmlns:a16="http://schemas.microsoft.com/office/drawing/2014/main" val="3468289504"/>
                    </a:ext>
                  </a:extLst>
                </a:gridCol>
              </a:tblGrid>
              <a:tr h="370840">
                <a:tc>
                  <a:txBody>
                    <a:bodyPr/>
                    <a:lstStyle/>
                    <a:p>
                      <a:r>
                        <a:rPr lang="en-US" dirty="0"/>
                        <a:t>Projects </a:t>
                      </a:r>
                    </a:p>
                  </a:txBody>
                  <a:tcPr/>
                </a:tc>
                <a:tc>
                  <a:txBody>
                    <a:bodyPr/>
                    <a:lstStyle/>
                    <a:p>
                      <a:r>
                        <a:rPr lang="en-US" dirty="0"/>
                        <a:t>Sub-Projects</a:t>
                      </a:r>
                    </a:p>
                  </a:txBody>
                  <a:tcPr/>
                </a:tc>
                <a:tc>
                  <a:txBody>
                    <a:bodyPr/>
                    <a:lstStyle/>
                    <a:p>
                      <a:r>
                        <a:rPr lang="en-US" dirty="0"/>
                        <a:t>Current Status</a:t>
                      </a:r>
                    </a:p>
                  </a:txBody>
                  <a:tcPr/>
                </a:tc>
                <a:tc>
                  <a:txBody>
                    <a:bodyPr/>
                    <a:lstStyle/>
                    <a:p>
                      <a:r>
                        <a:rPr lang="en-US" dirty="0"/>
                        <a:t>Next steps</a:t>
                      </a:r>
                    </a:p>
                  </a:txBody>
                  <a:tcPr/>
                </a:tc>
                <a:tc>
                  <a:txBody>
                    <a:bodyPr/>
                    <a:lstStyle/>
                    <a:p>
                      <a:pPr lvl="0">
                        <a:buNone/>
                      </a:pPr>
                      <a:r>
                        <a:rPr lang="en-US" dirty="0"/>
                        <a:t>Owner</a:t>
                      </a:r>
                    </a:p>
                  </a:txBody>
                  <a:tcPr/>
                </a:tc>
                <a:extLst>
                  <a:ext uri="{0D108BD9-81ED-4DB2-BD59-A6C34878D82A}">
                    <a16:rowId xmlns:a16="http://schemas.microsoft.com/office/drawing/2014/main" val="3634373205"/>
                  </a:ext>
                </a:extLst>
              </a:tr>
              <a:tr h="370840">
                <a:tc>
                  <a:txBody>
                    <a:bodyPr/>
                    <a:lstStyle/>
                    <a:p>
                      <a:pPr marL="0" indent="0">
                        <a:buNone/>
                      </a:pPr>
                      <a:r>
                        <a:rPr lang="en-IN" sz="1400" b="1" i="0" u="none" strike="noStrike" noProof="0" dirty="0">
                          <a:solidFill>
                            <a:srgbClr val="3D3D3D"/>
                          </a:solidFill>
                          <a:latin typeface="Calibri"/>
                        </a:rPr>
                        <a:t>4. PAS – Enhance our existing production system</a:t>
                      </a:r>
                    </a:p>
                  </a:txBody>
                  <a:tcPr/>
                </a:tc>
                <a:tc>
                  <a:txBody>
                    <a:bodyPr/>
                    <a:lstStyle/>
                    <a:p>
                      <a:pPr marL="342900" lvl="0" indent="-342900">
                        <a:buAutoNum type="arabicPeriod"/>
                      </a:pPr>
                      <a:r>
                        <a:rPr lang="en-IN" sz="1400" b="0" i="1" u="none" strike="noStrike" noProof="0" dirty="0">
                          <a:solidFill>
                            <a:srgbClr val="3D3D3D"/>
                          </a:solidFill>
                          <a:latin typeface="Calibri"/>
                        </a:rPr>
                        <a:t>Improve the UI/UX of new WMS to encourage user adoption</a:t>
                      </a:r>
                    </a:p>
                    <a:p>
                      <a:pPr marL="0" lvl="0" indent="0">
                        <a:buNone/>
                      </a:pPr>
                      <a:r>
                        <a:rPr lang="en-IN" sz="1400" b="0" i="1" u="none" strike="noStrike" noProof="0" dirty="0">
                          <a:solidFill>
                            <a:srgbClr val="3D3D3D"/>
                          </a:solidFill>
                          <a:latin typeface="Calibri"/>
                        </a:rPr>
                        <a:t> </a:t>
                      </a:r>
                    </a:p>
                  </a:txBody>
                  <a:tcPr/>
                </a:tc>
                <a:tc>
                  <a:txBody>
                    <a:bodyPr/>
                    <a:lstStyle/>
                    <a:p>
                      <a:pPr marL="342900" lvl="0" indent="-342900">
                        <a:lnSpc>
                          <a:spcPct val="107000"/>
                        </a:lnSpc>
                        <a:spcAft>
                          <a:spcPts val="800"/>
                        </a:spcAft>
                        <a:buClr>
                          <a:srgbClr val="3D3D3D"/>
                        </a:buClr>
                        <a:buAutoNum type="arabicPeriod"/>
                      </a:pPr>
                      <a:r>
                        <a:rPr lang="en-IN" sz="1400" b="0" i="0" u="none" strike="noStrike" noProof="0" dirty="0">
                          <a:solidFill>
                            <a:srgbClr val="3D3D3D"/>
                          </a:solidFill>
                          <a:latin typeface="Calibri"/>
                        </a:rPr>
                        <a:t>Phase 1 UI plan and efforts shared- 25PD (Details in slide 27)</a:t>
                      </a:r>
                      <a:endParaRPr lang="en-US" sz="1400" b="0" i="0" u="none" strike="noStrike" noProof="0" dirty="0">
                        <a:solidFill>
                          <a:srgbClr val="3D3D3D"/>
                        </a:solidFill>
                        <a:latin typeface="Calibri"/>
                      </a:endParaRPr>
                    </a:p>
                    <a:p>
                      <a:pPr marL="342900" lvl="0" indent="-342900">
                        <a:lnSpc>
                          <a:spcPct val="107000"/>
                        </a:lnSpc>
                        <a:spcAft>
                          <a:spcPts val="800"/>
                        </a:spcAft>
                        <a:buClr>
                          <a:srgbClr val="3D3D3D"/>
                        </a:buClr>
                        <a:buAutoNum type="arabicPeriod"/>
                      </a:pPr>
                      <a:r>
                        <a:rPr lang="en-IN" sz="1400" b="0" i="0" u="none" strike="noStrike" noProof="0" dirty="0">
                          <a:solidFill>
                            <a:srgbClr val="3D3D3D"/>
                          </a:solidFill>
                          <a:latin typeface="Calibri"/>
                        </a:rPr>
                        <a:t>Phase 2 – Requirement gathering in progress</a:t>
                      </a:r>
                      <a:endParaRPr lang="en-US" sz="1400" dirty="0"/>
                    </a:p>
                  </a:txBody>
                  <a:tcPr/>
                </a:tc>
                <a:tc>
                  <a:txBody>
                    <a:bodyPr/>
                    <a:lstStyle/>
                    <a:p>
                      <a:pPr marL="342900" lvl="0" indent="-342900">
                        <a:buAutoNum type="arabicPeriod"/>
                      </a:pPr>
                      <a:r>
                        <a:rPr lang="en-US" sz="1400" dirty="0"/>
                        <a:t>Rajkumar to provide dev efforts phase 1- 4/9/2024</a:t>
                      </a:r>
                    </a:p>
                    <a:p>
                      <a:pPr marL="342900" lvl="0" indent="-342900">
                        <a:buAutoNum type="arabicPeriod"/>
                      </a:pPr>
                      <a:r>
                        <a:rPr lang="en-US" sz="1400" dirty="0"/>
                        <a:t>Req. Gathering for phase 2- 20th </a:t>
                      </a:r>
                      <a:r>
                        <a:rPr lang="en-US" sz="1400" dirty="0" err="1"/>
                        <a:t>sep</a:t>
                      </a:r>
                      <a:endParaRPr lang="en-US" sz="1400" dirty="0"/>
                    </a:p>
                    <a:p>
                      <a:pPr marL="342900" lvl="0" indent="-342900">
                        <a:buAutoNum type="arabicPeriod"/>
                      </a:pPr>
                      <a:r>
                        <a:rPr lang="en-US" sz="1400" dirty="0"/>
                        <a:t>Share roadmap with priority for UI/UX plan</a:t>
                      </a:r>
                    </a:p>
                    <a:p>
                      <a:pPr marL="342900" lvl="0" indent="-342900">
                        <a:buAutoNum type="arabicPeriod"/>
                      </a:pPr>
                      <a:endParaRPr lang="en-US" sz="1400"/>
                    </a:p>
                  </a:txBody>
                  <a:tcPr/>
                </a:tc>
                <a:tc>
                  <a:txBody>
                    <a:bodyPr/>
                    <a:lstStyle/>
                    <a:p>
                      <a:pPr lvl="0">
                        <a:buNone/>
                      </a:pPr>
                      <a:r>
                        <a:rPr lang="en-US" sz="1400" err="1"/>
                        <a:t>Shtakshi</a:t>
                      </a:r>
                      <a:endParaRPr lang="en-US" sz="1400"/>
                    </a:p>
                  </a:txBody>
                  <a:tcPr/>
                </a:tc>
                <a:extLst>
                  <a:ext uri="{0D108BD9-81ED-4DB2-BD59-A6C34878D82A}">
                    <a16:rowId xmlns:a16="http://schemas.microsoft.com/office/drawing/2014/main" val="1503889634"/>
                  </a:ext>
                </a:extLst>
              </a:tr>
              <a:tr h="370839">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IN" sz="1400" b="0" i="1" u="none" strike="noStrike" noProof="0" dirty="0">
                          <a:solidFill>
                            <a:srgbClr val="3D3D3D"/>
                          </a:solidFill>
                          <a:latin typeface="Calibri"/>
                        </a:rPr>
                        <a:t>2. First proof- </a:t>
                      </a:r>
                      <a:r>
                        <a:rPr lang="en-US" sz="1400" b="0" i="0" u="none" strike="noStrike" noProof="0" dirty="0">
                          <a:solidFill>
                            <a:srgbClr val="3D3D3D"/>
                          </a:solidFill>
                          <a:latin typeface="Calibri"/>
                        </a:rPr>
                        <a:t>Manuscript evaluation and Merging the manuscript  </a:t>
                      </a:r>
                      <a:endParaRPr lang="en-IN" sz="1400" b="0" i="1" u="none" strike="noStrike" noProof="0" dirty="0">
                        <a:solidFill>
                          <a:srgbClr val="3D3D3D"/>
                        </a:solidFill>
                        <a:latin typeface="Calibri"/>
                      </a:endParaRPr>
                    </a:p>
                  </a:txBody>
                  <a:tcPr/>
                </a:tc>
                <a:tc>
                  <a:txBody>
                    <a:bodyPr/>
                    <a:lstStyle/>
                    <a:p>
                      <a:pPr marL="342900" lvl="0" indent="-342900">
                        <a:lnSpc>
                          <a:spcPct val="107000"/>
                        </a:lnSpc>
                        <a:spcAft>
                          <a:spcPts val="800"/>
                        </a:spcAft>
                        <a:buAutoNum type="arabicPeriod"/>
                      </a:pPr>
                      <a:r>
                        <a:rPr lang="en-IN" sz="1400" b="0" i="0" u="none" strike="noStrike" noProof="0" dirty="0">
                          <a:solidFill>
                            <a:srgbClr val="3D3D3D"/>
                          </a:solidFill>
                          <a:latin typeface="Calibri"/>
                        </a:rPr>
                        <a:t>Currently this is a manual process</a:t>
                      </a:r>
                    </a:p>
                  </a:txBody>
                  <a:tcPr/>
                </a:tc>
                <a:tc>
                  <a:txBody>
                    <a:bodyPr/>
                    <a:lstStyle/>
                    <a:p>
                      <a:pPr marL="342900" lvl="0" indent="-342900">
                        <a:buAutoNum type="arabicPeriod"/>
                      </a:pPr>
                      <a:r>
                        <a:rPr lang="en-US" sz="1400" dirty="0"/>
                        <a:t>Internal plan review- 5/9/24</a:t>
                      </a:r>
                    </a:p>
                  </a:txBody>
                  <a:tcPr/>
                </a:tc>
                <a:tc>
                  <a:txBody>
                    <a:bodyPr/>
                    <a:lstStyle/>
                    <a:p>
                      <a:pPr lvl="0">
                        <a:buNone/>
                      </a:pPr>
                      <a:r>
                        <a:rPr lang="en-US" sz="1400" dirty="0"/>
                        <a:t>Sathish</a:t>
                      </a:r>
                    </a:p>
                  </a:txBody>
                  <a:tcPr/>
                </a:tc>
                <a:extLst>
                  <a:ext uri="{0D108BD9-81ED-4DB2-BD59-A6C34878D82A}">
                    <a16:rowId xmlns:a16="http://schemas.microsoft.com/office/drawing/2014/main" val="1145760319"/>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dirty="0">
                          <a:solidFill>
                            <a:srgbClr val="3D3D3D"/>
                          </a:solidFill>
                          <a:latin typeface="Calibri"/>
                        </a:rPr>
                        <a:t>3. First proof- Manuscript clean-up</a:t>
                      </a:r>
                    </a:p>
                  </a:txBody>
                  <a:tcPr/>
                </a:tc>
                <a:tc>
                  <a:txBody>
                    <a:bodyPr/>
                    <a:lstStyle/>
                    <a:p>
                      <a:pPr marL="342900" lvl="0" indent="-342900">
                        <a:lnSpc>
                          <a:spcPct val="107000"/>
                        </a:lnSpc>
                        <a:spcAft>
                          <a:spcPts val="800"/>
                        </a:spcAft>
                        <a:buAutoNum type="arabicPeriod"/>
                      </a:pPr>
                      <a:r>
                        <a:rPr lang="en-US" sz="1400" b="0" i="0" u="none" strike="noStrike" noProof="0" dirty="0">
                          <a:solidFill>
                            <a:srgbClr val="3D3D3D"/>
                          </a:solidFill>
                          <a:latin typeface="Calibri"/>
                        </a:rPr>
                        <a:t>Currently  this is a manual process</a:t>
                      </a:r>
                    </a:p>
                    <a:p>
                      <a:pPr marL="342900" lvl="0" indent="-342900">
                        <a:lnSpc>
                          <a:spcPct val="107000"/>
                        </a:lnSpc>
                        <a:spcAft>
                          <a:spcPts val="800"/>
                        </a:spcAft>
                        <a:buAutoNum type="arabicPeriod"/>
                      </a:pPr>
                      <a:r>
                        <a:rPr lang="en-US" sz="1400" b="0" i="0" u="none" strike="noStrike" noProof="0" dirty="0">
                          <a:solidFill>
                            <a:srgbClr val="3D3D3D"/>
                          </a:solidFill>
                          <a:latin typeface="Calibri"/>
                        </a:rPr>
                        <a:t> Sathish is working on the plan of action starting OND'24 to JFM'25</a:t>
                      </a:r>
                      <a:endParaRPr lang="en-US" sz="1400" b="0" i="0" u="none" strike="noStrike" noProof="0" dirty="0">
                        <a:solidFill>
                          <a:srgbClr val="3D3D3D"/>
                        </a:solidFill>
                        <a:highlight>
                          <a:srgbClr val="FFFF00"/>
                        </a:highlight>
                        <a:latin typeface="Calibri"/>
                      </a:endParaRPr>
                    </a:p>
                  </a:txBody>
                  <a:tcPr/>
                </a:tc>
                <a:tc>
                  <a:txBody>
                    <a:bodyPr/>
                    <a:lstStyle/>
                    <a:p>
                      <a:pPr marL="342900" lvl="0" indent="-342900">
                        <a:buAutoNum type="arabicPeriod"/>
                      </a:pPr>
                      <a:r>
                        <a:rPr lang="en-US" sz="1400" dirty="0"/>
                        <a:t>Internal plan review- 5/9/24</a:t>
                      </a:r>
                    </a:p>
                  </a:txBody>
                  <a:tcPr/>
                </a:tc>
                <a:tc>
                  <a:txBody>
                    <a:bodyPr/>
                    <a:lstStyle/>
                    <a:p>
                      <a:pPr lvl="0">
                        <a:buNone/>
                      </a:pPr>
                      <a:r>
                        <a:rPr lang="en-US" sz="1400" dirty="0"/>
                        <a:t>Sathish</a:t>
                      </a:r>
                    </a:p>
                  </a:txBody>
                  <a:tcPr/>
                </a:tc>
                <a:extLst>
                  <a:ext uri="{0D108BD9-81ED-4DB2-BD59-A6C34878D82A}">
                    <a16:rowId xmlns:a16="http://schemas.microsoft.com/office/drawing/2014/main" val="1891133201"/>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dirty="0">
                          <a:solidFill>
                            <a:srgbClr val="3D3D3D"/>
                          </a:solidFill>
                          <a:latin typeface="Calibri"/>
                        </a:rPr>
                        <a:t>4. First proof- Technical editing</a:t>
                      </a:r>
                    </a:p>
                  </a:txBody>
                  <a:tcPr/>
                </a:tc>
                <a:tc>
                  <a:txBody>
                    <a:bodyPr/>
                    <a:lstStyle/>
                    <a:p>
                      <a:pPr marL="342900" lvl="0" indent="-342900">
                        <a:lnSpc>
                          <a:spcPct val="107000"/>
                        </a:lnSpc>
                        <a:spcAft>
                          <a:spcPts val="800"/>
                        </a:spcAft>
                        <a:buAutoNum type="arabicPeriod"/>
                      </a:pPr>
                      <a:r>
                        <a:rPr lang="en-US" sz="1400" b="0" i="0" u="none" strike="noStrike" noProof="0" dirty="0">
                          <a:solidFill>
                            <a:srgbClr val="3D3D3D"/>
                          </a:solidFill>
                          <a:latin typeface="Calibri"/>
                        </a:rPr>
                        <a:t>Currently this is a semi-automated process</a:t>
                      </a:r>
                    </a:p>
                    <a:p>
                      <a:pPr marL="0" lvl="0" indent="0">
                        <a:lnSpc>
                          <a:spcPct val="107000"/>
                        </a:lnSpc>
                        <a:spcAft>
                          <a:spcPts val="800"/>
                        </a:spcAft>
                        <a:buNone/>
                      </a:pPr>
                      <a:r>
                        <a:rPr lang="en-US" sz="1400" b="0" i="0" u="none" strike="noStrike" noProof="0" dirty="0">
                          <a:solidFill>
                            <a:srgbClr val="3D3D3D"/>
                          </a:solidFill>
                          <a:latin typeface="Calibri"/>
                        </a:rPr>
                        <a:t>2.      Sathish to introduce confidence score, Move all the activities to engine</a:t>
                      </a:r>
                      <a:endParaRPr lang="en-IN" sz="1400" b="0" i="0" u="none" strike="noStrike" noProof="0" dirty="0">
                        <a:solidFill>
                          <a:srgbClr val="3D3D3D"/>
                        </a:solidFill>
                        <a:latin typeface="Calibri"/>
                      </a:endParaRPr>
                    </a:p>
                  </a:txBody>
                  <a:tcPr/>
                </a:tc>
                <a:tc>
                  <a:txBody>
                    <a:bodyPr/>
                    <a:lstStyle/>
                    <a:p>
                      <a:pPr marL="342900" lvl="0" indent="-342900">
                        <a:buAutoNum type="arabicPeriod"/>
                      </a:pPr>
                      <a:r>
                        <a:rPr lang="en-US" sz="1400" dirty="0"/>
                        <a:t>JFM'25 ongoing process, Sathish to present plan</a:t>
                      </a:r>
                    </a:p>
                  </a:txBody>
                  <a:tcPr/>
                </a:tc>
                <a:tc>
                  <a:txBody>
                    <a:bodyPr/>
                    <a:lstStyle/>
                    <a:p>
                      <a:pPr lvl="0">
                        <a:buNone/>
                      </a:pPr>
                      <a:r>
                        <a:rPr lang="en-US" sz="1400" dirty="0"/>
                        <a:t>Sathish</a:t>
                      </a:r>
                    </a:p>
                  </a:txBody>
                  <a:tcPr/>
                </a:tc>
                <a:extLst>
                  <a:ext uri="{0D108BD9-81ED-4DB2-BD59-A6C34878D82A}">
                    <a16:rowId xmlns:a16="http://schemas.microsoft.com/office/drawing/2014/main" val="4177295599"/>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dirty="0">
                          <a:solidFill>
                            <a:srgbClr val="3D3D3D"/>
                          </a:solidFill>
                          <a:latin typeface="Calibri"/>
                        </a:rPr>
                        <a:t>5. First proof- Language editing</a:t>
                      </a:r>
                    </a:p>
                  </a:txBody>
                  <a:tcPr/>
                </a:tc>
                <a:tc>
                  <a:txBody>
                    <a:bodyPr/>
                    <a:lstStyle/>
                    <a:p>
                      <a:pPr marL="228600" lvl="0" indent="-228600">
                        <a:lnSpc>
                          <a:spcPct val="107000"/>
                        </a:lnSpc>
                        <a:spcAft>
                          <a:spcPts val="800"/>
                        </a:spcAft>
                        <a:buAutoNum type="arabicPeriod"/>
                      </a:pPr>
                      <a:r>
                        <a:rPr lang="en-US" sz="1400" b="0" i="0" u="none" strike="noStrike" noProof="0" dirty="0">
                          <a:solidFill>
                            <a:srgbClr val="3D3D3D"/>
                          </a:solidFill>
                          <a:latin typeface="Calibri"/>
                        </a:rPr>
                        <a:t>Currently this is semi- automated process </a:t>
                      </a:r>
                    </a:p>
                    <a:p>
                      <a:pPr marL="228600" lvl="0" indent="-228600">
                        <a:lnSpc>
                          <a:spcPct val="107000"/>
                        </a:lnSpc>
                        <a:spcAft>
                          <a:spcPts val="800"/>
                        </a:spcAft>
                        <a:buAutoNum type="arabicPeriod"/>
                      </a:pPr>
                      <a:r>
                        <a:rPr lang="en-US" sz="1400" b="0" i="0" u="none" strike="noStrike" noProof="0" dirty="0">
                          <a:solidFill>
                            <a:srgbClr val="3D3D3D"/>
                          </a:solidFill>
                          <a:latin typeface="Calibri"/>
                        </a:rPr>
                        <a:t>We need to eliminate the pre-process and auto-correct the suggestions – All Track A files have at least a couple of edits. </a:t>
                      </a:r>
                      <a:r>
                        <a:rPr lang="en-IN" sz="1400" b="0" i="0" u="none" strike="noStrike" noProof="0" dirty="0">
                          <a:solidFill>
                            <a:srgbClr val="3D3D3D"/>
                          </a:solidFill>
                          <a:latin typeface="Calibri"/>
                        </a:rPr>
                        <a:t>Auto-correction for Track A is risky with existing setup. Can be considered when we start using </a:t>
                      </a:r>
                      <a:r>
                        <a:rPr lang="en-IN" sz="1400" b="0" i="0" u="none" strike="noStrike" noProof="0" dirty="0" err="1">
                          <a:solidFill>
                            <a:srgbClr val="3D3D3D"/>
                          </a:solidFill>
                          <a:latin typeface="Calibri"/>
                        </a:rPr>
                        <a:t>GenAI</a:t>
                      </a:r>
                      <a:r>
                        <a:rPr lang="en-IN" sz="1400" b="0" i="0" u="none" strike="noStrike" noProof="0" dirty="0">
                          <a:solidFill>
                            <a:srgbClr val="3D3D3D"/>
                          </a:solidFill>
                          <a:latin typeface="Calibri"/>
                        </a:rPr>
                        <a:t> for track categorization as well. </a:t>
                      </a:r>
                      <a:endParaRPr lang="en-US" sz="1400" b="0" i="0" u="none" strike="noStrike" noProof="0" dirty="0">
                        <a:solidFill>
                          <a:srgbClr val="3D3D3D"/>
                        </a:solidFill>
                        <a:latin typeface="Calibri"/>
                      </a:endParaRPr>
                    </a:p>
                  </a:txBody>
                  <a:tcPr/>
                </a:tc>
                <a:tc>
                  <a:txBody>
                    <a:bodyPr/>
                    <a:lstStyle/>
                    <a:p>
                      <a:pPr marL="342900" lvl="0" indent="-342900">
                        <a:buAutoNum type="arabicPeriod"/>
                      </a:pPr>
                      <a:r>
                        <a:rPr lang="en-US" sz="1400" dirty="0"/>
                        <a:t>We propose to </a:t>
                      </a:r>
                      <a:r>
                        <a:rPr lang="en-US" sz="1400" dirty="0" err="1"/>
                        <a:t>analyse</a:t>
                      </a:r>
                      <a:r>
                        <a:rPr lang="en-US" sz="1400" dirty="0"/>
                        <a:t> this in JFM'25 because of other project priorities</a:t>
                      </a:r>
                    </a:p>
                  </a:txBody>
                  <a:tcPr/>
                </a:tc>
                <a:tc>
                  <a:txBody>
                    <a:bodyPr/>
                    <a:lstStyle/>
                    <a:p>
                      <a:pPr lvl="0">
                        <a:buNone/>
                      </a:pPr>
                      <a:r>
                        <a:rPr lang="en-US" sz="1400" dirty="0"/>
                        <a:t>Kayal</a:t>
                      </a:r>
                    </a:p>
                  </a:txBody>
                  <a:tcPr/>
                </a:tc>
                <a:extLst>
                  <a:ext uri="{0D108BD9-81ED-4DB2-BD59-A6C34878D82A}">
                    <a16:rowId xmlns:a16="http://schemas.microsoft.com/office/drawing/2014/main" val="329057944"/>
                  </a:ext>
                </a:extLst>
              </a:tr>
            </a:tbl>
          </a:graphicData>
        </a:graphic>
      </p:graphicFrame>
    </p:spTree>
    <p:extLst>
      <p:ext uri="{BB962C8B-B14F-4D97-AF65-F5344CB8AC3E}">
        <p14:creationId xmlns:p14="http://schemas.microsoft.com/office/powerpoint/2010/main" val="390297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26F43C-EBCF-C86F-3AA7-D556724FA426}"/>
              </a:ext>
            </a:extLst>
          </p:cNvPr>
          <p:cNvSpPr>
            <a:spLocks noGrp="1"/>
          </p:cNvSpPr>
          <p:nvPr>
            <p:ph type="title"/>
          </p:nvPr>
        </p:nvSpPr>
        <p:spPr>
          <a:xfrm>
            <a:off x="96089" y="-3204"/>
            <a:ext cx="10515600" cy="576262"/>
          </a:xfrm>
        </p:spPr>
        <p:txBody>
          <a:bodyPr/>
          <a:lstStyle/>
          <a:p>
            <a:r>
              <a:rPr lang="en-US"/>
              <a:t>PAS Downstream projects - Status</a:t>
            </a:r>
            <a:endParaRPr lang="en-IN"/>
          </a:p>
        </p:txBody>
      </p:sp>
      <p:graphicFrame>
        <p:nvGraphicFramePr>
          <p:cNvPr id="2" name="Table 1">
            <a:extLst>
              <a:ext uri="{FF2B5EF4-FFF2-40B4-BE49-F238E27FC236}">
                <a16:creationId xmlns:a16="http://schemas.microsoft.com/office/drawing/2014/main" id="{739AF1C2-F44A-2F2A-8952-D9F694E0FDCF}"/>
              </a:ext>
            </a:extLst>
          </p:cNvPr>
          <p:cNvGraphicFramePr>
            <a:graphicFrameLocks noGrp="1"/>
          </p:cNvGraphicFramePr>
          <p:nvPr>
            <p:extLst>
              <p:ext uri="{D42A27DB-BD31-4B8C-83A1-F6EECF244321}">
                <p14:modId xmlns:p14="http://schemas.microsoft.com/office/powerpoint/2010/main" val="1043291778"/>
              </p:ext>
            </p:extLst>
          </p:nvPr>
        </p:nvGraphicFramePr>
        <p:xfrm>
          <a:off x="100641" y="575095"/>
          <a:ext cx="11994814" cy="5962332"/>
        </p:xfrm>
        <a:graphic>
          <a:graphicData uri="http://schemas.openxmlformats.org/drawingml/2006/table">
            <a:tbl>
              <a:tblPr firstRow="1" bandRow="1">
                <a:tableStyleId>{5C22544A-7EE6-4342-B048-85BDC9FD1C3A}</a:tableStyleId>
              </a:tblPr>
              <a:tblGrid>
                <a:gridCol w="1523998">
                  <a:extLst>
                    <a:ext uri="{9D8B030D-6E8A-4147-A177-3AD203B41FA5}">
                      <a16:colId xmlns:a16="http://schemas.microsoft.com/office/drawing/2014/main" val="1229988561"/>
                    </a:ext>
                  </a:extLst>
                </a:gridCol>
                <a:gridCol w="2230579">
                  <a:extLst>
                    <a:ext uri="{9D8B030D-6E8A-4147-A177-3AD203B41FA5}">
                      <a16:colId xmlns:a16="http://schemas.microsoft.com/office/drawing/2014/main" val="3531385949"/>
                    </a:ext>
                  </a:extLst>
                </a:gridCol>
                <a:gridCol w="4516580">
                  <a:extLst>
                    <a:ext uri="{9D8B030D-6E8A-4147-A177-3AD203B41FA5}">
                      <a16:colId xmlns:a16="http://schemas.microsoft.com/office/drawing/2014/main" val="4247767982"/>
                    </a:ext>
                  </a:extLst>
                </a:gridCol>
                <a:gridCol w="2549236">
                  <a:extLst>
                    <a:ext uri="{9D8B030D-6E8A-4147-A177-3AD203B41FA5}">
                      <a16:colId xmlns:a16="http://schemas.microsoft.com/office/drawing/2014/main" val="3634924142"/>
                    </a:ext>
                  </a:extLst>
                </a:gridCol>
                <a:gridCol w="1174421">
                  <a:extLst>
                    <a:ext uri="{9D8B030D-6E8A-4147-A177-3AD203B41FA5}">
                      <a16:colId xmlns:a16="http://schemas.microsoft.com/office/drawing/2014/main" val="3468289504"/>
                    </a:ext>
                  </a:extLst>
                </a:gridCol>
              </a:tblGrid>
              <a:tr h="370840">
                <a:tc>
                  <a:txBody>
                    <a:bodyPr/>
                    <a:lstStyle/>
                    <a:p>
                      <a:r>
                        <a:rPr lang="en-US"/>
                        <a:t>Projects </a:t>
                      </a:r>
                    </a:p>
                  </a:txBody>
                  <a:tcPr/>
                </a:tc>
                <a:tc>
                  <a:txBody>
                    <a:bodyPr/>
                    <a:lstStyle/>
                    <a:p>
                      <a:r>
                        <a:rPr lang="en-US"/>
                        <a:t>Sub-Projects</a:t>
                      </a:r>
                    </a:p>
                  </a:txBody>
                  <a:tcPr/>
                </a:tc>
                <a:tc>
                  <a:txBody>
                    <a:bodyPr/>
                    <a:lstStyle/>
                    <a:p>
                      <a:r>
                        <a:rPr lang="en-US"/>
                        <a:t>Current Status</a:t>
                      </a:r>
                    </a:p>
                  </a:txBody>
                  <a:tcPr/>
                </a:tc>
                <a:tc>
                  <a:txBody>
                    <a:bodyPr/>
                    <a:lstStyle/>
                    <a:p>
                      <a:r>
                        <a:rPr lang="en-US"/>
                        <a:t>Next steps</a:t>
                      </a:r>
                    </a:p>
                  </a:txBody>
                  <a:tcPr/>
                </a:tc>
                <a:tc>
                  <a:txBody>
                    <a:bodyPr/>
                    <a:lstStyle/>
                    <a:p>
                      <a:pPr lvl="0">
                        <a:buNone/>
                      </a:pPr>
                      <a:r>
                        <a:rPr lang="en-US"/>
                        <a:t>Owner</a:t>
                      </a:r>
                    </a:p>
                  </a:txBody>
                  <a:tcPr/>
                </a:tc>
                <a:extLst>
                  <a:ext uri="{0D108BD9-81ED-4DB2-BD59-A6C34878D82A}">
                    <a16:rowId xmlns:a16="http://schemas.microsoft.com/office/drawing/2014/main" val="3634373205"/>
                  </a:ext>
                </a:extLst>
              </a:tr>
              <a:tr h="370840">
                <a:tc>
                  <a:txBody>
                    <a:bodyPr/>
                    <a:lstStyle/>
                    <a:p>
                      <a:pPr marL="0" indent="0">
                        <a:buNone/>
                      </a:pPr>
                      <a:r>
                        <a:rPr lang="en-IN" sz="1400" b="0" i="0" u="none" strike="noStrike" noProof="0">
                          <a:solidFill>
                            <a:srgbClr val="3D3D3D"/>
                          </a:solidFill>
                          <a:latin typeface="Calibri"/>
                        </a:rPr>
                        <a:t>5. ACDC like Journal System – Enhance our existing production system</a:t>
                      </a:r>
                    </a:p>
                  </a:txBody>
                  <a:tcPr/>
                </a:tc>
                <a:tc>
                  <a:txBody>
                    <a:bodyPr/>
                    <a:lstStyle/>
                    <a:p>
                      <a:pPr marL="0" lvl="0" indent="0">
                        <a:buNone/>
                      </a:pPr>
                      <a:r>
                        <a:rPr lang="en-IN" sz="1400" b="0" i="1" u="none" strike="noStrike" noProof="0">
                          <a:solidFill>
                            <a:srgbClr val="3D3D3D"/>
                          </a:solidFill>
                          <a:latin typeface="Calibri"/>
                        </a:rPr>
                        <a:t>6. First proof- Image conversion</a:t>
                      </a:r>
                    </a:p>
                  </a:txBody>
                  <a:tcPr/>
                </a:tc>
                <a:tc>
                  <a:txBody>
                    <a:bodyPr/>
                    <a:lstStyle/>
                    <a:p>
                      <a:pPr marL="342900" lvl="0" indent="-342900">
                        <a:lnSpc>
                          <a:spcPct val="107000"/>
                        </a:lnSpc>
                        <a:spcAft>
                          <a:spcPts val="800"/>
                        </a:spcAft>
                        <a:buClr>
                          <a:srgbClr val="3D3D3D"/>
                        </a:buClr>
                        <a:buAutoNum type="arabicPeriod"/>
                      </a:pPr>
                      <a:r>
                        <a:rPr lang="en-IN" sz="1400" b="0" i="0" u="none" strike="noStrike" noProof="0">
                          <a:solidFill>
                            <a:srgbClr val="3D3D3D"/>
                          </a:solidFill>
                          <a:latin typeface="Calibri"/>
                        </a:rPr>
                        <a:t>Currently manual process</a:t>
                      </a:r>
                    </a:p>
                    <a:p>
                      <a:pPr marL="342900" lvl="0" indent="-342900">
                        <a:lnSpc>
                          <a:spcPct val="107000"/>
                        </a:lnSpc>
                        <a:spcAft>
                          <a:spcPts val="800"/>
                        </a:spcAft>
                        <a:buClr>
                          <a:srgbClr val="3D3D3D"/>
                        </a:buClr>
                        <a:buAutoNum type="arabicPeriod"/>
                      </a:pPr>
                      <a:r>
                        <a:rPr lang="en-IN" sz="1400" b="0" i="0" u="none" strike="noStrike" noProof="0">
                          <a:solidFill>
                            <a:srgbClr val="3D3D3D"/>
                          </a:solidFill>
                          <a:latin typeface="Calibri"/>
                        </a:rPr>
                        <a:t>Target date- 31/10/2024</a:t>
                      </a:r>
                    </a:p>
                  </a:txBody>
                  <a:tcPr/>
                </a:tc>
                <a:tc>
                  <a:txBody>
                    <a:bodyPr/>
                    <a:lstStyle/>
                    <a:p>
                      <a:pPr marL="342900" lvl="0" indent="-342900">
                        <a:buAutoNum type="arabicPeriod"/>
                      </a:pPr>
                      <a:r>
                        <a:rPr lang="en-US" sz="1400"/>
                        <a:t>TBD </a:t>
                      </a:r>
                    </a:p>
                  </a:txBody>
                  <a:tcPr/>
                </a:tc>
                <a:tc>
                  <a:txBody>
                    <a:bodyPr/>
                    <a:lstStyle/>
                    <a:p>
                      <a:pPr lvl="0">
                        <a:buNone/>
                      </a:pPr>
                      <a:r>
                        <a:rPr lang="en-US" sz="1400"/>
                        <a:t>Prod Tech. (Neeraj, Sagayaraj)</a:t>
                      </a:r>
                    </a:p>
                  </a:txBody>
                  <a:tcPr/>
                </a:tc>
                <a:extLst>
                  <a:ext uri="{0D108BD9-81ED-4DB2-BD59-A6C34878D82A}">
                    <a16:rowId xmlns:a16="http://schemas.microsoft.com/office/drawing/2014/main" val="1503889634"/>
                  </a:ext>
                </a:extLst>
              </a:tr>
              <a:tr h="370839">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7. First proof- XML conversion</a:t>
                      </a:r>
                    </a:p>
                  </a:txBody>
                  <a:tcPr/>
                </a:tc>
                <a:tc>
                  <a:txBody>
                    <a:bodyPr/>
                    <a:lstStyle/>
                    <a:p>
                      <a:pPr marL="342900" lvl="0" indent="-342900">
                        <a:lnSpc>
                          <a:spcPct val="107000"/>
                        </a:lnSpc>
                        <a:spcAft>
                          <a:spcPts val="800"/>
                        </a:spcAft>
                        <a:buClr>
                          <a:srgbClr val="3D3D3D"/>
                        </a:buClr>
                        <a:buAutoNum type="arabicPeriod"/>
                      </a:pPr>
                      <a:r>
                        <a:rPr lang="en-IN" sz="1400" b="0" i="0" u="none" strike="noStrike" noProof="0">
                          <a:solidFill>
                            <a:srgbClr val="3D3D3D"/>
                          </a:solidFill>
                          <a:latin typeface="Calibri"/>
                        </a:rPr>
                        <a:t>Currently semi-automated process</a:t>
                      </a:r>
                      <a:endParaRPr lang="en-US"/>
                    </a:p>
                    <a:p>
                      <a:pPr marL="0" lvl="0" indent="0">
                        <a:lnSpc>
                          <a:spcPct val="107000"/>
                        </a:lnSpc>
                        <a:spcAft>
                          <a:spcPts val="800"/>
                        </a:spcAft>
                        <a:buClr>
                          <a:srgbClr val="3D3D3D"/>
                        </a:buClr>
                        <a:buNone/>
                      </a:pPr>
                      <a:endParaRPr lang="en-IN" sz="1400" b="0" i="0" u="none" strike="noStrike" noProof="0">
                        <a:solidFill>
                          <a:srgbClr val="3D3D3D"/>
                        </a:solidFill>
                        <a:latin typeface="Calibri"/>
                      </a:endParaRPr>
                    </a:p>
                  </a:txBody>
                  <a:tcPr/>
                </a:tc>
                <a:tc>
                  <a:txBody>
                    <a:bodyPr/>
                    <a:lstStyle/>
                    <a:p>
                      <a:pPr marL="342900" lvl="0" indent="-342900">
                        <a:buAutoNum type="arabicPeriod"/>
                      </a:pPr>
                      <a:r>
                        <a:rPr lang="en-US" sz="1400"/>
                        <a:t>TBD </a:t>
                      </a:r>
                      <a:endParaRPr lang="en-US"/>
                    </a:p>
                  </a:txBody>
                  <a:tcPr/>
                </a:tc>
                <a:tc>
                  <a:txBody>
                    <a:bodyPr/>
                    <a:lstStyle/>
                    <a:p>
                      <a:pPr lvl="0">
                        <a:buNone/>
                      </a:pPr>
                      <a:r>
                        <a:rPr lang="en-US" sz="1400"/>
                        <a:t>Sathish, Prod Tech. (Neeraj, Sagayaraj)</a:t>
                      </a:r>
                      <a:endParaRPr lang="en-US"/>
                    </a:p>
                  </a:txBody>
                  <a:tcPr/>
                </a:tc>
                <a:extLst>
                  <a:ext uri="{0D108BD9-81ED-4DB2-BD59-A6C34878D82A}">
                    <a16:rowId xmlns:a16="http://schemas.microsoft.com/office/drawing/2014/main" val="1145760319"/>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8.First proof- composition</a:t>
                      </a:r>
                    </a:p>
                  </a:txBody>
                  <a:tcPr/>
                </a:tc>
                <a:tc>
                  <a:txBody>
                    <a:bodyPr/>
                    <a:lstStyle/>
                    <a:p>
                      <a:pPr marL="342900" lvl="0" indent="-342900">
                        <a:lnSpc>
                          <a:spcPct val="107000"/>
                        </a:lnSpc>
                        <a:spcAft>
                          <a:spcPts val="800"/>
                        </a:spcAft>
                        <a:buClr>
                          <a:srgbClr val="3D3D3D"/>
                        </a:buClr>
                        <a:buAutoNum type="arabicPeriod"/>
                      </a:pPr>
                      <a:r>
                        <a:rPr lang="en-IN" sz="1400" b="0" i="0" u="none" strike="noStrike" noProof="0">
                          <a:solidFill>
                            <a:srgbClr val="3D3D3D"/>
                          </a:solidFill>
                          <a:latin typeface="Calibri"/>
                        </a:rPr>
                        <a:t>Currently semi-automated process</a:t>
                      </a:r>
                      <a:endParaRPr lang="en-US"/>
                    </a:p>
                    <a:p>
                      <a:pPr marL="285750" lvl="0" indent="-285750">
                        <a:lnSpc>
                          <a:spcPct val="107000"/>
                        </a:lnSpc>
                        <a:spcAft>
                          <a:spcPts val="800"/>
                        </a:spcAft>
                        <a:buClr>
                          <a:srgbClr val="3D3D3D"/>
                        </a:buClr>
                        <a:buFont typeface="Arial"/>
                        <a:buChar char="•"/>
                      </a:pPr>
                      <a:r>
                        <a:rPr lang="en-US" sz="1000" b="1" i="0" u="none" strike="noStrike" noProof="0">
                          <a:solidFill>
                            <a:srgbClr val="3D3D3D"/>
                          </a:solidFill>
                          <a:latin typeface="Calibri"/>
                        </a:rPr>
                        <a:t>Start date: 7th Oct. 2024</a:t>
                      </a:r>
                      <a:endParaRPr lang="en-IN" sz="1000" b="0" i="0" u="none" strike="noStrike" noProof="0">
                        <a:solidFill>
                          <a:srgbClr val="3D3D3D"/>
                        </a:solidFill>
                        <a:latin typeface="Calibri"/>
                      </a:endParaRPr>
                    </a:p>
                    <a:p>
                      <a:pPr marL="285750" lvl="0" indent="-285750">
                        <a:lnSpc>
                          <a:spcPct val="107000"/>
                        </a:lnSpc>
                        <a:spcAft>
                          <a:spcPts val="800"/>
                        </a:spcAft>
                        <a:buClr>
                          <a:srgbClr val="3D3D3D"/>
                        </a:buClr>
                        <a:buFont typeface="Arial"/>
                        <a:buChar char="•"/>
                      </a:pPr>
                      <a:r>
                        <a:rPr lang="en-US" sz="1000" b="1" i="0" u="none" strike="noStrike" noProof="0">
                          <a:solidFill>
                            <a:srgbClr val="3D3D3D"/>
                          </a:solidFill>
                          <a:latin typeface="Calibri"/>
                        </a:rPr>
                        <a:t>Completion date: 29th Nov. 2024</a:t>
                      </a:r>
                      <a:endParaRPr lang="en-IN"/>
                    </a:p>
                  </a:txBody>
                  <a:tcPr/>
                </a:tc>
                <a:tc>
                  <a:txBody>
                    <a:bodyPr/>
                    <a:lstStyle/>
                    <a:p>
                      <a:pPr marL="342900" lvl="0" indent="-342900">
                        <a:buAutoNum type="arabicPeriod"/>
                      </a:pPr>
                      <a:r>
                        <a:rPr lang="en-US" sz="1400"/>
                        <a:t>TBD </a:t>
                      </a:r>
                      <a:endParaRPr lang="en-US"/>
                    </a:p>
                  </a:txBody>
                  <a:tcPr/>
                </a:tc>
                <a:tc>
                  <a:txBody>
                    <a:bodyPr/>
                    <a:lstStyle/>
                    <a:p>
                      <a:pPr lvl="0">
                        <a:buNone/>
                      </a:pPr>
                      <a:r>
                        <a:rPr lang="en-US" sz="1400"/>
                        <a:t>Prod Tech. (Neeraj, Sagayaraj)</a:t>
                      </a:r>
                      <a:endParaRPr lang="en-US"/>
                    </a:p>
                  </a:txBody>
                  <a:tcPr/>
                </a:tc>
                <a:extLst>
                  <a:ext uri="{0D108BD9-81ED-4DB2-BD59-A6C34878D82A}">
                    <a16:rowId xmlns:a16="http://schemas.microsoft.com/office/drawing/2014/main" val="1891133201"/>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9.Revision &amp;Final- </a:t>
                      </a:r>
                      <a:r>
                        <a:rPr lang="en-US" sz="1400" b="0" i="0" u="none" strike="noStrike" noProof="0" err="1">
                          <a:solidFill>
                            <a:srgbClr val="3D3D3D"/>
                          </a:solidFill>
                          <a:latin typeface="Calibri"/>
                        </a:rPr>
                        <a:t>AuthorProof</a:t>
                      </a:r>
                      <a:r>
                        <a:rPr lang="en-US" sz="1400" b="0" i="0" u="none" strike="noStrike" noProof="0">
                          <a:solidFill>
                            <a:srgbClr val="3D3D3D"/>
                          </a:solidFill>
                          <a:latin typeface="Calibri"/>
                        </a:rPr>
                        <a:t> corrections</a:t>
                      </a:r>
                    </a:p>
                  </a:txBody>
                  <a:tcPr/>
                </a:tc>
                <a:tc>
                  <a:txBody>
                    <a:bodyPr/>
                    <a:lstStyle/>
                    <a:p>
                      <a:pPr marL="342900" lvl="0" indent="-342900">
                        <a:lnSpc>
                          <a:spcPct val="107000"/>
                        </a:lnSpc>
                        <a:spcAft>
                          <a:spcPts val="800"/>
                        </a:spcAft>
                        <a:buAutoNum type="arabicPeriod"/>
                      </a:pPr>
                      <a:r>
                        <a:rPr lang="en-US" sz="1400" b="0" i="0" u="none" strike="noStrike" noProof="0">
                          <a:solidFill>
                            <a:srgbClr val="3D3D3D"/>
                          </a:solidFill>
                          <a:latin typeface="Calibri"/>
                        </a:rPr>
                        <a:t>Currently Manual process</a:t>
                      </a:r>
                    </a:p>
                    <a:p>
                      <a:pPr marL="342900" lvl="0" indent="-342900">
                        <a:lnSpc>
                          <a:spcPct val="107000"/>
                        </a:lnSpc>
                        <a:spcAft>
                          <a:spcPts val="800"/>
                        </a:spcAft>
                        <a:buAutoNum type="arabicPeriod"/>
                      </a:pPr>
                      <a:r>
                        <a:rPr lang="en-US" sz="1000" b="0" i="0" u="none" strike="noStrike" noProof="0">
                          <a:solidFill>
                            <a:srgbClr val="3D3D3D"/>
                          </a:solidFill>
                          <a:latin typeface="Calibri"/>
                        </a:rPr>
                        <a:t>No corrections and type of corrections can go directly to compose revised pages </a:t>
                      </a:r>
                      <a:endParaRPr lang="en-US" sz="1400" b="0" i="0" u="none" strike="noStrike" noProof="0">
                        <a:solidFill>
                          <a:srgbClr val="3D3D3D"/>
                        </a:solidFill>
                        <a:latin typeface="Calibri"/>
                      </a:endParaRPr>
                    </a:p>
                  </a:txBody>
                  <a:tcPr/>
                </a:tc>
                <a:tc>
                  <a:txBody>
                    <a:bodyPr/>
                    <a:lstStyle/>
                    <a:p>
                      <a:pPr marL="342900" lvl="0" indent="-342900">
                        <a:buAutoNum type="arabicPeriod"/>
                      </a:pPr>
                      <a:r>
                        <a:rPr lang="en-US" sz="1400"/>
                        <a:t>To be </a:t>
                      </a:r>
                      <a:r>
                        <a:rPr lang="en-US" sz="1400" err="1"/>
                        <a:t>analysed</a:t>
                      </a:r>
                    </a:p>
                  </a:txBody>
                  <a:tcPr/>
                </a:tc>
                <a:tc>
                  <a:txBody>
                    <a:bodyPr/>
                    <a:lstStyle/>
                    <a:p>
                      <a:pPr lvl="0">
                        <a:buNone/>
                      </a:pPr>
                      <a:r>
                        <a:rPr lang="en-US" sz="1400"/>
                        <a:t>Products</a:t>
                      </a:r>
                    </a:p>
                  </a:txBody>
                  <a:tcPr/>
                </a:tc>
                <a:extLst>
                  <a:ext uri="{0D108BD9-81ED-4DB2-BD59-A6C34878D82A}">
                    <a16:rowId xmlns:a16="http://schemas.microsoft.com/office/drawing/2014/main" val="4177295599"/>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10. Revision &amp;Final- Composition</a:t>
                      </a:r>
                    </a:p>
                  </a:txBody>
                  <a:tcPr/>
                </a:tc>
                <a:tc>
                  <a:txBody>
                    <a:bodyPr/>
                    <a:lstStyle/>
                    <a:p>
                      <a:pPr marL="342900" lvl="0" indent="-342900">
                        <a:lnSpc>
                          <a:spcPct val="107000"/>
                        </a:lnSpc>
                        <a:spcAft>
                          <a:spcPts val="800"/>
                        </a:spcAft>
                        <a:buAutoNum type="arabicPeriod"/>
                      </a:pPr>
                      <a:r>
                        <a:rPr lang="en-US" sz="1400" b="0" i="0" u="none" strike="noStrike" noProof="0">
                          <a:solidFill>
                            <a:srgbClr val="3D3D3D"/>
                          </a:solidFill>
                          <a:latin typeface="Calibri"/>
                        </a:rPr>
                        <a:t>Currently semi-</a:t>
                      </a:r>
                      <a:r>
                        <a:rPr lang="en-US" sz="1400" b="0" i="0" u="none" strike="noStrike" noProof="0" err="1">
                          <a:solidFill>
                            <a:srgbClr val="3D3D3D"/>
                          </a:solidFill>
                          <a:latin typeface="Calibri"/>
                        </a:rPr>
                        <a:t>automatedl</a:t>
                      </a:r>
                      <a:r>
                        <a:rPr lang="en-US" sz="1400" b="0" i="0" u="none" strike="noStrike" noProof="0">
                          <a:solidFill>
                            <a:srgbClr val="3D3D3D"/>
                          </a:solidFill>
                          <a:latin typeface="Calibri"/>
                        </a:rPr>
                        <a:t> process</a:t>
                      </a:r>
                      <a:endParaRPr lang="en-US"/>
                    </a:p>
                    <a:p>
                      <a:pPr lvl="0">
                        <a:lnSpc>
                          <a:spcPct val="107000"/>
                        </a:lnSpc>
                        <a:spcAft>
                          <a:spcPts val="800"/>
                        </a:spcAft>
                        <a:buNone/>
                      </a:pPr>
                      <a:r>
                        <a:rPr lang="en-US" sz="1000" b="0" i="0" u="none" strike="noStrike" noProof="0">
                          <a:solidFill>
                            <a:srgbClr val="3D3D3D"/>
                          </a:solidFill>
                          <a:latin typeface="Calibri"/>
                        </a:rPr>
                        <a:t>Revised proof delivered without human intervention </a:t>
                      </a:r>
                      <a:endParaRPr lang="en-IN" sz="1000" b="0" i="0" u="none" strike="noStrike" noProof="0">
                        <a:solidFill>
                          <a:srgbClr val="3D3D3D"/>
                        </a:solidFill>
                        <a:latin typeface="Calibri"/>
                      </a:endParaRPr>
                    </a:p>
                    <a:p>
                      <a:pPr lvl="0">
                        <a:lnSpc>
                          <a:spcPct val="107000"/>
                        </a:lnSpc>
                        <a:spcAft>
                          <a:spcPts val="800"/>
                        </a:spcAft>
                        <a:buNone/>
                      </a:pPr>
                      <a:r>
                        <a:rPr lang="en-IN" sz="1000" b="1" i="0" u="none" strike="noStrike" noProof="0">
                          <a:solidFill>
                            <a:srgbClr val="3D3D3D"/>
                          </a:solidFill>
                          <a:latin typeface="Calibri"/>
                        </a:rPr>
                        <a:t>Target date: 31st Oct. 2024</a:t>
                      </a:r>
                      <a:endParaRPr lang="en-US"/>
                    </a:p>
                  </a:txBody>
                  <a:tcPr/>
                </a:tc>
                <a:tc>
                  <a:txBody>
                    <a:bodyPr/>
                    <a:lstStyle/>
                    <a:p>
                      <a:pPr marL="342900" lvl="0" indent="-342900">
                        <a:buAutoNum type="arabicPeriod"/>
                      </a:pPr>
                      <a:r>
                        <a:rPr lang="en-US" sz="1400"/>
                        <a:t>To be </a:t>
                      </a:r>
                      <a:r>
                        <a:rPr lang="en-US" sz="1400" err="1"/>
                        <a:t>analysed</a:t>
                      </a:r>
                      <a:endParaRPr lang="en-US"/>
                    </a:p>
                  </a:txBody>
                  <a:tcPr/>
                </a:tc>
                <a:tc>
                  <a:txBody>
                    <a:bodyPr/>
                    <a:lstStyle/>
                    <a:p>
                      <a:pPr lvl="0">
                        <a:buNone/>
                      </a:pPr>
                      <a:r>
                        <a:rPr lang="en-US" sz="1400" b="0" i="0" u="none" strike="noStrike" noProof="0">
                          <a:solidFill>
                            <a:srgbClr val="3D3D3D"/>
                          </a:solidFill>
                          <a:latin typeface="Calibri"/>
                        </a:rPr>
                        <a:t>Prod Tech. (Neeraj, Sagayaraj)</a:t>
                      </a:r>
                      <a:endParaRPr lang="en-US"/>
                    </a:p>
                  </a:txBody>
                  <a:tcPr/>
                </a:tc>
                <a:extLst>
                  <a:ext uri="{0D108BD9-81ED-4DB2-BD59-A6C34878D82A}">
                    <a16:rowId xmlns:a16="http://schemas.microsoft.com/office/drawing/2014/main" val="329057944"/>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11. Final-Final package</a:t>
                      </a:r>
                    </a:p>
                  </a:txBody>
                  <a:tcPr/>
                </a:tc>
                <a:tc>
                  <a:txBody>
                    <a:bodyPr/>
                    <a:lstStyle/>
                    <a:p>
                      <a:pPr marL="342900" lvl="0" indent="-342900">
                        <a:lnSpc>
                          <a:spcPct val="107000"/>
                        </a:lnSpc>
                        <a:spcAft>
                          <a:spcPts val="800"/>
                        </a:spcAft>
                        <a:buAutoNum type="arabicPeriod"/>
                      </a:pPr>
                      <a:r>
                        <a:rPr lang="en-US" sz="1400" b="0" i="0" u="none" strike="noStrike" noProof="0">
                          <a:solidFill>
                            <a:srgbClr val="3D3D3D"/>
                          </a:solidFill>
                          <a:latin typeface="Calibri"/>
                        </a:rPr>
                        <a:t>Currently semi-</a:t>
                      </a:r>
                      <a:r>
                        <a:rPr lang="en-US" sz="1400" b="0" i="0" u="none" strike="noStrike" noProof="0" err="1">
                          <a:solidFill>
                            <a:srgbClr val="3D3D3D"/>
                          </a:solidFill>
                          <a:latin typeface="Calibri"/>
                        </a:rPr>
                        <a:t>automatedl</a:t>
                      </a:r>
                      <a:r>
                        <a:rPr lang="en-US" sz="1400" b="0" i="0" u="none" strike="noStrike" noProof="0">
                          <a:solidFill>
                            <a:srgbClr val="3D3D3D"/>
                          </a:solidFill>
                          <a:latin typeface="Calibri"/>
                        </a:rPr>
                        <a:t> process</a:t>
                      </a:r>
                      <a:endParaRPr lang="en-US"/>
                    </a:p>
                    <a:p>
                      <a:pPr marL="342900" lvl="0" indent="-342900">
                        <a:lnSpc>
                          <a:spcPct val="107000"/>
                        </a:lnSpc>
                        <a:spcAft>
                          <a:spcPts val="800"/>
                        </a:spcAft>
                        <a:buAutoNum type="arabicPeriod"/>
                      </a:pPr>
                      <a:r>
                        <a:rPr lang="en-US" sz="1400" b="0" i="0" u="none" strike="noStrike" noProof="0">
                          <a:solidFill>
                            <a:srgbClr val="3D3D3D"/>
                          </a:solidFill>
                          <a:latin typeface="Calibri"/>
                        </a:rPr>
                        <a:t>Deliver final package to WMS</a:t>
                      </a:r>
                    </a:p>
                    <a:p>
                      <a:pPr lvl="0">
                        <a:lnSpc>
                          <a:spcPct val="107000"/>
                        </a:lnSpc>
                        <a:spcAft>
                          <a:spcPts val="800"/>
                        </a:spcAft>
                        <a:buNone/>
                      </a:pPr>
                      <a:r>
                        <a:rPr lang="en-IN" sz="1000" b="1" i="0" u="none" strike="noStrike" noProof="0">
                          <a:solidFill>
                            <a:srgbClr val="3D3D3D"/>
                          </a:solidFill>
                          <a:latin typeface="Calibri"/>
                        </a:rPr>
                        <a:t>Target date: 31st Oct. 2024</a:t>
                      </a:r>
                      <a:endParaRPr lang="en-US"/>
                    </a:p>
                  </a:txBody>
                  <a:tcPr/>
                </a:tc>
                <a:tc>
                  <a:txBody>
                    <a:bodyPr/>
                    <a:lstStyle/>
                    <a:p>
                      <a:pPr marL="0" lvl="0" indent="0">
                        <a:buNone/>
                      </a:pPr>
                      <a:r>
                        <a:rPr lang="en-US" sz="1400"/>
                        <a:t>Already automated process</a:t>
                      </a:r>
                    </a:p>
                  </a:txBody>
                  <a:tcPr/>
                </a:tc>
                <a:tc>
                  <a:txBody>
                    <a:bodyPr/>
                    <a:lstStyle/>
                    <a:p>
                      <a:pPr lvl="0">
                        <a:buNone/>
                      </a:pPr>
                      <a:r>
                        <a:rPr lang="en-US" sz="1400" b="0" i="0" u="none" strike="noStrike" noProof="0">
                          <a:solidFill>
                            <a:srgbClr val="3D3D3D"/>
                          </a:solidFill>
                          <a:latin typeface="Calibri"/>
                        </a:rPr>
                        <a:t>Prod Tech. (Neeraj)</a:t>
                      </a:r>
                    </a:p>
                  </a:txBody>
                  <a:tcPr/>
                </a:tc>
                <a:extLst>
                  <a:ext uri="{0D108BD9-81ED-4DB2-BD59-A6C34878D82A}">
                    <a16:rowId xmlns:a16="http://schemas.microsoft.com/office/drawing/2014/main" val="3767755653"/>
                  </a:ext>
                </a:extLst>
              </a:tr>
              <a:tr h="370838">
                <a:tc>
                  <a:txBody>
                    <a:bodyPr/>
                    <a:lstStyle/>
                    <a:p>
                      <a:pPr marL="342900" lvl="0" indent="-342900">
                        <a:buAutoNum type="arabicPeriod"/>
                      </a:pPr>
                      <a:endParaRPr lang="en-IN" sz="1400" b="0" i="0" u="none" strike="noStrike" noProof="0">
                        <a:solidFill>
                          <a:srgbClr val="3D3D3D"/>
                        </a:solidFill>
                        <a:latin typeface="Calibri"/>
                      </a:endParaRPr>
                    </a:p>
                  </a:txBody>
                  <a:tcPr/>
                </a:tc>
                <a:tc>
                  <a:txBody>
                    <a:bodyPr/>
                    <a:lstStyle/>
                    <a:p>
                      <a:pPr lvl="0">
                        <a:buNone/>
                      </a:pPr>
                      <a:r>
                        <a:rPr lang="en-US" sz="1400" b="0" i="0" u="none" strike="noStrike" noProof="0">
                          <a:solidFill>
                            <a:srgbClr val="3D3D3D"/>
                          </a:solidFill>
                          <a:latin typeface="Calibri"/>
                        </a:rPr>
                        <a:t>12.All Stages-All activity</a:t>
                      </a:r>
                    </a:p>
                  </a:txBody>
                  <a:tcPr/>
                </a:tc>
                <a:tc>
                  <a:txBody>
                    <a:bodyPr/>
                    <a:lstStyle/>
                    <a:p>
                      <a:pPr lvl="0">
                        <a:lnSpc>
                          <a:spcPct val="107000"/>
                        </a:lnSpc>
                        <a:spcAft>
                          <a:spcPts val="800"/>
                        </a:spcAft>
                        <a:buNone/>
                      </a:pPr>
                      <a:r>
                        <a:rPr lang="en-IN" sz="1000" b="1" i="0" u="none" strike="noStrike" noProof="0">
                          <a:solidFill>
                            <a:srgbClr val="3D3D3D"/>
                          </a:solidFill>
                          <a:latin typeface="Calibri"/>
                        </a:rPr>
                        <a:t>WMS -  workflow setup, Currently it is semi automated</a:t>
                      </a:r>
                    </a:p>
                  </a:txBody>
                  <a:tcPr/>
                </a:tc>
                <a:tc>
                  <a:txBody>
                    <a:bodyPr/>
                    <a:lstStyle/>
                    <a:p>
                      <a:pPr marL="0" lvl="0" indent="0">
                        <a:buNone/>
                      </a:pPr>
                      <a:r>
                        <a:rPr lang="en-US" sz="1400"/>
                        <a:t>1, TBA</a:t>
                      </a:r>
                    </a:p>
                  </a:txBody>
                  <a:tcPr/>
                </a:tc>
                <a:tc>
                  <a:txBody>
                    <a:bodyPr/>
                    <a:lstStyle/>
                    <a:p>
                      <a:pPr lvl="0">
                        <a:buNone/>
                      </a:pPr>
                      <a:r>
                        <a:rPr lang="en-US" sz="1400" b="0" i="0" u="none" strike="noStrike" noProof="0">
                          <a:solidFill>
                            <a:srgbClr val="3D3D3D"/>
                          </a:solidFill>
                          <a:latin typeface="Calibri"/>
                        </a:rPr>
                        <a:t>Senthil</a:t>
                      </a:r>
                    </a:p>
                  </a:txBody>
                  <a:tcPr/>
                </a:tc>
                <a:extLst>
                  <a:ext uri="{0D108BD9-81ED-4DB2-BD59-A6C34878D82A}">
                    <a16:rowId xmlns:a16="http://schemas.microsoft.com/office/drawing/2014/main" val="4017221119"/>
                  </a:ext>
                </a:extLst>
              </a:tr>
            </a:tbl>
          </a:graphicData>
        </a:graphic>
      </p:graphicFrame>
    </p:spTree>
    <p:extLst>
      <p:ext uri="{BB962C8B-B14F-4D97-AF65-F5344CB8AC3E}">
        <p14:creationId xmlns:p14="http://schemas.microsoft.com/office/powerpoint/2010/main" val="397445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528C7EB-8006-4716-998E-235151909474}"/>
              </a:ext>
            </a:extLst>
          </p:cNvPr>
          <p:cNvSpPr>
            <a:spLocks noGrp="1"/>
          </p:cNvSpPr>
          <p:nvPr>
            <p:ph type="ctrTitle"/>
          </p:nvPr>
        </p:nvSpPr>
        <p:spPr>
          <a:xfrm>
            <a:off x="913472" y="2451652"/>
            <a:ext cx="10467291" cy="1890161"/>
          </a:xfrm>
        </p:spPr>
        <p:txBody>
          <a:bodyPr>
            <a:normAutofit/>
          </a:bodyPr>
          <a:lstStyle/>
          <a:p>
            <a:r>
              <a:rPr lang="en-US" dirty="0"/>
              <a:t>PAS</a:t>
            </a:r>
            <a:r>
              <a:rPr lang="en-US" sz="4400" dirty="0"/>
              <a:t> </a:t>
            </a:r>
            <a:r>
              <a:rPr lang="en-US" dirty="0"/>
              <a:t>downstream project</a:t>
            </a:r>
            <a:br>
              <a:rPr lang="en-US" dirty="0"/>
            </a:br>
            <a:r>
              <a:rPr lang="en-US" dirty="0"/>
              <a:t>Concept Note</a:t>
            </a:r>
            <a:endParaRPr lang="en-US" sz="4400" dirty="0">
              <a:ea typeface="Calibri"/>
              <a:cs typeface="Calibri"/>
            </a:endParaRPr>
          </a:p>
        </p:txBody>
      </p:sp>
      <p:sp>
        <p:nvSpPr>
          <p:cNvPr id="5" name="Subtitle 6">
            <a:extLst>
              <a:ext uri="{FF2B5EF4-FFF2-40B4-BE49-F238E27FC236}">
                <a16:creationId xmlns:a16="http://schemas.microsoft.com/office/drawing/2014/main" id="{3291DFD4-3E19-459A-94B3-9DBF22581A54}"/>
              </a:ext>
            </a:extLst>
          </p:cNvPr>
          <p:cNvSpPr txBox="1">
            <a:spLocks/>
          </p:cNvSpPr>
          <p:nvPr/>
        </p:nvSpPr>
        <p:spPr bwMode="auto">
          <a:xfrm>
            <a:off x="10796588" y="6653213"/>
            <a:ext cx="1395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9" tIns="52135" rIns="104269" bIns="52135">
            <a:spAutoFit/>
          </a:bodyPr>
          <a:lstStyle>
            <a:lvl1pPr defTabSz="1041400">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846138" indent="-325438" defTabSz="104140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303338" indent="-260350" defTabSz="10414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8240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4pPr>
            <a:lvl5pPr marL="23447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5pPr>
            <a:lvl6pPr marL="28019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32591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7163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41735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ctr" defTabSz="1041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Calibri" panose="020F0502020204030204" pitchFamily="34" charset="0"/>
                <a:ea typeface="Champagne &amp; Limousines"/>
                <a:cs typeface="Open Sans Extrabold"/>
              </a:rPr>
              <a:t>Version 1.0</a:t>
            </a:r>
          </a:p>
        </p:txBody>
      </p:sp>
    </p:spTree>
    <p:extLst>
      <p:ext uri="{BB962C8B-B14F-4D97-AF65-F5344CB8AC3E}">
        <p14:creationId xmlns:p14="http://schemas.microsoft.com/office/powerpoint/2010/main" val="2000838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1D1376-9857-11F4-B7C1-17D0CD266D58}"/>
              </a:ext>
            </a:extLst>
          </p:cNvPr>
          <p:cNvSpPr>
            <a:spLocks noGrp="1"/>
          </p:cNvSpPr>
          <p:nvPr>
            <p:ph type="title"/>
          </p:nvPr>
        </p:nvSpPr>
        <p:spPr>
          <a:xfrm>
            <a:off x="498459" y="-45984"/>
            <a:ext cx="10515600" cy="1177074"/>
          </a:xfrm>
        </p:spPr>
        <p:txBody>
          <a:bodyPr/>
          <a:lstStyle/>
          <a:p>
            <a:r>
              <a:rPr lang="en-US" dirty="0"/>
              <a:t>PAS – Concept Note</a:t>
            </a:r>
            <a:endParaRPr lang="en-IN" dirty="0"/>
          </a:p>
        </p:txBody>
      </p:sp>
      <p:graphicFrame>
        <p:nvGraphicFramePr>
          <p:cNvPr id="8" name="Table 8">
            <a:extLst>
              <a:ext uri="{FF2B5EF4-FFF2-40B4-BE49-F238E27FC236}">
                <a16:creationId xmlns:a16="http://schemas.microsoft.com/office/drawing/2014/main" id="{A6E21FFF-B926-4D43-9893-04ED65B67CBF}"/>
              </a:ext>
            </a:extLst>
          </p:cNvPr>
          <p:cNvGraphicFramePr>
            <a:graphicFrameLocks noGrp="1"/>
          </p:cNvGraphicFramePr>
          <p:nvPr>
            <p:extLst>
              <p:ext uri="{D42A27DB-BD31-4B8C-83A1-F6EECF244321}">
                <p14:modId xmlns:p14="http://schemas.microsoft.com/office/powerpoint/2010/main" val="4098928741"/>
              </p:ext>
            </p:extLst>
          </p:nvPr>
        </p:nvGraphicFramePr>
        <p:xfrm>
          <a:off x="838200" y="1252025"/>
          <a:ext cx="10515600" cy="4577080"/>
        </p:xfrm>
        <a:graphic>
          <a:graphicData uri="http://schemas.openxmlformats.org/drawingml/2006/table">
            <a:tbl>
              <a:tblPr firstRow="1" bandRow="1">
                <a:tableStyleId>{5C22544A-7EE6-4342-B048-85BDC9FD1C3A}</a:tableStyleId>
              </a:tblPr>
              <a:tblGrid>
                <a:gridCol w="2265940">
                  <a:extLst>
                    <a:ext uri="{9D8B030D-6E8A-4147-A177-3AD203B41FA5}">
                      <a16:colId xmlns:a16="http://schemas.microsoft.com/office/drawing/2014/main" val="3970725420"/>
                    </a:ext>
                  </a:extLst>
                </a:gridCol>
                <a:gridCol w="4982667">
                  <a:extLst>
                    <a:ext uri="{9D8B030D-6E8A-4147-A177-3AD203B41FA5}">
                      <a16:colId xmlns:a16="http://schemas.microsoft.com/office/drawing/2014/main" val="2604444236"/>
                    </a:ext>
                  </a:extLst>
                </a:gridCol>
                <a:gridCol w="3266993">
                  <a:extLst>
                    <a:ext uri="{9D8B030D-6E8A-4147-A177-3AD203B41FA5}">
                      <a16:colId xmlns:a16="http://schemas.microsoft.com/office/drawing/2014/main" val="1977236595"/>
                    </a:ext>
                  </a:extLst>
                </a:gridCol>
              </a:tblGrid>
              <a:tr h="370840">
                <a:tc>
                  <a:txBody>
                    <a:bodyPr/>
                    <a:lstStyle/>
                    <a:p>
                      <a:r>
                        <a:rPr lang="en-US" dirty="0"/>
                        <a:t>Concept Note</a:t>
                      </a:r>
                      <a:endParaRPr lang="en-IN" dirty="0"/>
                    </a:p>
                  </a:txBody>
                  <a:tcPr/>
                </a:tc>
                <a:tc>
                  <a:txBody>
                    <a:bodyPr/>
                    <a:lstStyle/>
                    <a:p>
                      <a:r>
                        <a:rPr lang="en-US" dirty="0"/>
                        <a:t>Pre-requisite</a:t>
                      </a:r>
                      <a:endParaRPr lang="en-IN" dirty="0"/>
                    </a:p>
                  </a:txBody>
                  <a:tcPr/>
                </a:tc>
                <a:tc>
                  <a:txBody>
                    <a:bodyPr/>
                    <a:lstStyle/>
                    <a:p>
                      <a:r>
                        <a:rPr lang="en-US" dirty="0"/>
                        <a:t>Next steps</a:t>
                      </a:r>
                      <a:endParaRPr lang="en-IN" dirty="0"/>
                    </a:p>
                  </a:txBody>
                  <a:tcPr/>
                </a:tc>
                <a:extLst>
                  <a:ext uri="{0D108BD9-81ED-4DB2-BD59-A6C34878D82A}">
                    <a16:rowId xmlns:a16="http://schemas.microsoft.com/office/drawing/2014/main" val="3195041951"/>
                  </a:ext>
                </a:extLst>
              </a:tr>
              <a:tr h="370840">
                <a:tc>
                  <a:txBody>
                    <a:bodyPr/>
                    <a:lstStyle/>
                    <a:p>
                      <a:r>
                        <a:rPr lang="en-US" dirty="0"/>
                        <a:t>Figma Link</a:t>
                      </a:r>
                    </a:p>
                    <a:p>
                      <a:r>
                        <a:rPr lang="en-US" dirty="0">
                          <a:hlinkClick r:id="rId2"/>
                        </a:rPr>
                        <a:t>PAS Workflow – </a:t>
                      </a:r>
                      <a:r>
                        <a:rPr lang="en-US" dirty="0" err="1">
                          <a:hlinkClick r:id="rId2"/>
                        </a:rPr>
                        <a:t>FigJam</a:t>
                      </a:r>
                      <a:r>
                        <a:rPr lang="en-US" dirty="0">
                          <a:hlinkClick r:id="rId2"/>
                        </a:rPr>
                        <a:t> (figma.com)</a:t>
                      </a:r>
                      <a:endParaRPr lang="en-IN" dirty="0"/>
                    </a:p>
                  </a:txBody>
                  <a:tcPr/>
                </a:tc>
                <a:tc>
                  <a:txBody>
                    <a:bodyPr/>
                    <a:lstStyle/>
                    <a:p>
                      <a:r>
                        <a:rPr lang="en-US" dirty="0">
                          <a:effectLst/>
                        </a:rPr>
                        <a:t>1.WMS should auto submit each activity and stage, if it is success or else it should move to failed queue for manual intervention, once that error is cleared for that particular activity/stage, the PAS should auto trigger other Activities from where it is left</a:t>
                      </a:r>
                      <a:br>
                        <a:rPr lang="en-US" dirty="0">
                          <a:effectLst/>
                        </a:rPr>
                      </a:br>
                      <a:br>
                        <a:rPr lang="en-US" dirty="0">
                          <a:effectLst/>
                        </a:rPr>
                      </a:br>
                      <a:r>
                        <a:rPr lang="en-US" dirty="0">
                          <a:effectLst/>
                        </a:rPr>
                        <a:t>2. Tool requirement for (Success/Fail)</a:t>
                      </a:r>
                      <a:br>
                        <a:rPr lang="en-US" dirty="0">
                          <a:effectLst/>
                        </a:rPr>
                      </a:br>
                      <a:r>
                        <a:rPr lang="en-US" dirty="0">
                          <a:effectLst/>
                        </a:rPr>
                        <a:t>For each module, concerned team will need to provide and integrate this tool with existing system. Some tools may be already present like we have tool in Auto-structuring module for fail and pass cases</a:t>
                      </a:r>
                      <a:endParaRPr lang="en-IN" dirty="0"/>
                    </a:p>
                  </a:txBody>
                  <a:tcPr/>
                </a:tc>
                <a:tc>
                  <a:txBody>
                    <a:bodyPr/>
                    <a:lstStyle/>
                    <a:p>
                      <a:pPr marL="285750" indent="-285750">
                        <a:buFont typeface="Arial" panose="020B0604020202020204" pitchFamily="34" charset="0"/>
                        <a:buChar char="•"/>
                      </a:pPr>
                      <a:r>
                        <a:rPr lang="en-US" dirty="0">
                          <a:effectLst/>
                        </a:rPr>
                        <a:t>Once these points are built, we can collect data from WMS directly , pass sample files and identify the fail cases. </a:t>
                      </a:r>
                    </a:p>
                    <a:p>
                      <a:pPr marL="285750" indent="-285750">
                        <a:buFont typeface="Arial" panose="020B0604020202020204" pitchFamily="34" charset="0"/>
                        <a:buChar char="•"/>
                      </a:pPr>
                      <a:endParaRPr lang="en-US" dirty="0">
                        <a:effectLst/>
                      </a:endParaRPr>
                    </a:p>
                    <a:p>
                      <a:pPr marL="285750" indent="-285750">
                        <a:buFont typeface="Arial" panose="020B0604020202020204" pitchFamily="34" charset="0"/>
                        <a:buChar char="•"/>
                      </a:pPr>
                      <a:r>
                        <a:rPr lang="en-US" dirty="0">
                          <a:effectLst/>
                        </a:rPr>
                        <a:t>This will be a requirement gathering for individual modules to build improvement development plan.</a:t>
                      </a:r>
                    </a:p>
                    <a:p>
                      <a:pPr marL="285750" indent="-285750">
                        <a:buFont typeface="Arial" panose="020B0604020202020204" pitchFamily="34" charset="0"/>
                        <a:buChar char="•"/>
                      </a:pPr>
                      <a:r>
                        <a:rPr lang="en-US" dirty="0">
                          <a:effectLst/>
                        </a:rPr>
                        <a:t> This will be a ongoing process where we will keep including tickets to improve each module for PAS.</a:t>
                      </a:r>
                      <a:endParaRPr lang="en-IN" dirty="0"/>
                    </a:p>
                  </a:txBody>
                  <a:tcPr/>
                </a:tc>
                <a:extLst>
                  <a:ext uri="{0D108BD9-81ED-4DB2-BD59-A6C34878D82A}">
                    <a16:rowId xmlns:a16="http://schemas.microsoft.com/office/drawing/2014/main" val="2209144184"/>
                  </a:ext>
                </a:extLst>
              </a:tr>
            </a:tbl>
          </a:graphicData>
        </a:graphic>
      </p:graphicFrame>
    </p:spTree>
    <p:extLst>
      <p:ext uri="{BB962C8B-B14F-4D97-AF65-F5344CB8AC3E}">
        <p14:creationId xmlns:p14="http://schemas.microsoft.com/office/powerpoint/2010/main" val="38000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a:extLst>
              <a:ext uri="{FF2B5EF4-FFF2-40B4-BE49-F238E27FC236}">
                <a16:creationId xmlns:a16="http://schemas.microsoft.com/office/drawing/2014/main" id="{F528C7EB-8006-4716-998E-235151909474}"/>
              </a:ext>
            </a:extLst>
          </p:cNvPr>
          <p:cNvSpPr>
            <a:spLocks noGrp="1"/>
          </p:cNvSpPr>
          <p:nvPr>
            <p:ph type="ctrTitle"/>
          </p:nvPr>
        </p:nvSpPr>
        <p:spPr>
          <a:xfrm>
            <a:off x="913472" y="2451652"/>
            <a:ext cx="10467291" cy="1890161"/>
          </a:xfrm>
        </p:spPr>
        <p:txBody>
          <a:bodyPr>
            <a:normAutofit/>
          </a:bodyPr>
          <a:lstStyle/>
          <a:p>
            <a:r>
              <a:rPr lang="en-US" dirty="0"/>
              <a:t>PAS</a:t>
            </a:r>
            <a:r>
              <a:rPr lang="en-US" sz="4400" dirty="0"/>
              <a:t> </a:t>
            </a:r>
            <a:r>
              <a:rPr lang="en-US" dirty="0"/>
              <a:t>downstream project</a:t>
            </a:r>
            <a:br>
              <a:rPr lang="en-US" dirty="0"/>
            </a:br>
            <a:r>
              <a:rPr lang="en-US" dirty="0"/>
              <a:t>Sub project -1</a:t>
            </a:r>
            <a:endParaRPr lang="en-US" sz="4400" dirty="0">
              <a:ea typeface="Calibri"/>
              <a:cs typeface="Calibri"/>
            </a:endParaRPr>
          </a:p>
        </p:txBody>
      </p:sp>
      <p:sp>
        <p:nvSpPr>
          <p:cNvPr id="5" name="Subtitle 6">
            <a:extLst>
              <a:ext uri="{FF2B5EF4-FFF2-40B4-BE49-F238E27FC236}">
                <a16:creationId xmlns:a16="http://schemas.microsoft.com/office/drawing/2014/main" id="{3291DFD4-3E19-459A-94B3-9DBF22581A54}"/>
              </a:ext>
            </a:extLst>
          </p:cNvPr>
          <p:cNvSpPr txBox="1">
            <a:spLocks/>
          </p:cNvSpPr>
          <p:nvPr/>
        </p:nvSpPr>
        <p:spPr bwMode="auto">
          <a:xfrm>
            <a:off x="10796588" y="6653213"/>
            <a:ext cx="13954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69" tIns="52135" rIns="104269" bIns="52135">
            <a:spAutoFit/>
          </a:bodyPr>
          <a:lstStyle>
            <a:lvl1pPr defTabSz="1041400">
              <a:spcBef>
                <a:spcPts val="1000"/>
              </a:spcBef>
              <a:buClr>
                <a:srgbClr val="C00000"/>
              </a:buClr>
              <a:buFont typeface="Arial" panose="020B0604020202020204" pitchFamily="34" charset="0"/>
              <a:buChar char="•"/>
              <a:defRPr sz="2300">
                <a:solidFill>
                  <a:srgbClr val="585858"/>
                </a:solidFill>
                <a:latin typeface="Calibri" panose="020F0502020204030204" pitchFamily="34" charset="0"/>
              </a:defRPr>
            </a:lvl1pPr>
            <a:lvl2pPr marL="846138" indent="-325438" defTabSz="1041400">
              <a:spcBef>
                <a:spcPts val="500"/>
              </a:spcBef>
              <a:buClr>
                <a:srgbClr val="FA8D1B"/>
              </a:buClr>
              <a:buFont typeface="Calibri" panose="020F0502020204030204" pitchFamily="34" charset="0"/>
              <a:buChar char="−"/>
              <a:defRPr sz="2100">
                <a:solidFill>
                  <a:srgbClr val="585858"/>
                </a:solidFill>
                <a:latin typeface="Calibri" panose="020F0502020204030204" pitchFamily="34" charset="0"/>
              </a:defRPr>
            </a:lvl2pPr>
            <a:lvl3pPr marL="1303338" indent="-260350" defTabSz="1041400">
              <a:spcBef>
                <a:spcPts val="500"/>
              </a:spcBef>
              <a:buClr>
                <a:srgbClr val="152D8F"/>
              </a:buClr>
              <a:buFont typeface="Wingdings" panose="05000000000000000000" pitchFamily="2" charset="2"/>
              <a:buChar char="§"/>
              <a:defRPr sz="1900">
                <a:solidFill>
                  <a:srgbClr val="585858"/>
                </a:solidFill>
                <a:latin typeface="Calibri" panose="020F0502020204030204" pitchFamily="34" charset="0"/>
              </a:defRPr>
            </a:lvl3pPr>
            <a:lvl4pPr marL="18240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4pPr>
            <a:lvl5pPr marL="2344738" indent="-260350" defTabSz="1041400">
              <a:spcBef>
                <a:spcPts val="500"/>
              </a:spcBef>
              <a:buFont typeface="Arial" panose="020B0604020202020204" pitchFamily="34" charset="0"/>
              <a:buChar char="•"/>
              <a:defRPr>
                <a:solidFill>
                  <a:srgbClr val="585858"/>
                </a:solidFill>
                <a:latin typeface="Calibri" panose="020F0502020204030204" pitchFamily="34" charset="0"/>
              </a:defRPr>
            </a:lvl5pPr>
            <a:lvl6pPr marL="28019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6pPr>
            <a:lvl7pPr marL="32591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7pPr>
            <a:lvl8pPr marL="37163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8pPr>
            <a:lvl9pPr marL="4173538" indent="-260350" defTabSz="1041400" eaLnBrk="0" fontAlgn="base" hangingPunct="0">
              <a:spcBef>
                <a:spcPts val="500"/>
              </a:spcBef>
              <a:spcAft>
                <a:spcPct val="0"/>
              </a:spcAft>
              <a:buFont typeface="Arial" panose="020B0604020202020204" pitchFamily="34" charset="0"/>
              <a:buChar char="•"/>
              <a:defRPr>
                <a:solidFill>
                  <a:srgbClr val="585858"/>
                </a:solidFill>
                <a:latin typeface="Calibri" panose="020F0502020204030204" pitchFamily="34" charset="0"/>
              </a:defRPr>
            </a:lvl9pPr>
          </a:lstStyle>
          <a:p>
            <a:pPr marL="0" marR="0" lvl="0" indent="0" algn="ctr" defTabSz="1041400" rtl="0" eaLnBrk="1" fontAlgn="base" latinLnBrk="0" hangingPunct="1">
              <a:lnSpc>
                <a:spcPct val="100000"/>
              </a:lnSpc>
              <a:spcBef>
                <a:spcPct val="20000"/>
              </a:spcBef>
              <a:spcAft>
                <a:spcPct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Calibri" panose="020F0502020204030204" pitchFamily="34" charset="0"/>
                <a:ea typeface="Champagne &amp; Limousines"/>
                <a:cs typeface="Open Sans Extrabold"/>
              </a:rPr>
              <a:t>Version 1.0</a:t>
            </a:r>
          </a:p>
        </p:txBody>
      </p:sp>
    </p:spTree>
    <p:extLst>
      <p:ext uri="{BB962C8B-B14F-4D97-AF65-F5344CB8AC3E}">
        <p14:creationId xmlns:p14="http://schemas.microsoft.com/office/powerpoint/2010/main" val="25511204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2_Office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IntegraPPT2017Palette">
      <a:dk1>
        <a:srgbClr val="3D3D3D"/>
      </a:dk1>
      <a:lt1>
        <a:sysClr val="window" lastClr="FFFFFF"/>
      </a:lt1>
      <a:dk2>
        <a:srgbClr val="3F52A1"/>
      </a:dk2>
      <a:lt2>
        <a:srgbClr val="FFFFFF"/>
      </a:lt2>
      <a:accent1>
        <a:srgbClr val="0070C0"/>
      </a:accent1>
      <a:accent2>
        <a:srgbClr val="C52026"/>
      </a:accent2>
      <a:accent3>
        <a:srgbClr val="FED917"/>
      </a:accent3>
      <a:accent4>
        <a:srgbClr val="F68E1F"/>
      </a:accent4>
      <a:accent5>
        <a:srgbClr val="757575"/>
      </a:accent5>
      <a:accent6>
        <a:srgbClr val="BCBDBD"/>
      </a:accent6>
      <a:hlink>
        <a:srgbClr val="3D3D3D"/>
      </a:hlink>
      <a:folHlink>
        <a:srgbClr val="0070C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73146C93FC044B849708774CA21E43" ma:contentTypeVersion="4" ma:contentTypeDescription="Create a new document." ma:contentTypeScope="" ma:versionID="2842c70a42cb41b3ff0efefa1a8f87b6">
  <xsd:schema xmlns:xsd="http://www.w3.org/2001/XMLSchema" xmlns:xs="http://www.w3.org/2001/XMLSchema" xmlns:p="http://schemas.microsoft.com/office/2006/metadata/properties" xmlns:ns2="d9afda1d-f20e-4130-9885-d4bd2b8bbdcc" targetNamespace="http://schemas.microsoft.com/office/2006/metadata/properties" ma:root="true" ma:fieldsID="8113364efed9f4278f5d626328dc1da9" ns2:_="">
    <xsd:import namespace="d9afda1d-f20e-4130-9885-d4bd2b8bbd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afda1d-f20e-4130-9885-d4bd2b8bbd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3B7A81-97AC-49F6-968E-F89D30B6F156}">
  <ds:schemaRefs>
    <ds:schemaRef ds:uri="d9afda1d-f20e-4130-9885-d4bd2b8bbd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5430635-E228-453C-B3C1-19F1D7C8A6DE}">
  <ds:schemaRefs>
    <ds:schemaRef ds:uri="d9afda1d-f20e-4130-9885-d4bd2b8bbd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15DDB55-9C1A-4BF3-BA3A-4F961ED02F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4676</TotalTime>
  <Words>1684</Words>
  <Application>Microsoft Office PowerPoint</Application>
  <PresentationFormat>Widescreen</PresentationFormat>
  <Paragraphs>394</Paragraphs>
  <Slides>15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MS Gothic</vt:lpstr>
      <vt:lpstr>Arial</vt:lpstr>
      <vt:lpstr>Calibri</vt:lpstr>
      <vt:lpstr>Calibri Light</vt:lpstr>
      <vt:lpstr>Champagne &amp; Limousines</vt:lpstr>
      <vt:lpstr>Open Sans Extrabold</vt:lpstr>
      <vt:lpstr>Open Sans Light</vt:lpstr>
      <vt:lpstr>Segoe UI Light</vt:lpstr>
      <vt:lpstr>Times New Roman</vt:lpstr>
      <vt:lpstr>Wingdings</vt:lpstr>
      <vt:lpstr>2_Office Theme</vt:lpstr>
      <vt:lpstr>1_Office Theme</vt:lpstr>
      <vt:lpstr>Production Automation System Implementation Plan</vt:lpstr>
      <vt:lpstr>Agenda</vt:lpstr>
      <vt:lpstr>PAS downstream project Implementation Plan &amp; Status</vt:lpstr>
      <vt:lpstr>PAS Downstream projects - Status</vt:lpstr>
      <vt:lpstr>PAS Downstream projects - Status</vt:lpstr>
      <vt:lpstr>PAS Downstream projects - Status</vt:lpstr>
      <vt:lpstr>PAS downstream project Concept Note</vt:lpstr>
      <vt:lpstr>PAS – Concept Note</vt:lpstr>
      <vt:lpstr>PAS downstream project Sub project -1</vt:lpstr>
      <vt:lpstr>UI/UX – Phase 1 Dev efforts and plan </vt:lpstr>
      <vt:lpstr>UI/UX – Requirement Gathering for Phase 2 </vt:lpstr>
      <vt:lpstr>UI/UX – Phase 2 Dev efforts and plan </vt:lpstr>
      <vt:lpstr>PowerPoint Presentation</vt:lpstr>
      <vt:lpstr>PAS Project- Tracking</vt:lpstr>
      <vt:lpstr>Appendix- Enhancement to our existing production systems  (ACDC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devs</dc:creator>
  <cp:lastModifiedBy>Priya Dharshni Gunaseelan (Integra)</cp:lastModifiedBy>
  <cp:revision>25</cp:revision>
  <dcterms:created xsi:type="dcterms:W3CDTF">2019-10-25T11:46:52Z</dcterms:created>
  <dcterms:modified xsi:type="dcterms:W3CDTF">2024-09-13T04:50:04Z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0x010100D773146C93FC044B849708774CA21E43</vt:lpwstr>
  </property>
  <property fmtid="{D5CDD505-2E9C-101B-9397-08002B2CF9AE}" pid="3" name="MediaServiceImageTags">
    <vt:lpwstr/>
  </property>
</Properties>
</file>