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1"/>
  </p:notesMasterIdLst>
  <p:handoutMasterIdLst>
    <p:handoutMasterId r:id="rId22"/>
  </p:handoutMasterIdLst>
  <p:sldIdLst>
    <p:sldId id="257" r:id="rId5"/>
    <p:sldId id="258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4" r:id="rId18"/>
    <p:sldId id="275" r:id="rId19"/>
    <p:sldId id="27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704" autoAdjust="0"/>
  </p:normalViewPr>
  <p:slideViewPr>
    <p:cSldViewPr snapToGrid="0">
      <p:cViewPr>
        <p:scale>
          <a:sx n="78" d="100"/>
          <a:sy n="78" d="100"/>
        </p:scale>
        <p:origin x="8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79" d="100"/>
          <a:sy n="79" d="100"/>
        </p:scale>
        <p:origin x="234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3C7979D-E074-4B8D-8026-CB30646A3AA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276D7BEC-E15B-435D-8AD8-DEF04441B4D4}">
      <dgm:prSet/>
      <dgm:spPr/>
      <dgm:t>
        <a:bodyPr/>
        <a:lstStyle/>
        <a:p>
          <a:r>
            <a:rPr lang="en-IN"/>
            <a:t>Data Integration and Quality</a:t>
          </a:r>
        </a:p>
      </dgm:t>
    </dgm:pt>
    <dgm:pt modelId="{54069672-81D0-47B9-909D-1AA310CD7262}" type="parTrans" cxnId="{CADF0E24-BF47-4B13-A00E-9B41AE77BBB9}">
      <dgm:prSet/>
      <dgm:spPr/>
      <dgm:t>
        <a:bodyPr/>
        <a:lstStyle/>
        <a:p>
          <a:endParaRPr lang="en-IN"/>
        </a:p>
      </dgm:t>
    </dgm:pt>
    <dgm:pt modelId="{0271C81C-50E6-4A00-89CF-ED15F432F795}" type="sibTrans" cxnId="{CADF0E24-BF47-4B13-A00E-9B41AE77BBB9}">
      <dgm:prSet/>
      <dgm:spPr/>
      <dgm:t>
        <a:bodyPr/>
        <a:lstStyle/>
        <a:p>
          <a:endParaRPr lang="en-IN"/>
        </a:p>
      </dgm:t>
    </dgm:pt>
    <dgm:pt modelId="{05D1E010-49E3-4D6C-A9FC-DA025F658AAB}">
      <dgm:prSet/>
      <dgm:spPr/>
      <dgm:t>
        <a:bodyPr/>
        <a:lstStyle/>
        <a:p>
          <a:r>
            <a:rPr lang="en-US" b="1" dirty="0">
              <a:solidFill>
                <a:schemeClr val="bg2">
                  <a:lumMod val="90000"/>
                </a:schemeClr>
              </a:solidFill>
            </a:rPr>
            <a:t>Integrating data from various sources and ensuring the accuracy, consistency, and completeness of the data. Poor data quality can lead to incorrect analysis and decision-making, impacting the overall efficiency of the supply chain</a:t>
          </a:r>
          <a:r>
            <a:rPr lang="en-US" b="1" dirty="0"/>
            <a:t>.</a:t>
          </a:r>
          <a:endParaRPr lang="en-IN" b="1" dirty="0"/>
        </a:p>
      </dgm:t>
    </dgm:pt>
    <dgm:pt modelId="{0BCDFB54-A798-478C-A115-F373F641DF04}" type="parTrans" cxnId="{671327FF-E95B-4E66-9CEC-D8B0ABE710E0}">
      <dgm:prSet/>
      <dgm:spPr/>
      <dgm:t>
        <a:bodyPr/>
        <a:lstStyle/>
        <a:p>
          <a:endParaRPr lang="en-IN"/>
        </a:p>
      </dgm:t>
    </dgm:pt>
    <dgm:pt modelId="{BBF13BC6-97E9-4D2C-88A7-F8B643983989}" type="sibTrans" cxnId="{671327FF-E95B-4E66-9CEC-D8B0ABE710E0}">
      <dgm:prSet/>
      <dgm:spPr/>
      <dgm:t>
        <a:bodyPr/>
        <a:lstStyle/>
        <a:p>
          <a:endParaRPr lang="en-IN"/>
        </a:p>
      </dgm:t>
    </dgm:pt>
    <dgm:pt modelId="{CB8ABE2B-EC3C-4C2A-BD30-7899F9265D17}">
      <dgm:prSet/>
      <dgm:spPr/>
      <dgm:t>
        <a:bodyPr/>
        <a:lstStyle/>
        <a:p>
          <a:r>
            <a:rPr lang="en-IN"/>
            <a:t>Scalability</a:t>
          </a:r>
        </a:p>
      </dgm:t>
    </dgm:pt>
    <dgm:pt modelId="{B722CA7E-6F7B-47D3-B499-D18E3E7469C5}" type="parTrans" cxnId="{FD917BED-9465-4640-B07E-37CEB44D3532}">
      <dgm:prSet/>
      <dgm:spPr/>
      <dgm:t>
        <a:bodyPr/>
        <a:lstStyle/>
        <a:p>
          <a:endParaRPr lang="en-IN"/>
        </a:p>
      </dgm:t>
    </dgm:pt>
    <dgm:pt modelId="{51235E43-8E44-4E96-9CF5-7E35669A8198}" type="sibTrans" cxnId="{FD917BED-9465-4640-B07E-37CEB44D3532}">
      <dgm:prSet/>
      <dgm:spPr/>
      <dgm:t>
        <a:bodyPr/>
        <a:lstStyle/>
        <a:p>
          <a:endParaRPr lang="en-IN"/>
        </a:p>
      </dgm:t>
    </dgm:pt>
    <dgm:pt modelId="{CA7ADCBD-C000-4DFA-8ED1-89EFC1D237EB}">
      <dgm:prSet/>
      <dgm:spPr/>
      <dgm:t>
        <a:bodyPr/>
        <a:lstStyle/>
        <a:p>
          <a:r>
            <a:rPr lang="en-US" b="1" dirty="0">
              <a:solidFill>
                <a:schemeClr val="bg2">
                  <a:lumMod val="90000"/>
                </a:schemeClr>
              </a:solidFill>
            </a:rPr>
            <a:t>Managing and analyzing large volumes of data efficiently</a:t>
          </a:r>
          <a:r>
            <a:rPr lang="en-US" dirty="0">
              <a:solidFill>
                <a:schemeClr val="bg2">
                  <a:lumMod val="90000"/>
                </a:schemeClr>
              </a:solidFill>
            </a:rPr>
            <a:t>.</a:t>
          </a:r>
          <a:endParaRPr lang="en-IN" dirty="0">
            <a:solidFill>
              <a:schemeClr val="bg2">
                <a:lumMod val="90000"/>
              </a:schemeClr>
            </a:solidFill>
          </a:endParaRPr>
        </a:p>
      </dgm:t>
    </dgm:pt>
    <dgm:pt modelId="{8785D5D7-212B-4C39-906E-3663E5991500}" type="parTrans" cxnId="{3F05A972-02E6-4A7F-A8B7-A31F7A87B5D8}">
      <dgm:prSet/>
      <dgm:spPr/>
      <dgm:t>
        <a:bodyPr/>
        <a:lstStyle/>
        <a:p>
          <a:endParaRPr lang="en-IN"/>
        </a:p>
      </dgm:t>
    </dgm:pt>
    <dgm:pt modelId="{62521468-7235-41A6-B6D5-74149749478A}" type="sibTrans" cxnId="{3F05A972-02E6-4A7F-A8B7-A31F7A87B5D8}">
      <dgm:prSet/>
      <dgm:spPr/>
      <dgm:t>
        <a:bodyPr/>
        <a:lstStyle/>
        <a:p>
          <a:endParaRPr lang="en-IN"/>
        </a:p>
      </dgm:t>
    </dgm:pt>
    <dgm:pt modelId="{991D6DDA-50C2-4B08-9C23-620C96F24A2F}">
      <dgm:prSet/>
      <dgm:spPr/>
      <dgm:t>
        <a:bodyPr/>
        <a:lstStyle/>
        <a:p>
          <a:r>
            <a:rPr lang="en-IN"/>
            <a:t>Data Cleaning</a:t>
          </a:r>
        </a:p>
      </dgm:t>
    </dgm:pt>
    <dgm:pt modelId="{D80A629F-B2BC-4985-B8DC-3E6EF34287CF}" type="parTrans" cxnId="{8B662479-BD3E-4A2B-92AE-80DF2E696ECB}">
      <dgm:prSet/>
      <dgm:spPr/>
      <dgm:t>
        <a:bodyPr/>
        <a:lstStyle/>
        <a:p>
          <a:endParaRPr lang="en-IN"/>
        </a:p>
      </dgm:t>
    </dgm:pt>
    <dgm:pt modelId="{B4C36832-FFF9-4881-AEA9-12829474099F}" type="sibTrans" cxnId="{8B662479-BD3E-4A2B-92AE-80DF2E696ECB}">
      <dgm:prSet/>
      <dgm:spPr/>
      <dgm:t>
        <a:bodyPr/>
        <a:lstStyle/>
        <a:p>
          <a:endParaRPr lang="en-IN"/>
        </a:p>
      </dgm:t>
    </dgm:pt>
    <dgm:pt modelId="{5CBBEF06-1521-415E-8847-A82F50C00731}">
      <dgm:prSet/>
      <dgm:spPr/>
      <dgm:t>
        <a:bodyPr/>
        <a:lstStyle/>
        <a:p>
          <a:r>
            <a:rPr lang="en-US" b="1" dirty="0">
              <a:solidFill>
                <a:schemeClr val="bg2">
                  <a:lumMod val="90000"/>
                </a:schemeClr>
              </a:solidFill>
            </a:rPr>
            <a:t>Handling missing values, duplicates, and errors in the dataset</a:t>
          </a:r>
          <a:r>
            <a:rPr lang="en-US" dirty="0">
              <a:solidFill>
                <a:schemeClr val="bg2">
                  <a:lumMod val="90000"/>
                </a:schemeClr>
              </a:solidFill>
            </a:rPr>
            <a:t>.</a:t>
          </a:r>
          <a:endParaRPr lang="en-IN" dirty="0">
            <a:solidFill>
              <a:schemeClr val="bg2">
                <a:lumMod val="90000"/>
              </a:schemeClr>
            </a:solidFill>
          </a:endParaRPr>
        </a:p>
      </dgm:t>
    </dgm:pt>
    <dgm:pt modelId="{8939BF89-DE84-4FDC-AFB2-7C03192D821C}" type="parTrans" cxnId="{2478269B-D8AF-4266-8854-D5F2257E7C52}">
      <dgm:prSet/>
      <dgm:spPr/>
      <dgm:t>
        <a:bodyPr/>
        <a:lstStyle/>
        <a:p>
          <a:endParaRPr lang="en-IN"/>
        </a:p>
      </dgm:t>
    </dgm:pt>
    <dgm:pt modelId="{F10E6893-7605-4B62-B45B-FC7BC6B1A134}" type="sibTrans" cxnId="{2478269B-D8AF-4266-8854-D5F2257E7C52}">
      <dgm:prSet/>
      <dgm:spPr/>
      <dgm:t>
        <a:bodyPr/>
        <a:lstStyle/>
        <a:p>
          <a:endParaRPr lang="en-IN"/>
        </a:p>
      </dgm:t>
    </dgm:pt>
    <dgm:pt modelId="{7B0FA416-AABC-45AF-87B9-280703B09EA4}">
      <dgm:prSet/>
      <dgm:spPr/>
      <dgm:t>
        <a:bodyPr/>
        <a:lstStyle/>
        <a:p>
          <a:r>
            <a:rPr lang="en-IN"/>
            <a:t>Data Interpretation</a:t>
          </a:r>
        </a:p>
      </dgm:t>
    </dgm:pt>
    <dgm:pt modelId="{08595F72-EAD4-4871-8C6B-896DA2B86AC9}" type="parTrans" cxnId="{6F979E63-90C0-4756-8545-A1A167CA6B91}">
      <dgm:prSet/>
      <dgm:spPr/>
      <dgm:t>
        <a:bodyPr/>
        <a:lstStyle/>
        <a:p>
          <a:endParaRPr lang="en-IN"/>
        </a:p>
      </dgm:t>
    </dgm:pt>
    <dgm:pt modelId="{2B004431-7B7C-4EDA-83D0-79A9059C91B2}" type="sibTrans" cxnId="{6F979E63-90C0-4756-8545-A1A167CA6B91}">
      <dgm:prSet/>
      <dgm:spPr/>
      <dgm:t>
        <a:bodyPr/>
        <a:lstStyle/>
        <a:p>
          <a:endParaRPr lang="en-IN"/>
        </a:p>
      </dgm:t>
    </dgm:pt>
    <dgm:pt modelId="{213CECC2-A028-4B5B-B208-1D7D7476E696}">
      <dgm:prSet/>
      <dgm:spPr/>
      <dgm:t>
        <a:bodyPr/>
        <a:lstStyle/>
        <a:p>
          <a:r>
            <a:rPr lang="en-US" b="1" dirty="0">
              <a:solidFill>
                <a:schemeClr val="bg2">
                  <a:lumMod val="90000"/>
                </a:schemeClr>
              </a:solidFill>
            </a:rPr>
            <a:t>Correctly interpreting data trends and patterns</a:t>
          </a:r>
          <a:r>
            <a:rPr lang="en-US" dirty="0">
              <a:solidFill>
                <a:schemeClr val="bg2">
                  <a:lumMod val="90000"/>
                </a:schemeClr>
              </a:solidFill>
            </a:rPr>
            <a:t>.</a:t>
          </a:r>
          <a:endParaRPr lang="en-IN" dirty="0">
            <a:solidFill>
              <a:schemeClr val="bg2">
                <a:lumMod val="90000"/>
              </a:schemeClr>
            </a:solidFill>
          </a:endParaRPr>
        </a:p>
      </dgm:t>
    </dgm:pt>
    <dgm:pt modelId="{84F5ECAF-975F-4D02-9191-D6E241556BE9}" type="parTrans" cxnId="{74569F78-B0CA-4C4C-933A-D4DC7E90B74C}">
      <dgm:prSet/>
      <dgm:spPr/>
      <dgm:t>
        <a:bodyPr/>
        <a:lstStyle/>
        <a:p>
          <a:endParaRPr lang="en-IN"/>
        </a:p>
      </dgm:t>
    </dgm:pt>
    <dgm:pt modelId="{621A8C42-0C72-4021-817A-8887BDF4D1D1}" type="sibTrans" cxnId="{74569F78-B0CA-4C4C-933A-D4DC7E90B74C}">
      <dgm:prSet/>
      <dgm:spPr/>
      <dgm:t>
        <a:bodyPr/>
        <a:lstStyle/>
        <a:p>
          <a:endParaRPr lang="en-IN"/>
        </a:p>
      </dgm:t>
    </dgm:pt>
    <dgm:pt modelId="{641A7EEE-09F7-4DF4-A148-5A5F53F2EB4D}">
      <dgm:prSet/>
      <dgm:spPr/>
      <dgm:t>
        <a:bodyPr/>
        <a:lstStyle/>
        <a:p>
          <a:r>
            <a:rPr lang="en-IN"/>
            <a:t>Data Visualization</a:t>
          </a:r>
        </a:p>
      </dgm:t>
    </dgm:pt>
    <dgm:pt modelId="{5E93F510-1671-4434-B36F-8F314B7FAA2E}" type="parTrans" cxnId="{9DD83769-92CB-4B69-96EE-44A38F91713F}">
      <dgm:prSet/>
      <dgm:spPr/>
      <dgm:t>
        <a:bodyPr/>
        <a:lstStyle/>
        <a:p>
          <a:endParaRPr lang="en-IN"/>
        </a:p>
      </dgm:t>
    </dgm:pt>
    <dgm:pt modelId="{5CD416C4-56A2-490B-9891-6A6F8BDF8512}" type="sibTrans" cxnId="{9DD83769-92CB-4B69-96EE-44A38F91713F}">
      <dgm:prSet/>
      <dgm:spPr/>
      <dgm:t>
        <a:bodyPr/>
        <a:lstStyle/>
        <a:p>
          <a:endParaRPr lang="en-IN"/>
        </a:p>
      </dgm:t>
    </dgm:pt>
    <dgm:pt modelId="{904DD920-884D-48F8-B7DD-6C2370E50DED}">
      <dgm:prSet/>
      <dgm:spPr/>
      <dgm:t>
        <a:bodyPr/>
        <a:lstStyle/>
        <a:p>
          <a:r>
            <a:rPr lang="en-US" b="1" dirty="0">
              <a:solidFill>
                <a:schemeClr val="bg2">
                  <a:lumMod val="90000"/>
                </a:schemeClr>
              </a:solidFill>
            </a:rPr>
            <a:t>Creating clear and effective visualizations to communicate findings.</a:t>
          </a:r>
          <a:endParaRPr lang="en-IN" b="1" dirty="0">
            <a:solidFill>
              <a:schemeClr val="bg2">
                <a:lumMod val="90000"/>
              </a:schemeClr>
            </a:solidFill>
          </a:endParaRPr>
        </a:p>
      </dgm:t>
    </dgm:pt>
    <dgm:pt modelId="{6547EA76-EF4E-4C94-A830-478E3B06A4C5}" type="parTrans" cxnId="{909F5FFB-2B64-4884-B840-44A350DECC95}">
      <dgm:prSet/>
      <dgm:spPr/>
      <dgm:t>
        <a:bodyPr/>
        <a:lstStyle/>
        <a:p>
          <a:endParaRPr lang="en-IN"/>
        </a:p>
      </dgm:t>
    </dgm:pt>
    <dgm:pt modelId="{B49807BB-ED36-4746-9999-1506D783CB95}" type="sibTrans" cxnId="{909F5FFB-2B64-4884-B840-44A350DECC95}">
      <dgm:prSet/>
      <dgm:spPr/>
      <dgm:t>
        <a:bodyPr/>
        <a:lstStyle/>
        <a:p>
          <a:endParaRPr lang="en-IN"/>
        </a:p>
      </dgm:t>
    </dgm:pt>
    <dgm:pt modelId="{FF6A7CC2-B21A-4BAF-BD44-1A3E46BF7BA2}">
      <dgm:prSet/>
      <dgm:spPr/>
      <dgm:t>
        <a:bodyPr/>
        <a:lstStyle/>
        <a:p>
          <a:r>
            <a:rPr lang="en-IN"/>
            <a:t>Time Constraints</a:t>
          </a:r>
        </a:p>
      </dgm:t>
    </dgm:pt>
    <dgm:pt modelId="{62B33622-CC6E-40A9-8F4D-8CD2B6B2B492}" type="parTrans" cxnId="{A849ADB5-AD86-4FAE-80A4-BD3D0073EF24}">
      <dgm:prSet/>
      <dgm:spPr/>
      <dgm:t>
        <a:bodyPr/>
        <a:lstStyle/>
        <a:p>
          <a:endParaRPr lang="en-IN"/>
        </a:p>
      </dgm:t>
    </dgm:pt>
    <dgm:pt modelId="{0F9751F5-85A2-44C6-8ADA-F2452F76CF3E}" type="sibTrans" cxnId="{A849ADB5-AD86-4FAE-80A4-BD3D0073EF24}">
      <dgm:prSet/>
      <dgm:spPr/>
      <dgm:t>
        <a:bodyPr/>
        <a:lstStyle/>
        <a:p>
          <a:endParaRPr lang="en-IN"/>
        </a:p>
      </dgm:t>
    </dgm:pt>
    <dgm:pt modelId="{F35D6FFC-42BA-442D-8B4E-E167B818BA04}">
      <dgm:prSet/>
      <dgm:spPr/>
      <dgm:t>
        <a:bodyPr/>
        <a:lstStyle/>
        <a:p>
          <a:r>
            <a:rPr lang="en-US" b="1" dirty="0">
              <a:solidFill>
                <a:schemeClr val="bg2">
                  <a:lumMod val="90000"/>
                </a:schemeClr>
              </a:solidFill>
            </a:rPr>
            <a:t>Meeting tight deadlines while ensuring thorough analysis.</a:t>
          </a:r>
          <a:endParaRPr lang="en-IN" b="1" dirty="0">
            <a:solidFill>
              <a:schemeClr val="bg2">
                <a:lumMod val="90000"/>
              </a:schemeClr>
            </a:solidFill>
          </a:endParaRPr>
        </a:p>
      </dgm:t>
    </dgm:pt>
    <dgm:pt modelId="{0CE1D0F9-E24B-40BE-8BCE-10EC321AA18B}" type="parTrans" cxnId="{7700F401-BB3C-485B-9B70-AD729A119003}">
      <dgm:prSet/>
      <dgm:spPr/>
      <dgm:t>
        <a:bodyPr/>
        <a:lstStyle/>
        <a:p>
          <a:endParaRPr lang="en-IN"/>
        </a:p>
      </dgm:t>
    </dgm:pt>
    <dgm:pt modelId="{1800EA06-C9EA-4170-98E5-4F6AC5189BE8}" type="sibTrans" cxnId="{7700F401-BB3C-485B-9B70-AD729A119003}">
      <dgm:prSet/>
      <dgm:spPr/>
      <dgm:t>
        <a:bodyPr/>
        <a:lstStyle/>
        <a:p>
          <a:endParaRPr lang="en-IN"/>
        </a:p>
      </dgm:t>
    </dgm:pt>
    <dgm:pt modelId="{88FB05E3-5AA0-419B-8E8A-DD56ECECFAF2}" type="pres">
      <dgm:prSet presAssocID="{B3C7979D-E074-4B8D-8026-CB30646A3AA7}" presName="linear" presStyleCnt="0">
        <dgm:presLayoutVars>
          <dgm:animLvl val="lvl"/>
          <dgm:resizeHandles val="exact"/>
        </dgm:presLayoutVars>
      </dgm:prSet>
      <dgm:spPr/>
    </dgm:pt>
    <dgm:pt modelId="{748C4211-1386-475D-80B9-CAB029E197FE}" type="pres">
      <dgm:prSet presAssocID="{276D7BEC-E15B-435D-8AD8-DEF04441B4D4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A6CC0659-3F4D-46FF-9133-3D9256FBDB5A}" type="pres">
      <dgm:prSet presAssocID="{276D7BEC-E15B-435D-8AD8-DEF04441B4D4}" presName="childText" presStyleLbl="revTx" presStyleIdx="0" presStyleCnt="6">
        <dgm:presLayoutVars>
          <dgm:bulletEnabled val="1"/>
        </dgm:presLayoutVars>
      </dgm:prSet>
      <dgm:spPr/>
    </dgm:pt>
    <dgm:pt modelId="{9A5DFE01-2C20-47C8-83FA-BFAA1040CC34}" type="pres">
      <dgm:prSet presAssocID="{CB8ABE2B-EC3C-4C2A-BD30-7899F9265D17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37102875-96CA-4D0C-97BC-58B66963EFB2}" type="pres">
      <dgm:prSet presAssocID="{CB8ABE2B-EC3C-4C2A-BD30-7899F9265D17}" presName="childText" presStyleLbl="revTx" presStyleIdx="1" presStyleCnt="6">
        <dgm:presLayoutVars>
          <dgm:bulletEnabled val="1"/>
        </dgm:presLayoutVars>
      </dgm:prSet>
      <dgm:spPr/>
    </dgm:pt>
    <dgm:pt modelId="{139E04A4-2BC7-44AA-A653-4D099ED16762}" type="pres">
      <dgm:prSet presAssocID="{991D6DDA-50C2-4B08-9C23-620C96F24A2F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25916155-2F05-404D-9DDE-D24F2D342E2F}" type="pres">
      <dgm:prSet presAssocID="{991D6DDA-50C2-4B08-9C23-620C96F24A2F}" presName="childText" presStyleLbl="revTx" presStyleIdx="2" presStyleCnt="6">
        <dgm:presLayoutVars>
          <dgm:bulletEnabled val="1"/>
        </dgm:presLayoutVars>
      </dgm:prSet>
      <dgm:spPr/>
    </dgm:pt>
    <dgm:pt modelId="{782E0AE5-342E-4719-B983-336408EC4A3F}" type="pres">
      <dgm:prSet presAssocID="{7B0FA416-AABC-45AF-87B9-280703B09EA4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5AB80446-8464-4149-B94D-28A5B3C62CB2}" type="pres">
      <dgm:prSet presAssocID="{7B0FA416-AABC-45AF-87B9-280703B09EA4}" presName="childText" presStyleLbl="revTx" presStyleIdx="3" presStyleCnt="6">
        <dgm:presLayoutVars>
          <dgm:bulletEnabled val="1"/>
        </dgm:presLayoutVars>
      </dgm:prSet>
      <dgm:spPr/>
    </dgm:pt>
    <dgm:pt modelId="{7227A060-8D9B-4A8C-912F-D8CE43FB658F}" type="pres">
      <dgm:prSet presAssocID="{641A7EEE-09F7-4DF4-A148-5A5F53F2EB4D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5109809A-7523-4644-8963-4A28355B04AA}" type="pres">
      <dgm:prSet presAssocID="{641A7EEE-09F7-4DF4-A148-5A5F53F2EB4D}" presName="childText" presStyleLbl="revTx" presStyleIdx="4" presStyleCnt="6">
        <dgm:presLayoutVars>
          <dgm:bulletEnabled val="1"/>
        </dgm:presLayoutVars>
      </dgm:prSet>
      <dgm:spPr/>
    </dgm:pt>
    <dgm:pt modelId="{3A55E922-9430-4055-8B25-AD68C82737EB}" type="pres">
      <dgm:prSet presAssocID="{FF6A7CC2-B21A-4BAF-BD44-1A3E46BF7BA2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EC41675F-B790-4A5B-A6AB-685B857EC91C}" type="pres">
      <dgm:prSet presAssocID="{FF6A7CC2-B21A-4BAF-BD44-1A3E46BF7BA2}" presName="childText" presStyleLbl="revTx" presStyleIdx="5" presStyleCnt="6">
        <dgm:presLayoutVars>
          <dgm:bulletEnabled val="1"/>
        </dgm:presLayoutVars>
      </dgm:prSet>
      <dgm:spPr/>
    </dgm:pt>
  </dgm:ptLst>
  <dgm:cxnLst>
    <dgm:cxn modelId="{7700F401-BB3C-485B-9B70-AD729A119003}" srcId="{FF6A7CC2-B21A-4BAF-BD44-1A3E46BF7BA2}" destId="{F35D6FFC-42BA-442D-8B4E-E167B818BA04}" srcOrd="0" destOrd="0" parTransId="{0CE1D0F9-E24B-40BE-8BCE-10EC321AA18B}" sibTransId="{1800EA06-C9EA-4170-98E5-4F6AC5189BE8}"/>
    <dgm:cxn modelId="{8877EF1D-F593-461C-89B6-3ACA7B96817F}" type="presOf" srcId="{991D6DDA-50C2-4B08-9C23-620C96F24A2F}" destId="{139E04A4-2BC7-44AA-A653-4D099ED16762}" srcOrd="0" destOrd="0" presId="urn:microsoft.com/office/officeart/2005/8/layout/vList2"/>
    <dgm:cxn modelId="{D8B20C1E-BB56-4687-8720-69751918F081}" type="presOf" srcId="{276D7BEC-E15B-435D-8AD8-DEF04441B4D4}" destId="{748C4211-1386-475D-80B9-CAB029E197FE}" srcOrd="0" destOrd="0" presId="urn:microsoft.com/office/officeart/2005/8/layout/vList2"/>
    <dgm:cxn modelId="{CADF0E24-BF47-4B13-A00E-9B41AE77BBB9}" srcId="{B3C7979D-E074-4B8D-8026-CB30646A3AA7}" destId="{276D7BEC-E15B-435D-8AD8-DEF04441B4D4}" srcOrd="0" destOrd="0" parTransId="{54069672-81D0-47B9-909D-1AA310CD7262}" sibTransId="{0271C81C-50E6-4A00-89CF-ED15F432F795}"/>
    <dgm:cxn modelId="{80A23730-0A6C-4483-A249-9055B801C2C3}" type="presOf" srcId="{CB8ABE2B-EC3C-4C2A-BD30-7899F9265D17}" destId="{9A5DFE01-2C20-47C8-83FA-BFAA1040CC34}" srcOrd="0" destOrd="0" presId="urn:microsoft.com/office/officeart/2005/8/layout/vList2"/>
    <dgm:cxn modelId="{6F979E63-90C0-4756-8545-A1A167CA6B91}" srcId="{B3C7979D-E074-4B8D-8026-CB30646A3AA7}" destId="{7B0FA416-AABC-45AF-87B9-280703B09EA4}" srcOrd="3" destOrd="0" parTransId="{08595F72-EAD4-4871-8C6B-896DA2B86AC9}" sibTransId="{2B004431-7B7C-4EDA-83D0-79A9059C91B2}"/>
    <dgm:cxn modelId="{A1B8C563-E738-40DF-A455-DBD1D01A4215}" type="presOf" srcId="{CA7ADCBD-C000-4DFA-8ED1-89EFC1D237EB}" destId="{37102875-96CA-4D0C-97BC-58B66963EFB2}" srcOrd="0" destOrd="0" presId="urn:microsoft.com/office/officeart/2005/8/layout/vList2"/>
    <dgm:cxn modelId="{9DD83769-92CB-4B69-96EE-44A38F91713F}" srcId="{B3C7979D-E074-4B8D-8026-CB30646A3AA7}" destId="{641A7EEE-09F7-4DF4-A148-5A5F53F2EB4D}" srcOrd="4" destOrd="0" parTransId="{5E93F510-1671-4434-B36F-8F314B7FAA2E}" sibTransId="{5CD416C4-56A2-490B-9891-6A6F8BDF8512}"/>
    <dgm:cxn modelId="{3F05A972-02E6-4A7F-A8B7-A31F7A87B5D8}" srcId="{CB8ABE2B-EC3C-4C2A-BD30-7899F9265D17}" destId="{CA7ADCBD-C000-4DFA-8ED1-89EFC1D237EB}" srcOrd="0" destOrd="0" parTransId="{8785D5D7-212B-4C39-906E-3663E5991500}" sibTransId="{62521468-7235-41A6-B6D5-74149749478A}"/>
    <dgm:cxn modelId="{956DC974-7C8E-4B32-8DB2-EAF7667A4965}" type="presOf" srcId="{B3C7979D-E074-4B8D-8026-CB30646A3AA7}" destId="{88FB05E3-5AA0-419B-8E8A-DD56ECECFAF2}" srcOrd="0" destOrd="0" presId="urn:microsoft.com/office/officeart/2005/8/layout/vList2"/>
    <dgm:cxn modelId="{04A9FF75-C985-41B2-B00F-2D40E17B0B48}" type="presOf" srcId="{213CECC2-A028-4B5B-B208-1D7D7476E696}" destId="{5AB80446-8464-4149-B94D-28A5B3C62CB2}" srcOrd="0" destOrd="0" presId="urn:microsoft.com/office/officeart/2005/8/layout/vList2"/>
    <dgm:cxn modelId="{74569F78-B0CA-4C4C-933A-D4DC7E90B74C}" srcId="{7B0FA416-AABC-45AF-87B9-280703B09EA4}" destId="{213CECC2-A028-4B5B-B208-1D7D7476E696}" srcOrd="0" destOrd="0" parTransId="{84F5ECAF-975F-4D02-9191-D6E241556BE9}" sibTransId="{621A8C42-0C72-4021-817A-8887BDF4D1D1}"/>
    <dgm:cxn modelId="{1B1B0059-C9CE-4F4E-BC08-732CFBA781C9}" type="presOf" srcId="{641A7EEE-09F7-4DF4-A148-5A5F53F2EB4D}" destId="{7227A060-8D9B-4A8C-912F-D8CE43FB658F}" srcOrd="0" destOrd="0" presId="urn:microsoft.com/office/officeart/2005/8/layout/vList2"/>
    <dgm:cxn modelId="{8B662479-BD3E-4A2B-92AE-80DF2E696ECB}" srcId="{B3C7979D-E074-4B8D-8026-CB30646A3AA7}" destId="{991D6DDA-50C2-4B08-9C23-620C96F24A2F}" srcOrd="2" destOrd="0" parTransId="{D80A629F-B2BC-4985-B8DC-3E6EF34287CF}" sibTransId="{B4C36832-FFF9-4881-AEA9-12829474099F}"/>
    <dgm:cxn modelId="{58DDD787-800F-4019-824E-6F2F7E4024D3}" type="presOf" srcId="{F35D6FFC-42BA-442D-8B4E-E167B818BA04}" destId="{EC41675F-B790-4A5B-A6AB-685B857EC91C}" srcOrd="0" destOrd="0" presId="urn:microsoft.com/office/officeart/2005/8/layout/vList2"/>
    <dgm:cxn modelId="{C9EB3F8B-92DA-4BFF-B47C-C59363D6C460}" type="presOf" srcId="{5CBBEF06-1521-415E-8847-A82F50C00731}" destId="{25916155-2F05-404D-9DDE-D24F2D342E2F}" srcOrd="0" destOrd="0" presId="urn:microsoft.com/office/officeart/2005/8/layout/vList2"/>
    <dgm:cxn modelId="{7F31C68B-45C6-42D3-9BC7-79D620B0C16A}" type="presOf" srcId="{904DD920-884D-48F8-B7DD-6C2370E50DED}" destId="{5109809A-7523-4644-8963-4A28355B04AA}" srcOrd="0" destOrd="0" presId="urn:microsoft.com/office/officeart/2005/8/layout/vList2"/>
    <dgm:cxn modelId="{FCA57C95-4489-4364-B983-249C4A67F034}" type="presOf" srcId="{05D1E010-49E3-4D6C-A9FC-DA025F658AAB}" destId="{A6CC0659-3F4D-46FF-9133-3D9256FBDB5A}" srcOrd="0" destOrd="0" presId="urn:microsoft.com/office/officeart/2005/8/layout/vList2"/>
    <dgm:cxn modelId="{2478269B-D8AF-4266-8854-D5F2257E7C52}" srcId="{991D6DDA-50C2-4B08-9C23-620C96F24A2F}" destId="{5CBBEF06-1521-415E-8847-A82F50C00731}" srcOrd="0" destOrd="0" parTransId="{8939BF89-DE84-4FDC-AFB2-7C03192D821C}" sibTransId="{F10E6893-7605-4B62-B45B-FC7BC6B1A134}"/>
    <dgm:cxn modelId="{081C8CA9-FA4C-404D-B3F2-5C04D8E9013C}" type="presOf" srcId="{7B0FA416-AABC-45AF-87B9-280703B09EA4}" destId="{782E0AE5-342E-4719-B983-336408EC4A3F}" srcOrd="0" destOrd="0" presId="urn:microsoft.com/office/officeart/2005/8/layout/vList2"/>
    <dgm:cxn modelId="{A849ADB5-AD86-4FAE-80A4-BD3D0073EF24}" srcId="{B3C7979D-E074-4B8D-8026-CB30646A3AA7}" destId="{FF6A7CC2-B21A-4BAF-BD44-1A3E46BF7BA2}" srcOrd="5" destOrd="0" parTransId="{62B33622-CC6E-40A9-8F4D-8CD2B6B2B492}" sibTransId="{0F9751F5-85A2-44C6-8ADA-F2452F76CF3E}"/>
    <dgm:cxn modelId="{92874ECC-ADBD-4AE8-ACF9-3311C3960667}" type="presOf" srcId="{FF6A7CC2-B21A-4BAF-BD44-1A3E46BF7BA2}" destId="{3A55E922-9430-4055-8B25-AD68C82737EB}" srcOrd="0" destOrd="0" presId="urn:microsoft.com/office/officeart/2005/8/layout/vList2"/>
    <dgm:cxn modelId="{FD917BED-9465-4640-B07E-37CEB44D3532}" srcId="{B3C7979D-E074-4B8D-8026-CB30646A3AA7}" destId="{CB8ABE2B-EC3C-4C2A-BD30-7899F9265D17}" srcOrd="1" destOrd="0" parTransId="{B722CA7E-6F7B-47D3-B499-D18E3E7469C5}" sibTransId="{51235E43-8E44-4E96-9CF5-7E35669A8198}"/>
    <dgm:cxn modelId="{909F5FFB-2B64-4884-B840-44A350DECC95}" srcId="{641A7EEE-09F7-4DF4-A148-5A5F53F2EB4D}" destId="{904DD920-884D-48F8-B7DD-6C2370E50DED}" srcOrd="0" destOrd="0" parTransId="{6547EA76-EF4E-4C94-A830-478E3B06A4C5}" sibTransId="{B49807BB-ED36-4746-9999-1506D783CB95}"/>
    <dgm:cxn modelId="{671327FF-E95B-4E66-9CEC-D8B0ABE710E0}" srcId="{276D7BEC-E15B-435D-8AD8-DEF04441B4D4}" destId="{05D1E010-49E3-4D6C-A9FC-DA025F658AAB}" srcOrd="0" destOrd="0" parTransId="{0BCDFB54-A798-478C-A115-F373F641DF04}" sibTransId="{BBF13BC6-97E9-4D2C-88A7-F8B643983989}"/>
    <dgm:cxn modelId="{E0D9C19A-E115-409E-9FDD-0CB4B549A000}" type="presParOf" srcId="{88FB05E3-5AA0-419B-8E8A-DD56ECECFAF2}" destId="{748C4211-1386-475D-80B9-CAB029E197FE}" srcOrd="0" destOrd="0" presId="urn:microsoft.com/office/officeart/2005/8/layout/vList2"/>
    <dgm:cxn modelId="{0FAC1FD0-B41D-42C7-960F-B861D06AC2EC}" type="presParOf" srcId="{88FB05E3-5AA0-419B-8E8A-DD56ECECFAF2}" destId="{A6CC0659-3F4D-46FF-9133-3D9256FBDB5A}" srcOrd="1" destOrd="0" presId="urn:microsoft.com/office/officeart/2005/8/layout/vList2"/>
    <dgm:cxn modelId="{1B5C1EDE-E8CE-4D24-89ED-B58E79DBB13F}" type="presParOf" srcId="{88FB05E3-5AA0-419B-8E8A-DD56ECECFAF2}" destId="{9A5DFE01-2C20-47C8-83FA-BFAA1040CC34}" srcOrd="2" destOrd="0" presId="urn:microsoft.com/office/officeart/2005/8/layout/vList2"/>
    <dgm:cxn modelId="{A9D21066-B49F-4ADF-A1F8-C60C9EDBD6A0}" type="presParOf" srcId="{88FB05E3-5AA0-419B-8E8A-DD56ECECFAF2}" destId="{37102875-96CA-4D0C-97BC-58B66963EFB2}" srcOrd="3" destOrd="0" presId="urn:microsoft.com/office/officeart/2005/8/layout/vList2"/>
    <dgm:cxn modelId="{829DE210-36EC-4D0A-8C7F-5A1FBAC3B480}" type="presParOf" srcId="{88FB05E3-5AA0-419B-8E8A-DD56ECECFAF2}" destId="{139E04A4-2BC7-44AA-A653-4D099ED16762}" srcOrd="4" destOrd="0" presId="urn:microsoft.com/office/officeart/2005/8/layout/vList2"/>
    <dgm:cxn modelId="{4E40004E-45CC-4A61-B4CA-4B41E4946870}" type="presParOf" srcId="{88FB05E3-5AA0-419B-8E8A-DD56ECECFAF2}" destId="{25916155-2F05-404D-9DDE-D24F2D342E2F}" srcOrd="5" destOrd="0" presId="urn:microsoft.com/office/officeart/2005/8/layout/vList2"/>
    <dgm:cxn modelId="{3A603561-2E36-466B-BCC8-C68BC17A3DCE}" type="presParOf" srcId="{88FB05E3-5AA0-419B-8E8A-DD56ECECFAF2}" destId="{782E0AE5-342E-4719-B983-336408EC4A3F}" srcOrd="6" destOrd="0" presId="urn:microsoft.com/office/officeart/2005/8/layout/vList2"/>
    <dgm:cxn modelId="{B6AB4DAC-8FBC-43FB-A0A0-B21F20A48CCE}" type="presParOf" srcId="{88FB05E3-5AA0-419B-8E8A-DD56ECECFAF2}" destId="{5AB80446-8464-4149-B94D-28A5B3C62CB2}" srcOrd="7" destOrd="0" presId="urn:microsoft.com/office/officeart/2005/8/layout/vList2"/>
    <dgm:cxn modelId="{50BEF324-F79E-4AB0-8B8C-EDC95FEC2AB5}" type="presParOf" srcId="{88FB05E3-5AA0-419B-8E8A-DD56ECECFAF2}" destId="{7227A060-8D9B-4A8C-912F-D8CE43FB658F}" srcOrd="8" destOrd="0" presId="urn:microsoft.com/office/officeart/2005/8/layout/vList2"/>
    <dgm:cxn modelId="{BA68C71C-93A5-4B09-95E5-9F503C175CFA}" type="presParOf" srcId="{88FB05E3-5AA0-419B-8E8A-DD56ECECFAF2}" destId="{5109809A-7523-4644-8963-4A28355B04AA}" srcOrd="9" destOrd="0" presId="urn:microsoft.com/office/officeart/2005/8/layout/vList2"/>
    <dgm:cxn modelId="{055E7370-AFDD-4220-9DC9-19C56D4EA22A}" type="presParOf" srcId="{88FB05E3-5AA0-419B-8E8A-DD56ECECFAF2}" destId="{3A55E922-9430-4055-8B25-AD68C82737EB}" srcOrd="10" destOrd="0" presId="urn:microsoft.com/office/officeart/2005/8/layout/vList2"/>
    <dgm:cxn modelId="{DF17FD4D-D595-4B5F-97E2-AF2E6CB8F442}" type="presParOf" srcId="{88FB05E3-5AA0-419B-8E8A-DD56ECECFAF2}" destId="{EC41675F-B790-4A5B-A6AB-685B857EC91C}" srcOrd="1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8C4211-1386-475D-80B9-CAB029E197FE}">
      <dsp:nvSpPr>
        <dsp:cNvPr id="0" name=""/>
        <dsp:cNvSpPr/>
      </dsp:nvSpPr>
      <dsp:spPr>
        <a:xfrm>
          <a:off x="0" y="231373"/>
          <a:ext cx="12192000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/>
            <a:t>Data Integration and Quality</a:t>
          </a:r>
        </a:p>
      </dsp:txBody>
      <dsp:txXfrm>
        <a:off x="26930" y="258303"/>
        <a:ext cx="12138140" cy="497795"/>
      </dsp:txXfrm>
    </dsp:sp>
    <dsp:sp modelId="{A6CC0659-3F4D-46FF-9133-3D9256FBDB5A}">
      <dsp:nvSpPr>
        <dsp:cNvPr id="0" name=""/>
        <dsp:cNvSpPr/>
      </dsp:nvSpPr>
      <dsp:spPr>
        <a:xfrm>
          <a:off x="0" y="783029"/>
          <a:ext cx="12192000" cy="571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7096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b="1" kern="1200" dirty="0">
              <a:solidFill>
                <a:schemeClr val="bg2">
                  <a:lumMod val="90000"/>
                </a:schemeClr>
              </a:solidFill>
            </a:rPr>
            <a:t>Integrating data from various sources and ensuring the accuracy, consistency, and completeness of the data. Poor data quality can lead to incorrect analysis and decision-making, impacting the overall efficiency of the supply chain</a:t>
          </a:r>
          <a:r>
            <a:rPr lang="en-US" sz="1800" b="1" kern="1200" dirty="0"/>
            <a:t>.</a:t>
          </a:r>
          <a:endParaRPr lang="en-IN" sz="1800" b="1" kern="1200" dirty="0"/>
        </a:p>
      </dsp:txBody>
      <dsp:txXfrm>
        <a:off x="0" y="783029"/>
        <a:ext cx="12192000" cy="571320"/>
      </dsp:txXfrm>
    </dsp:sp>
    <dsp:sp modelId="{9A5DFE01-2C20-47C8-83FA-BFAA1040CC34}">
      <dsp:nvSpPr>
        <dsp:cNvPr id="0" name=""/>
        <dsp:cNvSpPr/>
      </dsp:nvSpPr>
      <dsp:spPr>
        <a:xfrm>
          <a:off x="0" y="1354349"/>
          <a:ext cx="12192000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/>
            <a:t>Scalability</a:t>
          </a:r>
        </a:p>
      </dsp:txBody>
      <dsp:txXfrm>
        <a:off x="26930" y="1381279"/>
        <a:ext cx="12138140" cy="497795"/>
      </dsp:txXfrm>
    </dsp:sp>
    <dsp:sp modelId="{37102875-96CA-4D0C-97BC-58B66963EFB2}">
      <dsp:nvSpPr>
        <dsp:cNvPr id="0" name=""/>
        <dsp:cNvSpPr/>
      </dsp:nvSpPr>
      <dsp:spPr>
        <a:xfrm>
          <a:off x="0" y="1906004"/>
          <a:ext cx="12192000" cy="380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7096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b="1" kern="1200" dirty="0">
              <a:solidFill>
                <a:schemeClr val="bg2">
                  <a:lumMod val="90000"/>
                </a:schemeClr>
              </a:solidFill>
            </a:rPr>
            <a:t>Managing and analyzing large volumes of data efficiently</a:t>
          </a:r>
          <a:r>
            <a:rPr lang="en-US" sz="1800" kern="1200" dirty="0">
              <a:solidFill>
                <a:schemeClr val="bg2">
                  <a:lumMod val="90000"/>
                </a:schemeClr>
              </a:solidFill>
            </a:rPr>
            <a:t>.</a:t>
          </a:r>
          <a:endParaRPr lang="en-IN" sz="1800" kern="1200" dirty="0">
            <a:solidFill>
              <a:schemeClr val="bg2">
                <a:lumMod val="90000"/>
              </a:schemeClr>
            </a:solidFill>
          </a:endParaRPr>
        </a:p>
      </dsp:txBody>
      <dsp:txXfrm>
        <a:off x="0" y="1906004"/>
        <a:ext cx="12192000" cy="380880"/>
      </dsp:txXfrm>
    </dsp:sp>
    <dsp:sp modelId="{139E04A4-2BC7-44AA-A653-4D099ED16762}">
      <dsp:nvSpPr>
        <dsp:cNvPr id="0" name=""/>
        <dsp:cNvSpPr/>
      </dsp:nvSpPr>
      <dsp:spPr>
        <a:xfrm>
          <a:off x="0" y="2286884"/>
          <a:ext cx="12192000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/>
            <a:t>Data Cleaning</a:t>
          </a:r>
        </a:p>
      </dsp:txBody>
      <dsp:txXfrm>
        <a:off x="26930" y="2313814"/>
        <a:ext cx="12138140" cy="497795"/>
      </dsp:txXfrm>
    </dsp:sp>
    <dsp:sp modelId="{25916155-2F05-404D-9DDE-D24F2D342E2F}">
      <dsp:nvSpPr>
        <dsp:cNvPr id="0" name=""/>
        <dsp:cNvSpPr/>
      </dsp:nvSpPr>
      <dsp:spPr>
        <a:xfrm>
          <a:off x="0" y="2838539"/>
          <a:ext cx="12192000" cy="380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7096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b="1" kern="1200" dirty="0">
              <a:solidFill>
                <a:schemeClr val="bg2">
                  <a:lumMod val="90000"/>
                </a:schemeClr>
              </a:solidFill>
            </a:rPr>
            <a:t>Handling missing values, duplicates, and errors in the dataset</a:t>
          </a:r>
          <a:r>
            <a:rPr lang="en-US" sz="1800" kern="1200" dirty="0">
              <a:solidFill>
                <a:schemeClr val="bg2">
                  <a:lumMod val="90000"/>
                </a:schemeClr>
              </a:solidFill>
            </a:rPr>
            <a:t>.</a:t>
          </a:r>
          <a:endParaRPr lang="en-IN" sz="1800" kern="1200" dirty="0">
            <a:solidFill>
              <a:schemeClr val="bg2">
                <a:lumMod val="90000"/>
              </a:schemeClr>
            </a:solidFill>
          </a:endParaRPr>
        </a:p>
      </dsp:txBody>
      <dsp:txXfrm>
        <a:off x="0" y="2838539"/>
        <a:ext cx="12192000" cy="380880"/>
      </dsp:txXfrm>
    </dsp:sp>
    <dsp:sp modelId="{782E0AE5-342E-4719-B983-336408EC4A3F}">
      <dsp:nvSpPr>
        <dsp:cNvPr id="0" name=""/>
        <dsp:cNvSpPr/>
      </dsp:nvSpPr>
      <dsp:spPr>
        <a:xfrm>
          <a:off x="0" y="3219419"/>
          <a:ext cx="12192000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/>
            <a:t>Data Interpretation</a:t>
          </a:r>
        </a:p>
      </dsp:txBody>
      <dsp:txXfrm>
        <a:off x="26930" y="3246349"/>
        <a:ext cx="12138140" cy="497795"/>
      </dsp:txXfrm>
    </dsp:sp>
    <dsp:sp modelId="{5AB80446-8464-4149-B94D-28A5B3C62CB2}">
      <dsp:nvSpPr>
        <dsp:cNvPr id="0" name=""/>
        <dsp:cNvSpPr/>
      </dsp:nvSpPr>
      <dsp:spPr>
        <a:xfrm>
          <a:off x="0" y="3771074"/>
          <a:ext cx="12192000" cy="380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7096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b="1" kern="1200" dirty="0">
              <a:solidFill>
                <a:schemeClr val="bg2">
                  <a:lumMod val="90000"/>
                </a:schemeClr>
              </a:solidFill>
            </a:rPr>
            <a:t>Correctly interpreting data trends and patterns</a:t>
          </a:r>
          <a:r>
            <a:rPr lang="en-US" sz="1800" kern="1200" dirty="0">
              <a:solidFill>
                <a:schemeClr val="bg2">
                  <a:lumMod val="90000"/>
                </a:schemeClr>
              </a:solidFill>
            </a:rPr>
            <a:t>.</a:t>
          </a:r>
          <a:endParaRPr lang="en-IN" sz="1800" kern="1200" dirty="0">
            <a:solidFill>
              <a:schemeClr val="bg2">
                <a:lumMod val="90000"/>
              </a:schemeClr>
            </a:solidFill>
          </a:endParaRPr>
        </a:p>
      </dsp:txBody>
      <dsp:txXfrm>
        <a:off x="0" y="3771074"/>
        <a:ext cx="12192000" cy="380880"/>
      </dsp:txXfrm>
    </dsp:sp>
    <dsp:sp modelId="{7227A060-8D9B-4A8C-912F-D8CE43FB658F}">
      <dsp:nvSpPr>
        <dsp:cNvPr id="0" name=""/>
        <dsp:cNvSpPr/>
      </dsp:nvSpPr>
      <dsp:spPr>
        <a:xfrm>
          <a:off x="0" y="4151954"/>
          <a:ext cx="12192000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/>
            <a:t>Data Visualization</a:t>
          </a:r>
        </a:p>
      </dsp:txBody>
      <dsp:txXfrm>
        <a:off x="26930" y="4178884"/>
        <a:ext cx="12138140" cy="497795"/>
      </dsp:txXfrm>
    </dsp:sp>
    <dsp:sp modelId="{5109809A-7523-4644-8963-4A28355B04AA}">
      <dsp:nvSpPr>
        <dsp:cNvPr id="0" name=""/>
        <dsp:cNvSpPr/>
      </dsp:nvSpPr>
      <dsp:spPr>
        <a:xfrm>
          <a:off x="0" y="4703609"/>
          <a:ext cx="12192000" cy="380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7096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b="1" kern="1200" dirty="0">
              <a:solidFill>
                <a:schemeClr val="bg2">
                  <a:lumMod val="90000"/>
                </a:schemeClr>
              </a:solidFill>
            </a:rPr>
            <a:t>Creating clear and effective visualizations to communicate findings.</a:t>
          </a:r>
          <a:endParaRPr lang="en-IN" sz="1800" b="1" kern="1200" dirty="0">
            <a:solidFill>
              <a:schemeClr val="bg2">
                <a:lumMod val="90000"/>
              </a:schemeClr>
            </a:solidFill>
          </a:endParaRPr>
        </a:p>
      </dsp:txBody>
      <dsp:txXfrm>
        <a:off x="0" y="4703609"/>
        <a:ext cx="12192000" cy="380880"/>
      </dsp:txXfrm>
    </dsp:sp>
    <dsp:sp modelId="{3A55E922-9430-4055-8B25-AD68C82737EB}">
      <dsp:nvSpPr>
        <dsp:cNvPr id="0" name=""/>
        <dsp:cNvSpPr/>
      </dsp:nvSpPr>
      <dsp:spPr>
        <a:xfrm>
          <a:off x="0" y="5084488"/>
          <a:ext cx="12192000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/>
            <a:t>Time Constraints</a:t>
          </a:r>
        </a:p>
      </dsp:txBody>
      <dsp:txXfrm>
        <a:off x="26930" y="5111418"/>
        <a:ext cx="12138140" cy="497795"/>
      </dsp:txXfrm>
    </dsp:sp>
    <dsp:sp modelId="{EC41675F-B790-4A5B-A6AB-685B857EC91C}">
      <dsp:nvSpPr>
        <dsp:cNvPr id="0" name=""/>
        <dsp:cNvSpPr/>
      </dsp:nvSpPr>
      <dsp:spPr>
        <a:xfrm>
          <a:off x="0" y="5636144"/>
          <a:ext cx="12192000" cy="380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7096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b="1" kern="1200" dirty="0">
              <a:solidFill>
                <a:schemeClr val="bg2">
                  <a:lumMod val="90000"/>
                </a:schemeClr>
              </a:solidFill>
            </a:rPr>
            <a:t>Meeting tight deadlines while ensuring thorough analysis.</a:t>
          </a:r>
          <a:endParaRPr lang="en-IN" sz="1800" b="1" kern="1200" dirty="0">
            <a:solidFill>
              <a:schemeClr val="bg2">
                <a:lumMod val="90000"/>
              </a:schemeClr>
            </a:solidFill>
          </a:endParaRPr>
        </a:p>
      </dsp:txBody>
      <dsp:txXfrm>
        <a:off x="0" y="5636144"/>
        <a:ext cx="12192000" cy="3808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DC2751-278C-4682-9C3F-0FF7B4FCFAE7}" type="datetimeFigureOut">
              <a:rPr lang="en-US" smtClean="0"/>
              <a:t>7/22/2024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286890-466E-41CD-A28A-B1EBDF22CA3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2942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FF0845-D09E-4AF9-9623-EA7EA0297EF3}" type="datetimeFigureOut">
              <a:rPr lang="en-US" smtClean="0"/>
              <a:t>7/22/2024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7CD11A-EED3-40CE-98A3-28FEE84867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76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CD11A-EED3-40CE-98A3-28FEE84867B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160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inv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9693A-2307-4FDC-9539-08DC9083DDED}" type="datetime1">
              <a:rPr lang="en-US" smtClean="0"/>
              <a:t>7/22/2024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406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11EA7-B10E-4739-92FE-8993461CC0B7}" type="datetime1">
              <a:rPr lang="en-US" smtClean="0"/>
              <a:t>7/22/2024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542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91661"/>
            <a:ext cx="2628900" cy="490903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91661"/>
            <a:ext cx="7734300" cy="490903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DC13F-2D2A-49BA-966D-6530A12E7C15}" type="datetime1">
              <a:rPr lang="en-US" smtClean="0"/>
              <a:t>7/22/2024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50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0E1C1-C26F-4479-A8BD-144B4C139DA5}" type="datetime1">
              <a:rPr lang="en-US" smtClean="0"/>
              <a:t>7/22/2024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943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09738"/>
            <a:ext cx="10515600" cy="2862262"/>
          </a:xfrm>
        </p:spPr>
        <p:txBody>
          <a:bodyPr anchor="b"/>
          <a:lstStyle>
            <a:lvl1pPr>
              <a:lnSpc>
                <a:spcPct val="100000"/>
              </a:lnSpc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10515600" cy="1500187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19E61-C2D6-49AB-83F2-8FC9FEFBDAFD}" type="datetime1">
              <a:rPr lang="en-US" smtClean="0"/>
              <a:t>7/22/2024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272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825625"/>
            <a:ext cx="489204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baseline="0" noProof="0" dirty="0" smtClean="0">
                <a:solidFill>
                  <a:schemeClr val="bg1"/>
                </a:solidFill>
              </a:defRPr>
            </a:lvl1pPr>
            <a:lvl2pPr>
              <a:defRPr lang="en-US" baseline="0" noProof="0" dirty="0" smtClean="0">
                <a:solidFill>
                  <a:schemeClr val="bg1"/>
                </a:solidFill>
              </a:defRPr>
            </a:lvl2pPr>
            <a:lvl3pPr>
              <a:defRPr lang="en-US" baseline="0" noProof="0" dirty="0" smtClean="0">
                <a:solidFill>
                  <a:schemeClr val="bg1"/>
                </a:solidFill>
              </a:defRPr>
            </a:lvl3pPr>
            <a:lvl4pPr>
              <a:defRPr lang="en-US" baseline="0" noProof="0" dirty="0" smtClean="0">
                <a:solidFill>
                  <a:schemeClr val="bg1"/>
                </a:solidFill>
              </a:defRPr>
            </a:lvl4pPr>
            <a:lvl5pPr>
              <a:defRPr lang="en-US" baseline="0" noProof="0" dirty="0" smtClean="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9E5DC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650524" y="1825625"/>
            <a:ext cx="489204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noProof="0" dirty="0" smtClean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9E5DC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BE74F-367A-4D3C-8AA7-FA60CCA05EAE}" type="datetime1">
              <a:rPr lang="en-US" smtClean="0"/>
              <a:t>7/22/2024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930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39150"/>
            <a:ext cx="10094976" cy="11521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28800"/>
            <a:ext cx="489204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7200" y="2498723"/>
            <a:ext cx="4892040" cy="3101977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noProof="0" dirty="0" smtClean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9E5DC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753" y="1828800"/>
            <a:ext cx="489204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5656753" y="2498723"/>
            <a:ext cx="4892040" cy="3101977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noProof="0" dirty="0" smtClean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9E5DC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E3F9C-6465-4987-8E4E-615CFD4753AA}" type="datetime1">
              <a:rPr lang="en-US" smtClean="0"/>
              <a:t>7/22/2024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661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9EFD6-3C20-43C6-9E75-1A9D48D9576F}" type="datetime1">
              <a:rPr lang="en-US" smtClean="0"/>
              <a:t>7/22/2024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858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93D5A-A484-46EE-9DC8-9A16BFF8327E}" type="datetime1">
              <a:rPr lang="en-US" smtClean="0"/>
              <a:t>7/22/2024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605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599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800600" y="987425"/>
            <a:ext cx="5753100" cy="4613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noProof="0" dirty="0" smtClean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9E5DC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254249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87BC8-78D1-4FEB-9D4F-E22E45CC04F7}" type="datetime1">
              <a:rPr lang="en-US" smtClean="0"/>
              <a:t>7/22/2024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721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599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800600" y="987425"/>
            <a:ext cx="5753100" cy="46132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254249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68210-870C-4A62-9D1B-4B25162550AB}" type="datetime1">
              <a:rPr lang="en-US" smtClean="0"/>
              <a:t>7/22/2024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576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39793"/>
            <a:ext cx="10096500" cy="11509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10096500" cy="37780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0CABDA2-EB00-4A4D-86B7-63E286A484E5}" type="datetime1">
              <a:rPr lang="en-US" smtClean="0"/>
              <a:t>7/22/2024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E5B29C50-D6F1-4DB6-9B68-F4CD3996E9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48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ts val="4000"/>
        </a:lnSpc>
        <a:spcBef>
          <a:spcPct val="0"/>
        </a:spcBef>
        <a:buNone/>
        <a:defRPr sz="4000" b="1" kern="1200" cap="none" spc="0">
          <a:ln w="12700" cmpd="sng">
            <a:noFill/>
            <a:prstDash val="solid"/>
          </a:ln>
          <a:solidFill>
            <a:schemeClr val="accent4">
              <a:lumMod val="50000"/>
            </a:schemeClr>
          </a:solidFill>
          <a:effectLst>
            <a:outerShdw blurRad="38100" dist="38100" dir="2700000" algn="tl">
              <a:srgbClr val="000000">
                <a:alpha val="43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bg1"/>
        </a:buClr>
        <a:buSzPct val="70000"/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bg1"/>
        </a:buClr>
        <a:buSzPct val="70000"/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bg1"/>
        </a:buClr>
        <a:buSzPct val="70000"/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bg1"/>
        </a:buClr>
        <a:buSzPct val="70000"/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bg1"/>
        </a:buClr>
        <a:buSzPct val="70000"/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bg1"/>
        </a:buClr>
        <a:buSzPct val="70000"/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bg1"/>
        </a:buClr>
        <a:buSzPct val="70000"/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bg1"/>
        </a:buClr>
        <a:buSzPct val="70000"/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bg1"/>
        </a:buClr>
        <a:buSzPct val="70000"/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pos="288" userDrawn="1">
          <p15:clr>
            <a:srgbClr val="F26B43"/>
          </p15:clr>
        </p15:guide>
        <p15:guide id="3" pos="6648" userDrawn="1">
          <p15:clr>
            <a:srgbClr val="F26B43"/>
          </p15:clr>
        </p15:guide>
        <p15:guide id="4" orient="horz" pos="3528" userDrawn="1">
          <p15:clr>
            <a:srgbClr val="F26B43"/>
          </p15:clr>
        </p15:guide>
        <p15:guide id="5" orient="horz" pos="112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mp"/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4.tmp"/><Relationship Id="rId4" Type="http://schemas.openxmlformats.org/officeDocument/2006/relationships/image" Target="../media/image23.tmp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tmp"/><Relationship Id="rId7" Type="http://schemas.openxmlformats.org/officeDocument/2006/relationships/image" Target="../media/image11.png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0.tmp"/><Relationship Id="rId5" Type="http://schemas.openxmlformats.org/officeDocument/2006/relationships/image" Target="../media/image9.tmp"/><Relationship Id="rId4" Type="http://schemas.openxmlformats.org/officeDocument/2006/relationships/image" Target="../media/image8.tmp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651818"/>
            <a:ext cx="9144000" cy="1132965"/>
          </a:xfrm>
        </p:spPr>
        <p:txBody>
          <a:bodyPr anchor="ctr">
            <a:normAutofit/>
          </a:bodyPr>
          <a:lstStyle/>
          <a:p>
            <a:r>
              <a:rPr lang="en-US" sz="5400" dirty="0"/>
              <a:t>SUPPLY CHAIN MANAGEMENT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73257A4-6B0B-280B-328B-843BA956B5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3753" y="2597969"/>
            <a:ext cx="6184492" cy="373627"/>
          </a:xfrm>
        </p:spPr>
        <p:txBody>
          <a:bodyPr anchor="ctr">
            <a:noAutofit/>
          </a:bodyPr>
          <a:lstStyle/>
          <a:p>
            <a:r>
              <a:rPr lang="en-US" sz="1800" dirty="0">
                <a:latin typeface="Congenial SemiBold" panose="020F0502020204030204" pitchFamily="2" charset="0"/>
              </a:rPr>
              <a:t>Leveraging Data and Analytics for Best Performance</a:t>
            </a:r>
            <a:endParaRPr lang="en-IN" sz="1800" dirty="0">
              <a:latin typeface="Congenial SemiBold" panose="020F0502020204030204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9CFD20-450A-066A-0FB5-2AF7B6B51B06}"/>
              </a:ext>
            </a:extLst>
          </p:cNvPr>
          <p:cNvSpPr txBox="1"/>
          <p:nvPr/>
        </p:nvSpPr>
        <p:spPr>
          <a:xfrm>
            <a:off x="4237702" y="3429000"/>
            <a:ext cx="3716595" cy="230832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IN" u="sng" dirty="0">
                <a:solidFill>
                  <a:schemeClr val="bg1"/>
                </a:solidFill>
                <a:latin typeface="Congenial SemiBold" panose="02000503040000020004" pitchFamily="2" charset="0"/>
              </a:rPr>
              <a:t>Group – 2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1.</a:t>
            </a:r>
            <a:r>
              <a:rPr lang="en-IN" dirty="0">
                <a:solidFill>
                  <a:schemeClr val="bg1"/>
                </a:solidFill>
                <a:latin typeface="Aptos SemiBold" panose="020B0004020202020204" pitchFamily="34" charset="0"/>
              </a:rPr>
              <a:t>Anusha. D. </a:t>
            </a:r>
            <a:r>
              <a:rPr lang="en-IN" dirty="0" err="1">
                <a:solidFill>
                  <a:schemeClr val="bg1"/>
                </a:solidFill>
                <a:latin typeface="Aptos SemiBold" panose="020B0004020202020204" pitchFamily="34" charset="0"/>
              </a:rPr>
              <a:t>Yellankar</a:t>
            </a:r>
            <a:endParaRPr lang="en-IN" dirty="0">
              <a:solidFill>
                <a:schemeClr val="bg1"/>
              </a:solidFill>
              <a:latin typeface="Aptos SemiBold" panose="020B0004020202020204" pitchFamily="34" charset="0"/>
            </a:endParaRPr>
          </a:p>
          <a:p>
            <a:r>
              <a:rPr lang="en-IN" dirty="0">
                <a:solidFill>
                  <a:schemeClr val="bg1"/>
                </a:solidFill>
              </a:rPr>
              <a:t>2.</a:t>
            </a:r>
            <a:r>
              <a:rPr lang="en-IN" dirty="0">
                <a:solidFill>
                  <a:schemeClr val="bg1"/>
                </a:solidFill>
                <a:latin typeface="Aptos SemiBold" panose="020B0004020202020204" pitchFamily="34" charset="0"/>
              </a:rPr>
              <a:t>Mummanni Kumara </a:t>
            </a:r>
            <a:r>
              <a:rPr lang="en-IN" dirty="0" err="1">
                <a:solidFill>
                  <a:schemeClr val="bg1"/>
                </a:solidFill>
                <a:latin typeface="Aptos SemiBold" panose="020B0004020202020204" pitchFamily="34" charset="0"/>
              </a:rPr>
              <a:t>Gnanamithra</a:t>
            </a:r>
            <a:endParaRPr lang="en-IN" dirty="0">
              <a:solidFill>
                <a:schemeClr val="bg1"/>
              </a:solidFill>
              <a:latin typeface="Aptos SemiBold" panose="020B0004020202020204" pitchFamily="34" charset="0"/>
            </a:endParaRPr>
          </a:p>
          <a:p>
            <a:r>
              <a:rPr lang="en-IN" dirty="0">
                <a:solidFill>
                  <a:schemeClr val="bg1"/>
                </a:solidFill>
              </a:rPr>
              <a:t>3.</a:t>
            </a:r>
            <a:r>
              <a:rPr lang="en-IN" dirty="0">
                <a:solidFill>
                  <a:schemeClr val="bg1"/>
                </a:solidFill>
                <a:latin typeface="Aptos SemiBold" panose="020B0004020202020204" pitchFamily="34" charset="0"/>
              </a:rPr>
              <a:t>Micah George Salve</a:t>
            </a:r>
          </a:p>
          <a:p>
            <a:r>
              <a:rPr lang="en-IN" dirty="0">
                <a:solidFill>
                  <a:schemeClr val="bg1"/>
                </a:solidFill>
              </a:rPr>
              <a:t>4.</a:t>
            </a:r>
            <a:r>
              <a:rPr lang="en-IN" dirty="0">
                <a:solidFill>
                  <a:schemeClr val="bg1"/>
                </a:solidFill>
                <a:latin typeface="Aptos SemiBold" panose="020B0004020202020204" pitchFamily="34" charset="0"/>
              </a:rPr>
              <a:t>Abdul Khader R</a:t>
            </a:r>
          </a:p>
          <a:p>
            <a:r>
              <a:rPr lang="en-IN" dirty="0">
                <a:solidFill>
                  <a:schemeClr val="bg1"/>
                </a:solidFill>
              </a:rPr>
              <a:t>5.</a:t>
            </a:r>
            <a:r>
              <a:rPr lang="en-IN" dirty="0">
                <a:solidFill>
                  <a:schemeClr val="bg1"/>
                </a:solidFill>
                <a:latin typeface="Aptos SemiBold" panose="020B0004020202020204" pitchFamily="34" charset="0"/>
              </a:rPr>
              <a:t>Priyanka R P</a:t>
            </a:r>
          </a:p>
          <a:p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0" name="Picture 9" descr="A black and blue logo&#10;&#10;Description automatically generated">
            <a:extLst>
              <a:ext uri="{FF2B5EF4-FFF2-40B4-BE49-F238E27FC236}">
                <a16:creationId xmlns:a16="http://schemas.microsoft.com/office/drawing/2014/main" id="{9D2988EF-D69F-31AA-BE2D-0AF1AB563CB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8490" y="-96069"/>
            <a:ext cx="2379406" cy="122678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9908815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D2034-6F91-F478-282E-ABD8ED01F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784"/>
            <a:ext cx="12192000" cy="601226"/>
          </a:xfrm>
        </p:spPr>
        <p:txBody>
          <a:bodyPr anchor="t">
            <a:normAutofit/>
          </a:bodyPr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Total Inventory value and QTY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911E8D-446D-28C7-18CB-209B3B4DF9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0" y="618010"/>
            <a:ext cx="4817806" cy="622320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Bahnschrift" panose="020B0502040204020203" pitchFamily="34" charset="0"/>
              </a:rPr>
              <a:t>Conduct market analysis to understand customer preferences and adjust inventory stocking to align with demand.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>
              <a:latin typeface="Bahnschrif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Bahnschrift" panose="020B0502040204020203" pitchFamily="34" charset="0"/>
              </a:rPr>
              <a:t>A large volume of inventory has been successfully sold, showing strong sales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>
              <a:latin typeface="Bahnschrif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Bahnschrift" panose="020B0502040204020203" pitchFamily="34" charset="0"/>
              </a:rPr>
              <a:t>Continuous monitoring of inventory levels and sales performance is essential for sustained success.</a:t>
            </a:r>
            <a:endParaRPr lang="en-IN" sz="2400" b="1" dirty="0">
              <a:latin typeface="Bahnschrif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Bahnschrif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10" name="Picture Placeholder 9" descr="A blue background with red text&#10;&#10;Description automatically generated">
            <a:extLst>
              <a:ext uri="{FF2B5EF4-FFF2-40B4-BE49-F238E27FC236}">
                <a16:creationId xmlns:a16="http://schemas.microsoft.com/office/drawing/2014/main" id="{F805E80F-FA25-729C-8FA6-399508C17A2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88" t="40890" r="40943" b="38635"/>
          <a:stretch/>
        </p:blipFill>
        <p:spPr>
          <a:xfrm>
            <a:off x="6096000" y="828572"/>
            <a:ext cx="4060721" cy="1425677"/>
          </a:xfrm>
        </p:spPr>
      </p:pic>
      <p:pic>
        <p:nvPicPr>
          <p:cNvPr id="12" name="Picture 11" descr="A blue background with green and white numbers&#10;&#10;Description automatically generated">
            <a:extLst>
              <a:ext uri="{FF2B5EF4-FFF2-40B4-BE49-F238E27FC236}">
                <a16:creationId xmlns:a16="http://schemas.microsoft.com/office/drawing/2014/main" id="{B2C20518-9E04-7CCD-8584-972EC8CF0B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0372" y="2881566"/>
            <a:ext cx="2802193" cy="1090603"/>
          </a:xfrm>
          <a:prstGeom prst="rect">
            <a:avLst/>
          </a:prstGeom>
        </p:spPr>
      </p:pic>
      <p:pic>
        <p:nvPicPr>
          <p:cNvPr id="14" name="Picture 13" descr="A blue background with white numbers and green text&#10;&#10;Description automatically generated">
            <a:extLst>
              <a:ext uri="{FF2B5EF4-FFF2-40B4-BE49-F238E27FC236}">
                <a16:creationId xmlns:a16="http://schemas.microsoft.com/office/drawing/2014/main" id="{C778EDC0-166A-3106-29B9-7CFA4A3852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3499" y="2881565"/>
            <a:ext cx="2802193" cy="1090603"/>
          </a:xfrm>
          <a:prstGeom prst="rect">
            <a:avLst/>
          </a:prstGeom>
        </p:spPr>
      </p:pic>
      <p:pic>
        <p:nvPicPr>
          <p:cNvPr id="16" name="Picture 15" descr="A blue background with green and white numbers&#10;&#10;Description automatically generated">
            <a:extLst>
              <a:ext uri="{FF2B5EF4-FFF2-40B4-BE49-F238E27FC236}">
                <a16:creationId xmlns:a16="http://schemas.microsoft.com/office/drawing/2014/main" id="{C594A418-D2D4-EE24-0AC7-2C56E46FFD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6492" y="4599484"/>
            <a:ext cx="3068103" cy="1090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614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05CE692-AE74-9A54-0FB4-B53AFF22E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89936"/>
          </a:xfrm>
        </p:spPr>
        <p:txBody>
          <a:bodyPr anchor="t">
            <a:normAutofit fontScale="90000"/>
          </a:bodyPr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EXCEL DASHBOARD</a:t>
            </a:r>
          </a:p>
        </p:txBody>
      </p:sp>
      <p:pic>
        <p:nvPicPr>
          <p:cNvPr id="8" name="Content Placeholder 7" descr="A screenshot of a chart&#10;&#10;Description automatically generated">
            <a:extLst>
              <a:ext uri="{FF2B5EF4-FFF2-40B4-BE49-F238E27FC236}">
                <a16:creationId xmlns:a16="http://schemas.microsoft.com/office/drawing/2014/main" id="{42536EDB-068C-FC0E-2042-BB069D3250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9937"/>
            <a:ext cx="12192000" cy="6268064"/>
          </a:xfrm>
        </p:spPr>
      </p:pic>
    </p:spTree>
    <p:extLst>
      <p:ext uri="{BB962C8B-B14F-4D97-AF65-F5344CB8AC3E}">
        <p14:creationId xmlns:p14="http://schemas.microsoft.com/office/powerpoint/2010/main" val="19594145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12B28-0EBB-6939-9F82-53D5E37E1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19432"/>
          </a:xfrm>
        </p:spPr>
        <p:txBody>
          <a:bodyPr anchor="ctr"/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TABLEAU DASHBOARD</a:t>
            </a:r>
          </a:p>
        </p:txBody>
      </p:sp>
      <p:pic>
        <p:nvPicPr>
          <p:cNvPr id="5" name="Content Placeholder 4" descr="A screenshot of a graph&#10;&#10;Description automatically generated">
            <a:extLst>
              <a:ext uri="{FF2B5EF4-FFF2-40B4-BE49-F238E27FC236}">
                <a16:creationId xmlns:a16="http://schemas.microsoft.com/office/drawing/2014/main" id="{F2FE87C8-872C-46E4-7ADA-5F073EDF52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9432"/>
            <a:ext cx="12192000" cy="6238568"/>
          </a:xfrm>
        </p:spPr>
      </p:pic>
    </p:spTree>
    <p:extLst>
      <p:ext uri="{BB962C8B-B14F-4D97-AF65-F5344CB8AC3E}">
        <p14:creationId xmlns:p14="http://schemas.microsoft.com/office/powerpoint/2010/main" val="3672808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0B1BA-AC93-FEF6-F275-3084AEAE7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05441"/>
          </a:xfrm>
        </p:spPr>
        <p:txBody>
          <a:bodyPr anchor="t">
            <a:normAutofit fontScale="90000"/>
          </a:bodyPr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POWER BI DASHBOARD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07732CC1-1A92-6EA1-2ABD-D23576A716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05441"/>
            <a:ext cx="6096000" cy="6252559"/>
          </a:xfrm>
        </p:spPr>
      </p:pic>
      <p:pic>
        <p:nvPicPr>
          <p:cNvPr id="7" name="Picture 6" descr="A screenshot of a graph&#10;&#10;Description automatically generated">
            <a:extLst>
              <a:ext uri="{FF2B5EF4-FFF2-40B4-BE49-F238E27FC236}">
                <a16:creationId xmlns:a16="http://schemas.microsoft.com/office/drawing/2014/main" id="{E6AEC89D-5E66-5BB1-136A-CF20B525CF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605441"/>
            <a:ext cx="6096000" cy="6252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2934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5BDBE-9595-08CA-30DD-41325BCF9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71948"/>
          </a:xfrm>
        </p:spPr>
        <p:txBody>
          <a:bodyPr anchor="t">
            <a:normAutofit fontScale="90000"/>
          </a:bodyPr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SQL Queries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37DBBCCD-320C-2EE5-60F5-660BE047CA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733"/>
          <a:stretch/>
        </p:blipFill>
        <p:spPr>
          <a:xfrm>
            <a:off x="0" y="471948"/>
            <a:ext cx="4876800" cy="6386052"/>
          </a:xfrm>
        </p:spPr>
      </p:pic>
      <p:pic>
        <p:nvPicPr>
          <p:cNvPr id="7" name="Picture 6" descr="A close up of a line&#10;&#10;Description automatically generated with medium confidence">
            <a:extLst>
              <a:ext uri="{FF2B5EF4-FFF2-40B4-BE49-F238E27FC236}">
                <a16:creationId xmlns:a16="http://schemas.microsoft.com/office/drawing/2014/main" id="{4F62E075-D27D-DEF4-CCA7-1B072118147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862"/>
          <a:stretch/>
        </p:blipFill>
        <p:spPr>
          <a:xfrm>
            <a:off x="4876800" y="471948"/>
            <a:ext cx="7315200" cy="2674375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B9E4EF21-D2C8-8D01-4DC2-D6B46DB2398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570"/>
          <a:stretch/>
        </p:blipFill>
        <p:spPr>
          <a:xfrm>
            <a:off x="4876800" y="3146322"/>
            <a:ext cx="7315200" cy="3711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7559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white background with text&#10;&#10;Description automatically generated">
            <a:extLst>
              <a:ext uri="{FF2B5EF4-FFF2-40B4-BE49-F238E27FC236}">
                <a16:creationId xmlns:a16="http://schemas.microsoft.com/office/drawing/2014/main" id="{E6D7E6A8-7F57-B4C1-7E40-6F09882A3C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975123"/>
          </a:xfrm>
          <a:prstGeom prst="rect">
            <a:avLst/>
          </a:prstGeom>
        </p:spPr>
      </p:pic>
      <p:pic>
        <p:nvPicPr>
          <p:cNvPr id="7" name="Picture 6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8FF766E7-00F0-E973-9E98-0B79705D5A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75123"/>
            <a:ext cx="12192000" cy="1882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7411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80BD4-DAD3-9382-08B8-B7953743B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09600"/>
          </a:xfrm>
        </p:spPr>
        <p:txBody>
          <a:bodyPr anchor="b"/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Challenges Faced While Analysing The Data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DDF6955-8562-C981-B7D7-B7C94C325A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140340"/>
              </p:ext>
            </p:extLst>
          </p:nvPr>
        </p:nvGraphicFramePr>
        <p:xfrm>
          <a:off x="0" y="609601"/>
          <a:ext cx="12192000" cy="62483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25947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4013"/>
          </a:xfrm>
        </p:spPr>
        <p:txBody>
          <a:bodyPr anchor="b">
            <a:normAutofit/>
          </a:bodyPr>
          <a:lstStyle/>
          <a:p>
            <a:pPr algn="ctr"/>
            <a:r>
              <a:rPr lang="en-US" sz="6000" dirty="0">
                <a:solidFill>
                  <a:srgbClr val="FF0000"/>
                </a:solidFill>
              </a:rPr>
              <a:t>INDEX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YOY Sales growth</a:t>
            </a:r>
          </a:p>
          <a:p>
            <a:r>
              <a:rPr lang="en-US" b="1" dirty="0"/>
              <a:t>YTD QTD MTD Sales</a:t>
            </a:r>
          </a:p>
          <a:p>
            <a:r>
              <a:rPr lang="en-US" b="1" dirty="0"/>
              <a:t>Region wise Sales</a:t>
            </a:r>
          </a:p>
          <a:p>
            <a:r>
              <a:rPr lang="en-US" b="1" dirty="0"/>
              <a:t>Top 5 Store wise sales</a:t>
            </a:r>
          </a:p>
          <a:p>
            <a:r>
              <a:rPr lang="en-US" b="1" dirty="0"/>
              <a:t>State wise sales</a:t>
            </a:r>
          </a:p>
          <a:p>
            <a:r>
              <a:rPr lang="en-US" b="1" dirty="0"/>
              <a:t>Product wise sales</a:t>
            </a:r>
          </a:p>
          <a:p>
            <a:r>
              <a:rPr lang="en-US" b="1" dirty="0"/>
              <a:t>Daily Sales Trend</a:t>
            </a:r>
          </a:p>
          <a:p>
            <a:r>
              <a:rPr lang="en-US" b="1" dirty="0"/>
              <a:t>Total Inventory Value and QTY</a:t>
            </a:r>
          </a:p>
          <a:p>
            <a:r>
              <a:rPr lang="en-US" b="1" dirty="0"/>
              <a:t>Screen shots of DASHBOARDS (Excel, Power BI, Tableau)</a:t>
            </a:r>
          </a:p>
          <a:p>
            <a:r>
              <a:rPr lang="en-US" b="1" dirty="0"/>
              <a:t>Screen shot of SQL Queries </a:t>
            </a:r>
          </a:p>
          <a:p>
            <a:r>
              <a:rPr lang="en-US" b="1" dirty="0"/>
              <a:t>Challenges Faced</a:t>
            </a:r>
          </a:p>
          <a:p>
            <a:pPr algn="ctr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6685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C503FE7-F62F-A236-05DA-677A91CB0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09600"/>
          </a:xfrm>
        </p:spPr>
        <p:txBody>
          <a:bodyPr anchor="ctr"/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YOY Sales Growth</a:t>
            </a: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818E5ABA-A5F8-6889-859D-FD95EAE84C0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72" t="21565" r="35267" b="22324"/>
          <a:stretch/>
        </p:blipFill>
        <p:spPr>
          <a:xfrm>
            <a:off x="5373993" y="2254249"/>
            <a:ext cx="5957681" cy="3354644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091216E-285C-F485-1552-0F73FC41DAE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84" t="18644" r="18294" b="28759"/>
          <a:stretch/>
        </p:blipFill>
        <p:spPr>
          <a:xfrm>
            <a:off x="5978344" y="609600"/>
            <a:ext cx="4748980" cy="1477299"/>
          </a:xfrm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7EB3969-608A-43A8-0B3D-C6CDE81FF2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0" y="631926"/>
            <a:ext cx="5373993" cy="6226074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dirty="0"/>
              <a:t>The company experienced consistent sales growth from 2019 to 2022,because strategies and market conditions were favourable.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dirty="0"/>
              <a:t>The drastic drop in 2023, representing a -73.93% YOY decrease needs to be investigated.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dirty="0"/>
              <a:t>Possible areas to investigate include market conditions, competition, product issues, supply chain disruptions and customer satisfaction.</a:t>
            </a:r>
          </a:p>
        </p:txBody>
      </p:sp>
    </p:spTree>
    <p:extLst>
      <p:ext uri="{BB962C8B-B14F-4D97-AF65-F5344CB8AC3E}">
        <p14:creationId xmlns:p14="http://schemas.microsoft.com/office/powerpoint/2010/main" val="1024907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14749-821C-2BD8-FBD6-AB8E1F9A9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90386"/>
          </a:xfrm>
        </p:spPr>
        <p:txBody>
          <a:bodyPr anchor="ctr"/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YTD QTD MTD Sales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45267-2DC3-7B4A-F4B6-03057E1046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0" y="590386"/>
            <a:ext cx="4389438" cy="6267613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The sales growth shows a steady upward trend, indicating positive performance and demand.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There is a noticeable deceleration in the growth rate from 2020 to 2021 and 2021 to 2022.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/>
              <a:t>Sales in Early 2023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tx1"/>
                </a:solidFill>
              </a:rPr>
              <a:t>As of April 6, 2023, the year-to-date sales are $24 million.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tx1"/>
                </a:solidFill>
              </a:rPr>
              <a:t>This suggests that sales in the first quarter of 2023 are slower compared to previous years, considering the annual totals.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/>
              <a:t>Loss overcome: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/>
              <a:t>Marketing and Promotions.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/>
              <a:t>Discounts and offers.</a:t>
            </a:r>
          </a:p>
        </p:txBody>
      </p:sp>
      <p:pic>
        <p:nvPicPr>
          <p:cNvPr id="18" name="Picture Placeholder 17">
            <a:extLst>
              <a:ext uri="{FF2B5EF4-FFF2-40B4-BE49-F238E27FC236}">
                <a16:creationId xmlns:a16="http://schemas.microsoft.com/office/drawing/2014/main" id="{98A0BC27-631E-2D54-138D-EECEE002ACA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057" t="16959" r="21289" b="67909"/>
          <a:stretch/>
        </p:blipFill>
        <p:spPr>
          <a:xfrm>
            <a:off x="4389437" y="867902"/>
            <a:ext cx="1209368" cy="803580"/>
          </a:xfr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BE22F45-FFB8-7108-A82E-8DBB6AA57CE0}"/>
              </a:ext>
            </a:extLst>
          </p:cNvPr>
          <p:cNvSpPr txBox="1"/>
          <p:nvPr/>
        </p:nvSpPr>
        <p:spPr>
          <a:xfrm>
            <a:off x="4387978" y="569474"/>
            <a:ext cx="143551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rgbClr val="FFFF00"/>
                </a:solidFill>
              </a:rPr>
              <a:t>31-12-2019</a:t>
            </a:r>
            <a:r>
              <a:rPr lang="en-IN" sz="1400" dirty="0">
                <a:solidFill>
                  <a:srgbClr val="FFFF00"/>
                </a:solidFill>
              </a:rPr>
              <a:t> </a:t>
            </a:r>
            <a:r>
              <a:rPr lang="en-IN" sz="1400" dirty="0"/>
              <a:t>: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FFEBA29C-0EA4-9E92-E30B-F423DBCBCFA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45" r="14693"/>
          <a:stretch/>
        </p:blipFill>
        <p:spPr>
          <a:xfrm>
            <a:off x="5673213" y="867902"/>
            <a:ext cx="1435510" cy="80358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B55FCF8E-5327-969F-A99C-18570950B29D}"/>
              </a:ext>
            </a:extLst>
          </p:cNvPr>
          <p:cNvSpPr txBox="1"/>
          <p:nvPr/>
        </p:nvSpPr>
        <p:spPr>
          <a:xfrm>
            <a:off x="5673213" y="590386"/>
            <a:ext cx="143551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 anchor="b">
            <a:spAutoFit/>
          </a:bodyPr>
          <a:lstStyle/>
          <a:p>
            <a:pPr algn="ctr"/>
            <a:r>
              <a:rPr lang="en-IN" sz="1600" b="1" dirty="0">
                <a:solidFill>
                  <a:srgbClr val="FFFF00"/>
                </a:solidFill>
              </a:rPr>
              <a:t>31-12-2020</a:t>
            </a:r>
            <a:r>
              <a:rPr lang="en-IN" sz="1600" b="1" dirty="0"/>
              <a:t> </a:t>
            </a:r>
            <a:r>
              <a:rPr lang="en-IN" sz="1600" dirty="0"/>
              <a:t>: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6A7A53DC-7300-B8FE-6B1E-29B32E13594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24" r="14590"/>
          <a:stretch/>
        </p:blipFill>
        <p:spPr>
          <a:xfrm>
            <a:off x="7183131" y="867902"/>
            <a:ext cx="1435510" cy="803582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1EC2BB0D-16F0-F003-1F40-D50ACF9B185A}"/>
              </a:ext>
            </a:extLst>
          </p:cNvPr>
          <p:cNvSpPr txBox="1"/>
          <p:nvPr/>
        </p:nvSpPr>
        <p:spPr>
          <a:xfrm>
            <a:off x="7183131" y="590386"/>
            <a:ext cx="143551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 anchor="b">
            <a:spAutoFit/>
          </a:bodyPr>
          <a:lstStyle/>
          <a:p>
            <a:pPr algn="ctr"/>
            <a:r>
              <a:rPr lang="en-IN" sz="1600" b="1" dirty="0">
                <a:solidFill>
                  <a:srgbClr val="FFFF00"/>
                </a:solidFill>
              </a:rPr>
              <a:t>31-12-2021</a:t>
            </a:r>
            <a:r>
              <a:rPr lang="en-IN" sz="1600" dirty="0"/>
              <a:t>: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28EE722B-DF97-B123-8D0C-35B885550AE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47" r="24278"/>
          <a:stretch/>
        </p:blipFill>
        <p:spPr>
          <a:xfrm>
            <a:off x="8693049" y="867902"/>
            <a:ext cx="1524000" cy="803582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450A0C34-3620-D40F-3CAA-A2518DBDDDB3}"/>
              </a:ext>
            </a:extLst>
          </p:cNvPr>
          <p:cNvSpPr txBox="1"/>
          <p:nvPr/>
        </p:nvSpPr>
        <p:spPr>
          <a:xfrm>
            <a:off x="8730253" y="592514"/>
            <a:ext cx="15240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 anchor="b">
            <a:spAutoFit/>
          </a:bodyPr>
          <a:lstStyle/>
          <a:p>
            <a:pPr algn="ctr"/>
            <a:r>
              <a:rPr lang="en-IN" sz="1600" b="1" dirty="0">
                <a:solidFill>
                  <a:srgbClr val="FFFF00"/>
                </a:solidFill>
              </a:rPr>
              <a:t>31-12-2022</a:t>
            </a:r>
            <a:r>
              <a:rPr lang="en-IN" sz="1600" b="1" dirty="0"/>
              <a:t> </a:t>
            </a:r>
            <a:r>
              <a:rPr lang="en-IN" sz="1600" dirty="0"/>
              <a:t>: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0A6550ED-4DFD-ED38-AC13-0257399EEA8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63" r="9378"/>
          <a:stretch/>
        </p:blipFill>
        <p:spPr>
          <a:xfrm>
            <a:off x="10291457" y="860455"/>
            <a:ext cx="1524000" cy="811029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BAAAE170-4CDB-E8E1-91AB-D8C958BE6829}"/>
              </a:ext>
            </a:extLst>
          </p:cNvPr>
          <p:cNvSpPr txBox="1"/>
          <p:nvPr/>
        </p:nvSpPr>
        <p:spPr>
          <a:xfrm>
            <a:off x="10291457" y="559608"/>
            <a:ext cx="1524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b">
            <a:spAutoFit/>
          </a:bodyPr>
          <a:lstStyle/>
          <a:p>
            <a:pPr algn="ctr"/>
            <a:r>
              <a:rPr lang="en-IN" sz="1600" b="1" dirty="0">
                <a:solidFill>
                  <a:srgbClr val="FFFF00"/>
                </a:solidFill>
              </a:rPr>
              <a:t>06-04-2023</a:t>
            </a:r>
            <a:r>
              <a:rPr lang="en-IN" sz="1600" dirty="0"/>
              <a:t> </a:t>
            </a:r>
            <a:r>
              <a:rPr lang="en-IN" dirty="0"/>
              <a:t>:</a:t>
            </a:r>
          </a:p>
        </p:txBody>
      </p:sp>
      <p:pic>
        <p:nvPicPr>
          <p:cNvPr id="35" name="Picture 34" descr="A graph of sales&#10;&#10;Description automatically generated">
            <a:extLst>
              <a:ext uri="{FF2B5EF4-FFF2-40B4-BE49-F238E27FC236}">
                <a16:creationId xmlns:a16="http://schemas.microsoft.com/office/drawing/2014/main" id="{E73692CA-0015-D8C3-73DF-2FCEED4C34B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979" y="2254250"/>
            <a:ext cx="3633838" cy="3759200"/>
          </a:xfrm>
          <a:prstGeom prst="rect">
            <a:avLst/>
          </a:prstGeom>
        </p:spPr>
      </p:pic>
      <p:pic>
        <p:nvPicPr>
          <p:cNvPr id="37" name="Picture 36" descr="A graph of sales and sales&#10;&#10;Description automatically generated">
            <a:extLst>
              <a:ext uri="{FF2B5EF4-FFF2-40B4-BE49-F238E27FC236}">
                <a16:creationId xmlns:a16="http://schemas.microsoft.com/office/drawing/2014/main" id="{EDF17305-51E4-F9E7-3B39-F8BFF51F94E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910" y="1969909"/>
            <a:ext cx="3929935" cy="2071149"/>
          </a:xfrm>
          <a:prstGeom prst="rect">
            <a:avLst/>
          </a:prstGeom>
        </p:spPr>
      </p:pic>
      <p:pic>
        <p:nvPicPr>
          <p:cNvPr id="39" name="Picture 38" descr="A graph of sales and sales&#10;&#10;Description automatically generated">
            <a:extLst>
              <a:ext uri="{FF2B5EF4-FFF2-40B4-BE49-F238E27FC236}">
                <a16:creationId xmlns:a16="http://schemas.microsoft.com/office/drawing/2014/main" id="{47D4450C-CECB-E807-6E06-DFB9F5C72B0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910" y="4141851"/>
            <a:ext cx="3929935" cy="2603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433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F068B-8127-A2F3-1880-5E9315397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09600"/>
          </a:xfrm>
        </p:spPr>
        <p:txBody>
          <a:bodyPr anchor="ctr"/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Region wise Sales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8137C5-16EB-3B24-99C7-F73E0E3C43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0" y="609600"/>
            <a:ext cx="4837471" cy="62484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>
                <a:effectLst/>
                <a:latin typeface="Bahnschrift" panose="020B0502040204020203" pitchFamily="34" charset="0"/>
              </a:rPr>
              <a:t>Maintaining and possibly enhancing efforts in the West and South regions could yield significant returns due to their high sales performance.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b="1" dirty="0">
              <a:effectLst/>
              <a:latin typeface="Bahnschrif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>
                <a:effectLst/>
                <a:latin typeface="Bahnschrift" panose="020B0502040204020203" pitchFamily="34" charset="0"/>
              </a:rPr>
              <a:t>There is potential to increase sales in the East and Midwest regions by analysing and addressing specific market needs and opportunities.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b="1" dirty="0">
              <a:effectLst/>
              <a:latin typeface="Bahnschrif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>
                <a:effectLst/>
                <a:latin typeface="Bahnschrift" panose="020B0502040204020203" pitchFamily="34" charset="0"/>
              </a:rPr>
              <a:t>In Southwest region we need to understand the factors contributing to lower sales and develop targeted strategies to boost performance.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b="1" dirty="0">
              <a:effectLst/>
              <a:latin typeface="Bahnschrif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>
                <a:effectLst/>
                <a:latin typeface="Bahnschrift" panose="020B0502040204020203" pitchFamily="34" charset="0"/>
              </a:rPr>
              <a:t>Optimize supply chain and logistics to ensure products are readily available and delivered promptly.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>
              <a:effectLst/>
              <a:latin typeface="Bahnschrif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>
              <a:effectLst/>
              <a:latin typeface="Bahnschrif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18" name="Picture Placeholder 17" descr="A screenshot of a computer&#10;&#10;Description automatically generated">
            <a:extLst>
              <a:ext uri="{FF2B5EF4-FFF2-40B4-BE49-F238E27FC236}">
                <a16:creationId xmlns:a16="http://schemas.microsoft.com/office/drawing/2014/main" id="{577FAE74-BC44-E9A7-4C82-1DC45505DEA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51" t="35928" r="39656" b="38923"/>
          <a:stretch/>
        </p:blipFill>
        <p:spPr>
          <a:xfrm>
            <a:off x="4837471" y="1683774"/>
            <a:ext cx="7354529" cy="3311013"/>
          </a:xfrm>
        </p:spPr>
      </p:pic>
    </p:spTree>
    <p:extLst>
      <p:ext uri="{BB962C8B-B14F-4D97-AF65-F5344CB8AC3E}">
        <p14:creationId xmlns:p14="http://schemas.microsoft.com/office/powerpoint/2010/main" val="1846688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D742E-6A53-5C00-EBA7-81CDA26A5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99768"/>
          </a:xfrm>
        </p:spPr>
        <p:txBody>
          <a:bodyPr anchor="ctr"/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Top 5 Store wise Sales</a:t>
            </a:r>
          </a:p>
        </p:txBody>
      </p:sp>
      <p:pic>
        <p:nvPicPr>
          <p:cNvPr id="6" name="Picture Placeholder 5" descr="A graph of a number of stores&#10;&#10;Description automatically generated">
            <a:extLst>
              <a:ext uri="{FF2B5EF4-FFF2-40B4-BE49-F238E27FC236}">
                <a16:creationId xmlns:a16="http://schemas.microsoft.com/office/drawing/2014/main" id="{E91833DB-BA2D-5F62-3231-D4B0750C061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18" t="12270" r="22769" b="19315"/>
          <a:stretch/>
        </p:blipFill>
        <p:spPr>
          <a:xfrm>
            <a:off x="5028533" y="1499111"/>
            <a:ext cx="6444985" cy="3859777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7EDA31-C3FE-643C-A855-1BD868AE00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0" y="599768"/>
            <a:ext cx="5028533" cy="6258232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>
                <a:latin typeface="Bahnschrift" panose="020B0502040204020203" pitchFamily="34" charset="0"/>
                <a:cs typeface="Bahnschrift" panose="020B0502040204020203" pitchFamily="34" charset="0"/>
              </a:rPr>
              <a:t>Argyle Store (#326) and Clarges Store (#942): Both stores lead with sales of 5M each, indicating strong market presence or effective sales strategies. These stores are the top performers in the network.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b="1" dirty="0">
              <a:latin typeface="Bahnschrift" panose="020B0502040204020203" pitchFamily="34" charset="0"/>
              <a:cs typeface="Bahnschrif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>
                <a:latin typeface="Bahnschrift" panose="020B0502040204020203" pitchFamily="34" charset="0"/>
                <a:cs typeface="Bahnschrift" panose="020B0502040204020203" pitchFamily="34" charset="0"/>
              </a:rPr>
              <a:t>The middle two stores have identical sales, suggesting similar market conditions or operational efficiencies.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b="1" dirty="0">
              <a:latin typeface="Bahnschrift" panose="020B0502040204020203" pitchFamily="34" charset="0"/>
              <a:cs typeface="Bahnschrif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>
                <a:latin typeface="Bahnschrift" panose="020B0502040204020203" pitchFamily="34" charset="0"/>
                <a:cs typeface="Bahnschrift" panose="020B0502040204020203" pitchFamily="34" charset="0"/>
              </a:rPr>
              <a:t>Hammersmith Store (#557): With sales of 3M, this store is the lowest among the top 5 but still significant. There is potential for improvement to match the performance of other top stores.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3493429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5A753-C3C1-89DF-E25B-2CE53D6DE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809"/>
            <a:ext cx="12192000" cy="600792"/>
          </a:xfrm>
        </p:spPr>
        <p:txBody>
          <a:bodyPr anchor="ctr"/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Top 5 State wise Sales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5E6540-9CA8-99FE-B571-3956B50EF3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0331" y="609600"/>
            <a:ext cx="5976013" cy="6239589"/>
          </a:xfrm>
        </p:spPr>
        <p:txBody>
          <a:bodyPr/>
          <a:lstStyle/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400" b="1" dirty="0">
                <a:effectLst/>
                <a:latin typeface="Bahnschrift" panose="020B0502040204020203" pitchFamily="34" charset="0"/>
              </a:rPr>
              <a:t>California has the highest sales of 88 million .we need to maintain and possibly increasing efforts .By investing more in marketing or product availability in this state.</a:t>
            </a:r>
          </a:p>
          <a:p>
            <a:pPr fontAlgn="ctr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IN" sz="2400" b="1" dirty="0">
              <a:effectLst/>
              <a:latin typeface="Bahnschrift" panose="020B0502040204020203" pitchFamily="34" charset="0"/>
            </a:endParaRPr>
          </a:p>
          <a:p>
            <a:pPr fontAlgn="ctr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IN" sz="2400" b="1" dirty="0">
                <a:effectLst/>
                <a:latin typeface="Bahnschrift" panose="020B0502040204020203" pitchFamily="34" charset="0"/>
              </a:rPr>
              <a:t>Design specific promotions  in Florida and Texas to boost sales further.</a:t>
            </a:r>
          </a:p>
          <a:p>
            <a:pPr fontAlgn="ctr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IN" sz="2400" b="1" dirty="0">
              <a:effectLst/>
              <a:latin typeface="Bahnschrift" panose="020B0502040204020203" pitchFamily="34" charset="0"/>
            </a:endParaRPr>
          </a:p>
          <a:p>
            <a:pPr fontAlgn="ctr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IN" sz="2400" b="1" dirty="0">
                <a:effectLst/>
                <a:latin typeface="Bahnschrift" panose="020B0502040204020203" pitchFamily="34" charset="0"/>
              </a:rPr>
              <a:t>Conduct detailed market research to understand the factors affecting sales in Michigan and North Carolina states .</a:t>
            </a:r>
          </a:p>
          <a:p>
            <a:pPr fontAlgn="ctr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IN" sz="1600" dirty="0">
              <a:effectLst/>
              <a:latin typeface="Bahnschrift" panose="020B0502040204020203" pitchFamily="34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sz="1600" dirty="0">
              <a:effectLst/>
              <a:latin typeface="Bahnschrift" panose="020B0502040204020203" pitchFamily="34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sz="1600" dirty="0">
              <a:effectLst/>
              <a:latin typeface="Bahnschrift" panose="020B0502040204020203" pitchFamily="34" charset="0"/>
            </a:endParaRPr>
          </a:p>
        </p:txBody>
      </p:sp>
      <p:pic>
        <p:nvPicPr>
          <p:cNvPr id="10" name="Picture Placeholder 9" descr="A graph with blue squares&#10;&#10;Description automatically generated">
            <a:extLst>
              <a:ext uri="{FF2B5EF4-FFF2-40B4-BE49-F238E27FC236}">
                <a16:creationId xmlns:a16="http://schemas.microsoft.com/office/drawing/2014/main" id="{EF8E0EE2-4F7A-6AF0-B862-A25CF0FEBC6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05" t="20796" r="23456" b="24856"/>
          <a:stretch/>
        </p:blipFill>
        <p:spPr>
          <a:xfrm>
            <a:off x="6016675" y="609601"/>
            <a:ext cx="6154994" cy="2819399"/>
          </a:xfrm>
        </p:spPr>
      </p:pic>
      <p:pic>
        <p:nvPicPr>
          <p:cNvPr id="12" name="Picture 11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C9F0A65F-4F08-008E-B372-A9BB2ADAD5F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87" t="20444" r="35242" b="28863"/>
          <a:stretch/>
        </p:blipFill>
        <p:spPr>
          <a:xfrm>
            <a:off x="6016675" y="3428999"/>
            <a:ext cx="6154994" cy="3420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170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72D9B-4CEA-20AB-931B-ADC8217C0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09600"/>
          </a:xfrm>
        </p:spPr>
        <p:txBody>
          <a:bodyPr anchor="ctr"/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Top 5 Products Sales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AE09C9-7581-5462-3A12-62472D8FAB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0" y="609600"/>
            <a:ext cx="4847303" cy="624840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1" dirty="0">
                <a:latin typeface="Bahnschrift" panose="020B0502040204020203" pitchFamily="34" charset="0"/>
                <a:cs typeface="Bahnschrift" panose="020B0502040204020203" pitchFamily="34" charset="0"/>
              </a:rPr>
              <a:t>1059-Finger &amp; Han</a:t>
            </a:r>
            <a:r>
              <a:rPr lang="en-US" altLang="en-IN" sz="1800" b="1" dirty="0">
                <a:latin typeface="Bahnschrift" panose="020B0502040204020203" pitchFamily="34" charset="0"/>
                <a:cs typeface="Bahnschrift" panose="020B0502040204020203" pitchFamily="34" charset="0"/>
              </a:rPr>
              <a:t> </a:t>
            </a:r>
            <a:r>
              <a:rPr lang="en-IN" sz="1800" b="1" dirty="0">
                <a:latin typeface="Bahnschrift" panose="020B0502040204020203" pitchFamily="34" charset="0"/>
                <a:cs typeface="Bahnschrift" panose="020B0502040204020203" pitchFamily="34" charset="0"/>
              </a:rPr>
              <a:t>Cymbals</a:t>
            </a:r>
            <a:r>
              <a:rPr lang="en-US" altLang="en-IN" sz="1800" b="1" dirty="0">
                <a:latin typeface="Bahnschrift" panose="020B0502040204020203" pitchFamily="34" charset="0"/>
                <a:cs typeface="Bahnschrift" panose="020B0502040204020203" pitchFamily="34" charset="0"/>
              </a:rPr>
              <a:t> </a:t>
            </a:r>
            <a:r>
              <a:rPr lang="en-IN" sz="1800" b="1" dirty="0">
                <a:latin typeface="Bahnschrift" panose="020B0502040204020203" pitchFamily="34" charset="0"/>
                <a:cs typeface="Bahnschrift" panose="020B0502040204020203" pitchFamily="34" charset="0"/>
              </a:rPr>
              <a:t>:</a:t>
            </a:r>
            <a:r>
              <a:rPr lang="en-US" altLang="en-IN" sz="1800" b="1" dirty="0">
                <a:latin typeface="Bahnschrift" panose="020B0502040204020203" pitchFamily="34" charset="0"/>
                <a:cs typeface="Bahnschrift" panose="020B0502040204020203" pitchFamily="34" charset="0"/>
              </a:rPr>
              <a:t> </a:t>
            </a:r>
            <a:r>
              <a:rPr lang="en-IN" sz="1800" b="1" dirty="0">
                <a:latin typeface="Bahnschrift" panose="020B0502040204020203" pitchFamily="34" charset="0"/>
                <a:cs typeface="Bahnschrift" panose="020B0502040204020203" pitchFamily="34" charset="0"/>
              </a:rPr>
              <a:t>Achieved the highest sales at 11M, indicating strong market demand and effective marketing strategies.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800" b="1" dirty="0">
              <a:latin typeface="Bahnschrift" panose="020B0502040204020203" pitchFamily="34" charset="0"/>
              <a:cs typeface="Bahnschrif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1" dirty="0">
                <a:latin typeface="Bahnschrift" panose="020B0502040204020203" pitchFamily="34" charset="0"/>
                <a:cs typeface="Bahnschrift" panose="020B0502040204020203" pitchFamily="34" charset="0"/>
              </a:rPr>
              <a:t>1087-Harmonica Holders</a:t>
            </a:r>
            <a:r>
              <a:rPr lang="en-US" altLang="en-IN" sz="1800" b="1" dirty="0">
                <a:latin typeface="Bahnschrift" panose="020B0502040204020203" pitchFamily="34" charset="0"/>
                <a:cs typeface="Bahnschrift" panose="020B0502040204020203" pitchFamily="34" charset="0"/>
              </a:rPr>
              <a:t> &amp;</a:t>
            </a:r>
            <a:r>
              <a:rPr lang="en-IN" sz="1800" b="1" dirty="0">
                <a:latin typeface="Bahnschrift" panose="020B0502040204020203" pitchFamily="34" charset="0"/>
                <a:cs typeface="Bahnschrift" panose="020B0502040204020203" pitchFamily="34" charset="0"/>
              </a:rPr>
              <a:t> </a:t>
            </a:r>
            <a:r>
              <a:rPr lang="en-IN" sz="1800" b="1" dirty="0">
                <a:latin typeface="Bahnschrift" panose="020B0502040204020203" pitchFamily="34" charset="0"/>
                <a:cs typeface="Bahnschrift" panose="020B0502040204020203" pitchFamily="34" charset="0"/>
                <a:sym typeface="+mn-ea"/>
              </a:rPr>
              <a:t>1083-Hand Percussion Stands &amp; Mounts</a:t>
            </a:r>
            <a:r>
              <a:rPr lang="en-US" altLang="en-IN" sz="1800" b="1" dirty="0">
                <a:latin typeface="Bahnschrift" panose="020B0502040204020203" pitchFamily="34" charset="0"/>
                <a:cs typeface="Bahnschrift" panose="020B0502040204020203" pitchFamily="34" charset="0"/>
                <a:sym typeface="+mn-ea"/>
              </a:rPr>
              <a:t> </a:t>
            </a:r>
            <a:r>
              <a:rPr lang="en-IN" sz="1800" b="1" dirty="0">
                <a:latin typeface="Bahnschrift" panose="020B0502040204020203" pitchFamily="34" charset="0"/>
                <a:cs typeface="Bahnschrift" panose="020B0502040204020203" pitchFamily="34" charset="0"/>
              </a:rPr>
              <a:t>showcasing a robust market presence and possibly a unique appeal to customers</a:t>
            </a:r>
            <a:r>
              <a:rPr lang="en-US" altLang="en-IN" sz="1800" b="1" dirty="0">
                <a:latin typeface="Bahnschrift" panose="020B0502040204020203" pitchFamily="34" charset="0"/>
                <a:cs typeface="Bahnschrift" panose="020B0502040204020203" pitchFamily="34" charset="0"/>
              </a:rPr>
              <a:t> &amp;</a:t>
            </a:r>
            <a:r>
              <a:rPr lang="en-IN" sz="1800" b="1" dirty="0">
                <a:latin typeface="Bahnschrift" panose="020B0502040204020203" pitchFamily="34" charset="0"/>
                <a:cs typeface="Bahnschrift" panose="020B0502040204020203" pitchFamily="34" charset="0"/>
              </a:rPr>
              <a:t> reflecting consistent demand and customer preference.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1" dirty="0">
                <a:latin typeface="Bahnschrift" panose="020B0502040204020203" pitchFamily="34" charset="0"/>
                <a:cs typeface="Bahnschrift" panose="020B0502040204020203" pitchFamily="34" charset="0"/>
              </a:rPr>
              <a:t>1096-Knitting Needles</a:t>
            </a:r>
            <a:r>
              <a:rPr lang="en-US" altLang="en-IN" sz="1800" b="1" dirty="0">
                <a:latin typeface="Bahnschrift" panose="020B0502040204020203" pitchFamily="34" charset="0"/>
                <a:cs typeface="Bahnschrift" panose="020B0502040204020203" pitchFamily="34" charset="0"/>
              </a:rPr>
              <a:t> </a:t>
            </a:r>
            <a:r>
              <a:rPr lang="en-IN" sz="1800" b="1" dirty="0">
                <a:latin typeface="Bahnschrift" panose="020B0502040204020203" pitchFamily="34" charset="0"/>
                <a:cs typeface="Bahnschrift" panose="020B0502040204020203" pitchFamily="34" charset="0"/>
              </a:rPr>
              <a:t>:</a:t>
            </a:r>
            <a:r>
              <a:rPr lang="en-US" altLang="en-IN" sz="1800" b="1" dirty="0">
                <a:latin typeface="Bahnschrift" panose="020B0502040204020203" pitchFamily="34" charset="0"/>
                <a:cs typeface="Bahnschrift" panose="020B0502040204020203" pitchFamily="34" charset="0"/>
              </a:rPr>
              <a:t> </a:t>
            </a:r>
            <a:r>
              <a:rPr lang="en-IN" sz="1800" b="1" dirty="0">
                <a:latin typeface="Bahnschrift" panose="020B0502040204020203" pitchFamily="34" charset="0"/>
                <a:cs typeface="Bahnschrift" panose="020B0502040204020203" pitchFamily="34" charset="0"/>
              </a:rPr>
              <a:t>Sales of 3M suggest moderate performance with room for growth through targeted initiatives.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800" b="1" dirty="0">
              <a:latin typeface="Bahnschrift" panose="020B0502040204020203" pitchFamily="34" charset="0"/>
              <a:cs typeface="Bahnschrif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1" dirty="0">
                <a:latin typeface="Bahnschrift" panose="020B0502040204020203" pitchFamily="34" charset="0"/>
                <a:cs typeface="Bahnschrift" panose="020B0502040204020203" pitchFamily="34" charset="0"/>
              </a:rPr>
              <a:t>1056-Felting Needles &amp; Machines</a:t>
            </a:r>
            <a:r>
              <a:rPr lang="en-US" altLang="en-IN" sz="1800" b="1" dirty="0">
                <a:latin typeface="Bahnschrift" panose="020B0502040204020203" pitchFamily="34" charset="0"/>
                <a:cs typeface="Bahnschrift" panose="020B0502040204020203" pitchFamily="34" charset="0"/>
              </a:rPr>
              <a:t> </a:t>
            </a:r>
            <a:r>
              <a:rPr lang="en-IN" sz="1800" b="1" dirty="0">
                <a:latin typeface="Bahnschrift" panose="020B0502040204020203" pitchFamily="34" charset="0"/>
                <a:cs typeface="Bahnschrift" panose="020B0502040204020203" pitchFamily="34" charset="0"/>
              </a:rPr>
              <a:t>:</a:t>
            </a:r>
            <a:r>
              <a:rPr lang="en-US" altLang="en-IN" sz="1800" b="1" dirty="0">
                <a:latin typeface="Bahnschrift" panose="020B0502040204020203" pitchFamily="34" charset="0"/>
                <a:cs typeface="Bahnschrift" panose="020B0502040204020203" pitchFamily="34" charset="0"/>
              </a:rPr>
              <a:t> </a:t>
            </a:r>
            <a:r>
              <a:rPr lang="en-IN" sz="1800" b="1" dirty="0">
                <a:latin typeface="Bahnschrift" panose="020B0502040204020203" pitchFamily="34" charset="0"/>
                <a:cs typeface="Bahnschrift" panose="020B0502040204020203" pitchFamily="34" charset="0"/>
              </a:rPr>
              <a:t>With 2M in sales, this product is the lowest among the top 5, highlighting the need for strategic improvements to boost performance.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>
              <a:latin typeface="Bahnschrift" panose="020B0502040204020203" pitchFamily="34" charset="0"/>
              <a:cs typeface="Bahnschrif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>
              <a:latin typeface="Bahnschrift" panose="020B0502040204020203" pitchFamily="34" charset="0"/>
              <a:cs typeface="Bahnschrif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>
              <a:latin typeface="Bahnschrift" panose="020B0502040204020203" pitchFamily="34" charset="0"/>
              <a:cs typeface="Bahnschrif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10" name="Picture Placeholder 9" descr="A graph with blue and black text&#10;&#10;Description automatically generated">
            <a:extLst>
              <a:ext uri="{FF2B5EF4-FFF2-40B4-BE49-F238E27FC236}">
                <a16:creationId xmlns:a16="http://schemas.microsoft.com/office/drawing/2014/main" id="{2430A3BA-7BDF-8F2F-3DE6-DE7FE6C056F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75" t="16106" r="25830" b="26988"/>
          <a:stretch/>
        </p:blipFill>
        <p:spPr>
          <a:xfrm>
            <a:off x="4847303" y="1354597"/>
            <a:ext cx="6425381" cy="4466100"/>
          </a:xfrm>
        </p:spPr>
      </p:pic>
    </p:spTree>
    <p:extLst>
      <p:ext uri="{BB962C8B-B14F-4D97-AF65-F5344CB8AC3E}">
        <p14:creationId xmlns:p14="http://schemas.microsoft.com/office/powerpoint/2010/main" val="1145596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C2FAB-9207-2BCF-7DB8-6E308B4A8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19432"/>
          </a:xfrm>
        </p:spPr>
        <p:txBody>
          <a:bodyPr anchor="ctr"/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Daily Sales Trend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83EA4D-3CBC-5AE7-538B-C9AA7DA6BB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0" y="619432"/>
            <a:ext cx="4612552" cy="623856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>
                <a:latin typeface="Bahnschrift" panose="020B0502040204020203" pitchFamily="34" charset="0"/>
                <a:cs typeface="Bahnschrift" panose="020B0502040204020203" pitchFamily="34" charset="0"/>
              </a:rPr>
              <a:t>The sales trend shows relative consistency, with monthly sales generally ranging between 29M and 34M.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b="1" dirty="0">
              <a:latin typeface="Bahnschrift" panose="020B0502040204020203" pitchFamily="34" charset="0"/>
              <a:cs typeface="Bahnschrift" panose="020B0502040204020203" pitchFamily="34" charset="0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>
                <a:latin typeface="Bahnschrift" panose="020B0502040204020203" pitchFamily="34" charset="0"/>
                <a:cs typeface="Bahnschrift" panose="020B0502040204020203" pitchFamily="34" charset="0"/>
                <a:sym typeface="+mn-ea"/>
              </a:rPr>
              <a:t>Highest Sales</a:t>
            </a:r>
            <a:r>
              <a:rPr lang="en-US" altLang="en-IN" sz="2000" b="1" dirty="0">
                <a:latin typeface="Bahnschrift" panose="020B0502040204020203" pitchFamily="34" charset="0"/>
                <a:cs typeface="Bahnschrift" panose="020B0502040204020203" pitchFamily="34" charset="0"/>
                <a:sym typeface="+mn-ea"/>
              </a:rPr>
              <a:t> month is </a:t>
            </a:r>
            <a:r>
              <a:rPr lang="en-IN" sz="2000" b="1" dirty="0">
                <a:latin typeface="Bahnschrift" panose="020B0502040204020203" pitchFamily="34" charset="0"/>
                <a:cs typeface="Bahnschrift" panose="020B0502040204020203" pitchFamily="34" charset="0"/>
                <a:sym typeface="+mn-ea"/>
              </a:rPr>
              <a:t>March with 38M.</a:t>
            </a:r>
            <a:endParaRPr lang="en-IN" sz="2000" b="1" dirty="0">
              <a:latin typeface="Bahnschrift" panose="020B0502040204020203" pitchFamily="34" charset="0"/>
              <a:cs typeface="Bahnschrif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b="1" dirty="0">
              <a:latin typeface="Bahnschrift" panose="020B0502040204020203" pitchFamily="34" charset="0"/>
              <a:cs typeface="Bahnschrif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>
                <a:latin typeface="Bahnschrift" panose="020B0502040204020203" pitchFamily="34" charset="0"/>
                <a:cs typeface="Bahnschrift" panose="020B0502040204020203" pitchFamily="34" charset="0"/>
              </a:rPr>
              <a:t>Consistently High Sales</a:t>
            </a:r>
            <a:r>
              <a:rPr lang="en-US" altLang="en-IN" sz="2000" b="1" dirty="0">
                <a:latin typeface="Bahnschrift" panose="020B0502040204020203" pitchFamily="34" charset="0"/>
                <a:cs typeface="Bahnschrift" panose="020B0502040204020203" pitchFamily="34" charset="0"/>
              </a:rPr>
              <a:t> </a:t>
            </a:r>
            <a:r>
              <a:rPr lang="en-IN" sz="2000" b="1" dirty="0">
                <a:latin typeface="Bahnschrift" panose="020B0502040204020203" pitchFamily="34" charset="0"/>
                <a:cs typeface="Bahnschrift" panose="020B0502040204020203" pitchFamily="34" charset="0"/>
              </a:rPr>
              <a:t>:</a:t>
            </a:r>
            <a:r>
              <a:rPr lang="en-US" altLang="en-IN" sz="2000" b="1" dirty="0">
                <a:latin typeface="Bahnschrift" panose="020B0502040204020203" pitchFamily="34" charset="0"/>
                <a:cs typeface="Bahnschrift" panose="020B0502040204020203" pitchFamily="34" charset="0"/>
              </a:rPr>
              <a:t> </a:t>
            </a:r>
            <a:r>
              <a:rPr lang="en-IN" sz="2000" b="1" dirty="0">
                <a:latin typeface="Bahnschrift" panose="020B0502040204020203" pitchFamily="34" charset="0"/>
                <a:cs typeface="Bahnschrift" panose="020B0502040204020203" pitchFamily="34" charset="0"/>
              </a:rPr>
              <a:t>February, April, and October</a:t>
            </a:r>
            <a:r>
              <a:rPr lang="en-US" altLang="en-IN" sz="2000" b="1" dirty="0">
                <a:latin typeface="Bahnschrift" panose="020B0502040204020203" pitchFamily="34" charset="0"/>
                <a:cs typeface="Bahnschrift" panose="020B0502040204020203" pitchFamily="34" charset="0"/>
              </a:rPr>
              <a:t> , </a:t>
            </a:r>
            <a:r>
              <a:rPr lang="en-IN" sz="2000" b="1" dirty="0">
                <a:latin typeface="Bahnschrift" panose="020B0502040204020203" pitchFamily="34" charset="0"/>
                <a:cs typeface="Bahnschrift" panose="020B0502040204020203" pitchFamily="34" charset="0"/>
              </a:rPr>
              <a:t>Each recorded sales of 34M, 32M, and 33M, respectively.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b="1" dirty="0">
              <a:latin typeface="Bahnschrift" panose="020B0502040204020203" pitchFamily="34" charset="0"/>
              <a:cs typeface="Bahnschrif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>
                <a:latin typeface="Bahnschrift" panose="020B0502040204020203" pitchFamily="34" charset="0"/>
                <a:cs typeface="Bahnschrift" panose="020B0502040204020203" pitchFamily="34" charset="0"/>
              </a:rPr>
              <a:t>Lowest Sales</a:t>
            </a:r>
            <a:r>
              <a:rPr lang="en-US" altLang="en-IN" sz="2000" b="1" dirty="0">
                <a:latin typeface="Bahnschrift" panose="020B0502040204020203" pitchFamily="34" charset="0"/>
                <a:cs typeface="Bahnschrift" panose="020B0502040204020203" pitchFamily="34" charset="0"/>
              </a:rPr>
              <a:t> month is </a:t>
            </a:r>
            <a:r>
              <a:rPr lang="en-IN" sz="2000" b="1" dirty="0">
                <a:latin typeface="Bahnschrift" panose="020B0502040204020203" pitchFamily="34" charset="0"/>
                <a:cs typeface="Bahnschrift" panose="020B0502040204020203" pitchFamily="34" charset="0"/>
              </a:rPr>
              <a:t>December</a:t>
            </a:r>
            <a:r>
              <a:rPr lang="en-US" altLang="en-IN" sz="2000" b="1" dirty="0">
                <a:latin typeface="Bahnschrift" panose="020B0502040204020203" pitchFamily="34" charset="0"/>
                <a:cs typeface="Bahnschrift" panose="020B0502040204020203" pitchFamily="34" charset="0"/>
              </a:rPr>
              <a:t>e </a:t>
            </a:r>
            <a:r>
              <a:rPr lang="en-IN" sz="2000" b="1" dirty="0">
                <a:latin typeface="Bahnschrift" panose="020B0502040204020203" pitchFamily="34" charset="0"/>
                <a:cs typeface="Bahnschrift" panose="020B0502040204020203" pitchFamily="34" charset="0"/>
              </a:rPr>
              <a:t>with 26M.</a:t>
            </a:r>
            <a:r>
              <a:rPr lang="en-US" altLang="en-IN" sz="2000" b="1" dirty="0">
                <a:latin typeface="Bahnschrift" panose="020B0502040204020203" pitchFamily="34" charset="0"/>
                <a:cs typeface="Bahnschrift" panose="020B0502040204020203" pitchFamily="34" charset="0"/>
              </a:rPr>
              <a:t> </a:t>
            </a:r>
            <a:r>
              <a:rPr lang="en-IN" sz="2000" b="1" dirty="0">
                <a:latin typeface="Bahnschrift" panose="020B0502040204020203" pitchFamily="34" charset="0"/>
                <a:cs typeface="Bahnschrift" panose="020B0502040204020203" pitchFamily="34" charset="0"/>
              </a:rPr>
              <a:t>The decline in sales during December could be due to various factors like market saturation or seasonal downturns</a:t>
            </a:r>
            <a:endParaRPr lang="en-IN" sz="2000" b="1" dirty="0"/>
          </a:p>
        </p:txBody>
      </p:sp>
      <p:pic>
        <p:nvPicPr>
          <p:cNvPr id="18" name="Picture Placeholder 17" descr="A screenshot of a graph&#10;&#10;Description automatically generated">
            <a:extLst>
              <a:ext uri="{FF2B5EF4-FFF2-40B4-BE49-F238E27FC236}">
                <a16:creationId xmlns:a16="http://schemas.microsoft.com/office/drawing/2014/main" id="{207387A6-2CDC-CF13-3D9B-48092C386CF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93" t="22377" r="33676" b="22081"/>
          <a:stretch/>
        </p:blipFill>
        <p:spPr>
          <a:xfrm>
            <a:off x="4612552" y="1527175"/>
            <a:ext cx="5031669" cy="3803650"/>
          </a:xfrm>
        </p:spPr>
      </p:pic>
      <p:pic>
        <p:nvPicPr>
          <p:cNvPr id="22" name="Picture 21" descr="A screenshot of a calendar&#10;&#10;Description automatically generated">
            <a:extLst>
              <a:ext uri="{FF2B5EF4-FFF2-40B4-BE49-F238E27FC236}">
                <a16:creationId xmlns:a16="http://schemas.microsoft.com/office/drawing/2014/main" id="{6FA1963B-72E2-0699-860D-36DF51D1CFD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0" t="3002" r="3513" b="2305"/>
          <a:stretch/>
        </p:blipFill>
        <p:spPr>
          <a:xfrm>
            <a:off x="9763431" y="1527175"/>
            <a:ext cx="2320413" cy="3803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188270"/>
      </p:ext>
    </p:extLst>
  </p:cSld>
  <p:clrMapOvr>
    <a:masterClrMapping/>
  </p:clrMapOvr>
</p:sld>
</file>

<file path=ppt/theme/theme1.xml><?xml version="1.0" encoding="utf-8"?>
<a:theme xmlns:a="http://schemas.openxmlformats.org/drawingml/2006/main" name="Vertical Lexicon design templat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 dirty="0"/>
        </a:defPPr>
      </a:lstStyle>
      <a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  <a:txDef>
      <a:spPr>
        <a:noFill/>
        <a:ln>
          <a:solidFill>
            <a:schemeClr val="tx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Vertical lexicon design slides.potx" id="{49C7086D-B6BF-42C9-B2E9-7A6F5A963EAA}" vid="{839E83B1-FF0C-49E8-8563-59D864F05AE3}"/>
    </a:ext>
  </a:extLst>
</a:theme>
</file>

<file path=ppt/theme/theme2.xml><?xml version="1.0" encoding="utf-8"?>
<a:theme xmlns:a="http://schemas.openxmlformats.org/drawingml/2006/main" name="Office Them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4BEBB951-DE64-4CB8-9E1C-184A357AD7F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5EEE0F9-7BC9-4998-8617-7CC115AD97E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A1BD8E5-A18E-435C-B431-90A6B59F4B6F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40262f94-9f35-4ac3-9a90-690165a166b7"/>
    <ds:schemaRef ds:uri="a4f35948-e619-41b3-aa29-22878b09cfd2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Vertical lexicon design slides</Template>
  <TotalTime>7491</TotalTime>
  <Words>832</Words>
  <Application>Microsoft Office PowerPoint</Application>
  <PresentationFormat>Widescreen</PresentationFormat>
  <Paragraphs>106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Aptos SemiBold</vt:lpstr>
      <vt:lpstr>Arial</vt:lpstr>
      <vt:lpstr>Bahnschrift</vt:lpstr>
      <vt:lpstr>Calibri</vt:lpstr>
      <vt:lpstr>Congenial SemiBold</vt:lpstr>
      <vt:lpstr>Wingdings</vt:lpstr>
      <vt:lpstr>Vertical Lexicon design template</vt:lpstr>
      <vt:lpstr>SUPPLY CHAIN MANAGEMENT</vt:lpstr>
      <vt:lpstr>INDEX</vt:lpstr>
      <vt:lpstr>YOY Sales Growth</vt:lpstr>
      <vt:lpstr>YTD QTD MTD Sales</vt:lpstr>
      <vt:lpstr>Region wise Sales</vt:lpstr>
      <vt:lpstr>Top 5 Store wise Sales</vt:lpstr>
      <vt:lpstr>Top 5 State wise Sales</vt:lpstr>
      <vt:lpstr>Top 5 Products Sales</vt:lpstr>
      <vt:lpstr>Daily Sales Trend</vt:lpstr>
      <vt:lpstr>Total Inventory value and QTY</vt:lpstr>
      <vt:lpstr>EXCEL DASHBOARD</vt:lpstr>
      <vt:lpstr>TABLEAU DASHBOARD</vt:lpstr>
      <vt:lpstr>POWER BI DASHBOARD</vt:lpstr>
      <vt:lpstr>SQL Queries</vt:lpstr>
      <vt:lpstr>PowerPoint Presentation</vt:lpstr>
      <vt:lpstr>Challenges Faced While Analysing The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Gnana Kumara</dc:creator>
  <cp:lastModifiedBy>Gnana Kumara</cp:lastModifiedBy>
  <cp:revision>10</cp:revision>
  <dcterms:created xsi:type="dcterms:W3CDTF">2024-07-22T11:04:28Z</dcterms:created>
  <dcterms:modified xsi:type="dcterms:W3CDTF">2024-07-27T15:56:19Z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74067900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