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60" r:id="rId2"/>
    <p:sldId id="259" r:id="rId3"/>
    <p:sldId id="256" r:id="rId4"/>
    <p:sldId id="297" r:id="rId5"/>
    <p:sldId id="298" r:id="rId6"/>
    <p:sldId id="299" r:id="rId7"/>
    <p:sldId id="300" r:id="rId8"/>
  </p:sldIdLst>
  <p:sldSz cx="9144000" cy="5143500" type="screen16x9"/>
  <p:notesSz cx="6858000" cy="9144000"/>
  <p:embeddedFontLst>
    <p:embeddedFont>
      <p:font typeface="Syne" charset="0"/>
      <p:regular r:id="rId10"/>
      <p:bold r:id="rId11"/>
    </p:embeddedFont>
    <p:embeddedFont>
      <p:font typeface="Asap" charset="0"/>
      <p:regular r:id="rId12"/>
      <p:bold r:id="rId13"/>
      <p:italic r:id="rId14"/>
      <p:boldItalic r:id="rId15"/>
    </p:embeddedFont>
    <p:embeddedFont>
      <p:font typeface="Cambria" pitchFamily="18" charset="0"/>
      <p:regular r:id="rId16"/>
      <p:bold r:id="rId17"/>
      <p:italic r:id="rId18"/>
      <p:boldItalic r:id="rId19"/>
    </p:embeddedFont>
    <p:embeddedFont>
      <p:font typeface="Montserra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</p:presentationPr>
</file>

<file path=ppt/tableStyles.xml><?xml version="1.0" encoding="utf-8"?>
<a:tblStyleLst xmlns:a="http://schemas.openxmlformats.org/drawingml/2006/main" def="{FD172043-8274-4DF9-A48D-A3C5B22752A2}">
  <a:tblStyle styleId="{FD172043-8274-4DF9-A48D-A3C5B22752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EB5377-00C9-43A4-A8C1-136637C239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660"/>
  </p:normalViewPr>
  <p:slideViewPr>
    <p:cSldViewPr>
      <p:cViewPr varScale="1">
        <p:scale>
          <a:sx n="90" d="100"/>
          <a:sy n="90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5267103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5267103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b22d7571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b22d7571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b22d7571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b22d7571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b22d7571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b22d7571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b22d75719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b22d75719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rot="8100000" flipH="1">
            <a:off x="4141323" y="3975470"/>
            <a:ext cx="628203" cy="1992465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5400000" flipH="1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/>
          <p:nvPr/>
        </p:nvSpPr>
        <p:spPr>
          <a:xfrm rot="-2700075" flipH="1">
            <a:off x="-157868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5"/>
          <p:cNvGrpSpPr/>
          <p:nvPr/>
        </p:nvGrpSpPr>
        <p:grpSpPr>
          <a:xfrm>
            <a:off x="8565263" y="-377847"/>
            <a:ext cx="613790" cy="6291393"/>
            <a:chOff x="6539500" y="1042525"/>
            <a:chExt cx="346500" cy="3551650"/>
          </a:xfrm>
        </p:grpSpPr>
        <p:sp>
          <p:nvSpPr>
            <p:cNvPr id="175" name="Google Shape;175;p15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4947141" y="2669092"/>
            <a:ext cx="4706206" cy="4945858"/>
            <a:chOff x="4947141" y="2516692"/>
            <a:chExt cx="4706206" cy="4945858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4947141" y="4342740"/>
              <a:ext cx="2875760" cy="311981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1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3429000" y="3562350"/>
            <a:ext cx="5715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00FFCC"/>
                </a:solidFill>
              </a:rPr>
              <a:t>R.GNANA MOORTHI</a:t>
            </a:r>
            <a:endParaRPr sz="3600">
              <a:solidFill>
                <a:srgbClr val="00FFCC"/>
              </a:solidFill>
            </a:endParaRPr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457200" y="895350"/>
            <a:ext cx="6248400" cy="1317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AIR QUALITY MONITORING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7924800" y="-857250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BLOCK DIAGRAM</a:t>
            </a:r>
            <a:endParaRPr/>
          </a:p>
        </p:txBody>
      </p:sp>
      <p:grpSp>
        <p:nvGrpSpPr>
          <p:cNvPr id="373" name="Google Shape;373;p30"/>
          <p:cNvGrpSpPr/>
          <p:nvPr/>
        </p:nvGrpSpPr>
        <p:grpSpPr>
          <a:xfrm>
            <a:off x="6781800" y="3943350"/>
            <a:ext cx="3757142" cy="643314"/>
            <a:chOff x="5105006" y="3956125"/>
            <a:chExt cx="4400494" cy="753472"/>
          </a:xfrm>
          <a:effectLst>
            <a:outerShdw blurRad="50800" dist="114300" dir="5400000" algn="ctr" rotWithShape="0">
              <a:srgbClr val="000000"/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374" name="Google Shape;374;p3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p3d prstMaterial="matte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p3d prstMaterial="matte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p3d prstMaterial="matte"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Half Frame 17"/>
          <p:cNvSpPr/>
          <p:nvPr/>
        </p:nvSpPr>
        <p:spPr>
          <a:xfrm>
            <a:off x="228600" y="285750"/>
            <a:ext cx="2438400" cy="457200"/>
          </a:xfrm>
          <a:prstGeom prst="halfFram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Google Shape;369;p30"/>
          <p:cNvSpPr/>
          <p:nvPr/>
        </p:nvSpPr>
        <p:spPr>
          <a:xfrm rot="10800000">
            <a:off x="0" y="3790950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0" descr="B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123950"/>
            <a:ext cx="5257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sp8266_label_compon_qVQo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352550"/>
            <a:ext cx="3733800" cy="2590800"/>
          </a:xfrm>
          <a:prstGeom prst="rect">
            <a:avLst/>
          </a:prstGeom>
          <a:solidFill>
            <a:schemeClr val="bg1"/>
          </a:solidFill>
          <a:ln w="152400">
            <a:gradFill flip="none" rotWithShape="1">
              <a:gsLst>
                <a:gs pos="11000">
                  <a:srgbClr val="FFFFFF">
                    <a:alpha val="45000"/>
                  </a:srgbClr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2700000" scaled="0"/>
              <a:tileRect/>
            </a:gra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ESP8266 WIFI-MODULE</a:t>
            </a:r>
            <a:endParaRPr lang="en-US" sz="3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1"/>
          </p:nvPr>
        </p:nvSpPr>
        <p:spPr>
          <a:xfrm>
            <a:off x="685800" y="1885950"/>
            <a:ext cx="43434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The ESP8266 is a popular and versatile Wi-Fi module developed by</a:t>
            </a:r>
            <a:r>
              <a:rPr lang="en-US" sz="1800" dirty="0" smtClean="0"/>
              <a:t> </a:t>
            </a:r>
            <a:r>
              <a:rPr lang="en-US" sz="2000" dirty="0" smtClean="0"/>
              <a:t>Espressif</a:t>
            </a:r>
            <a:r>
              <a:rPr lang="en-US" sz="1800" dirty="0" smtClean="0"/>
              <a:t> </a:t>
            </a:r>
            <a:r>
              <a:rPr lang="en-US" sz="2000" dirty="0" smtClean="0"/>
              <a:t>Systems. It has gained widespread popularity for its low cost, compact size, and ease of use, making it a popular choice for IOT (Internet of Things) and DIY electronics projects.</a:t>
            </a:r>
            <a:endParaRPr sz="2000"/>
          </a:p>
        </p:txBody>
      </p:sp>
      <p:sp>
        <p:nvSpPr>
          <p:cNvPr id="8" name="Half Frame 7"/>
          <p:cNvSpPr/>
          <p:nvPr/>
        </p:nvSpPr>
        <p:spPr>
          <a:xfrm>
            <a:off x="228600" y="285750"/>
            <a:ext cx="2438400" cy="457200"/>
          </a:xfrm>
          <a:prstGeom prst="halfFram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8"/>
          <p:cNvSpPr txBox="1">
            <a:spLocks noGrp="1"/>
          </p:cNvSpPr>
          <p:nvPr>
            <p:ph type="body" idx="4294967295"/>
          </p:nvPr>
        </p:nvSpPr>
        <p:spPr>
          <a:xfrm>
            <a:off x="228600" y="971550"/>
            <a:ext cx="4572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The MQ-135 is a gas sensor that is commonly used to detect a variety of gases, especially in applications related to air quality monitoring and safety. It is part of a series of gas sensors produced by the company Winsen. The MQ-135 sensor is particularly known for its ability to detect gases such as: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984" name="Google Shape;984;p4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156800" cy="57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accent3"/>
                </a:solidFill>
                <a:latin typeface="Cambria" pitchFamily="18" charset="0"/>
              </a:rPr>
              <a:t>MQ-135 Gas Sensor </a:t>
            </a:r>
            <a:endParaRPr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790950"/>
            <a:ext cx="55626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3"/>
                </a:solidFill>
              </a:rPr>
              <a:t>Ammonia (NH3)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pPr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3"/>
                </a:solidFill>
              </a:rPr>
              <a:t>Carbon Dioxide (CO2)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pPr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3"/>
                </a:solidFill>
              </a:rPr>
              <a:t>Benzene, Alcohol, and Volatile Organic Compounds(VOCs)</a:t>
            </a:r>
            <a:endParaRPr lang="en-US" dirty="0" smtClean="0">
              <a:solidFill>
                <a:schemeClr val="accent3"/>
              </a:solidFill>
            </a:endParaRPr>
          </a:p>
          <a:p>
            <a:pPr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3"/>
                </a:solidFill>
              </a:rPr>
              <a:t>Smoke and Combustible Gases</a:t>
            </a:r>
            <a:endParaRPr lang="en-US" dirty="0" smtClean="0">
              <a:solidFill>
                <a:schemeClr val="accent3"/>
              </a:solidFill>
            </a:endParaRPr>
          </a:p>
        </p:txBody>
      </p:sp>
      <p:pic>
        <p:nvPicPr>
          <p:cNvPr id="18" name="Picture 17" descr="gas sensor.png"/>
          <p:cNvPicPr>
            <a:picLocks noChangeAspect="1"/>
          </p:cNvPicPr>
          <p:nvPr/>
        </p:nvPicPr>
        <p:blipFill>
          <a:blip r:embed="rId3"/>
          <a:srcRect t="11201" b="4801"/>
          <a:stretch>
            <a:fillRect/>
          </a:stretch>
        </p:blipFill>
        <p:spPr>
          <a:xfrm>
            <a:off x="4572000" y="971550"/>
            <a:ext cx="3581400" cy="2654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8"/>
          <p:cNvSpPr txBox="1">
            <a:spLocks noGrp="1"/>
          </p:cNvSpPr>
          <p:nvPr>
            <p:ph type="body" idx="4294967295"/>
          </p:nvPr>
        </p:nvSpPr>
        <p:spPr>
          <a:xfrm>
            <a:off x="228600" y="971550"/>
            <a:ext cx="4572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The MQ-7 is a gas sensor commonly used for the detection of </a:t>
            </a:r>
            <a:r>
              <a:rPr lang="en-US" sz="2400" b="1" u="sng" dirty="0" smtClean="0">
                <a:solidFill>
                  <a:schemeClr val="accent3"/>
                </a:solidFill>
              </a:rPr>
              <a:t>carbon monoxide </a:t>
            </a:r>
            <a:r>
              <a:rPr lang="en-US" sz="2400" dirty="0" smtClean="0">
                <a:solidFill>
                  <a:schemeClr val="accent3"/>
                </a:solidFill>
              </a:rPr>
              <a:t>(</a:t>
            </a:r>
            <a:r>
              <a:rPr lang="en-US" sz="2400" b="1" dirty="0" smtClean="0">
                <a:solidFill>
                  <a:schemeClr val="accent3"/>
                </a:solidFill>
              </a:rPr>
              <a:t>CO</a:t>
            </a:r>
            <a:r>
              <a:rPr lang="en-US" sz="2400" dirty="0" smtClean="0">
                <a:solidFill>
                  <a:schemeClr val="accent3"/>
                </a:solidFill>
              </a:rPr>
              <a:t>) and natural gas (</a:t>
            </a:r>
            <a:r>
              <a:rPr lang="en-US" sz="2400" b="1" u="sng" dirty="0" smtClean="0">
                <a:solidFill>
                  <a:schemeClr val="accent3"/>
                </a:solidFill>
              </a:rPr>
              <a:t>methane</a:t>
            </a:r>
            <a:r>
              <a:rPr lang="en-US" sz="2400" dirty="0" smtClean="0">
                <a:solidFill>
                  <a:schemeClr val="accent3"/>
                </a:solidFill>
              </a:rPr>
              <a:t>, </a:t>
            </a:r>
            <a:r>
              <a:rPr lang="en-US" sz="2400" b="1" dirty="0" smtClean="0">
                <a:solidFill>
                  <a:schemeClr val="accent3"/>
                </a:solidFill>
              </a:rPr>
              <a:t>CH4</a:t>
            </a:r>
            <a:r>
              <a:rPr lang="en-US" sz="2400" dirty="0" smtClean="0">
                <a:solidFill>
                  <a:schemeClr val="accent3"/>
                </a:solidFill>
              </a:rPr>
              <a:t>) in the air. It is part of the MQ series of gas sensors produced by the company Winsen and is widely used in applications related to safety and environmental monitoring.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984" name="Google Shape;984;p4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156800" cy="57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accent3"/>
                </a:solidFill>
                <a:latin typeface="Cambria" pitchFamily="18" charset="0"/>
              </a:rPr>
              <a:t>MQ-7 Gas Sensor </a:t>
            </a:r>
            <a:endParaRPr>
              <a:latin typeface="Cambria" pitchFamily="18" charset="0"/>
            </a:endParaRPr>
          </a:p>
        </p:txBody>
      </p:sp>
      <p:pic>
        <p:nvPicPr>
          <p:cNvPr id="6" name="Picture 5" descr="MQ7-Gas-Sensor-Pin-Diagram-Image-1024x878.png"/>
          <p:cNvPicPr>
            <a:picLocks noChangeAspect="1"/>
          </p:cNvPicPr>
          <p:nvPr/>
        </p:nvPicPr>
        <p:blipFill>
          <a:blip r:embed="rId3"/>
          <a:srcRect l="3750" t="12027" b="5467"/>
          <a:stretch>
            <a:fillRect/>
          </a:stretch>
        </p:blipFill>
        <p:spPr>
          <a:xfrm>
            <a:off x="4572000" y="666751"/>
            <a:ext cx="38100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8"/>
          <p:cNvSpPr txBox="1">
            <a:spLocks noGrp="1"/>
          </p:cNvSpPr>
          <p:nvPr>
            <p:ph type="body" idx="4294967295"/>
          </p:nvPr>
        </p:nvSpPr>
        <p:spPr>
          <a:xfrm>
            <a:off x="228600" y="1257300"/>
            <a:ext cx="41910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LED displays are known for their high brightness, energy efficiency, and versatility, making them popular in a wide range of applications, from consumer electronics to large-scale digital billboards.</a:t>
            </a:r>
          </a:p>
          <a:p>
            <a:pPr marL="0" lvl="0" indent="0"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984" name="Google Shape;984;p4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156800" cy="57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accent3"/>
                </a:solidFill>
                <a:latin typeface="Cambria" pitchFamily="18" charset="0"/>
              </a:rPr>
              <a:t>LED Screen Display</a:t>
            </a:r>
            <a:endParaRPr>
              <a:solidFill>
                <a:schemeClr val="accent3"/>
              </a:solidFill>
              <a:latin typeface="Cambria" pitchFamily="18" charset="0"/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1200150"/>
            <a:ext cx="3886201" cy="2366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8"/>
          <p:cNvSpPr txBox="1">
            <a:spLocks noGrp="1"/>
          </p:cNvSpPr>
          <p:nvPr>
            <p:ph type="body" idx="4294967295"/>
          </p:nvPr>
        </p:nvSpPr>
        <p:spPr>
          <a:xfrm>
            <a:off x="228600" y="971550"/>
            <a:ext cx="4572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In here system is a communicating device that interconnect with the devices to monitor and analyze the data continuously under a human vision.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We can monitor directly by the user by some methods like: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/>
                </a:solidFill>
              </a:rPr>
              <a:t>Mobile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/>
                </a:solidFill>
              </a:rPr>
              <a:t>Smart watch</a:t>
            </a:r>
          </a:p>
          <a:p>
            <a:pPr marL="0" lvl="0" indent="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3"/>
                </a:solidFill>
              </a:rPr>
              <a:t>Computer system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984" name="Google Shape;984;p4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4156800" cy="57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accent3"/>
                </a:solidFill>
                <a:latin typeface="Cambria" pitchFamily="18" charset="0"/>
              </a:rPr>
              <a:t>System </a:t>
            </a:r>
            <a:endParaRPr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279</Words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Syne</vt:lpstr>
      <vt:lpstr>Asap</vt:lpstr>
      <vt:lpstr>Nunito Light</vt:lpstr>
      <vt:lpstr>Cambria</vt:lpstr>
      <vt:lpstr>Wingdings</vt:lpstr>
      <vt:lpstr>Montserrat</vt:lpstr>
      <vt:lpstr>Marketing Mix MK Plan by Slidesgo</vt:lpstr>
      <vt:lpstr>R.GNANA MOORTHI</vt:lpstr>
      <vt:lpstr>BLOCK DIAGRAM</vt:lpstr>
      <vt:lpstr>ESP8266 WIFI-MODULE</vt:lpstr>
      <vt:lpstr>MQ-135 Gas Sensor </vt:lpstr>
      <vt:lpstr>MQ-7 Gas Sensor </vt:lpstr>
      <vt:lpstr>LED Screen Display</vt:lpstr>
      <vt:lpstr>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16</cp:revision>
  <dcterms:modified xsi:type="dcterms:W3CDTF">2023-10-11T08:29:17Z</dcterms:modified>
</cp:coreProperties>
</file>