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2"/>
  </p:notesMasterIdLst>
  <p:sldIdLst>
    <p:sldId id="256" r:id="rId2"/>
    <p:sldId id="257" r:id="rId3"/>
    <p:sldId id="319" r:id="rId4"/>
    <p:sldId id="259" r:id="rId5"/>
    <p:sldId id="320" r:id="rId6"/>
    <p:sldId id="321" r:id="rId7"/>
    <p:sldId id="305" r:id="rId8"/>
    <p:sldId id="313" r:id="rId9"/>
    <p:sldId id="322" r:id="rId10"/>
    <p:sldId id="323" r:id="rId11"/>
    <p:sldId id="324" r:id="rId12"/>
    <p:sldId id="325" r:id="rId13"/>
    <p:sldId id="306" r:id="rId14"/>
    <p:sldId id="314" r:id="rId15"/>
    <p:sldId id="326" r:id="rId16"/>
    <p:sldId id="327" r:id="rId17"/>
    <p:sldId id="328" r:id="rId18"/>
    <p:sldId id="340" r:id="rId19"/>
    <p:sldId id="329" r:id="rId20"/>
    <p:sldId id="330" r:id="rId21"/>
    <p:sldId id="307" r:id="rId22"/>
    <p:sldId id="315" r:id="rId23"/>
    <p:sldId id="331" r:id="rId24"/>
    <p:sldId id="332" r:id="rId25"/>
    <p:sldId id="308" r:id="rId26"/>
    <p:sldId id="316" r:id="rId27"/>
    <p:sldId id="334" r:id="rId28"/>
    <p:sldId id="335" r:id="rId29"/>
    <p:sldId id="336" r:id="rId30"/>
    <p:sldId id="337" r:id="rId31"/>
    <p:sldId id="342" r:id="rId32"/>
    <p:sldId id="343" r:id="rId33"/>
    <p:sldId id="339" r:id="rId34"/>
    <p:sldId id="309" r:id="rId35"/>
    <p:sldId id="341" r:id="rId36"/>
    <p:sldId id="333" r:id="rId37"/>
    <p:sldId id="338" r:id="rId38"/>
    <p:sldId id="310" r:id="rId39"/>
    <p:sldId id="318" r:id="rId40"/>
    <p:sldId id="311" r:id="rId41"/>
  </p:sldIdLst>
  <p:sldSz cx="9144000" cy="5143500" type="screen16x9"/>
  <p:notesSz cx="6858000" cy="9144000"/>
  <p:embeddedFontLst>
    <p:embeddedFont>
      <p:font typeface="Figtree Black" panose="020B0604020202020204" charset="0"/>
      <p:bold r:id="rId43"/>
      <p:boldItalic r:id="rId44"/>
    </p:embeddedFont>
    <p:embeddedFont>
      <p:font typeface="Hanken Grotesk" panose="020B0604020202020204" charset="0"/>
      <p:regular r:id="rId45"/>
      <p:bold r:id="rId46"/>
      <p:italic r:id="rId47"/>
      <p:boldItalic r:id="rId48"/>
    </p:embeddedFont>
    <p:embeddedFont>
      <p:font typeface="Lato" panose="020F0502020204030203"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p:scale>
          <a:sx n="100" d="100"/>
          <a:sy n="100" d="100"/>
        </p:scale>
        <p:origin x="58" y="30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89ECF6F-F767-E20D-7C16-913EB05219D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B738A88-9655-DB2F-3F6E-29D98AB1B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C6925F6-3C12-B4DE-B929-DF8E010009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122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13231047-F0AB-5B95-6163-F6CBC5FBBEF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6B60FD6-DBA3-AF71-0A23-8D8B60B02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59E23C8D-DEEE-495F-7AF6-499B04A81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7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D11EE0E5-924E-774C-4F1A-6AA5B255F000}"/>
            </a:ext>
          </a:extLst>
        </p:cNvPr>
        <p:cNvGrpSpPr/>
        <p:nvPr/>
      </p:nvGrpSpPr>
      <p:grpSpPr>
        <a:xfrm>
          <a:off x="0" y="0"/>
          <a:ext cx="0" cy="0"/>
          <a:chOff x="0" y="0"/>
          <a:chExt cx="0" cy="0"/>
        </a:xfrm>
      </p:grpSpPr>
      <p:sp>
        <p:nvSpPr>
          <p:cNvPr id="411" name="Google Shape;411;g2161ca7da69_2_0:notes">
            <a:extLst>
              <a:ext uri="{FF2B5EF4-FFF2-40B4-BE49-F238E27FC236}">
                <a16:creationId xmlns:a16="http://schemas.microsoft.com/office/drawing/2014/main" id="{A1437759-FBB6-24F3-BB90-9D0F40A91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a:extLst>
              <a:ext uri="{FF2B5EF4-FFF2-40B4-BE49-F238E27FC236}">
                <a16:creationId xmlns:a16="http://schemas.microsoft.com/office/drawing/2014/main" id="{684EDF48-90FB-40C7-9F44-BE37F2B18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17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4" r:id="rId7"/>
    <p:sldLayoutId id="2147483665"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peerj.com/preprints/3190.pdf#pdfjs.action=download" TargetMode="Externa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CONSUMPTION AND PREDICTION:</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GNANA NAWIN T</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Missing Data Analysis and Handling:</a:t>
            </a:r>
            <a:endParaRPr dirty="0"/>
          </a:p>
        </p:txBody>
      </p:sp>
      <p:sp>
        <p:nvSpPr>
          <p:cNvPr id="3" name="Subtitle 2">
            <a:extLst>
              <a:ext uri="{FF2B5EF4-FFF2-40B4-BE49-F238E27FC236}">
                <a16:creationId xmlns:a16="http://schemas.microsoft.com/office/drawing/2014/main" id="{032134FC-DF47-D261-C0E6-67E565340281}"/>
              </a:ext>
            </a:extLst>
          </p:cNvPr>
          <p:cNvSpPr>
            <a:spLocks noGrp="1" noChangeArrowheads="1"/>
          </p:cNvSpPr>
          <p:nvPr>
            <p:ph type="subTitle" idx="1"/>
          </p:nvPr>
        </p:nvSpPr>
        <p:spPr bwMode="auto">
          <a:xfrm>
            <a:off x="477837" y="1171366"/>
            <a:ext cx="779210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67089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Data Visualization &amp; Insights</a:t>
            </a:r>
            <a:r>
              <a:rPr lang="en-IN" dirty="0"/>
              <a:t>:</a:t>
            </a:r>
            <a:endParaRPr dirty="0"/>
          </a:p>
        </p:txBody>
      </p:sp>
      <p:sp>
        <p:nvSpPr>
          <p:cNvPr id="6" name="Rectangle 3">
            <a:extLst>
              <a:ext uri="{FF2B5EF4-FFF2-40B4-BE49-F238E27FC236}">
                <a16:creationId xmlns:a16="http://schemas.microsoft.com/office/drawing/2014/main" id="{FB1CEFE7-CDA0-58FA-E04E-DF468E0FFFC6}"/>
              </a:ext>
            </a:extLst>
          </p:cNvPr>
          <p:cNvSpPr>
            <a:spLocks noChangeArrowheads="1"/>
          </p:cNvSpPr>
          <p:nvPr/>
        </p:nvSpPr>
        <p:spPr bwMode="auto">
          <a:xfrm>
            <a:off x="443753" y="1054168"/>
            <a:ext cx="81287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Visualizations: Histogram and boxplot for power consumption, correlation heatmap to identify relationships (</a:t>
            </a:r>
            <a:r>
              <a:rPr kumimoji="0" lang="en-US" altLang="en-US" sz="1600" b="0" i="0" u="none" strike="noStrike" cap="none" normalizeH="0" baseline="0" dirty="0">
                <a:ln>
                  <a:noFill/>
                </a:ln>
                <a:solidFill>
                  <a:schemeClr val="tx1"/>
                </a:solidFill>
                <a:effectLst/>
                <a:latin typeface="Arial Unicode MS"/>
              </a:rPr>
              <a:t>plot()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sns.heatmap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time-based features by converting 'Date' and 'Time' to datetime and extracting hour, day, and month for deeper analysis (</a:t>
            </a:r>
            <a:r>
              <a:rPr kumimoji="0" lang="en-US" altLang="en-US" sz="1600" b="0" i="0" u="none" strike="noStrike" cap="none" normalizeH="0" baseline="0" dirty="0" err="1">
                <a:ln>
                  <a:noFill/>
                </a:ln>
                <a:solidFill>
                  <a:schemeClr val="tx1"/>
                </a:solidFill>
                <a:effectLst/>
                <a:latin typeface="Arial Unicode MS"/>
              </a:rPr>
              <a:t>pd.to_datetime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Milestone 1, the dataset was explored, revealing that 'Sub_metering_3' had the most missing values, which were handled using mean, median, or zero. Data types were reviewed, and 'object' columns like '</a:t>
            </a:r>
            <a:r>
              <a:rPr kumimoji="0" lang="en-US" altLang="en-US" sz="1600" b="0" i="0"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211921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255713" y="17115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t>Analysis:</a:t>
            </a:r>
            <a:endParaRPr sz="2400" dirty="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30482863"/>
              </p:ext>
            </p:extLst>
          </p:nvPr>
        </p:nvGraphicFramePr>
        <p:xfrm>
          <a:off x="418613" y="687577"/>
          <a:ext cx="8306773" cy="4225011"/>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dirty="0"/>
                        <a:t>Functions</a:t>
                      </a:r>
                    </a:p>
                  </a:txBody>
                  <a:tcPr/>
                </a:tc>
                <a:tc>
                  <a:txBody>
                    <a:bodyPr/>
                    <a:lstStyle/>
                    <a:p>
                      <a:pPr algn="ctr"/>
                      <a:r>
                        <a:rPr lang="en-IN" b="1" dirty="0"/>
                        <a:t>Use case</a:t>
                      </a:r>
                    </a:p>
                  </a:txBody>
                  <a:tcPr/>
                </a:tc>
                <a:tc>
                  <a:txBody>
                    <a:bodyPr/>
                    <a:lstStyle/>
                    <a:p>
                      <a:pPr algn="ctr"/>
                      <a:r>
                        <a:rPr lang="en-IN" b="1" dirty="0"/>
                        <a:t>Observations</a:t>
                      </a:r>
                    </a:p>
                  </a:txBody>
                  <a:tcPr/>
                </a:tc>
                <a:extLst>
                  <a:ext uri="{0D108BD9-81ED-4DB2-BD59-A6C34878D82A}">
                    <a16:rowId xmlns:a16="http://schemas.microsoft.com/office/drawing/2014/main" val="823585788"/>
                  </a:ext>
                </a:extLst>
              </a:tr>
              <a:tr h="355811">
                <a:tc>
                  <a:txBody>
                    <a:bodyPr/>
                    <a:lstStyle/>
                    <a:p>
                      <a:r>
                        <a:rPr lang="en-IN" sz="900" dirty="0" err="1"/>
                        <a:t>df.head</a:t>
                      </a:r>
                      <a:r>
                        <a:rPr lang="en-IN" sz="900" dirty="0"/>
                        <a:t>()</a:t>
                      </a:r>
                    </a:p>
                  </a:txBody>
                  <a:tcPr/>
                </a:tc>
                <a:tc>
                  <a:txBody>
                    <a:bodyPr/>
                    <a:lstStyle/>
                    <a:p>
                      <a:r>
                        <a:rPr lang="en-US" sz="900" dirty="0"/>
                        <a:t>Displays the first 5 rows of the dataset to preview its structure and values.</a:t>
                      </a:r>
                      <a:endParaRPr lang="en-IN" sz="900" dirty="0"/>
                    </a:p>
                  </a:txBody>
                  <a:tcPr/>
                </a:tc>
                <a:tc>
                  <a:txBody>
                    <a:bodyPr/>
                    <a:lstStyle/>
                    <a:p>
                      <a:r>
                        <a:rPr lang="en-IN" sz="900" dirty="0"/>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dirty="0" err="1"/>
                        <a:t>df.tail</a:t>
                      </a:r>
                      <a:r>
                        <a:rPr lang="en-IN" sz="900" dirty="0"/>
                        <a:t>()</a:t>
                      </a:r>
                    </a:p>
                  </a:txBody>
                  <a:tcPr/>
                </a:tc>
                <a:tc>
                  <a:txBody>
                    <a:bodyPr/>
                    <a:lstStyle/>
                    <a:p>
                      <a:r>
                        <a:rPr lang="en-US" sz="900" dirty="0"/>
                        <a:t>Displays the last 5 rows of the dataset to inspect the end of the data.</a:t>
                      </a:r>
                      <a:endParaRPr lang="en-IN" sz="900" dirty="0"/>
                    </a:p>
                  </a:txBody>
                  <a:tcPr/>
                </a:tc>
                <a:tc>
                  <a:txBody>
                    <a:bodyPr/>
                    <a:lstStyle/>
                    <a:p>
                      <a:r>
                        <a:rPr lang="en-IN" sz="900" dirty="0"/>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df.shape</a:t>
                      </a:r>
                      <a:endParaRPr lang="en-IN" sz="900" dirty="0"/>
                    </a:p>
                  </a:txBody>
                  <a:tcPr/>
                </a:tc>
                <a:tc>
                  <a:txBody>
                    <a:bodyPr/>
                    <a:lstStyle/>
                    <a:p>
                      <a:r>
                        <a:rPr lang="en-US" sz="900" dirty="0"/>
                        <a:t>Returns the number of rows and columns in the dataset.</a:t>
                      </a:r>
                      <a:endParaRPr lang="en-IN" sz="900" dirty="0"/>
                    </a:p>
                  </a:txBody>
                  <a:tcPr/>
                </a:tc>
                <a:tc>
                  <a:txBody>
                    <a:bodyPr/>
                    <a:lstStyle/>
                    <a:p>
                      <a:r>
                        <a:rPr lang="en-IN" sz="900" dirty="0"/>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df.info()</a:t>
                      </a:r>
                    </a:p>
                  </a:txBody>
                  <a:tcPr/>
                </a:tc>
                <a:tc>
                  <a:txBody>
                    <a:bodyPr/>
                    <a:lstStyle/>
                    <a:p>
                      <a:r>
                        <a:rPr lang="en-US" sz="900" dirty="0"/>
                        <a:t>Provides a summary of the dataset, including data types and non-null counts.</a:t>
                      </a:r>
                      <a:endParaRPr lang="en-IN" sz="900" dirty="0"/>
                    </a:p>
                  </a:txBody>
                  <a:tcPr/>
                </a:tc>
                <a:tc>
                  <a:txBody>
                    <a:bodyPr/>
                    <a:lstStyle/>
                    <a:p>
                      <a:r>
                        <a:rPr lang="en-IN" sz="900" dirty="0"/>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df.describe</a:t>
                      </a:r>
                      <a:r>
                        <a:rPr lang="en-IN" sz="900" dirty="0"/>
                        <a:t>()</a:t>
                      </a:r>
                    </a:p>
                  </a:txBody>
                  <a:tcPr/>
                </a:tc>
                <a:tc>
                  <a:txBody>
                    <a:bodyPr/>
                    <a:lstStyle/>
                    <a:p>
                      <a:r>
                        <a:rPr lang="en-US" sz="900" dirty="0"/>
                        <a:t>Generates summary statistics (mean, std, min, max, etc.) for numeric columns.</a:t>
                      </a:r>
                      <a:endParaRPr lang="en-IN" sz="900" dirty="0"/>
                    </a:p>
                  </a:txBody>
                  <a:tcPr/>
                </a:tc>
                <a:tc>
                  <a:txBody>
                    <a:bodyPr/>
                    <a:lstStyle/>
                    <a:p>
                      <a:r>
                        <a:rPr lang="en-IN" sz="900" dirty="0"/>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df.isnull</a:t>
                      </a:r>
                      <a:r>
                        <a:rPr lang="en-IN" sz="900" dirty="0"/>
                        <a:t>().sum()</a:t>
                      </a:r>
                    </a:p>
                  </a:txBody>
                  <a:tcPr/>
                </a:tc>
                <a:tc>
                  <a:txBody>
                    <a:bodyPr/>
                    <a:lstStyle/>
                    <a:p>
                      <a:r>
                        <a:rPr lang="en-US" sz="900" dirty="0"/>
                        <a:t>Identifies the number of missing values in each column.</a:t>
                      </a:r>
                      <a:endParaRPr lang="en-IN" sz="900" dirty="0"/>
                    </a:p>
                  </a:txBody>
                  <a:tcPr/>
                </a:tc>
                <a:tc>
                  <a:txBody>
                    <a:bodyPr/>
                    <a:lstStyle/>
                    <a:p>
                      <a:r>
                        <a:rPr lang="en-IN" sz="900" dirty="0"/>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dirty="0" err="1">
                          <a:solidFill>
                            <a:srgbClr val="000000"/>
                          </a:solidFill>
                          <a:effectLst/>
                          <a:latin typeface="Arial"/>
                          <a:ea typeface="Arial"/>
                          <a:cs typeface="Arial"/>
                          <a:sym typeface="Arial"/>
                        </a:rPr>
                        <a:t>df.fillna</a:t>
                      </a:r>
                      <a:r>
                        <a:rPr lang="en-IN" sz="900" b="0" i="0" u="none" strike="noStrike" cap="none" dirty="0">
                          <a:solidFill>
                            <a:srgbClr val="000000"/>
                          </a:solidFill>
                          <a:effectLst/>
                          <a:latin typeface="Arial"/>
                          <a:ea typeface="Arial"/>
                          <a:cs typeface="Arial"/>
                          <a:sym typeface="Arial"/>
                        </a:rPr>
                        <a:t>(0)</a:t>
                      </a:r>
                      <a:endParaRPr lang="en-IN" sz="900" dirty="0"/>
                    </a:p>
                  </a:txBody>
                  <a:tcPr/>
                </a:tc>
                <a:tc>
                  <a:txBody>
                    <a:bodyPr/>
                    <a:lstStyle/>
                    <a:p>
                      <a:r>
                        <a:rPr lang="en-IN" sz="900" dirty="0"/>
                        <a:t>Fill the null value with 0’s.</a:t>
                      </a:r>
                    </a:p>
                  </a:txBody>
                  <a:tcPr/>
                </a:tc>
                <a:tc>
                  <a:txBody>
                    <a:bodyPr/>
                    <a:lstStyle/>
                    <a:p>
                      <a:r>
                        <a:rPr lang="en-IN" sz="900" dirty="0"/>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dirty="0"/>
                      </a:br>
                      <a:r>
                        <a:rPr lang="en-US" sz="900" b="0" i="0" u="none" strike="noStrike" cap="none" dirty="0" err="1">
                          <a:solidFill>
                            <a:srgbClr val="000000"/>
                          </a:solidFill>
                          <a:effectLst/>
                          <a:latin typeface="Arial"/>
                          <a:ea typeface="Arial"/>
                          <a:cs typeface="Arial"/>
                          <a:sym typeface="Arial"/>
                        </a:rPr>
                        <a:t>df.fillna</a:t>
                      </a:r>
                      <a:r>
                        <a:rPr lang="en-US" sz="900" b="0" i="0" u="none" strike="noStrike" cap="none" dirty="0">
                          <a:solidFill>
                            <a:srgbClr val="000000"/>
                          </a:solidFill>
                          <a:effectLst/>
                          <a:latin typeface="Arial"/>
                          <a:ea typeface="Arial"/>
                          <a:cs typeface="Arial"/>
                          <a:sym typeface="Arial"/>
                        </a:rPr>
                        <a:t>(</a:t>
                      </a:r>
                      <a:r>
                        <a:rPr lang="en-US" sz="900" b="0" i="0" u="none" strike="noStrike" cap="none" dirty="0" err="1">
                          <a:solidFill>
                            <a:srgbClr val="000000"/>
                          </a:solidFill>
                          <a:effectLst/>
                          <a:latin typeface="Arial"/>
                          <a:ea typeface="Arial"/>
                          <a:cs typeface="Arial"/>
                          <a:sym typeface="Arial"/>
                        </a:rPr>
                        <a:t>df</a:t>
                      </a:r>
                      <a:r>
                        <a:rPr lang="en-US" sz="900" b="0" i="0" u="none" strike="noStrike" cap="none" dirty="0">
                          <a:solidFill>
                            <a:srgbClr val="000000"/>
                          </a:solidFill>
                          <a:effectLst/>
                          <a:latin typeface="Arial"/>
                          <a:ea typeface="Arial"/>
                          <a:cs typeface="Arial"/>
                          <a:sym typeface="Arial"/>
                        </a:rPr>
                        <a:t>['Sub_metering_3'].mean())</a:t>
                      </a:r>
                      <a:endParaRPr lang="en-IN" sz="900" dirty="0"/>
                    </a:p>
                  </a:txBody>
                  <a:tcPr/>
                </a:tc>
                <a:tc>
                  <a:txBody>
                    <a:bodyPr/>
                    <a:lstStyle/>
                    <a:p>
                      <a:r>
                        <a:rPr lang="en-US" sz="900" dirty="0"/>
                        <a:t>Fills the null values with the mean of the column.</a:t>
                      </a:r>
                      <a:endParaRPr lang="en-IN" sz="900" dirty="0"/>
                    </a:p>
                  </a:txBody>
                  <a:tcPr/>
                </a:tc>
                <a:tc>
                  <a:txBody>
                    <a:bodyPr/>
                    <a:lstStyle/>
                    <a:p>
                      <a:r>
                        <a:rPr lang="en-IN" sz="900" dirty="0"/>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dirty="0"/>
                      </a:br>
                      <a:r>
                        <a:rPr lang="sv-SE" sz="900" b="0" i="0" u="none" strike="noStrike" cap="none" dirty="0">
                          <a:solidFill>
                            <a:srgbClr val="000000"/>
                          </a:solidFill>
                          <a:effectLst/>
                          <a:latin typeface="Arial"/>
                          <a:ea typeface="Arial"/>
                          <a:cs typeface="Arial"/>
                          <a:sym typeface="Arial"/>
                        </a:rPr>
                        <a:t>df.fillna(df['Sub_metering_3'].median())</a:t>
                      </a:r>
                      <a:endParaRPr lang="en-IN" sz="900" dirty="0"/>
                    </a:p>
                  </a:txBody>
                  <a:tcPr/>
                </a:tc>
                <a:tc>
                  <a:txBody>
                    <a:bodyPr/>
                    <a:lstStyle/>
                    <a:p>
                      <a:r>
                        <a:rPr lang="en-US" sz="900" dirty="0"/>
                        <a:t>Fills the null values with the median of the column.</a:t>
                      </a:r>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After filling with the median it outputs some sample of data.</a:t>
                      </a:r>
                    </a:p>
                    <a:p>
                      <a:endParaRPr lang="en-IN" sz="900" dirty="0"/>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df.unique</a:t>
                      </a:r>
                      <a:r>
                        <a:rPr lang="en-IN" sz="900" dirty="0"/>
                        <a:t>()</a:t>
                      </a:r>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Lists the unique values in a column.</a:t>
                      </a:r>
                      <a:endParaRPr lang="en-IN" sz="900" dirty="0"/>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It displays number of unique values in each column</a:t>
                      </a:r>
                    </a:p>
                    <a:p>
                      <a:endParaRPr lang="en-IN" sz="900" dirty="0"/>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2:</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612E623F-096C-6323-56B1-89447E481E08}"/>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dirty="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4" name="Rectangle 2">
            <a:extLst>
              <a:ext uri="{FF2B5EF4-FFF2-40B4-BE49-F238E27FC236}">
                <a16:creationId xmlns:a16="http://schemas.microsoft.com/office/drawing/2014/main" id="{52EB3BD8-29B7-DA5B-156E-5F95BDB5D96B}"/>
              </a:ext>
            </a:extLst>
          </p:cNvPr>
          <p:cNvSpPr>
            <a:spLocks noGrp="1" noChangeArrowheads="1"/>
          </p:cNvSpPr>
          <p:nvPr>
            <p:ph type="subTitle" idx="1"/>
          </p:nvPr>
        </p:nvSpPr>
        <p:spPr bwMode="auto">
          <a:xfrm>
            <a:off x="790734" y="1145252"/>
            <a:ext cx="75625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Steps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Loaded </a:t>
            </a:r>
            <a:r>
              <a:rPr kumimoji="0" lang="en-US" altLang="en-US" sz="1600" b="0" i="1" u="none" strike="noStrike" cap="none" normalizeH="0" baseline="0" dirty="0">
                <a:ln>
                  <a:noFill/>
                </a:ln>
                <a:solidFill>
                  <a:schemeClr val="tx1"/>
                </a:solidFill>
                <a:effectLst/>
                <a:latin typeface="Arial" panose="020B0604020202020204" pitchFamily="34" charset="0"/>
              </a:rPr>
              <a:t>household_power_consumption.txt</a:t>
            </a:r>
            <a:r>
              <a:rPr kumimoji="0" lang="en-US" altLang="en-US" sz="1600" b="0" i="0" u="none" strike="noStrike" cap="none" normalizeH="0" baseline="0" dirty="0">
                <a:ln>
                  <a:noFill/>
                </a:ln>
                <a:solidFill>
                  <a:schemeClr val="tx1"/>
                </a:solidFill>
                <a:effectLst/>
                <a:latin typeface="Arial" panose="020B0604020202020204" pitchFamily="34"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Missing values and non-numeric data identified.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Converted non-numeric to </a:t>
            </a:r>
            <a:r>
              <a:rPr kumimoji="0" lang="en-US" altLang="en-US" sz="1600" b="0" i="0" u="none" strike="noStrike" cap="none" normalizeH="0" baseline="0" dirty="0" err="1">
                <a:ln>
                  <a:noFill/>
                </a:ln>
                <a:solidFill>
                  <a:schemeClr val="tx1"/>
                </a:solidFill>
                <a:effectLst/>
                <a:latin typeface="Arial Unicode MS"/>
              </a:rPr>
              <a:t>NaN</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Filled missing values with </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Outcome: Cleaned dataset, ready for analysis and 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55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166535" y="1642592"/>
            <a:ext cx="3567559" cy="2243608"/>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Holiday</a:t>
            </a:r>
            <a:r>
              <a:rPr lang="en" dirty="0"/>
              <a:t>:</a:t>
            </a:r>
            <a:endParaRPr dirty="0"/>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369830"/>
            <a:ext cx="49844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Identify if the day is a holiday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 function </a:t>
            </a:r>
            <a:r>
              <a:rPr kumimoji="0" lang="en-US" altLang="en-US" sz="1800" b="0" i="0" u="none" strike="noStrike" cap="none" normalizeH="0" baseline="0" dirty="0" err="1">
                <a:ln>
                  <a:noFill/>
                </a:ln>
                <a:solidFill>
                  <a:schemeClr val="tx1"/>
                </a:solidFill>
                <a:effectLst/>
                <a:latin typeface="Arial Unicode MS"/>
              </a:rPr>
              <a:t>is_holiday</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date_str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to check if the day falls on a weekend.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Added a 'Holiday' column (binary: 1 for holiday, 0 for non-holiday).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Observations</a:t>
            </a:r>
            <a:r>
              <a:rPr kumimoji="0" lang="en-US" altLang="en-US" sz="1800" b="0" i="0" u="none" strike="noStrike" cap="none" normalizeH="0" baseline="0" dirty="0">
                <a:ln>
                  <a:noFill/>
                </a:ln>
                <a:solidFill>
                  <a:schemeClr val="tx1"/>
                </a:solidFill>
                <a:effectLst/>
                <a:latin typeface="Arial" panose="020B0604020202020204" pitchFamily="34" charset="0"/>
              </a:rPr>
              <a:t>: All data points in the dataset are marked as holidays (value 1). Need additional non-holiday data for comparison. </a:t>
            </a:r>
          </a:p>
        </p:txBody>
      </p:sp>
    </p:spTree>
    <p:extLst>
      <p:ext uri="{BB962C8B-B14F-4D97-AF65-F5344CB8AC3E}">
        <p14:creationId xmlns:p14="http://schemas.microsoft.com/office/powerpoint/2010/main" val="7498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a:t>
            </a:r>
            <a:r>
              <a:rPr lang="en-IN" dirty="0" err="1"/>
              <a:t>DateTime</a:t>
            </a:r>
            <a:r>
              <a:rPr lang="en" dirty="0"/>
              <a:t>:</a:t>
            </a:r>
            <a:endParaRPr dirty="0"/>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55466" y="1526054"/>
            <a:ext cx="80330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Convert Date and Time columns into a single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Method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Combined 'Date' and 'Time' into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using </a:t>
            </a:r>
            <a:r>
              <a:rPr kumimoji="0" lang="en-US" altLang="en-US" sz="2000" b="0" i="0" u="none" strike="noStrike" cap="none" normalizeH="0" baseline="0" dirty="0" err="1">
                <a:ln>
                  <a:noFill/>
                </a:ln>
                <a:solidFill>
                  <a:schemeClr val="tx1"/>
                </a:solidFill>
                <a:effectLst/>
                <a:latin typeface="Arial Unicode MS"/>
              </a:rPr>
              <a:t>pd.to_datetime</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Outcome</a:t>
            </a:r>
            <a:r>
              <a:rPr kumimoji="0" lang="en-US" altLang="en-US" sz="2000" b="0" i="0" u="none" strike="noStrike" cap="none" normalizeH="0" baseline="0" dirty="0">
                <a:ln>
                  <a:noFill/>
                </a:ln>
                <a:solidFill>
                  <a:schemeClr val="tx1"/>
                </a:solidFill>
                <a:effectLst/>
                <a:latin typeface="Arial" panose="020B0604020202020204" pitchFamily="34" charset="0"/>
              </a:rPr>
              <a:t>: The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 is now in the standard format (YYYY-MM-DD HH:MM:SS) for time-based analysis. </a:t>
            </a:r>
          </a:p>
        </p:txBody>
      </p:sp>
    </p:spTree>
    <p:extLst>
      <p:ext uri="{BB962C8B-B14F-4D97-AF65-F5344CB8AC3E}">
        <p14:creationId xmlns:p14="http://schemas.microsoft.com/office/powerpoint/2010/main" val="140067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Sunlight</a:t>
            </a:r>
            <a:r>
              <a:rPr lang="en" dirty="0"/>
              <a:t>:</a:t>
            </a:r>
            <a:endParaRPr dirty="0"/>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542490" y="1430507"/>
            <a:ext cx="40904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Identify whether it is daylight or not (from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Method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 function </a:t>
            </a:r>
            <a:r>
              <a:rPr kumimoji="0" lang="en-US" altLang="en-US" sz="1600" b="0" i="0" u="none" strike="noStrike" cap="none" normalizeH="0" baseline="0" dirty="0" err="1">
                <a:ln>
                  <a:noFill/>
                </a:ln>
                <a:solidFill>
                  <a:schemeClr val="tx1"/>
                </a:solidFill>
                <a:effectLst/>
                <a:latin typeface="Arial Unicode MS"/>
              </a:rPr>
              <a:t>is_light</a:t>
            </a:r>
            <a:r>
              <a:rPr kumimoji="0" lang="en-US" altLang="en-US" sz="1600" b="0" i="0" u="none" strike="noStrike" cap="none" normalizeH="0" baseline="0" dirty="0">
                <a:ln>
                  <a:noFill/>
                </a:ln>
                <a:solidFill>
                  <a:schemeClr val="tx1"/>
                </a:solidFill>
                <a:effectLst/>
                <a:latin typeface="Arial Unicode MS"/>
              </a:rPr>
              <a:t>(hour)</a:t>
            </a:r>
            <a:r>
              <a:rPr kumimoji="0" lang="en-US" altLang="en-US" sz="1600" b="0" i="0" u="none" strike="noStrike" cap="none" normalizeH="0" baseline="0" dirty="0">
                <a:ln>
                  <a:noFill/>
                </a:ln>
                <a:solidFill>
                  <a:schemeClr val="tx1"/>
                </a:solidFill>
                <a:effectLst/>
              </a:rPr>
              <a:t> to check if the hour falls within daylight hours (6 AM to 6 PM).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a 'light' column to represent daylight status (1 for daylight, 0 for non-daylight).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Outcome</a:t>
            </a:r>
            <a:r>
              <a:rPr kumimoji="0" lang="en-US" altLang="en-US" sz="1600" b="0" i="0" u="none" strike="noStrike" cap="none" normalizeH="0" baseline="0" dirty="0">
                <a:ln>
                  <a:noFill/>
                </a:ln>
                <a:solidFill>
                  <a:schemeClr val="tx1"/>
                </a:solidFill>
                <a:effectLst/>
                <a:latin typeface="Arial" panose="020B0604020202020204" pitchFamily="34" charset="0"/>
              </a:rPr>
              <a:t>: All records in the sample fall within daylight hours, so the 'light' column is marked as 1. </a:t>
            </a: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tretch>
            <a:fillRect/>
          </a:stretch>
        </p:blipFill>
        <p:spPr>
          <a:xfrm>
            <a:off x="4632960" y="1677485"/>
            <a:ext cx="4049109" cy="2553032"/>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Plots:</a:t>
            </a:r>
            <a:endParaRPr dirty="0"/>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Graphical Insights into Power Consumption</a:t>
            </a:r>
            <a:r>
              <a:rPr lang="en" dirty="0"/>
              <a:t>:</a:t>
            </a:r>
            <a:endParaRPr dirty="0"/>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61982"/>
            <a:ext cx="811085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Active Power Over 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Line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Intensity vs. Global Active 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Scatter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Global_intensity</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Positive correlation—higher intensity leads to increased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Distribution of 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Histogram of </a:t>
            </a:r>
            <a:r>
              <a:rPr kumimoji="0" lang="en-US" altLang="en-US" sz="1600" b="0" i="1" u="none" strike="noStrike" cap="none" normalizeH="0" baseline="0" dirty="0">
                <a:ln>
                  <a:noFill/>
                </a:ln>
                <a:solidFill>
                  <a:schemeClr val="tx1"/>
                </a:solidFill>
                <a:effectLst/>
                <a:latin typeface="Arial" panose="020B0604020202020204" pitchFamily="34" charset="0"/>
              </a:rPr>
              <a:t>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graphicFrame>
        <p:nvGraphicFramePr>
          <p:cNvPr id="299" name="Google Shape;299;p34"/>
          <p:cNvGraphicFramePr/>
          <p:nvPr>
            <p:extLst>
              <p:ext uri="{D42A27DB-BD31-4B8C-83A1-F6EECF244321}">
                <p14:modId xmlns:p14="http://schemas.microsoft.com/office/powerpoint/2010/main" val="3662583439"/>
              </p:ext>
            </p:extLst>
          </p:nvPr>
        </p:nvGraphicFramePr>
        <p:xfrm>
          <a:off x="720000" y="1316804"/>
          <a:ext cx="7704000" cy="2903175"/>
        </p:xfrm>
        <a:graphic>
          <a:graphicData uri="http://schemas.openxmlformats.org/drawingml/2006/table">
            <a:tbl>
              <a:tblPr>
                <a:noFill/>
                <a:tableStyleId>{EB08E8BD-6E70-407B-A532-1D3BC430BFD4}</a:tableStyleId>
              </a:tblPr>
              <a:tblGrid>
                <a:gridCol w="2343350">
                  <a:extLst>
                    <a:ext uri="{9D8B030D-6E8A-4147-A177-3AD203B41FA5}">
                      <a16:colId xmlns:a16="http://schemas.microsoft.com/office/drawing/2014/main" val="20000"/>
                    </a:ext>
                  </a:extLst>
                </a:gridCol>
                <a:gridCol w="5360650">
                  <a:extLst>
                    <a:ext uri="{9D8B030D-6E8A-4147-A177-3AD203B41FA5}">
                      <a16:colId xmlns:a16="http://schemas.microsoft.com/office/drawing/2014/main" val="20001"/>
                    </a:ext>
                  </a:extLst>
                </a:gridCol>
              </a:tblGrid>
              <a:tr h="384050">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Project Objective and Overview</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dirty="0"/>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1</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a:t>Basic Data Exploration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2</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t>Data Visualization and Encoding</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3</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Creation and Comparison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4</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dirty="0"/>
                        <a:t>Time Series Forecasting With ARIMA And Prophet</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5575">
                <a:tc>
                  <a:txBody>
                    <a:bodyPr/>
                    <a:lstStyle/>
                    <a:p>
                      <a:pPr marL="0" lvl="0" indent="0" algn="l" rtl="0">
                        <a:spcBef>
                          <a:spcPts val="0"/>
                        </a:spcBef>
                        <a:spcAft>
                          <a:spcPts val="0"/>
                        </a:spcAft>
                        <a:buNone/>
                      </a:pPr>
                      <a:r>
                        <a:rPr lang="en" sz="1000" dirty="0">
                          <a:solidFill>
                            <a:schemeClr val="dk1"/>
                          </a:solidFill>
                          <a:latin typeface="Figtree Black"/>
                          <a:ea typeface="Figtree Black"/>
                          <a:cs typeface="Figtree Black"/>
                          <a:sym typeface="Figtree Black"/>
                        </a:rPr>
                        <a:t>Model Evaluation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evaluation using metrics to assess accuracy and performance of predictive models</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5575">
                <a:tc>
                  <a:txBody>
                    <a:bodyPr/>
                    <a:lstStyle/>
                    <a:p>
                      <a:pPr marL="0" lvl="0" indent="0" algn="l" rtl="0">
                        <a:spcBef>
                          <a:spcPts val="0"/>
                        </a:spcBef>
                        <a:spcAft>
                          <a:spcPts val="0"/>
                        </a:spcAft>
                        <a:buNone/>
                      </a:pPr>
                      <a:r>
                        <a:rPr lang="en-IN" sz="1000" dirty="0">
                          <a:solidFill>
                            <a:schemeClr val="dk1"/>
                          </a:solidFill>
                          <a:latin typeface="Figtree Black"/>
                          <a:ea typeface="Figtree Black"/>
                          <a:cs typeface="Figtree Black"/>
                          <a:sym typeface="Figtree Black"/>
                        </a:rPr>
                        <a:t>Conclusion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dirty="0"/>
                        <a:t>Summarizing Insights and Recommendations For Optimizing Household Energy Consumption.</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Analysis and Recommendations:</a:t>
            </a:r>
            <a:endParaRPr dirty="0"/>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872342"/>
            <a:ext cx="836961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Average Power Consumption Insights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Holiday vs. Non-Holiday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Higher power consumption observed on holidays.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Daylight vs. Non-Daylight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peaks during daylight hours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Conclusions and 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Addressed missing data and converted data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Engineered features like 'Holiday', '</a:t>
            </a:r>
            <a:r>
              <a:rPr kumimoji="0" lang="en-US" altLang="en-US" sz="1600" b="0" i="0"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 and 'Light' for enhanced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Perform in-depth analysis of time-based trends using engineered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Leverage time-series models for forecasting power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006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3:</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5F75E989-255C-BA2B-B25F-45E89355A80A}"/>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dirty="0">
                <a:latin typeface="Figtree Black" panose="020B0604020202020204" charset="0"/>
              </a:rPr>
              <a:t> (MODEL CREATION AND COMPARISON)</a:t>
            </a:r>
            <a:endParaRPr lang="en-IN" sz="1600" b="1" dirty="0">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Regression Models Overview:</a:t>
            </a:r>
            <a:endParaRPr dirty="0"/>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332175" y="1086305"/>
            <a:ext cx="8592419" cy="3325735"/>
          </a:xfrm>
          <a:prstGeom prst="rect">
            <a:avLst/>
          </a:prstGeom>
        </p:spPr>
        <p:txBody>
          <a:bodyPr spcFirstLastPara="1" wrap="square" lIns="91425" tIns="91425" rIns="91425" bIns="91425" anchor="t" anchorCtr="0">
            <a:noAutofit/>
          </a:bodyPr>
          <a:lstStyle/>
          <a:p>
            <a:r>
              <a:rPr lang="en-US" b="1" dirty="0"/>
              <a:t>Linear Regression</a:t>
            </a:r>
          </a:p>
          <a:p>
            <a:pPr marL="139700" indent="0">
              <a:buNone/>
            </a:pPr>
            <a:r>
              <a:rPr lang="en-US" dirty="0"/>
              <a:t>Linear Regression fits a straight line to the data by minimizing the error between predicted and actual values. It works well for data with strong linear relationships but struggles with overfitting. Use it for simple, interpretable models without regularization.</a:t>
            </a:r>
          </a:p>
          <a:p>
            <a:r>
              <a:rPr lang="en-US" b="1" dirty="0"/>
              <a:t>Lasso Regression</a:t>
            </a:r>
          </a:p>
          <a:p>
            <a:pPr marL="139700" indent="0">
              <a:buNone/>
            </a:pPr>
            <a:r>
              <a:rPr lang="en-US" dirty="0"/>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r>
              <a:rPr lang="en-US" b="1" dirty="0"/>
              <a:t>Ridge Regression</a:t>
            </a:r>
          </a:p>
          <a:p>
            <a:pPr marL="139700" indent="0">
              <a:buNone/>
            </a:pPr>
            <a:r>
              <a:rPr lang="en-US" dirty="0"/>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a:p>
            <a:pPr marL="0" lvl="0" indent="0" algn="l" rtl="0">
              <a:spcBef>
                <a:spcPts val="0"/>
              </a:spcBef>
              <a:spcAft>
                <a:spcPts val="0"/>
              </a:spcAft>
              <a:buNone/>
            </a:pPr>
            <a:endParaRPr u="sng" dirty="0"/>
          </a:p>
        </p:txBody>
      </p:sp>
    </p:spTree>
    <p:extLst>
      <p:ext uri="{BB962C8B-B14F-4D97-AF65-F5344CB8AC3E}">
        <p14:creationId xmlns:p14="http://schemas.microsoft.com/office/powerpoint/2010/main" val="250530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Training and Testing:</a:t>
            </a:r>
            <a:endParaRPr dirty="0"/>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355035" y="987245"/>
            <a:ext cx="8186985" cy="1085395"/>
          </a:xfrm>
          <a:prstGeom prst="rect">
            <a:avLst/>
          </a:prstGeom>
        </p:spPr>
        <p:txBody>
          <a:bodyPr spcFirstLastPara="1" wrap="square" lIns="91425" tIns="91425" rIns="91425" bIns="91425" anchor="t" anchorCtr="0">
            <a:noAutofit/>
          </a:bodyPr>
          <a:lstStyle/>
          <a:p>
            <a:pPr marL="139700" indent="0">
              <a:buNone/>
            </a:pPr>
            <a:r>
              <a:rPr lang="en-US" sz="1600" dirty="0"/>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sz="1600" u="sng" dirty="0"/>
          </a:p>
        </p:txBody>
      </p:sp>
      <p:sp>
        <p:nvSpPr>
          <p:cNvPr id="2" name="Google Shape;1251;p63">
            <a:extLst>
              <a:ext uri="{FF2B5EF4-FFF2-40B4-BE49-F238E27FC236}">
                <a16:creationId xmlns:a16="http://schemas.microsoft.com/office/drawing/2014/main" id="{1FB2DAAE-E8E2-52FA-7E71-2FADB637913F}"/>
              </a:ext>
            </a:extLst>
          </p:cNvPr>
          <p:cNvSpPr txBox="1">
            <a:spLocks/>
          </p:cNvSpPr>
          <p:nvPr/>
        </p:nvSpPr>
        <p:spPr>
          <a:xfrm>
            <a:off x="448006" y="2319544"/>
            <a:ext cx="8132114" cy="22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9pPr>
          </a:lstStyle>
          <a:p>
            <a:r>
              <a:rPr lang="en-IN" sz="2000" dirty="0"/>
              <a:t>Who performs better:</a:t>
            </a:r>
          </a:p>
          <a:p>
            <a:endParaRPr lang="en-IN" sz="2000" dirty="0"/>
          </a:p>
          <a:p>
            <a:r>
              <a:rPr lang="en-US" sz="1600" dirty="0">
                <a:latin typeface="Hanken Grotesk" panose="020B0604020202020204" charset="0"/>
              </a:rPr>
              <a:t>Ridge Regression usually performs better in complex datasets with many correlated features because it regularizes without eliminating any variables.</a:t>
            </a:r>
          </a:p>
          <a:p>
            <a:r>
              <a:rPr lang="en-US" sz="1600" dirty="0">
                <a:latin typeface="Hanken Grotesk" panose="020B0604020202020204" charset="0"/>
              </a:rPr>
              <a:t>Lasso Regression works well if feature selection is needed, but can sometimes lose accuracy by removing too many features.</a:t>
            </a:r>
          </a:p>
          <a:p>
            <a:r>
              <a:rPr lang="en-US" sz="1600" dirty="0">
                <a:latin typeface="Hanken Grotesk" panose="020B0604020202020204" charset="0"/>
              </a:rPr>
              <a:t>Linear Regression is simpler but may overfit with noisy or complex data, often outperformed by Ridge and Lasso.</a:t>
            </a:r>
            <a:endParaRPr lang="en-IN" sz="1600" dirty="0">
              <a:latin typeface="Hanken Grotesk" panose="020B0604020202020204" charset="0"/>
            </a:endParaRPr>
          </a:p>
          <a:p>
            <a:endParaRPr lang="en-IN" sz="2000" dirty="0"/>
          </a:p>
        </p:txBody>
      </p:sp>
    </p:spTree>
    <p:extLst>
      <p:ext uri="{BB962C8B-B14F-4D97-AF65-F5344CB8AC3E}">
        <p14:creationId xmlns:p14="http://schemas.microsoft.com/office/powerpoint/2010/main" val="238862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Performance Metrics:</a:t>
            </a:r>
            <a:endParaRPr dirty="0"/>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r>
              <a:rPr lang="en-US" b="1" dirty="0"/>
              <a:t>Root Mean Squared Error (RMSE)</a:t>
            </a:r>
            <a:endParaRPr lang="en-US" dirty="0"/>
          </a:p>
          <a:p>
            <a:pPr>
              <a:buFont typeface="Arial" panose="020B0604020202020204" pitchFamily="34" charset="0"/>
              <a:buChar char="•"/>
            </a:pPr>
            <a:r>
              <a:rPr lang="en-US" b="1" dirty="0"/>
              <a:t>Definition</a:t>
            </a:r>
            <a:r>
              <a:rPr lang="en-US" dirty="0"/>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dirty="0"/>
              <a:t>Use Case</a:t>
            </a:r>
            <a:r>
              <a:rPr lang="en-US" dirty="0"/>
              <a:t>: Used to evaluate the accuracy of regression models by measuring the difference between predicted and actual values.</a:t>
            </a:r>
          </a:p>
          <a:p>
            <a:pPr>
              <a:buFont typeface="Arial" panose="020B0604020202020204" pitchFamily="34" charset="0"/>
              <a:buChar char="•"/>
            </a:pPr>
            <a:endParaRPr lang="en-US" dirty="0"/>
          </a:p>
          <a:p>
            <a:r>
              <a:rPr lang="en-US" b="1" dirty="0"/>
              <a:t>R² Score</a:t>
            </a:r>
            <a:endParaRPr lang="en-US" dirty="0"/>
          </a:p>
          <a:p>
            <a:pPr>
              <a:buFont typeface="Arial" panose="020B0604020202020204" pitchFamily="34" charset="0"/>
              <a:buChar char="•"/>
            </a:pPr>
            <a:r>
              <a:rPr lang="en-US" b="1" dirty="0"/>
              <a:t>Definition</a:t>
            </a:r>
            <a:r>
              <a:rPr lang="en-US" dirty="0"/>
              <a:t>: Measures how well the model explains the variance in the data. A score of 1 indicates perfect fit, while 0 indicates no explanatory power.</a:t>
            </a:r>
          </a:p>
          <a:p>
            <a:pPr>
              <a:buFont typeface="Arial" panose="020B0604020202020204" pitchFamily="34" charset="0"/>
              <a:buChar char="•"/>
            </a:pPr>
            <a:r>
              <a:rPr lang="en-US" b="1" dirty="0"/>
              <a:t>Use Case</a:t>
            </a:r>
            <a:r>
              <a:rPr lang="en-US" dirty="0"/>
              <a:t>: Used to determine the goodness of fit for regression models.</a:t>
            </a:r>
          </a:p>
          <a:p>
            <a:pPr>
              <a:buFont typeface="Arial" panose="020B0604020202020204" pitchFamily="34" charset="0"/>
              <a:buChar char="•"/>
            </a:pPr>
            <a:endParaRPr lang="en-US" dirty="0"/>
          </a:p>
          <a:p>
            <a:pPr marL="139700" indent="0">
              <a:buNone/>
            </a:pPr>
            <a:endParaRPr lang="en-US" dirty="0"/>
          </a:p>
          <a:p>
            <a:pPr marL="0" lvl="0" indent="0" algn="l" rtl="0">
              <a:spcBef>
                <a:spcPts val="0"/>
              </a:spcBef>
              <a:spcAft>
                <a:spcPts val="0"/>
              </a:spcAft>
              <a:buNone/>
            </a:pPr>
            <a:endParaRPr u="sng" dirty="0"/>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4:</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dirty="0">
                <a:latin typeface="Figtree Black" panose="020B0604020202020204" charset="0"/>
              </a:rPr>
              <a:t>(TIME SERIES FORECASTING WITH ARIMA </a:t>
            </a:r>
          </a:p>
          <a:p>
            <a:r>
              <a:rPr lang="en-US" sz="1600" dirty="0">
                <a:latin typeface="Figtree Black" panose="020B0604020202020204" charset="0"/>
              </a:rPr>
              <a:t>AND PROPHET MODELS)</a:t>
            </a:r>
            <a:endParaRPr lang="en-IN" sz="1600" dirty="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Time Series Forecasting:</a:t>
            </a:r>
            <a:endParaRPr dirty="0"/>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87503" y="1033608"/>
            <a:ext cx="81689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Time series forecasting is used to predict future values based on past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Common applications: sales predictions, stock prices,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this presentation, we will forecast energy consumption using two popular models: ARIMA and Prophet. </a:t>
            </a:r>
          </a:p>
        </p:txBody>
      </p:sp>
    </p:spTree>
    <p:extLst>
      <p:ext uri="{BB962C8B-B14F-4D97-AF65-F5344CB8AC3E}">
        <p14:creationId xmlns:p14="http://schemas.microsoft.com/office/powerpoint/2010/main" val="835012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ARIMA Model:</a:t>
            </a:r>
            <a:endParaRPr dirty="0"/>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860908" y="489302"/>
            <a:ext cx="7439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t>(</a:t>
            </a:r>
            <a:r>
              <a:rPr lang="en-IN" sz="1600" b="1" dirty="0" err="1"/>
              <a:t>AutoRegressive</a:t>
            </a:r>
            <a:r>
              <a:rPr lang="en-IN" sz="1600" b="1" dirty="0"/>
              <a:t> Integrated Moving Average)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789566"/>
            <a:ext cx="80433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combines: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AR (Auto-Regressive)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number of lagged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 (Integrated)</a:t>
            </a:r>
            <a:r>
              <a:rPr kumimoji="0" lang="en-US" altLang="en-US" sz="1600" b="0" i="0" u="none" strike="noStrike" cap="none" normalizeH="0" baseline="0" dirty="0">
                <a:ln>
                  <a:noFill/>
                </a:ln>
                <a:solidFill>
                  <a:schemeClr val="tx1"/>
                </a:solidFill>
                <a:effectLst/>
                <a:latin typeface="Arial" panose="020B0604020202020204" pitchFamily="34" charset="0"/>
              </a:rPr>
              <a:t>: Differencing the series to make it 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 (Moving Average)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residual error from a moving average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75461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Steps to Implement ARIMA:</a:t>
            </a:r>
            <a:endParaRPr sz="2400" dirty="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2.Splitting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Prophet Model:</a:t>
            </a:r>
            <a:endParaRPr dirty="0"/>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460557" y="652284"/>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Handles missing data well.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Can model holidays and seasonality.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5981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dirty="0">
                <a:solidFill>
                  <a:schemeClr val="dk1"/>
                </a:solidFill>
                <a:latin typeface="Figtree Black"/>
                <a:ea typeface="Figtree Black"/>
                <a:cs typeface="Figtree Black"/>
                <a:sym typeface="Figtree Black"/>
              </a:rPr>
              <a:t>Dataset: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446550"/>
          </a:xfrm>
          <a:prstGeom prst="rect">
            <a:avLst/>
          </a:prstGeom>
          <a:noFill/>
        </p:spPr>
        <p:txBody>
          <a:bodyPr wrap="square" rtlCol="0">
            <a:spAutoFit/>
          </a:bodyPr>
          <a:lstStyle/>
          <a:p>
            <a:r>
              <a:rPr lang="en-IN" sz="2400" b="1" dirty="0"/>
              <a:t>Household Power Consumption File </a:t>
            </a:r>
          </a:p>
          <a:p>
            <a:r>
              <a:rPr lang="en-IN" sz="2400" b="1" dirty="0"/>
              <a:t>(Drive Link): </a:t>
            </a:r>
            <a:r>
              <a:rPr lang="en-IN" sz="2000" dirty="0"/>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Steps to Implement Prophet:</a:t>
            </a:r>
            <a:endParaRPr sz="2000" dirty="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8659" y="1103828"/>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Forecasting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dirty="0"/>
              <a:t>Plots from Prophet Model:</a:t>
            </a:r>
          </a:p>
        </p:txBody>
      </p:sp>
      <p:pic>
        <p:nvPicPr>
          <p:cNvPr id="12" name="Picture 11">
            <a:extLst>
              <a:ext uri="{FF2B5EF4-FFF2-40B4-BE49-F238E27FC236}">
                <a16:creationId xmlns:a16="http://schemas.microsoft.com/office/drawing/2014/main" id="{E9362B5B-2045-15AF-AC42-F2AE3A440A6E}"/>
              </a:ext>
            </a:extLst>
          </p:cNvPr>
          <p:cNvPicPr>
            <a:picLocks noChangeAspect="1"/>
          </p:cNvPicPr>
          <p:nvPr/>
        </p:nvPicPr>
        <p:blipFill>
          <a:blip r:embed="rId3"/>
          <a:stretch>
            <a:fillRect/>
          </a:stretch>
        </p:blipFill>
        <p:spPr>
          <a:xfrm>
            <a:off x="480060" y="1027098"/>
            <a:ext cx="6246676" cy="1733095"/>
          </a:xfrm>
          <a:prstGeom prst="rect">
            <a:avLst/>
          </a:prstGeom>
        </p:spPr>
      </p:pic>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4"/>
          <a:stretch>
            <a:fillRect/>
          </a:stretch>
        </p:blipFill>
        <p:spPr>
          <a:xfrm>
            <a:off x="1397408" y="2876246"/>
            <a:ext cx="4411980" cy="1928909"/>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dirty="0"/>
              <a:t>Component Analysis from Prophet Model:</a:t>
            </a:r>
          </a:p>
        </p:txBody>
      </p:sp>
      <p:grpSp>
        <p:nvGrpSpPr>
          <p:cNvPr id="11" name="Group 10">
            <a:extLst>
              <a:ext uri="{FF2B5EF4-FFF2-40B4-BE49-F238E27FC236}">
                <a16:creationId xmlns:a16="http://schemas.microsoft.com/office/drawing/2014/main" id="{BB157CF2-899F-AA42-BF24-9A73AD3AE7CE}"/>
              </a:ext>
            </a:extLst>
          </p:cNvPr>
          <p:cNvGrpSpPr/>
          <p:nvPr/>
        </p:nvGrpSpPr>
        <p:grpSpPr>
          <a:xfrm>
            <a:off x="581033" y="1279830"/>
            <a:ext cx="7981934" cy="2989174"/>
            <a:chOff x="283853" y="1112190"/>
            <a:chExt cx="7981934" cy="2989174"/>
          </a:xfrm>
        </p:grpSpPr>
        <p:pic>
          <p:nvPicPr>
            <p:cNvPr id="3" name="Picture 2">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356566" y="1162729"/>
              <a:ext cx="3621074" cy="1173333"/>
            </a:xfrm>
            <a:prstGeom prst="rect">
              <a:avLst/>
            </a:prstGeom>
          </p:spPr>
        </p:pic>
        <p:pic>
          <p:nvPicPr>
            <p:cNvPr id="6" name="Picture 5">
              <a:extLst>
                <a:ext uri="{FF2B5EF4-FFF2-40B4-BE49-F238E27FC236}">
                  <a16:creationId xmlns:a16="http://schemas.microsoft.com/office/drawing/2014/main" id="{0C49A4D6-B44A-5F98-251B-12CA058F5B70}"/>
                </a:ext>
              </a:extLst>
            </p:cNvPr>
            <p:cNvPicPr>
              <a:picLocks noChangeAspect="1"/>
            </p:cNvPicPr>
            <p:nvPr/>
          </p:nvPicPr>
          <p:blipFill>
            <a:blip r:embed="rId4"/>
            <a:stretch>
              <a:fillRect/>
            </a:stretch>
          </p:blipFill>
          <p:spPr>
            <a:xfrm>
              <a:off x="4572000" y="1112190"/>
              <a:ext cx="3693787" cy="1223872"/>
            </a:xfrm>
            <a:prstGeom prst="rect">
              <a:avLst/>
            </a:prstGeom>
          </p:spPr>
        </p:pic>
        <p:pic>
          <p:nvPicPr>
            <p:cNvPr id="8" name="Picture 7">
              <a:extLst>
                <a:ext uri="{FF2B5EF4-FFF2-40B4-BE49-F238E27FC236}">
                  <a16:creationId xmlns:a16="http://schemas.microsoft.com/office/drawing/2014/main" id="{F1908DF3-CB7D-B1C5-9686-CBAE4452E806}"/>
                </a:ext>
              </a:extLst>
            </p:cNvPr>
            <p:cNvPicPr>
              <a:picLocks noChangeAspect="1"/>
            </p:cNvPicPr>
            <p:nvPr/>
          </p:nvPicPr>
          <p:blipFill>
            <a:blip r:embed="rId5"/>
            <a:stretch>
              <a:fillRect/>
            </a:stretch>
          </p:blipFill>
          <p:spPr>
            <a:xfrm>
              <a:off x="283853" y="2807439"/>
              <a:ext cx="3693787" cy="1225322"/>
            </a:xfrm>
            <a:prstGeom prst="rect">
              <a:avLst/>
            </a:prstGeom>
          </p:spPr>
        </p:pic>
        <p:pic>
          <p:nvPicPr>
            <p:cNvPr id="10" name="Picture 9">
              <a:extLst>
                <a:ext uri="{FF2B5EF4-FFF2-40B4-BE49-F238E27FC236}">
                  <a16:creationId xmlns:a16="http://schemas.microsoft.com/office/drawing/2014/main" id="{863DF410-1A33-C499-2CC6-EDC29BED6B65}"/>
                </a:ext>
              </a:extLst>
            </p:cNvPr>
            <p:cNvPicPr>
              <a:picLocks noChangeAspect="1"/>
            </p:cNvPicPr>
            <p:nvPr/>
          </p:nvPicPr>
          <p:blipFill>
            <a:blip r:embed="rId6"/>
            <a:stretch>
              <a:fillRect/>
            </a:stretch>
          </p:blipFill>
          <p:spPr>
            <a:xfrm>
              <a:off x="4678283" y="2875090"/>
              <a:ext cx="3587504" cy="1226274"/>
            </a:xfrm>
            <a:prstGeom prst="rect">
              <a:avLst/>
            </a:prstGeom>
          </p:spPr>
        </p:pic>
      </p:grpSp>
    </p:spTree>
    <p:extLst>
      <p:ext uri="{BB962C8B-B14F-4D97-AF65-F5344CB8AC3E}">
        <p14:creationId xmlns:p14="http://schemas.microsoft.com/office/powerpoint/2010/main" val="436769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Mathematical Skeleton of the Models:</a:t>
            </a:r>
            <a:endParaRPr sz="2000" dirty="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dirty="0"/>
              <a:t>Prophet Model:</a:t>
            </a:r>
          </a:p>
          <a:p>
            <a:endParaRPr lang="en-IN" dirty="0"/>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dirty="0"/>
              <a:t>For More Info:</a:t>
            </a:r>
          </a:p>
          <a:p>
            <a:pPr marL="342900" indent="-342900">
              <a:buAutoNum type="arabicParenR"/>
            </a:pPr>
            <a:r>
              <a:rPr lang="en-IN" dirty="0">
                <a:hlinkClick r:id="rId5"/>
              </a:rPr>
              <a:t>https://peerj.com/preprints/3190.pdf#pdfjs.action=download</a:t>
            </a:r>
            <a:endParaRPr lang="en-IN" dirty="0"/>
          </a:p>
          <a:p>
            <a:pPr marL="342900" indent="-342900">
              <a:buAutoNum type="arabicParenR"/>
            </a:pPr>
            <a:r>
              <a:rPr lang="en-IN" dirty="0"/>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1601973" y="-260347"/>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Model Evaluation:</a:t>
            </a:r>
            <a:endParaRPr lang="en-IN" dirty="0"/>
          </a:p>
        </p:txBody>
      </p:sp>
      <p:sp>
        <p:nvSpPr>
          <p:cNvPr id="331" name="Google Shape;331;p36">
            <a:extLst>
              <a:ext uri="{FF2B5EF4-FFF2-40B4-BE49-F238E27FC236}">
                <a16:creationId xmlns:a16="http://schemas.microsoft.com/office/drawing/2014/main" id="{314E980E-944C-0023-B7C3-08FFF3C3E57D}"/>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6102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Regression Models:</a:t>
            </a:r>
            <a:endParaRPr dirty="0"/>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dirty="0"/>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 (Regression Models):</a:t>
            </a:r>
            <a:endParaRPr dirty="0"/>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80645" y="895805"/>
            <a:ext cx="841373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Linear and Ridge Regression</a:t>
            </a:r>
            <a:r>
              <a:rPr kumimoji="0" lang="en-US" altLang="en-US" sz="1600" b="0" i="0" u="none" strike="noStrike" cap="none" normalizeH="0" baseline="0" dirty="0">
                <a:ln>
                  <a:noFill/>
                </a:ln>
                <a:solidFill>
                  <a:schemeClr val="tx1"/>
                </a:solidFill>
                <a:effectLst/>
                <a:latin typeface="Arial" panose="020B0604020202020204" pitchFamily="34"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Lasso Regression</a:t>
            </a:r>
            <a:r>
              <a:rPr kumimoji="0" lang="en-US" altLang="en-US" sz="1600" b="0" i="0" u="none" strike="noStrike" cap="none" normalizeH="0" baseline="0" dirty="0">
                <a:ln>
                  <a:noFill/>
                </a:ln>
                <a:solidFill>
                  <a:schemeClr val="tx1"/>
                </a:solidFill>
                <a:effectLst/>
                <a:latin typeface="Arial" panose="020B0604020202020204" pitchFamily="34" charset="0"/>
              </a:rPr>
              <a:t> sacrifices some accuracy for simplicity by shrinking some coefficients to zero.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RMSE Comparison: </a:t>
            </a:r>
            <a:r>
              <a:rPr kumimoji="0" lang="en-US" altLang="en-US" sz="1600" b="0" i="0" u="none" strike="noStrike" cap="none" normalizeH="0" baseline="0" dirty="0">
                <a:ln>
                  <a:noFill/>
                </a:ln>
                <a:solidFill>
                  <a:schemeClr val="tx1"/>
                </a:solidFill>
                <a:effectLst/>
                <a:latin typeface="Arial" panose="020B0604020202020204" pitchFamily="34"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R² Score Comparison: </a:t>
            </a:r>
            <a:r>
              <a:rPr kumimoji="0" lang="en-US" altLang="en-US" sz="1600" b="0" i="0" u="none" strike="noStrike" cap="none" normalizeH="0" baseline="0" dirty="0">
                <a:ln>
                  <a:noFill/>
                </a:ln>
                <a:solidFill>
                  <a:schemeClr val="tx1"/>
                </a:solidFill>
                <a:effectLst/>
                <a:latin typeface="Arial" panose="020B0604020202020204" pitchFamily="34" charset="0"/>
              </a:rPr>
              <a:t>Linear and Ridge Regression have nearly identical R² scores, indicating they explain the variance in the data similarly.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Linear and Ridge are the most effective models for this dataset, with similar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Lasso provides a more simplified model by shrinking some coefficients but sacrifices a slight bit of accuracy in doing so.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Results and Comparison (ARIMA and Prophet):</a:t>
            </a:r>
            <a:endParaRPr sz="2400" dirty="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623799"/>
            <a:ext cx="794766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a:p>
            <a:r>
              <a:rPr lang="en-US" sz="1600" dirty="0"/>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ARIMA: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Prophet: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Works well with missing data.</a:t>
            </a:r>
          </a:p>
        </p:txBody>
      </p:sp>
    </p:spTree>
    <p:extLst>
      <p:ext uri="{BB962C8B-B14F-4D97-AF65-F5344CB8AC3E}">
        <p14:creationId xmlns:p14="http://schemas.microsoft.com/office/powerpoint/2010/main" val="11179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C060E6A-8252-01FD-6EAE-5D7D6BA87A9A}"/>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399D26E-E2B2-D47C-25BC-8ACCF2EE415D}"/>
              </a:ext>
            </a:extLst>
          </p:cNvPr>
          <p:cNvSpPr txBox="1">
            <a:spLocks noGrp="1"/>
          </p:cNvSpPr>
          <p:nvPr>
            <p:ph type="title"/>
          </p:nvPr>
        </p:nvSpPr>
        <p:spPr>
          <a:xfrm>
            <a:off x="2132006" y="306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Conclusion:</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0C5BEFE5-6FDB-04DE-BD6D-F9FA8B98BC3F}"/>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 name="TextBox 1">
            <a:extLst>
              <a:ext uri="{FF2B5EF4-FFF2-40B4-BE49-F238E27FC236}">
                <a16:creationId xmlns:a16="http://schemas.microsoft.com/office/drawing/2014/main" id="{AF506F5A-277D-3990-8850-B9C926E7C8B9}"/>
              </a:ext>
            </a:extLst>
          </p:cNvPr>
          <p:cNvSpPr txBox="1"/>
          <p:nvPr/>
        </p:nvSpPr>
        <p:spPr>
          <a:xfrm>
            <a:off x="2042160" y="2453640"/>
            <a:ext cx="4602480" cy="523220"/>
          </a:xfrm>
          <a:prstGeom prst="rect">
            <a:avLst/>
          </a:prstGeom>
          <a:noFill/>
        </p:spPr>
        <p:txBody>
          <a:bodyPr wrap="square" rtlCol="0">
            <a:spAutoFit/>
          </a:bodyPr>
          <a:lstStyle/>
          <a:p>
            <a:r>
              <a:rPr lang="en-IN" dirty="0">
                <a:latin typeface="Figtree Black" panose="020B0604020202020204" charset="0"/>
              </a:rPr>
              <a:t>GITHUB: https://github.com/gnananawin/Energy-consumption-and-Prediction.git</a:t>
            </a:r>
          </a:p>
        </p:txBody>
      </p:sp>
    </p:spTree>
    <p:extLst>
      <p:ext uri="{BB962C8B-B14F-4D97-AF65-F5344CB8AC3E}">
        <p14:creationId xmlns:p14="http://schemas.microsoft.com/office/powerpoint/2010/main" val="22351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31AFDD93-1D7B-E1F7-E31B-5AAE3C3290B2}"/>
            </a:ext>
          </a:extLst>
        </p:cNvPr>
        <p:cNvGrpSpPr/>
        <p:nvPr/>
      </p:nvGrpSpPr>
      <p:grpSpPr>
        <a:xfrm>
          <a:off x="0" y="0"/>
          <a:ext cx="0" cy="0"/>
          <a:chOff x="0" y="0"/>
          <a:chExt cx="0" cy="0"/>
        </a:xfrm>
      </p:grpSpPr>
      <p:sp>
        <p:nvSpPr>
          <p:cNvPr id="1252" name="Google Shape;1252;p63">
            <a:extLst>
              <a:ext uri="{FF2B5EF4-FFF2-40B4-BE49-F238E27FC236}">
                <a16:creationId xmlns:a16="http://schemas.microsoft.com/office/drawing/2014/main" id="{E062D203-2B43-3DEA-970D-1B665F0220AE}"/>
              </a:ext>
            </a:extLst>
          </p:cNvPr>
          <p:cNvSpPr txBox="1">
            <a:spLocks noGrp="1"/>
          </p:cNvSpPr>
          <p:nvPr>
            <p:ph type="subTitle" idx="1"/>
          </p:nvPr>
        </p:nvSpPr>
        <p:spPr>
          <a:xfrm>
            <a:off x="670561" y="594361"/>
            <a:ext cx="7528560" cy="3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In this project, we progressed through four key milestones. In </a:t>
            </a:r>
            <a:r>
              <a:rPr lang="en-US" sz="1800" b="1" dirty="0"/>
              <a:t>Milestone 1</a:t>
            </a:r>
            <a:r>
              <a:rPr lang="en-US" sz="1800" dirty="0"/>
              <a:t>, we conducted basic exploration, gaining insights into the dataset. </a:t>
            </a:r>
            <a:r>
              <a:rPr lang="en-US" sz="1800" b="1" dirty="0"/>
              <a:t>Milestone 2</a:t>
            </a:r>
            <a:r>
              <a:rPr lang="en-US" sz="1800" dirty="0"/>
              <a:t> focused on visualizing parameters and performing feature engineering to prepare the data for modeling. In </a:t>
            </a:r>
            <a:r>
              <a:rPr lang="en-US" sz="1800" b="1" dirty="0"/>
              <a:t>Milestone 3</a:t>
            </a:r>
            <a:r>
              <a:rPr lang="en-US" sz="1800" dirty="0"/>
              <a:t>, we implemented regression models to predict energy consumption. Finally, in </a:t>
            </a:r>
            <a:r>
              <a:rPr lang="en-US" sz="1800" b="1" dirty="0"/>
              <a:t>Milestone 4</a:t>
            </a:r>
            <a:r>
              <a:rPr lang="en-US" sz="1800" dirty="0"/>
              <a:t>, we explored time series forecasting using ARIMA and Prophet models, analyzing their accuracy in predicting future energy usage. Each milestone built upon the previous one, enhancing our understanding and prediction capabilities, ultimately leading to a comprehensive analysis of energy consumption trends. Through these efforts, we have achieved an efficient and reliable analysis and prediction of energy consumption patterns.</a:t>
            </a:r>
            <a:endParaRPr sz="1800" u="sng" dirty="0"/>
          </a:p>
        </p:txBody>
      </p:sp>
    </p:spTree>
    <p:extLst>
      <p:ext uri="{BB962C8B-B14F-4D97-AF65-F5344CB8AC3E}">
        <p14:creationId xmlns:p14="http://schemas.microsoft.com/office/powerpoint/2010/main" val="215370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935666" y="88605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Project Objective and Overview:</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5E742D4D-91A6-9ADC-28CB-BEF6A77D39B6}"/>
            </a:ext>
          </a:extLst>
        </p:cNvPr>
        <p:cNvGrpSpPr/>
        <p:nvPr/>
      </p:nvGrpSpPr>
      <p:grpSpPr>
        <a:xfrm>
          <a:off x="0" y="0"/>
          <a:ext cx="0" cy="0"/>
          <a:chOff x="0" y="0"/>
          <a:chExt cx="0" cy="0"/>
        </a:xfrm>
      </p:grpSpPr>
      <p:sp>
        <p:nvSpPr>
          <p:cNvPr id="414" name="Google Shape;414;p43">
            <a:extLst>
              <a:ext uri="{FF2B5EF4-FFF2-40B4-BE49-F238E27FC236}">
                <a16:creationId xmlns:a16="http://schemas.microsoft.com/office/drawing/2014/main" id="{6CB7B4CA-8C9C-2896-119E-80120F4DC14B}"/>
              </a:ext>
            </a:extLst>
          </p:cNvPr>
          <p:cNvSpPr txBox="1">
            <a:spLocks noGrp="1"/>
          </p:cNvSpPr>
          <p:nvPr>
            <p:ph type="title"/>
          </p:nvPr>
        </p:nvSpPr>
        <p:spPr>
          <a:xfrm>
            <a:off x="1561948" y="2008408"/>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Thank You</a:t>
            </a:r>
            <a:endParaRPr sz="4800" dirty="0"/>
          </a:p>
        </p:txBody>
      </p:sp>
    </p:spTree>
    <p:extLst>
      <p:ext uri="{BB962C8B-B14F-4D97-AF65-F5344CB8AC3E}">
        <p14:creationId xmlns:p14="http://schemas.microsoft.com/office/powerpoint/2010/main" val="347878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dirty="0"/>
              <a:t>Project Objective</a:t>
            </a:r>
            <a:r>
              <a:rPr lang="en-IN" sz="2400" dirty="0">
                <a:solidFill>
                  <a:schemeClr val="dk1"/>
                </a:solidFill>
                <a:latin typeface="Figtree Black"/>
                <a:ea typeface="Figtree Black"/>
                <a:cs typeface="Figtree Black"/>
                <a:sym typeface="Figtree Black"/>
              </a:rPr>
              <a: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861048" cy="3046988"/>
          </a:xfrm>
          <a:prstGeom prst="rect">
            <a:avLst/>
          </a:prstGeom>
          <a:noFill/>
        </p:spPr>
        <p:txBody>
          <a:bodyPr wrap="square" rtlCol="0">
            <a:spAutoFit/>
          </a:bodyPr>
          <a:lstStyle/>
          <a:p>
            <a:r>
              <a:rPr lang="en-US" sz="1600" dirty="0"/>
              <a:t>The primary objective of this project is to analyze household power consumption data to:</a:t>
            </a:r>
          </a:p>
          <a:p>
            <a:pPr>
              <a:buFont typeface="Arial" panose="020B0604020202020204" pitchFamily="34" charset="0"/>
              <a:buChar char="•"/>
            </a:pPr>
            <a:r>
              <a:rPr lang="en-US" sz="1600" b="1" dirty="0"/>
              <a:t>Identify consumption patterns</a:t>
            </a:r>
            <a:r>
              <a:rPr lang="en-US" sz="1600" dirty="0"/>
              <a:t>: Understand how energy usage varies over time and across different appliances.</a:t>
            </a:r>
          </a:p>
          <a:p>
            <a:pPr>
              <a:buFont typeface="Arial" panose="020B0604020202020204" pitchFamily="34" charset="0"/>
              <a:buChar char="•"/>
            </a:pPr>
            <a:r>
              <a:rPr lang="en-US" sz="1600" b="1" dirty="0"/>
              <a:t>Discover peak usage times</a:t>
            </a:r>
            <a:r>
              <a:rPr lang="en-US" sz="1600" dirty="0"/>
              <a:t>: Pinpoint the times when energy demand is at its highest.</a:t>
            </a:r>
          </a:p>
          <a:p>
            <a:pPr>
              <a:buFont typeface="Arial" panose="020B0604020202020204" pitchFamily="34" charset="0"/>
              <a:buChar char="•"/>
            </a:pPr>
            <a:r>
              <a:rPr lang="en-US" sz="1600" b="1" dirty="0"/>
              <a:t>Handle data challenges</a:t>
            </a:r>
            <a:r>
              <a:rPr lang="en-US" sz="1600" dirty="0"/>
              <a:t>: Address missing values and fluctuations to ensure accurate analysis.</a:t>
            </a:r>
          </a:p>
          <a:p>
            <a:pPr>
              <a:buFont typeface="Arial" panose="020B0604020202020204" pitchFamily="34" charset="0"/>
              <a:buChar char="•"/>
            </a:pPr>
            <a:r>
              <a:rPr lang="en-US" sz="1600" b="1" dirty="0"/>
              <a:t>Forecast future demand</a:t>
            </a:r>
            <a:r>
              <a:rPr lang="en-US" sz="1600" dirty="0"/>
              <a:t>: Use advanced time-series models to predict household energy requirements.</a:t>
            </a:r>
          </a:p>
          <a:p>
            <a:pPr>
              <a:buFont typeface="Arial" panose="020B0604020202020204" pitchFamily="34" charset="0"/>
              <a:buChar char="•"/>
            </a:pPr>
            <a:r>
              <a:rPr lang="en-US" sz="1600" b="1" dirty="0"/>
              <a:t>Derive actionable insights</a:t>
            </a:r>
            <a:r>
              <a:rPr lang="en-US" sz="1600" dirty="0"/>
              <a:t>: Provide recommendations for optimizing energy consumption and improving energy efficiency in households.</a:t>
            </a:r>
          </a:p>
        </p:txBody>
      </p:sp>
    </p:spTree>
    <p:extLst>
      <p:ext uri="{BB962C8B-B14F-4D97-AF65-F5344CB8AC3E}">
        <p14:creationId xmlns:p14="http://schemas.microsoft.com/office/powerpoint/2010/main" val="28082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dirty="0"/>
              <a:t>Project Overview:</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3293209"/>
          </a:xfrm>
          <a:prstGeom prst="rect">
            <a:avLst/>
          </a:prstGeom>
          <a:noFill/>
        </p:spPr>
        <p:txBody>
          <a:bodyPr wrap="square" rtlCol="0">
            <a:spAutoFit/>
          </a:bodyPr>
          <a:lstStyle/>
          <a:p>
            <a:r>
              <a:rPr lang="en-IN" sz="1600" dirty="0"/>
              <a:t>The project analyses household energy usage using a dataset with minute-level data on power consumption, voltage, intensity, and appliance usage.</a:t>
            </a:r>
          </a:p>
          <a:p>
            <a:r>
              <a:rPr lang="en-IN" sz="1600" b="1" dirty="0"/>
              <a:t>Milestones:</a:t>
            </a:r>
          </a:p>
          <a:p>
            <a:pPr>
              <a:buFont typeface="+mj-lt"/>
              <a:buAutoNum type="arabicPeriod"/>
            </a:pPr>
            <a:r>
              <a:rPr lang="en-IN" sz="1600" b="1" dirty="0"/>
              <a:t>Data Exploration</a:t>
            </a:r>
            <a:r>
              <a:rPr lang="en-IN" sz="1600" dirty="0"/>
              <a:t>: Examined dataset structure and handled missing data.</a:t>
            </a:r>
          </a:p>
          <a:p>
            <a:pPr>
              <a:buFont typeface="+mj-lt"/>
              <a:buAutoNum type="arabicPeriod"/>
            </a:pPr>
            <a:r>
              <a:rPr lang="en-IN" sz="1600" b="1" dirty="0"/>
              <a:t>Visualization &amp; Encoding</a:t>
            </a:r>
            <a:r>
              <a:rPr lang="en-IN" sz="1600" dirty="0"/>
              <a:t>: Visualized trends and encoded time-based features.</a:t>
            </a:r>
          </a:p>
          <a:p>
            <a:pPr>
              <a:buFont typeface="+mj-lt"/>
              <a:buAutoNum type="arabicPeriod"/>
            </a:pPr>
            <a:r>
              <a:rPr lang="en-IN" sz="1600" b="1" dirty="0"/>
              <a:t>Model Creation</a:t>
            </a:r>
            <a:r>
              <a:rPr lang="en-IN" sz="1600" dirty="0"/>
              <a:t>: Developed regression models to analyse consumption.</a:t>
            </a:r>
          </a:p>
          <a:p>
            <a:pPr>
              <a:buFont typeface="+mj-lt"/>
              <a:buAutoNum type="arabicPeriod"/>
            </a:pPr>
            <a:r>
              <a:rPr lang="en-IN" sz="1600" b="1" dirty="0"/>
              <a:t>Forecasting</a:t>
            </a:r>
            <a:r>
              <a:rPr lang="en-IN" sz="1600" dirty="0"/>
              <a:t>: Predicted future energy usage with ARIMA and Prophet.</a:t>
            </a:r>
          </a:p>
          <a:p>
            <a:r>
              <a:rPr lang="en-IN" sz="1600" b="1" dirty="0"/>
              <a:t>Outcome:</a:t>
            </a:r>
          </a:p>
          <a:p>
            <a:r>
              <a:rPr lang="en-IN" sz="1600" dirty="0"/>
              <a:t>Insights into energy patterns and models for forecasting consumption.</a:t>
            </a:r>
          </a:p>
        </p:txBody>
      </p:sp>
    </p:spTree>
    <p:extLst>
      <p:ext uri="{BB962C8B-B14F-4D97-AF65-F5344CB8AC3E}">
        <p14:creationId xmlns:p14="http://schemas.microsoft.com/office/powerpoint/2010/main" val="414050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1:</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A4AC2027-AD72-635E-0B10-D25B49E47D50}"/>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TextBox 1">
            <a:extLst>
              <a:ext uri="{FF2B5EF4-FFF2-40B4-BE49-F238E27FC236}">
                <a16:creationId xmlns:a16="http://schemas.microsoft.com/office/drawing/2014/main" id="{E1BADCC3-3E1D-2CCC-0138-A55D324760AA}"/>
              </a:ext>
            </a:extLst>
          </p:cNvPr>
          <p:cNvSpPr txBox="1"/>
          <p:nvPr/>
        </p:nvSpPr>
        <p:spPr>
          <a:xfrm>
            <a:off x="2508575" y="2476500"/>
            <a:ext cx="5013960" cy="338554"/>
          </a:xfrm>
          <a:prstGeom prst="rect">
            <a:avLst/>
          </a:prstGeom>
          <a:noFill/>
        </p:spPr>
        <p:txBody>
          <a:bodyPr wrap="square" rtlCol="0">
            <a:spAutoFit/>
          </a:bodyPr>
          <a:lstStyle/>
          <a:p>
            <a:r>
              <a:rPr lang="en-IN" sz="1600" dirty="0">
                <a:latin typeface="Figtree Black" panose="020B0604020202020204" charset="0"/>
              </a:rPr>
              <a:t>(BASIC DATA EXPLORATION)</a:t>
            </a:r>
          </a:p>
        </p:txBody>
      </p:sp>
    </p:spTree>
    <p:extLst>
      <p:ext uri="{BB962C8B-B14F-4D97-AF65-F5344CB8AC3E}">
        <p14:creationId xmlns:p14="http://schemas.microsoft.com/office/powerpoint/2010/main" val="40557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Dataset Description:</a:t>
            </a:r>
            <a:endParaRPr dirty="0"/>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7785368" cy="35001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t>Key Features</a:t>
            </a:r>
            <a:r>
              <a:rPr lang="en-US" sz="1600" dirty="0"/>
              <a:t>:</a:t>
            </a:r>
          </a:p>
          <a:p>
            <a:pPr marL="139700" indent="0">
              <a:buNone/>
            </a:pPr>
            <a:r>
              <a:rPr lang="en-US" sz="1600" b="1" dirty="0"/>
              <a:t>Global Active Power</a:t>
            </a:r>
            <a:r>
              <a:rPr lang="en-US" sz="1600" dirty="0"/>
              <a:t>: Total active power consumption.</a:t>
            </a:r>
          </a:p>
          <a:p>
            <a:pPr marL="139700" indent="0">
              <a:buNone/>
            </a:pPr>
            <a:r>
              <a:rPr lang="en-US" sz="1600" b="1" dirty="0"/>
              <a:t>Global Reactive Power</a:t>
            </a:r>
            <a:r>
              <a:rPr lang="en-US" sz="1600" dirty="0"/>
              <a:t>: Power used for maintaining electric and magnetic fields.</a:t>
            </a:r>
          </a:p>
          <a:p>
            <a:pPr marL="139700" indent="0">
              <a:buNone/>
            </a:pPr>
            <a:r>
              <a:rPr lang="en-US" sz="1600" b="1" dirty="0"/>
              <a:t>Voltage</a:t>
            </a:r>
            <a:r>
              <a:rPr lang="en-US" sz="1600" dirty="0"/>
              <a:t>: Power supply voltage.</a:t>
            </a:r>
          </a:p>
          <a:p>
            <a:pPr marL="139700" indent="0">
              <a:buNone/>
            </a:pPr>
            <a:r>
              <a:rPr lang="en-US" sz="1600" b="1" dirty="0"/>
              <a:t>Global Intensity</a:t>
            </a:r>
            <a:r>
              <a:rPr lang="en-US" sz="1600" dirty="0"/>
              <a:t>: Total current intensity for the household.</a:t>
            </a:r>
          </a:p>
          <a:p>
            <a:pPr marL="139700" indent="0">
              <a:buNone/>
            </a:pPr>
            <a:r>
              <a:rPr lang="en-US" sz="1600" b="1" dirty="0"/>
              <a:t>Sub-metering 1, 2, 3</a:t>
            </a:r>
            <a:r>
              <a:rPr lang="en-US" sz="1600" dirty="0"/>
              <a:t>: Energy consumption by specific appliances (e.g., kitchen, laundry, climate control).</a:t>
            </a:r>
          </a:p>
          <a:p>
            <a:pPr marL="139700" indent="0">
              <a:buNone/>
            </a:pPr>
            <a:endParaRPr lang="en-US" sz="1600" dirty="0"/>
          </a:p>
          <a:p>
            <a:r>
              <a:rPr lang="en-US" sz="1600" b="1" dirty="0"/>
              <a:t>Dataset Size:</a:t>
            </a:r>
            <a:endParaRPr lang="en-US" sz="1600" dirty="0"/>
          </a:p>
          <a:p>
            <a:pPr marL="139700" indent="0">
              <a:buNone/>
            </a:pPr>
            <a:r>
              <a:rPr lang="en-US" sz="1600" dirty="0"/>
              <a:t>      Rows: 2,075,261</a:t>
            </a:r>
          </a:p>
          <a:p>
            <a:pPr marL="139700" indent="0">
              <a:buNone/>
            </a:pPr>
            <a:r>
              <a:rPr lang="en-US" sz="1600" dirty="0"/>
              <a:t>      Columns: 9</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0438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Initial Data Inspection:</a:t>
            </a:r>
            <a:endParaRPr dirty="0"/>
          </a:p>
        </p:txBody>
      </p:sp>
      <p:sp>
        <p:nvSpPr>
          <p:cNvPr id="3" name="Subtitle 2">
            <a:extLst>
              <a:ext uri="{FF2B5EF4-FFF2-40B4-BE49-F238E27FC236}">
                <a16:creationId xmlns:a16="http://schemas.microsoft.com/office/drawing/2014/main" id="{45F211B4-F34A-C7F1-C188-62552ACB1AE6}"/>
              </a:ext>
            </a:extLst>
          </p:cNvPr>
          <p:cNvSpPr>
            <a:spLocks noGrp="1" noChangeArrowheads="1"/>
          </p:cNvSpPr>
          <p:nvPr>
            <p:ph type="subTitle" idx="1"/>
          </p:nvPr>
        </p:nvSpPr>
        <p:spPr bwMode="auto">
          <a:xfrm>
            <a:off x="397155" y="968956"/>
            <a:ext cx="77921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df.head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Sample of the first 5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df.shape</a:t>
            </a:r>
            <a:r>
              <a:rPr kumimoji="0" lang="en-US" altLang="en-US" sz="1600" b="0" i="0" u="none" strike="noStrike" cap="none" normalizeH="0" baseline="0" dirty="0">
                <a:ln>
                  <a:noFill/>
                </a:ln>
                <a:solidFill>
                  <a:schemeClr val="tx1"/>
                </a:solidFill>
                <a:effectLst/>
                <a:latin typeface="Arial" panose="020B0604020202020204" pitchFamily="34"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df.info()</a:t>
            </a:r>
            <a:r>
              <a:rPr kumimoji="0" lang="en-US" altLang="en-US" sz="1600" b="0" i="0" u="none" strike="noStrike" cap="none" normalizeH="0" baseline="0" dirty="0">
                <a:ln>
                  <a:noFill/>
                </a:ln>
                <a:solidFill>
                  <a:schemeClr val="tx1"/>
                </a:solidFill>
                <a:effectLst/>
                <a:latin typeface="Arial" panose="020B0604020202020204" pitchFamily="34"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The functions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are essential for initial data exploration.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displays the first five rows of the dataset, providing a quick glance at its structure and variable types.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returns the dimensions of the dataset, indicating the number of rows and columns, which helps assess its size.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2916</Words>
  <Application>Microsoft Office PowerPoint</Application>
  <PresentationFormat>On-screen Show (16:9)</PresentationFormat>
  <Paragraphs>273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Hanken Grotesk</vt:lpstr>
      <vt:lpstr>Arial Unicode MS</vt:lpstr>
      <vt:lpstr>Lato</vt:lpstr>
      <vt:lpstr>Figtree Black</vt:lpstr>
      <vt:lpstr>Elegant Black &amp; White Thesis Defense by Slidesgo</vt:lpstr>
      <vt:lpstr>ENERGY CONSUMPTION AND PREDICTION:</vt:lpstr>
      <vt:lpstr>Contents:</vt:lpstr>
      <vt:lpstr>Dataset: </vt:lpstr>
      <vt:lpstr>Project Objective and Overview: </vt:lpstr>
      <vt:lpstr>Project Objective: </vt:lpstr>
      <vt:lpstr>Project Overview: </vt:lpstr>
      <vt:lpstr>Milestone 1: </vt:lpstr>
      <vt:lpstr>Dataset Description:</vt:lpstr>
      <vt:lpstr>Initial Data Inspection:</vt:lpstr>
      <vt:lpstr>Missing Data Analysis and Handling:</vt:lpstr>
      <vt:lpstr>Data Visualization &amp; Insights:</vt:lpstr>
      <vt:lpstr>Analysis:</vt:lpstr>
      <vt:lpstr>Milestone 2: </vt:lpstr>
      <vt:lpstr>Process:</vt:lpstr>
      <vt:lpstr>Feature Engineering - Holiday:</vt:lpstr>
      <vt:lpstr>Feature Engineering - DateTime:</vt:lpstr>
      <vt:lpstr>Feature Engineering - Sunlight:</vt:lpstr>
      <vt:lpstr>Plots:</vt:lpstr>
      <vt:lpstr>Graphical Insights into Power Consumption:</vt:lpstr>
      <vt:lpstr>Analysis and Recommendations:</vt:lpstr>
      <vt:lpstr>Milestone 3: </vt:lpstr>
      <vt:lpstr>Regression Models Overview:</vt:lpstr>
      <vt:lpstr>Training and Testing:</vt:lpstr>
      <vt:lpstr>Performance Metrics:</vt:lpstr>
      <vt:lpstr>Milestone 4: </vt:lpstr>
      <vt:lpstr>Introduction to 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Insights (Regression Models):</vt:lpstr>
      <vt:lpstr>Results and Comparison (ARIMA and Prophet):</vt:lpstr>
      <vt:lpstr>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Gnana Nawin T</cp:lastModifiedBy>
  <cp:revision>2</cp:revision>
  <dcterms:modified xsi:type="dcterms:W3CDTF">2024-11-24T08:53:32Z</dcterms:modified>
</cp:coreProperties>
</file>