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5" r:id="rId3"/>
    <p:sldId id="257" r:id="rId4"/>
    <p:sldId id="258" r:id="rId5"/>
    <p:sldId id="259" r:id="rId6"/>
    <p:sldId id="260" r:id="rId7"/>
    <p:sldId id="266"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04EEBE-B3FE-46DD-AE00-4E9D0324AC65}" v="70" dt="2023-05-18T09:29:58.5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690" autoAdjust="0"/>
  </p:normalViewPr>
  <p:slideViewPr>
    <p:cSldViewPr snapToGrid="0">
      <p:cViewPr>
        <p:scale>
          <a:sx n="92" d="100"/>
          <a:sy n="92" d="100"/>
        </p:scale>
        <p:origin x="-336"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063EB7-B567-4010-BBAF-9A389BDD4BBB}"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381934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63EB7-B567-4010-BBAF-9A389BDD4BBB}"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97646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63EB7-B567-4010-BBAF-9A389BDD4BBB}"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F9103E-A848-4D4C-877F-FC653827E89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6226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063EB7-B567-4010-BBAF-9A389BDD4BBB}"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1328655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063EB7-B567-4010-BBAF-9A389BDD4BBB}"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F9103E-A848-4D4C-877F-FC653827E89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5405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063EB7-B567-4010-BBAF-9A389BDD4BBB}"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3418811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63EB7-B567-4010-BBAF-9A389BDD4BBB}"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1030232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63EB7-B567-4010-BBAF-9A389BDD4BBB}"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2701103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63EB7-B567-4010-BBAF-9A389BDD4BBB}"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548133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63EB7-B567-4010-BBAF-9A389BDD4BBB}"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2505958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063EB7-B567-4010-BBAF-9A389BDD4BBB}"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236391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063EB7-B567-4010-BBAF-9A389BDD4BBB}" type="datetimeFigureOut">
              <a:rPr lang="en-IN" smtClean="0"/>
              <a:t>20-10-2023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158536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63EB7-B567-4010-BBAF-9A389BDD4BBB}" type="datetimeFigureOut">
              <a:rPr lang="en-IN" smtClean="0"/>
              <a:t>20-10-2023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3509049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63EB7-B567-4010-BBAF-9A389BDD4BBB}" type="datetimeFigureOut">
              <a:rPr lang="en-IN" smtClean="0"/>
              <a:t>20-10-2023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83393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063EB7-B567-4010-BBAF-9A389BDD4BBB}"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138679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063EB7-B567-4010-BBAF-9A389BDD4BBB}"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F9103E-A848-4D4C-877F-FC653827E89C}" type="slidenum">
              <a:rPr lang="en-IN" smtClean="0"/>
              <a:t>‹#›</a:t>
            </a:fld>
            <a:endParaRPr lang="en-IN"/>
          </a:p>
        </p:txBody>
      </p:sp>
    </p:spTree>
    <p:extLst>
      <p:ext uri="{BB962C8B-B14F-4D97-AF65-F5344CB8AC3E}">
        <p14:creationId xmlns:p14="http://schemas.microsoft.com/office/powerpoint/2010/main" val="1285035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1063EB7-B567-4010-BBAF-9A389BDD4BBB}" type="datetimeFigureOut">
              <a:rPr lang="en-IN" smtClean="0"/>
              <a:t>20-10-2023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F9103E-A848-4D4C-877F-FC653827E89C}" type="slidenum">
              <a:rPr lang="en-IN" smtClean="0"/>
              <a:t>‹#›</a:t>
            </a:fld>
            <a:endParaRPr lang="en-IN"/>
          </a:p>
        </p:txBody>
      </p:sp>
    </p:spTree>
    <p:extLst>
      <p:ext uri="{BB962C8B-B14F-4D97-AF65-F5344CB8AC3E}">
        <p14:creationId xmlns:p14="http://schemas.microsoft.com/office/powerpoint/2010/main" val="126577172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8BF31D-9B0B-1141-EEE3-7520693CC898}"/>
              </a:ext>
            </a:extLst>
          </p:cNvPr>
          <p:cNvSpPr>
            <a:spLocks noGrp="1"/>
          </p:cNvSpPr>
          <p:nvPr>
            <p:ph type="title"/>
          </p:nvPr>
        </p:nvSpPr>
        <p:spPr>
          <a:xfrm>
            <a:off x="924444" y="1025156"/>
            <a:ext cx="10353761" cy="1326321"/>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KNOWLEDGE INSTITUTE OF TECHNOLOGY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COMPETITIVE ANALYSIS OF LEADING TRAVEL AGGREGATORS</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DATA ANALYTICS</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8F93DFC2-47B4-0B58-8E51-3F9AC5249C0A}"/>
              </a:ext>
            </a:extLst>
          </p:cNvPr>
          <p:cNvSpPr>
            <a:spLocks noGrp="1"/>
          </p:cNvSpPr>
          <p:nvPr>
            <p:ph type="subTitle" idx="4294967295"/>
          </p:nvPr>
        </p:nvSpPr>
        <p:spPr>
          <a:xfrm>
            <a:off x="863600" y="3840480"/>
            <a:ext cx="5789447" cy="2858770"/>
          </a:xfrm>
        </p:spPr>
        <p:txBody>
          <a:bodyPr>
            <a:normAutofit/>
          </a:bodyPr>
          <a:lstStyle/>
          <a:p>
            <a:pPr marL="0" indent="0">
              <a:buNone/>
            </a:pPr>
            <a:r>
              <a:rPr lang="en-IN" sz="1700" b="1" dirty="0">
                <a:latin typeface="Times New Roman" panose="02020603050405020304" pitchFamily="18" charset="0"/>
                <a:ea typeface="Calibri" panose="020F0502020204030204" pitchFamily="34" charset="0"/>
                <a:cs typeface="Times New Roman" panose="02020603050405020304" pitchFamily="18" charset="0"/>
              </a:rPr>
              <a:t>MENTOR NAME</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M.GOPIKUMARAN </a:t>
            </a:r>
            <a:r>
              <a:rPr lang="en-US" dirty="0" err="1">
                <a:latin typeface="Times New Roman" panose="02020603050405020304" pitchFamily="18" charset="0"/>
                <a:ea typeface="Calibri" panose="020F0502020204030204" pitchFamily="34" charset="0"/>
                <a:cs typeface="Times New Roman" panose="02020603050405020304" pitchFamily="18" charset="0"/>
              </a:rPr>
              <a:t>B.Tech.,M.E</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a:latin typeface="Times New Roman" panose="02020603050405020304" pitchFamily="18" charset="0"/>
                <a:ea typeface="Calibri" panose="020F0502020204030204" pitchFamily="34" charset="0"/>
                <a:cs typeface="Times New Roman" panose="02020603050405020304" pitchFamily="18" charset="0"/>
              </a:rPr>
              <a:t>ASSISTANT PROFESSORCOMPUTER                                                </a:t>
            </a:r>
            <a:r>
              <a:rPr lang="en-US" sz="1800" b="1" kern="0"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                                                                                                                                    </a:t>
            </a:r>
          </a:p>
          <a:p>
            <a:pPr marL="0" indent="0">
              <a:buNone/>
            </a:pPr>
            <a:r>
              <a:rPr lang="en-US" dirty="0">
                <a:latin typeface="Times New Roman" panose="02020603050405020304" pitchFamily="18" charset="0"/>
                <a:ea typeface="Calibri" panose="020F0502020204030204" pitchFamily="34" charset="0"/>
                <a:cs typeface="Times New Roman" panose="02020603050405020304" pitchFamily="18" charset="0"/>
              </a:rPr>
              <a:t>SCIENCE AND BUSINESS SYSTEM</a:t>
            </a:r>
            <a:r>
              <a:rPr lang="en-US" b="1" dirty="0">
                <a:solidFill>
                  <a:schemeClr val="tx1"/>
                </a:solidFill>
                <a:latin typeface="Times New Roman" panose="02020603050405020304" pitchFamily="18" charset="0"/>
                <a:ea typeface="Times New Roman" panose="02020603050405020304" pitchFamily="18" charset="0"/>
              </a:rPr>
              <a:t>                                                                                                                                   </a:t>
            </a:r>
            <a:endParaRPr lang="en-US" sz="1800" b="1" dirty="0">
              <a:solidFill>
                <a:schemeClr val="tx1"/>
              </a:solidFill>
              <a:effectLst/>
              <a:latin typeface="Times New Roman" panose="02020603050405020304" pitchFamily="18" charset="0"/>
              <a:ea typeface="Times New Roman" panose="02020603050405020304" pitchFamily="18" charset="0"/>
            </a:endParaRPr>
          </a:p>
          <a:p>
            <a:pPr marL="0" indent="0">
              <a:buNone/>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Calibri" panose="020F0502020204030204" pitchFamily="34" charset="0"/>
              </a:rPr>
              <a:t>                                                        </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a:t>
            </a:r>
            <a:endParaRPr lang="en-IN" sz="2000"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IN" sz="2000" dirty="0">
              <a:latin typeface="Arial Black" panose="020B0A04020102020204" pitchFamily="34" charset="0"/>
            </a:endParaRPr>
          </a:p>
        </p:txBody>
      </p:sp>
      <p:pic>
        <p:nvPicPr>
          <p:cNvPr id="5" name="image2.png">
            <a:extLst>
              <a:ext uri="{FF2B5EF4-FFF2-40B4-BE49-F238E27FC236}">
                <a16:creationId xmlns:a16="http://schemas.microsoft.com/office/drawing/2014/main" xmlns="" id="{DC71579E-96DD-54BF-200D-A4F739901112}"/>
              </a:ext>
            </a:extLst>
          </p:cNvPr>
          <p:cNvPicPr>
            <a:picLocks noChangeAspect="1"/>
          </p:cNvPicPr>
          <p:nvPr/>
        </p:nvPicPr>
        <p:blipFill>
          <a:blip r:embed="rId2" cstate="print"/>
          <a:stretch>
            <a:fillRect/>
          </a:stretch>
        </p:blipFill>
        <p:spPr>
          <a:xfrm>
            <a:off x="10259895" y="203518"/>
            <a:ext cx="1515338" cy="1638227"/>
          </a:xfrm>
          <a:prstGeom prst="rect">
            <a:avLst/>
          </a:prstGeom>
        </p:spPr>
      </p:pic>
      <p:sp>
        <p:nvSpPr>
          <p:cNvPr id="4" name="Subtitle 2">
            <a:extLst>
              <a:ext uri="{FF2B5EF4-FFF2-40B4-BE49-F238E27FC236}">
                <a16:creationId xmlns:a16="http://schemas.microsoft.com/office/drawing/2014/main" xmlns="" id="{A4BBBC43-FD43-A85A-C76E-768FD0DACE2F}"/>
              </a:ext>
            </a:extLst>
          </p:cNvPr>
          <p:cNvSpPr txBox="1">
            <a:spLocks/>
          </p:cNvSpPr>
          <p:nvPr/>
        </p:nvSpPr>
        <p:spPr>
          <a:xfrm>
            <a:off x="6516414" y="3840480"/>
            <a:ext cx="5360276" cy="28140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latin typeface="Times New Roman" panose="02020603050405020304" pitchFamily="18" charset="0"/>
                <a:ea typeface="Calibri" panose="020F0502020204030204" pitchFamily="34" charset="0"/>
                <a:cs typeface="Times New Roman" panose="02020603050405020304" pitchFamily="18" charset="0"/>
              </a:rPr>
              <a:t>               TEAM</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marL="0" indent="0">
              <a:buFont typeface="Wingdings 3" charset="2"/>
              <a:buNone/>
            </a:pPr>
            <a:r>
              <a:rPr lang="en-US" dirty="0">
                <a:latin typeface="Times New Roman" panose="02020603050405020304" pitchFamily="18" charset="0"/>
                <a:ea typeface="Calibri" panose="020F0502020204030204" pitchFamily="34" charset="0"/>
                <a:cs typeface="Times New Roman" panose="02020603050405020304" pitchFamily="18" charset="0"/>
              </a:rPr>
              <a:t>               GNANAVEL P (611220104304)</a:t>
            </a:r>
          </a:p>
          <a:p>
            <a:pPr marL="0" indent="0">
              <a:buFont typeface="Wingdings 3" charset="2"/>
              <a:buNone/>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VENKATAPATHY </a:t>
            </a:r>
            <a:r>
              <a:rPr lang="en-US" dirty="0">
                <a:latin typeface="Times New Roman" panose="02020603050405020304" pitchFamily="18" charset="0"/>
                <a:ea typeface="Calibri" panose="020F0502020204030204" pitchFamily="34" charset="0"/>
                <a:cs typeface="Times New Roman" panose="02020603050405020304" pitchFamily="18" charset="0"/>
              </a:rPr>
              <a:t>R (611220104319)</a:t>
            </a:r>
          </a:p>
          <a:p>
            <a:pPr marL="0" indent="0">
              <a:buFont typeface="Wingdings 3" charset="2"/>
              <a:buNone/>
            </a:pPr>
            <a:r>
              <a:rPr lang="en-US" dirty="0">
                <a:latin typeface="Times New Roman" panose="02020603050405020304" pitchFamily="18" charset="0"/>
                <a:ea typeface="Calibri" panose="020F0502020204030204" pitchFamily="34" charset="0"/>
                <a:cs typeface="Times New Roman" panose="02020603050405020304" pitchFamily="18" charset="0"/>
              </a:rPr>
              <a:t>               SATHYASEELAN A (611220104313)</a:t>
            </a:r>
          </a:p>
          <a:p>
            <a:pPr marL="0" indent="0">
              <a:buFont typeface="Wingdings 3" charset="2"/>
              <a:buNone/>
            </a:pPr>
            <a:r>
              <a:rPr lang="en-US" dirty="0">
                <a:latin typeface="Times New Roman" panose="02020603050405020304" pitchFamily="18" charset="0"/>
                <a:ea typeface="Calibri" panose="020F0502020204030204" pitchFamily="34" charset="0"/>
                <a:cs typeface="Times New Roman" panose="02020603050405020304" pitchFamily="18" charset="0"/>
              </a:rPr>
              <a:t>               SUDHARSANAN V (611220104316)                                                        </a:t>
            </a:r>
            <a:r>
              <a:rPr lang="en-US" b="1" kern="0" dirty="0">
                <a:solidFill>
                  <a:schemeClr val="tx1"/>
                </a:solidFill>
                <a:latin typeface="Times New Roman" panose="02020603050405020304" pitchFamily="18" charset="0"/>
                <a:ea typeface="Times New Roman" panose="02020603050405020304" pitchFamily="18" charset="0"/>
              </a:rPr>
              <a:t>              </a:t>
            </a:r>
            <a:r>
              <a:rPr lang="en-US" b="1" dirty="0">
                <a:solidFill>
                  <a:schemeClr val="tx1"/>
                </a:solidFill>
                <a:latin typeface="Times New Roman" panose="02020603050405020304" pitchFamily="18" charset="0"/>
                <a:ea typeface="Times New Roman" panose="02020603050405020304" pitchFamily="18" charset="0"/>
              </a:rPr>
              <a:t>                                                                                                                                                                                                       </a:t>
            </a:r>
            <a:r>
              <a:rPr lang="en-IN" dirty="0">
                <a:latin typeface="Calibri" panose="020F0502020204030204" pitchFamily="34" charset="0"/>
                <a:ea typeface="Calibri" panose="020F0502020204030204" pitchFamily="34" charset="0"/>
                <a:cs typeface="Calibri" panose="020F0502020204030204" pitchFamily="34" charset="0"/>
              </a:rPr>
              <a:t>                                               </a:t>
            </a:r>
            <a:endParaRPr lang="en-IN" sz="2000" dirty="0">
              <a:latin typeface="Arial Black" panose="020B0A04020102020204" pitchFamily="34" charset="0"/>
            </a:endParaRPr>
          </a:p>
        </p:txBody>
      </p:sp>
    </p:spTree>
    <p:extLst>
      <p:ext uri="{BB962C8B-B14F-4D97-AF65-F5344CB8AC3E}">
        <p14:creationId xmlns:p14="http://schemas.microsoft.com/office/powerpoint/2010/main" val="1247368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391D1-F83F-3D9E-E203-1752A57983B1}"/>
              </a:ext>
            </a:extLst>
          </p:cNvPr>
          <p:cNvSpPr>
            <a:spLocks noGrp="1"/>
          </p:cNvSpPr>
          <p:nvPr>
            <p:ph type="title"/>
          </p:nvPr>
        </p:nvSpPr>
        <p:spPr>
          <a:xfrm>
            <a:off x="913793" y="710308"/>
            <a:ext cx="10353761" cy="1326321"/>
          </a:xfrm>
        </p:spPr>
        <p:txBody>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REPORT</a:t>
            </a:r>
          </a:p>
        </p:txBody>
      </p:sp>
      <p:sp>
        <p:nvSpPr>
          <p:cNvPr id="3" name="Content Placeholder 2">
            <a:extLst>
              <a:ext uri="{FF2B5EF4-FFF2-40B4-BE49-F238E27FC236}">
                <a16:creationId xmlns:a16="http://schemas.microsoft.com/office/drawing/2014/main" xmlns="" id="{B04CBE6A-2B73-D50D-F29F-B483413E7796}"/>
              </a:ext>
            </a:extLst>
          </p:cNvPr>
          <p:cNvSpPr>
            <a:spLocks noGrp="1"/>
          </p:cNvSpPr>
          <p:nvPr>
            <p:ph idx="1"/>
          </p:nvPr>
        </p:nvSpPr>
        <p:spPr/>
        <p:txBody>
          <a:bodyPr/>
          <a:lstStyle/>
          <a:p>
            <a:pPr marL="0" indent="0">
              <a:buNone/>
            </a:pPr>
            <a:r>
              <a:rPr lang="en-IN" dirty="0"/>
              <a:t> </a:t>
            </a:r>
          </a:p>
        </p:txBody>
      </p:sp>
      <p:pic>
        <p:nvPicPr>
          <p:cNvPr id="7" name="Picture 6">
            <a:extLst>
              <a:ext uri="{FF2B5EF4-FFF2-40B4-BE49-F238E27FC236}">
                <a16:creationId xmlns:a16="http://schemas.microsoft.com/office/drawing/2014/main" xmlns="" id="{1AD0E1C4-DFC2-BA5F-A2D9-E9C4667E11BE}"/>
              </a:ext>
            </a:extLst>
          </p:cNvPr>
          <p:cNvPicPr>
            <a:picLocks noChangeAspect="1"/>
          </p:cNvPicPr>
          <p:nvPr/>
        </p:nvPicPr>
        <p:blipFill rotWithShape="1">
          <a:blip r:embed="rId2">
            <a:extLst>
              <a:ext uri="{28A0092B-C50C-407E-A947-70E740481C1C}">
                <a14:useLocalDpi xmlns:a14="http://schemas.microsoft.com/office/drawing/2010/main" val="0"/>
              </a:ext>
            </a:extLst>
          </a:blip>
          <a:srcRect t="10136" r="29436" b="6884"/>
          <a:stretch/>
        </p:blipFill>
        <p:spPr>
          <a:xfrm>
            <a:off x="2178003" y="1373468"/>
            <a:ext cx="8306603" cy="5046911"/>
          </a:xfrm>
          <a:prstGeom prst="rect">
            <a:avLst/>
          </a:prstGeom>
        </p:spPr>
      </p:pic>
    </p:spTree>
    <p:extLst>
      <p:ext uri="{BB962C8B-B14F-4D97-AF65-F5344CB8AC3E}">
        <p14:creationId xmlns:p14="http://schemas.microsoft.com/office/powerpoint/2010/main" val="204973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5F5A4-F949-B5F1-77E7-4B02F66CE78B}"/>
              </a:ext>
            </a:extLst>
          </p:cNvPr>
          <p:cNvSpPr>
            <a:spLocks noGrp="1"/>
          </p:cNvSpPr>
          <p:nvPr>
            <p:ph type="title" idx="4294967295"/>
          </p:nvPr>
        </p:nvSpPr>
        <p:spPr>
          <a:xfrm>
            <a:off x="0" y="668338"/>
            <a:ext cx="12268200" cy="5519737"/>
          </a:xfrm>
        </p:spPr>
        <p:txBody>
          <a:bodyPr>
            <a:normAutofit/>
          </a:bodyPr>
          <a:lstStyle/>
          <a:p>
            <a:pPr algn="ctr"/>
            <a:r>
              <a:rPr lang="en-US" sz="6000" dirty="0">
                <a:latin typeface="Times New Roman" panose="02020603050405020304" pitchFamily="18" charset="0"/>
                <a:cs typeface="Times New Roman" panose="02020603050405020304" pitchFamily="18" charset="0"/>
              </a:rPr>
              <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72758"/>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DADC95-54B4-6540-56B9-A3485905A448}"/>
              </a:ext>
            </a:extLst>
          </p:cNvPr>
          <p:cNvSpPr>
            <a:spLocks noGrp="1"/>
          </p:cNvSpPr>
          <p:nvPr>
            <p:ph type="title"/>
          </p:nvPr>
        </p:nvSpPr>
        <p:spPr>
          <a:xfrm>
            <a:off x="1229244" y="947956"/>
            <a:ext cx="9733512" cy="884209"/>
          </a:xfrm>
        </p:spPr>
        <p:txBody>
          <a:bodyPr/>
          <a:lstStyle/>
          <a:p>
            <a:pPr algn="ctr"/>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9B1212F3-2EDA-2136-F96D-FA5DC82C9D4A}"/>
              </a:ext>
            </a:extLst>
          </p:cNvPr>
          <p:cNvSpPr>
            <a:spLocks noGrp="1"/>
          </p:cNvSpPr>
          <p:nvPr>
            <p:ph type="body" idx="1"/>
          </p:nvPr>
        </p:nvSpPr>
        <p:spPr>
          <a:xfrm>
            <a:off x="1229244" y="2419191"/>
            <a:ext cx="9733512" cy="1500187"/>
          </a:xfrm>
        </p:spPr>
        <p:txBody>
          <a:bodyPr/>
          <a:lstStyle/>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analyses the “Leading Travel Aggregators” using IBM Cognos.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29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C71237-1EE1-1DED-71A8-E52239E67FC0}"/>
              </a:ext>
            </a:extLst>
          </p:cNvPr>
          <p:cNvSpPr>
            <a:spLocks noGrp="1"/>
          </p:cNvSpPr>
          <p:nvPr>
            <p:ph type="title"/>
          </p:nvPr>
        </p:nvSpPr>
        <p:spPr>
          <a:xfrm>
            <a:off x="1082351" y="466531"/>
            <a:ext cx="9644029" cy="1041918"/>
          </a:xfrm>
        </p:spPr>
        <p:txBody>
          <a:bodyPr>
            <a:normAutofit/>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xmlns="" id="{5CF8C18C-0A83-2030-F578-24A1E5DCD355}"/>
              </a:ext>
            </a:extLst>
          </p:cNvPr>
          <p:cNvSpPr>
            <a:spLocks noGrp="1"/>
          </p:cNvSpPr>
          <p:nvPr>
            <p:ph idx="1"/>
          </p:nvPr>
        </p:nvSpPr>
        <p:spPr>
          <a:xfrm>
            <a:off x="614266" y="1853468"/>
            <a:ext cx="10963468" cy="5135160"/>
          </a:xfrm>
        </p:spPr>
        <p:txBody>
          <a:bodyPr>
            <a:normAutofit/>
          </a:bodyPr>
          <a:lstStyle/>
          <a:p>
            <a:pPr algn="just"/>
            <a:r>
              <a:rPr lang="en-US"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travel aggregator is a website or platform that allows users to search and compare prices for travel-related products and services, such as flights, hotels, vacation rentals, and car rentals, from multiple providers. Travel aggregators typically provide a simple and convenient way for users to find and book travel products and services, and often offer additional features such as reviews, ratings, and photos to help users make informed decisions. Some popular examples of travel aggregator websites include Expedia, Booking.com, Kayak, and Trivago. Travel aggregators typically generate revenue by charging commissions or fees to the travel providers whose products and services are featured on their platform. Some also earn revenue through advertising, or by offering additional services such as travel insurance or car rental. An analysis of a travel aggregator can be a great opportunity to understand the travel industry trends, consumer preferences, and the impact of external factors on the travel industry. This can be done by analyzing the data from the travel aggregator such as bookings, reviews, prices and other related data, which can be used to draw insights and make data-driven decisions.</a:t>
            </a:r>
            <a:endPar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498323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BFBB27-4E83-ADB2-00FF-02A9D45B12FE}"/>
              </a:ext>
            </a:extLst>
          </p:cNvPr>
          <p:cNvSpPr>
            <a:spLocks noGrp="1"/>
          </p:cNvSpPr>
          <p:nvPr>
            <p:ph type="title"/>
          </p:nvPr>
        </p:nvSpPr>
        <p:spPr>
          <a:xfrm>
            <a:off x="913795" y="1066800"/>
            <a:ext cx="10353761" cy="1326321"/>
          </a:xfrm>
        </p:spPr>
        <p:txBody>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xmlns="" id="{1CD7DCB5-726C-19CA-6DE6-4417DADA9DC0}"/>
              </a:ext>
            </a:extLst>
          </p:cNvPr>
          <p:cNvSpPr>
            <a:spLocks noGrp="1"/>
          </p:cNvSpPr>
          <p:nvPr>
            <p:ph idx="1"/>
          </p:nvPr>
        </p:nvSpPr>
        <p:spPr>
          <a:xfrm>
            <a:off x="1833432" y="2114938"/>
            <a:ext cx="8915400" cy="3777622"/>
          </a:xfrm>
        </p:spPr>
        <p:txBody>
          <a:bodyPr>
            <a:normAutofit/>
          </a:bodyPr>
          <a:lstStyle/>
          <a:p>
            <a:pPr algn="just"/>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problem at hand is the need for a travel aggregator platform that effectively addresses the challenges faced by travelers in planning and booking their trips. Traditional travel booking methods involve visiting multiple websites or contacting various agents, which can be time-consuming, inefficient, and overwhelming. This fragmented approach often leads to information overload, difficulty in comparing options, and higher costs. Thus, there is a pressing need for a travel aggregator that consolidates travel-related information from multiple sources, such as airlines, hotels, car rental services, and activities, into a single platform. </a:t>
            </a:r>
            <a:endPar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978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F8D403-EEC4-1803-BB1D-8177DBEC4915}"/>
              </a:ext>
            </a:extLst>
          </p:cNvPr>
          <p:cNvSpPr>
            <a:spLocks noGrp="1"/>
          </p:cNvSpPr>
          <p:nvPr>
            <p:ph type="ctrTitle"/>
          </p:nvPr>
        </p:nvSpPr>
        <p:spPr>
          <a:xfrm>
            <a:off x="1489521" y="1082352"/>
            <a:ext cx="9001462" cy="249237"/>
          </a:xfrm>
        </p:spPr>
        <p:txBody>
          <a:bodyPr>
            <a:noAutofit/>
          </a:bodyPr>
          <a:lstStyle/>
          <a:p>
            <a:pPr algn="ctr"/>
            <a:r>
              <a:rPr lang="en-IN" sz="3400" dirty="0">
                <a:latin typeface="Times New Roman" panose="02020603050405020304" pitchFamily="18" charset="0"/>
                <a:ea typeface="Calibri" panose="020F0502020204030204" pitchFamily="34" charset="0"/>
                <a:cs typeface="Times New Roman" panose="02020603050405020304" pitchFamily="18" charset="0"/>
              </a:rPr>
              <a:t>Solution</a:t>
            </a:r>
          </a:p>
        </p:txBody>
      </p:sp>
      <p:sp>
        <p:nvSpPr>
          <p:cNvPr id="3" name="Subtitle 2">
            <a:extLst>
              <a:ext uri="{FF2B5EF4-FFF2-40B4-BE49-F238E27FC236}">
                <a16:creationId xmlns:a16="http://schemas.microsoft.com/office/drawing/2014/main" xmlns="" id="{35F44EDC-45CA-A3BF-BD04-65B0240C609F}"/>
              </a:ext>
            </a:extLst>
          </p:cNvPr>
          <p:cNvSpPr>
            <a:spLocks noGrp="1"/>
          </p:cNvSpPr>
          <p:nvPr>
            <p:ph type="subTitle" idx="1"/>
          </p:nvPr>
        </p:nvSpPr>
        <p:spPr>
          <a:xfrm>
            <a:off x="1489521" y="1819470"/>
            <a:ext cx="9610531" cy="4488024"/>
          </a:xfrm>
        </p:spPr>
        <p:txBody>
          <a:bodyPr>
            <a:noAutofit/>
          </a:bodyPr>
          <a:lstStyle/>
          <a:p>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solution to the problem is the development and implementation of a travel aggregator platform. This platform will serve as a centralized hub for travelers, offering a wide range of travel-related services and information. The aggregator will integrate data from various airlines, hotels, car rental services, and activity providers, ensuring that users have access to comprehensive and up-to-date options.</a:t>
            </a:r>
            <a:endPar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This aggregator should offer comprehensive search and comparison functionalities, transparent pricing, user-friendly interfaces, personalized recommendations, and secure booking processes. By providing a one-stop solution for travelers, the travel aggregator aims to simplify and streamline the travel planning experience, save time and effort, enable better decision-making, and enhance overall customer satisfaction.</a:t>
            </a:r>
            <a:endPar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539026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AC9B3B-5871-2DE6-48DC-94950E9D9B04}"/>
              </a:ext>
            </a:extLst>
          </p:cNvPr>
          <p:cNvSpPr>
            <a:spLocks noGrp="1"/>
          </p:cNvSpPr>
          <p:nvPr>
            <p:ph type="title"/>
          </p:nvPr>
        </p:nvSpPr>
        <p:spPr>
          <a:xfrm>
            <a:off x="1061994" y="438150"/>
            <a:ext cx="10353761" cy="1326321"/>
          </a:xfrm>
        </p:spPr>
        <p:txBody>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Solution architecture</a:t>
            </a:r>
          </a:p>
        </p:txBody>
      </p:sp>
      <p:pic>
        <p:nvPicPr>
          <p:cNvPr id="4" name="Content Placeholder 3" descr="A picture containing diagram, screenshot, text, line&#10;&#10;Description automatically generated">
            <a:extLst>
              <a:ext uri="{FF2B5EF4-FFF2-40B4-BE49-F238E27FC236}">
                <a16:creationId xmlns:a16="http://schemas.microsoft.com/office/drawing/2014/main" xmlns="" id="{A21B8D46-27C9-D394-6F9A-FB084D973103}"/>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a:xfrm>
            <a:off x="2584579" y="1764471"/>
            <a:ext cx="7529803" cy="4248928"/>
          </a:xfrm>
          <a:prstGeom prst="rect">
            <a:avLst/>
          </a:prstGeom>
        </p:spPr>
      </p:pic>
    </p:spTree>
    <p:extLst>
      <p:ext uri="{BB962C8B-B14F-4D97-AF65-F5344CB8AC3E}">
        <p14:creationId xmlns:p14="http://schemas.microsoft.com/office/powerpoint/2010/main" val="26979845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20736F-E22C-32D1-31F2-6576AE397A9A}"/>
              </a:ext>
            </a:extLst>
          </p:cNvPr>
          <p:cNvSpPr>
            <a:spLocks noGrp="1"/>
          </p:cNvSpPr>
          <p:nvPr>
            <p:ph type="title"/>
          </p:nvPr>
        </p:nvSpPr>
        <p:spPr>
          <a:xfrm>
            <a:off x="1229244" y="318781"/>
            <a:ext cx="9733512" cy="796954"/>
          </a:xfrm>
        </p:spPr>
        <p:txBody>
          <a:bodyPr/>
          <a:lstStyle/>
          <a:p>
            <a:pPr algn="ctr"/>
            <a:r>
              <a:rPr lang="en-US" dirty="0">
                <a:latin typeface="Times New Roman" panose="02020603050405020304" pitchFamily="18" charset="0"/>
                <a:cs typeface="Times New Roman" panose="02020603050405020304" pitchFamily="18" charset="0"/>
              </a:rPr>
              <a:t>TOOLS USED</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92D26481-C14A-92C2-0AA5-8BA284177311}"/>
              </a:ext>
            </a:extLst>
          </p:cNvPr>
          <p:cNvSpPr>
            <a:spLocks noGrp="1"/>
          </p:cNvSpPr>
          <p:nvPr>
            <p:ph type="body" idx="1"/>
          </p:nvPr>
        </p:nvSpPr>
        <p:spPr>
          <a:xfrm>
            <a:off x="1229244" y="1253120"/>
            <a:ext cx="9733512" cy="4887622"/>
          </a:xfrm>
        </p:spPr>
        <p:txBody>
          <a:bodyPr>
            <a:noAutofit/>
          </a:bodyPr>
          <a:lstStyle/>
          <a:p>
            <a:pPr marL="171450" indent="-1714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HARDWARE REQUIREMENS</a:t>
            </a:r>
          </a:p>
          <a:p>
            <a:pPr algn="l"/>
            <a:r>
              <a:rPr lang="en-US" sz="1400" dirty="0">
                <a:solidFill>
                  <a:schemeClr val="tx1"/>
                </a:solidFill>
                <a:latin typeface="Times New Roman" panose="02020603050405020304" pitchFamily="18" charset="0"/>
                <a:cs typeface="Times New Roman" panose="02020603050405020304" pitchFamily="18" charset="0"/>
              </a:rPr>
              <a:t>            Processor                  :          Intel Core i3</a:t>
            </a:r>
          </a:p>
          <a:p>
            <a:pPr algn="l"/>
            <a:r>
              <a:rPr lang="en-US" sz="1400" dirty="0">
                <a:solidFill>
                  <a:schemeClr val="tx1"/>
                </a:solidFill>
                <a:latin typeface="Times New Roman" panose="02020603050405020304" pitchFamily="18" charset="0"/>
                <a:cs typeface="Times New Roman" panose="02020603050405020304" pitchFamily="18" charset="0"/>
              </a:rPr>
              <a:t>            RAM                           :           8 GB</a:t>
            </a:r>
          </a:p>
          <a:p>
            <a:pPr algn="l"/>
            <a:r>
              <a:rPr lang="en-US" sz="1400" dirty="0">
                <a:solidFill>
                  <a:schemeClr val="tx1"/>
                </a:solidFill>
                <a:latin typeface="Times New Roman" panose="02020603050405020304" pitchFamily="18" charset="0"/>
                <a:cs typeface="Times New Roman" panose="02020603050405020304" pitchFamily="18" charset="0"/>
              </a:rPr>
              <a:t>            Hard Disk                 :           500 GB</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SOFTWARE REQUIREMENTS</a:t>
            </a:r>
          </a:p>
          <a:p>
            <a:pPr algn="l"/>
            <a:r>
              <a:rPr lang="en-US" sz="1400" dirty="0">
                <a:solidFill>
                  <a:schemeClr val="tx1"/>
                </a:solidFill>
                <a:latin typeface="Times New Roman" panose="02020603050405020304" pitchFamily="18" charset="0"/>
                <a:cs typeface="Times New Roman" panose="02020603050405020304" pitchFamily="18" charset="0"/>
              </a:rPr>
              <a:t>           Operating System   :       Windows</a:t>
            </a:r>
          </a:p>
          <a:p>
            <a:pPr algn="l"/>
            <a:r>
              <a:rPr lang="en-US" sz="1400" dirty="0">
                <a:solidFill>
                  <a:schemeClr val="tx1"/>
                </a:solidFill>
                <a:latin typeface="Times New Roman" panose="02020603050405020304" pitchFamily="18" charset="0"/>
                <a:cs typeface="Times New Roman" panose="02020603050405020304" pitchFamily="18" charset="0"/>
              </a:rPr>
              <a:t>           Language                  :       HTML, CSS, JavaScript, Python</a:t>
            </a:r>
          </a:p>
          <a:p>
            <a:pPr algn="l"/>
            <a:r>
              <a:rPr lang="en-US" sz="1400" dirty="0">
                <a:solidFill>
                  <a:schemeClr val="tx1"/>
                </a:solidFill>
                <a:latin typeface="Times New Roman" panose="02020603050405020304" pitchFamily="18" charset="0"/>
                <a:cs typeface="Times New Roman" panose="02020603050405020304" pitchFamily="18" charset="0"/>
              </a:rPr>
              <a:t>           Program – Tool        :        Visual Studio Code</a:t>
            </a:r>
          </a:p>
          <a:p>
            <a:pPr algn="l"/>
            <a:r>
              <a:rPr lang="en-US" sz="1400" dirty="0">
                <a:solidFill>
                  <a:schemeClr val="tx1"/>
                </a:solidFill>
                <a:latin typeface="Times New Roman" panose="02020603050405020304" pitchFamily="18" charset="0"/>
                <a:cs typeface="Times New Roman" panose="02020603050405020304" pitchFamily="18" charset="0"/>
              </a:rPr>
              <a:t>           Web Framework     :         Flask</a:t>
            </a:r>
          </a:p>
          <a:p>
            <a:pPr algn="l"/>
            <a:endParaRPr lang="en-US" sz="1400" dirty="0">
              <a:solidFill>
                <a:schemeClr val="tx1"/>
              </a:solidFill>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TOOL REQUIREMENTS</a:t>
            </a:r>
          </a:p>
          <a:p>
            <a:pPr algn="l"/>
            <a:r>
              <a:rPr lang="en-US" sz="1400" dirty="0">
                <a:solidFill>
                  <a:schemeClr val="tx1"/>
                </a:solidFill>
                <a:latin typeface="Times New Roman" panose="02020603050405020304" pitchFamily="18" charset="0"/>
                <a:cs typeface="Times New Roman" panose="02020603050405020304" pitchFamily="18" charset="0"/>
              </a:rPr>
              <a:t>           Operating System   :       Windows 10</a:t>
            </a:r>
          </a:p>
          <a:p>
            <a:pPr algn="l"/>
            <a:r>
              <a:rPr lang="en-US" sz="1400" dirty="0">
                <a:solidFill>
                  <a:schemeClr val="tx1"/>
                </a:solidFill>
                <a:latin typeface="Times New Roman" panose="02020603050405020304" pitchFamily="18" charset="0"/>
                <a:cs typeface="Times New Roman" panose="02020603050405020304" pitchFamily="18" charset="0"/>
              </a:rPr>
              <a:t>            Disk Space               :        256 MB</a:t>
            </a:r>
          </a:p>
          <a:p>
            <a:pPr algn="l"/>
            <a:r>
              <a:rPr lang="en-US" sz="1400" dirty="0">
                <a:solidFill>
                  <a:schemeClr val="tx1"/>
                </a:solidFill>
                <a:latin typeface="Times New Roman" panose="02020603050405020304" pitchFamily="18" charset="0"/>
                <a:cs typeface="Times New Roman" panose="02020603050405020304" pitchFamily="18" charset="0"/>
              </a:rPr>
              <a:t>            Processor                 :         Intel atom processor</a:t>
            </a:r>
          </a:p>
          <a:p>
            <a:pPr algn="l"/>
            <a:r>
              <a:rPr lang="en-US" sz="1400" dirty="0">
                <a:solidFill>
                  <a:schemeClr val="tx1"/>
                </a:solidFill>
                <a:latin typeface="Times New Roman" panose="02020603050405020304" pitchFamily="18" charset="0"/>
                <a:cs typeface="Times New Roman" panose="02020603050405020304" pitchFamily="18" charset="0"/>
              </a:rPr>
              <a:t>            Version                     :         3.6.2</a:t>
            </a:r>
          </a:p>
        </p:txBody>
      </p:sp>
    </p:spTree>
    <p:extLst>
      <p:ext uri="{BB962C8B-B14F-4D97-AF65-F5344CB8AC3E}">
        <p14:creationId xmlns:p14="http://schemas.microsoft.com/office/powerpoint/2010/main" val="210555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8632AE-5476-7A63-74CC-A18D80204FA3}"/>
              </a:ext>
            </a:extLst>
          </p:cNvPr>
          <p:cNvSpPr>
            <a:spLocks noGrp="1"/>
          </p:cNvSpPr>
          <p:nvPr>
            <p:ph type="title"/>
          </p:nvPr>
        </p:nvSpPr>
        <p:spPr>
          <a:xfrm>
            <a:off x="919119" y="706406"/>
            <a:ext cx="10353761" cy="1326321"/>
          </a:xfrm>
        </p:spPr>
        <p:txBody>
          <a:body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Dashboard</a:t>
            </a:r>
          </a:p>
        </p:txBody>
      </p:sp>
      <p:pic>
        <p:nvPicPr>
          <p:cNvPr id="7" name="Picture 6">
            <a:extLst>
              <a:ext uri="{FF2B5EF4-FFF2-40B4-BE49-F238E27FC236}">
                <a16:creationId xmlns:a16="http://schemas.microsoft.com/office/drawing/2014/main" xmlns="" id="{A0FC6639-50EB-D1C4-7E63-B4DFB38DC269}"/>
              </a:ext>
            </a:extLst>
          </p:cNvPr>
          <p:cNvPicPr>
            <a:picLocks noChangeAspect="1"/>
          </p:cNvPicPr>
          <p:nvPr/>
        </p:nvPicPr>
        <p:blipFill rotWithShape="1">
          <a:blip r:embed="rId2">
            <a:extLst>
              <a:ext uri="{28A0092B-C50C-407E-A947-70E740481C1C}">
                <a14:useLocalDpi xmlns:a14="http://schemas.microsoft.com/office/drawing/2010/main" val="0"/>
              </a:ext>
            </a:extLst>
          </a:blip>
          <a:srcRect l="17286" t="8982" r="933" b="6807"/>
          <a:stretch/>
        </p:blipFill>
        <p:spPr>
          <a:xfrm>
            <a:off x="1241659" y="1241659"/>
            <a:ext cx="9596388" cy="5149516"/>
          </a:xfrm>
          <a:prstGeom prst="rect">
            <a:avLst/>
          </a:prstGeom>
        </p:spPr>
      </p:pic>
    </p:spTree>
    <p:extLst>
      <p:ext uri="{BB962C8B-B14F-4D97-AF65-F5344CB8AC3E}">
        <p14:creationId xmlns:p14="http://schemas.microsoft.com/office/powerpoint/2010/main" val="17596808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75C906-A4B4-3C37-8CF2-4D1E2FD3FA4F}"/>
              </a:ext>
            </a:extLst>
          </p:cNvPr>
          <p:cNvSpPr>
            <a:spLocks noGrp="1"/>
          </p:cNvSpPr>
          <p:nvPr>
            <p:ph type="ctrTitle"/>
          </p:nvPr>
        </p:nvSpPr>
        <p:spPr>
          <a:xfrm>
            <a:off x="1595269" y="1126334"/>
            <a:ext cx="9001462" cy="201612"/>
          </a:xfrm>
        </p:spPr>
        <p:txBody>
          <a:bodyPr>
            <a:noAutofit/>
          </a:bodyPr>
          <a:lstStyle/>
          <a:p>
            <a:pPr algn="ctr"/>
            <a:r>
              <a:rPr lang="en-IN" sz="3400" dirty="0">
                <a:latin typeface="Times New Roman" panose="02020603050405020304" pitchFamily="18" charset="0"/>
                <a:ea typeface="Calibri" panose="020F0502020204030204" pitchFamily="34" charset="0"/>
                <a:cs typeface="Times New Roman" panose="02020603050405020304" pitchFamily="18" charset="0"/>
              </a:rPr>
              <a:t>Story</a:t>
            </a:r>
          </a:p>
        </p:txBody>
      </p:sp>
      <p:sp>
        <p:nvSpPr>
          <p:cNvPr id="3" name="Subtitle 2">
            <a:extLst>
              <a:ext uri="{FF2B5EF4-FFF2-40B4-BE49-F238E27FC236}">
                <a16:creationId xmlns:a16="http://schemas.microsoft.com/office/drawing/2014/main" xmlns="" id="{7E8B6B7F-93F1-4CD1-8C1C-F91EFA859B91}"/>
              </a:ext>
            </a:extLst>
          </p:cNvPr>
          <p:cNvSpPr>
            <a:spLocks noGrp="1"/>
          </p:cNvSpPr>
          <p:nvPr>
            <p:ph type="subTitle" idx="1"/>
          </p:nvPr>
        </p:nvSpPr>
        <p:spPr>
          <a:xfrm>
            <a:off x="1524000" y="1543050"/>
            <a:ext cx="9072731" cy="3714750"/>
          </a:xfrm>
        </p:spPr>
        <p:txBody>
          <a:bodyPr/>
          <a:lstStyle/>
          <a:p>
            <a:r>
              <a:rPr lang="en-IN" dirty="0"/>
              <a:t> </a:t>
            </a:r>
          </a:p>
        </p:txBody>
      </p:sp>
      <p:pic>
        <p:nvPicPr>
          <p:cNvPr id="5" name="Picture 4">
            <a:extLst>
              <a:ext uri="{FF2B5EF4-FFF2-40B4-BE49-F238E27FC236}">
                <a16:creationId xmlns:a16="http://schemas.microsoft.com/office/drawing/2014/main" xmlns="" id="{505C7E40-B5AF-5F08-E08E-43FD12C27E58}"/>
              </a:ext>
            </a:extLst>
          </p:cNvPr>
          <p:cNvPicPr>
            <a:picLocks noChangeAspect="1"/>
          </p:cNvPicPr>
          <p:nvPr/>
        </p:nvPicPr>
        <p:blipFill rotWithShape="1">
          <a:blip r:embed="rId2">
            <a:extLst>
              <a:ext uri="{28A0092B-C50C-407E-A947-70E740481C1C}">
                <a14:useLocalDpi xmlns:a14="http://schemas.microsoft.com/office/drawing/2010/main" val="0"/>
              </a:ext>
            </a:extLst>
          </a:blip>
          <a:srcRect l="-15410" t="9516" r="-17375" b="10048"/>
          <a:stretch/>
        </p:blipFill>
        <p:spPr>
          <a:xfrm>
            <a:off x="173255" y="1327946"/>
            <a:ext cx="12192000" cy="5125274"/>
          </a:xfrm>
          <a:prstGeom prst="rect">
            <a:avLst/>
          </a:prstGeom>
        </p:spPr>
      </p:pic>
    </p:spTree>
    <p:extLst>
      <p:ext uri="{BB962C8B-B14F-4D97-AF65-F5344CB8AC3E}">
        <p14:creationId xmlns:p14="http://schemas.microsoft.com/office/powerpoint/2010/main" val="20187451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266</TotalTime>
  <Words>519</Words>
  <Application>Microsoft Office PowerPoint</Application>
  <PresentationFormat>Custom</PresentationFormat>
  <Paragraphs>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 KNOWLEDGE INSTITUTE OF TECHNOLOGY  COMPETITIVE ANALYSIS OF LEADING TRAVEL AGGREGATORS  DATA ANALYTICS  </vt:lpstr>
      <vt:lpstr>OBJECTIVE</vt:lpstr>
      <vt:lpstr>ABSTRACT</vt:lpstr>
      <vt:lpstr>PROBLEM STATEMENT</vt:lpstr>
      <vt:lpstr>Solution</vt:lpstr>
      <vt:lpstr>Solution architecture</vt:lpstr>
      <vt:lpstr>TOOLS USED</vt:lpstr>
      <vt:lpstr>Dashboard</vt:lpstr>
      <vt:lpstr>Story</vt:lpstr>
      <vt:lpstr>REPORT</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Kolaru !</dc:creator>
  <cp:lastModifiedBy>GNANAVEL .P</cp:lastModifiedBy>
  <cp:revision>14</cp:revision>
  <dcterms:created xsi:type="dcterms:W3CDTF">2023-05-18T05:33:58Z</dcterms:created>
  <dcterms:modified xsi:type="dcterms:W3CDTF">2023-10-20T10:00:03Z</dcterms:modified>
</cp:coreProperties>
</file>