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2"/>
  </p:notesMasterIdLst>
  <p:handoutMasterIdLst>
    <p:handoutMasterId r:id="rId13"/>
  </p:handoutMasterIdLst>
  <p:sldIdLst>
    <p:sldId id="312" r:id="rId5"/>
    <p:sldId id="282" r:id="rId6"/>
    <p:sldId id="323" r:id="rId7"/>
    <p:sldId id="325" r:id="rId8"/>
    <p:sldId id="328" r:id="rId9"/>
    <p:sldId id="329" r:id="rId10"/>
    <p:sldId id="330" r:id="rId1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388" autoAdjust="0"/>
  </p:normalViewPr>
  <p:slideViewPr>
    <p:cSldViewPr snapToGrid="0" snapToObjects="1">
      <p:cViewPr varScale="1">
        <p:scale>
          <a:sx n="98" d="100"/>
          <a:sy n="98" d="100"/>
        </p:scale>
        <p:origin x="110" y="115"/>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latin typeface="Times New Roman" panose="02020603050405020304" pitchFamily="18" charset="0"/>
                <a:cs typeface="Times New Roman" panose="02020603050405020304" pitchFamily="18" charset="0"/>
              </a:rPr>
              <a:t>THE UNIX TIME SHARING SYSTEM</a:t>
            </a: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595913" y="928688"/>
            <a:ext cx="7965461" cy="994164"/>
          </a:xfrm>
        </p:spPr>
        <p:txBody>
          <a:bodyPr/>
          <a:lstStyle/>
          <a:p>
            <a:r>
              <a:rPr lang="en-US" dirty="0"/>
              <a:t>Abstract:</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lstStyle/>
          <a:p>
            <a:r>
              <a:rPr lang="en-IN" sz="1800" dirty="0">
                <a:effectLst/>
                <a:latin typeface="Times New Roman" panose="02020603050405020304" pitchFamily="18" charset="0"/>
                <a:ea typeface="Times New Roman" panose="02020603050405020304" pitchFamily="18" charset="0"/>
              </a:rPr>
              <a:t>The UNIX time-sharing system is a pillar of the operating system community, representing core ideas that have influenced contemporary computer environments. </a:t>
            </a:r>
            <a:endParaRPr lang="en-GB" dirty="0"/>
          </a:p>
          <a:p>
            <a:r>
              <a:rPr lang="en-IN" sz="1800" dirty="0">
                <a:effectLst/>
                <a:latin typeface="Times New Roman" panose="02020603050405020304" pitchFamily="18" charset="0"/>
                <a:ea typeface="Times New Roman" panose="02020603050405020304" pitchFamily="18" charset="0"/>
              </a:rPr>
              <a:t>This abstract explores the core concepts of UNIX, including its history design ideas effects. </a:t>
            </a:r>
          </a:p>
          <a:p>
            <a:r>
              <a:rPr lang="en-IN" sz="1800" dirty="0">
                <a:effectLst/>
                <a:latin typeface="Times New Roman" panose="02020603050405020304" pitchFamily="18" charset="0"/>
                <a:ea typeface="Times New Roman" panose="02020603050405020304" pitchFamily="18" charset="0"/>
              </a:rPr>
              <a:t>The time-sharing design of the UNIX paradigm is fundamental to its operation, as it allows several users to access the system at once and interact with individual computers</a:t>
            </a:r>
            <a:r>
              <a:rPr lang="en-GB" dirty="0">
                <a:latin typeface="Times New Roman" panose="02020603050405020304" pitchFamily="18" charset="0"/>
                <a:ea typeface="Calibri" panose="020F0502020204030204" pitchFamily="34" charset="0"/>
              </a:rPr>
              <a:t>.</a:t>
            </a:r>
          </a:p>
          <a:p>
            <a:r>
              <a:rPr lang="en-IN" sz="1800" dirty="0">
                <a:effectLst/>
                <a:latin typeface="Times New Roman" panose="02020603050405020304" pitchFamily="18" charset="0"/>
                <a:ea typeface="Times New Roman" panose="02020603050405020304" pitchFamily="18" charset="0"/>
              </a:rPr>
              <a:t>UNIX was developed as a simple yet effective operating system in the Bell Labs in the late 1960s with the goal of promoting a cooperative computing environment and effective resource usage. </a:t>
            </a:r>
            <a:endParaRPr lang="en-GB" dirty="0">
              <a:latin typeface="Times New Roman" panose="02020603050405020304" pitchFamily="18" charset="0"/>
              <a:ea typeface="Calibri" panose="020F0502020204030204" pitchFamily="34" charset="0"/>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9D596-7885-48B2-9F27-06AAA497077B}"/>
              </a:ext>
            </a:extLst>
          </p:cNvPr>
          <p:cNvSpPr>
            <a:spLocks noGrp="1"/>
          </p:cNvSpPr>
          <p:nvPr>
            <p:ph type="title"/>
          </p:nvPr>
        </p:nvSpPr>
        <p:spPr>
          <a:xfrm>
            <a:off x="3460565" y="1057274"/>
            <a:ext cx="7965461" cy="994164"/>
          </a:xfrm>
        </p:spPr>
        <p:txBody>
          <a:bodyPr/>
          <a:lstStyle/>
          <a:p>
            <a:r>
              <a:rPr lang="en-US" b="1" dirty="0">
                <a:effectLst/>
                <a:latin typeface="Times New Roman" panose="02020603050405020304" pitchFamily="18" charset="0"/>
                <a:ea typeface="Times New Roman" panose="02020603050405020304" pitchFamily="18" charset="0"/>
              </a:rPr>
              <a:t>Introduction:-</a:t>
            </a:r>
            <a:endParaRPr lang="en-IN" dirty="0"/>
          </a:p>
        </p:txBody>
      </p:sp>
      <p:sp>
        <p:nvSpPr>
          <p:cNvPr id="3" name="Content Placeholder 2">
            <a:extLst>
              <a:ext uri="{FF2B5EF4-FFF2-40B4-BE49-F238E27FC236}">
                <a16:creationId xmlns:a16="http://schemas.microsoft.com/office/drawing/2014/main" id="{CE8CC8BE-E727-4983-A092-871A6B485897}"/>
              </a:ext>
            </a:extLst>
          </p:cNvPr>
          <p:cNvSpPr>
            <a:spLocks noGrp="1"/>
          </p:cNvSpPr>
          <p:nvPr>
            <p:ph sz="half" idx="2"/>
          </p:nvPr>
        </p:nvSpPr>
        <p:spPr>
          <a:xfrm>
            <a:off x="3460750" y="2303463"/>
            <a:ext cx="8590573" cy="4339384"/>
          </a:xfrm>
        </p:spPr>
        <p:txBody>
          <a:bodyPr>
            <a:normAutofit/>
          </a:bodyPr>
          <a:lstStyle/>
          <a:p>
            <a:pPr algn="just">
              <a:lnSpc>
                <a:spcPct val="107000"/>
              </a:lnSpc>
              <a:spcAft>
                <a:spcPts val="800"/>
              </a:spcAft>
            </a:pPr>
            <a:r>
              <a:rPr lang="en-IN" sz="1800" dirty="0">
                <a:effectLst/>
                <a:latin typeface="Times New Roman" panose="02020603050405020304" pitchFamily="18" charset="0"/>
                <a:ea typeface="Times New Roman" panose="02020603050405020304" pitchFamily="18" charset="0"/>
              </a:rPr>
              <a:t>An important turning point in the history of computers was the introduction of the UNIX time-sharing system, which signalled a revolution in operating system functionality and design. Created in the rich environment of Bell Labs during the late 1960s by developers Dennis Ritchie, Ken Thompson, and associates, UNIX became a trailblazing example of efficiency, simplicity, and modularity. We set out on a quest to discover the fundamentals of UNIX in this introduction, following its history, clarifying its tenets, and scrutinizing its lasting influence in modern computer environments.</a:t>
            </a:r>
            <a:endParaRPr lang="en-IN" sz="1800" dirty="0">
              <a:effectLst/>
              <a:latin typeface="Calibri" panose="020F0502020204030204" pitchFamily="34" charset="0"/>
              <a:ea typeface="Calibri" panose="020F0502020204030204" pitchFamily="34" charset="0"/>
            </a:endParaRPr>
          </a:p>
          <a:p>
            <a:pPr algn="just">
              <a:lnSpc>
                <a:spcPct val="107000"/>
              </a:lnSpc>
              <a:spcAft>
                <a:spcPts val="800"/>
              </a:spcAft>
            </a:pPr>
            <a:r>
              <a:rPr lang="en-IN" sz="1800" dirty="0">
                <a:effectLst/>
                <a:latin typeface="Times New Roman" panose="02020603050405020304" pitchFamily="18" charset="0"/>
                <a:ea typeface="Times New Roman" panose="02020603050405020304" pitchFamily="18" charset="0"/>
              </a:rPr>
              <a:t>When computers first came into being, most of the systems were batch-oriented and monolithic, and they were connected to big mainframe computers. There were few options for customization or interaction, and users had to submit their jobs to centralized processing units via heavy terminals. With its vision of a computing environment characterized by user empowerment, collaborative engagement, and effective resource usage, UNIX evolved as a radical break from this paradigm.</a:t>
            </a:r>
            <a:endParaRPr lang="en-IN" sz="1800" dirty="0">
              <a:effectLst/>
              <a:latin typeface="Calibri" panose="020F0502020204030204" pitchFamily="34" charset="0"/>
              <a:ea typeface="Calibri" panose="020F0502020204030204" pitchFamily="34" charset="0"/>
            </a:endParaRPr>
          </a:p>
          <a:p>
            <a:endParaRPr lang="en-GB" dirty="0"/>
          </a:p>
        </p:txBody>
      </p:sp>
      <p:sp>
        <p:nvSpPr>
          <p:cNvPr id="4" name="Slide Number Placeholder 3">
            <a:extLst>
              <a:ext uri="{FF2B5EF4-FFF2-40B4-BE49-F238E27FC236}">
                <a16:creationId xmlns:a16="http://schemas.microsoft.com/office/drawing/2014/main" id="{A6A156A8-9708-4AA7-9F86-D980D3F92244}"/>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
        <p:nvSpPr>
          <p:cNvPr id="8" name="AutoShape 2" descr="GitHub - BehshadR/Rice-Classification-CNN: Rice Image Classification ...">
            <a:extLst>
              <a:ext uri="{FF2B5EF4-FFF2-40B4-BE49-F238E27FC236}">
                <a16:creationId xmlns:a16="http://schemas.microsoft.com/office/drawing/2014/main" id="{2C3C6BF6-AD78-4235-98D1-49E92ECAD52F}"/>
              </a:ext>
            </a:extLst>
          </p:cNvPr>
          <p:cNvSpPr>
            <a:spLocks noChangeAspect="1" noChangeArrowheads="1"/>
          </p:cNvSpPr>
          <p:nvPr/>
        </p:nvSpPr>
        <p:spPr bwMode="auto">
          <a:xfrm>
            <a:off x="5943600" y="3276600"/>
            <a:ext cx="134472" cy="37819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850224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8C349-796C-42AB-B4FD-58552FFC6CC3}"/>
              </a:ext>
            </a:extLst>
          </p:cNvPr>
          <p:cNvSpPr>
            <a:spLocks noGrp="1"/>
          </p:cNvSpPr>
          <p:nvPr>
            <p:ph type="title"/>
          </p:nvPr>
        </p:nvSpPr>
        <p:spPr>
          <a:xfrm>
            <a:off x="694110" y="457199"/>
            <a:ext cx="10671048" cy="1362057"/>
          </a:xfrm>
        </p:spPr>
        <p:txBody>
          <a:bodyPr/>
          <a:lstStyle/>
          <a:p>
            <a:r>
              <a:rPr lang="en-US" sz="3600" b="1" dirty="0">
                <a:effectLst/>
                <a:latin typeface="Times New Roman" panose="02020603050405020304" pitchFamily="18" charset="0"/>
                <a:ea typeface="Times New Roman" panose="02020603050405020304" pitchFamily="18" charset="0"/>
              </a:rPr>
              <a:t>Problem Statement</a:t>
            </a:r>
            <a:endParaRPr lang="en-IN" sz="3600" dirty="0"/>
          </a:p>
        </p:txBody>
      </p:sp>
      <p:sp>
        <p:nvSpPr>
          <p:cNvPr id="3" name="Slide Number Placeholder 2">
            <a:extLst>
              <a:ext uri="{FF2B5EF4-FFF2-40B4-BE49-F238E27FC236}">
                <a16:creationId xmlns:a16="http://schemas.microsoft.com/office/drawing/2014/main" id="{A735AFC9-68BF-4958-9A2B-DA5837D9489A}"/>
              </a:ext>
            </a:extLst>
          </p:cNvPr>
          <p:cNvSpPr>
            <a:spLocks noGrp="1"/>
          </p:cNvSpPr>
          <p:nvPr>
            <p:ph type="sldNum" sz="quarter" idx="12"/>
          </p:nvPr>
        </p:nvSpPr>
        <p:spPr/>
        <p:txBody>
          <a:bodyPr/>
          <a:lstStyle/>
          <a:p>
            <a:fld id="{48F63A3B-78C7-47BE-AE5E-E10140E04643}" type="slidenum">
              <a:rPr lang="en-US" smtClean="0"/>
              <a:pPr/>
              <a:t>4</a:t>
            </a:fld>
            <a:endParaRPr lang="en-US" dirty="0"/>
          </a:p>
        </p:txBody>
      </p:sp>
      <p:sp>
        <p:nvSpPr>
          <p:cNvPr id="7" name="Content Placeholder 2">
            <a:extLst>
              <a:ext uri="{FF2B5EF4-FFF2-40B4-BE49-F238E27FC236}">
                <a16:creationId xmlns:a16="http://schemas.microsoft.com/office/drawing/2014/main" id="{588B860E-1D92-47BE-8C50-8CBB331BEF82}"/>
              </a:ext>
            </a:extLst>
          </p:cNvPr>
          <p:cNvSpPr txBox="1">
            <a:spLocks/>
          </p:cNvSpPr>
          <p:nvPr/>
        </p:nvSpPr>
        <p:spPr>
          <a:xfrm>
            <a:off x="1734347" y="1664677"/>
            <a:ext cx="8590573" cy="4892201"/>
          </a:xfrm>
          <a:prstGeom prst="rect">
            <a:avLst/>
          </a:prstGeom>
        </p:spPr>
        <p:txBody>
          <a:bodyPr>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7000"/>
              </a:lnSpc>
              <a:spcAft>
                <a:spcPts val="800"/>
              </a:spcAft>
            </a:pPr>
            <a:r>
              <a:rPr lang="en-IN" sz="1800" dirty="0">
                <a:effectLst/>
                <a:latin typeface="Times New Roman" panose="02020603050405020304" pitchFamily="18" charset="0"/>
                <a:ea typeface="Times New Roman" panose="02020603050405020304" pitchFamily="18" charset="0"/>
              </a:rPr>
              <a:t>Legacy UNIX systems encounter numerous difficulties in the current computer environment, despite their long history and crucial role in establishing modern computing paradigms. </a:t>
            </a:r>
          </a:p>
          <a:p>
            <a:pPr algn="just">
              <a:lnSpc>
                <a:spcPct val="107000"/>
              </a:lnSpc>
              <a:spcAft>
                <a:spcPts val="800"/>
              </a:spcAft>
            </a:pPr>
            <a:r>
              <a:rPr lang="en-IN" sz="1800" dirty="0">
                <a:effectLst/>
                <a:latin typeface="Times New Roman" panose="02020603050405020304" pitchFamily="18" charset="0"/>
                <a:ea typeface="Times New Roman" panose="02020603050405020304" pitchFamily="18" charset="0"/>
              </a:rPr>
              <a:t>The preservation and adaption of legacy UNIX installations create significant challenges for enterprises looking to modernize their IT infrastructure in order to satisfy changing needs for security, agility, and scalability. </a:t>
            </a:r>
            <a:endParaRPr lang="en-IN" sz="1800" dirty="0">
              <a:latin typeface="Times New Roman" panose="02020603050405020304" pitchFamily="18" charset="0"/>
              <a:ea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Times New Roman" panose="02020603050405020304" pitchFamily="18" charset="0"/>
              </a:rPr>
              <a:t>This issue statement outlines the main obstacles to updating legacy UNIX systems and suggests strategies for successfully overcoming them.</a:t>
            </a:r>
            <a:endParaRPr lang="en-IN" sz="1800" dirty="0">
              <a:effectLst/>
              <a:latin typeface="Calibri" panose="020F0502020204030204" pitchFamily="34" charset="0"/>
              <a:ea typeface="Calibri" panose="020F0502020204030204" pitchFamily="34" charset="0"/>
            </a:endParaRPr>
          </a:p>
          <a:p>
            <a:pPr algn="just">
              <a:lnSpc>
                <a:spcPct val="107000"/>
              </a:lnSpc>
              <a:spcAft>
                <a:spcPts val="800"/>
              </a:spcAft>
            </a:pPr>
            <a:endParaRPr lang="en-IN" sz="18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754193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D1EDA-A3A8-4507-95AB-7F1BC54B8DD8}"/>
              </a:ext>
            </a:extLst>
          </p:cNvPr>
          <p:cNvSpPr>
            <a:spLocks noGrp="1"/>
          </p:cNvSpPr>
          <p:nvPr>
            <p:ph type="title"/>
          </p:nvPr>
        </p:nvSpPr>
        <p:spPr/>
        <p:txBody>
          <a:bodyPr/>
          <a:lstStyle/>
          <a:p>
            <a:r>
              <a:rPr lang="en-GB" dirty="0"/>
              <a:t>conclusion</a:t>
            </a:r>
            <a:endParaRPr lang="en-IN" dirty="0"/>
          </a:p>
        </p:txBody>
      </p:sp>
      <p:sp>
        <p:nvSpPr>
          <p:cNvPr id="3" name="Content Placeholder 2">
            <a:extLst>
              <a:ext uri="{FF2B5EF4-FFF2-40B4-BE49-F238E27FC236}">
                <a16:creationId xmlns:a16="http://schemas.microsoft.com/office/drawing/2014/main" id="{91DD1D55-6E4D-4B5F-B8BC-BF635B730949}"/>
              </a:ext>
            </a:extLst>
          </p:cNvPr>
          <p:cNvSpPr>
            <a:spLocks noGrp="1"/>
          </p:cNvSpPr>
          <p:nvPr>
            <p:ph sz="half" idx="2"/>
          </p:nvPr>
        </p:nvSpPr>
        <p:spPr/>
        <p:txBody>
          <a:bodyPr>
            <a:normAutofit fontScale="92500" lnSpcReduction="10000"/>
          </a:bodyPr>
          <a:lstStyle/>
          <a:p>
            <a:r>
              <a:rPr lang="en-IN" sz="1800" dirty="0">
                <a:effectLst/>
                <a:latin typeface="Times New Roman" panose="02020603050405020304" pitchFamily="18" charset="0"/>
                <a:ea typeface="Times New Roman" panose="02020603050405020304" pitchFamily="18" charset="0"/>
              </a:rPr>
              <a:t>The UNIX time-sharing system is proof of the lasting influence of UNIX concepts and their fundamental significance in forming contemporary computing environments. </a:t>
            </a:r>
          </a:p>
          <a:p>
            <a:r>
              <a:rPr lang="en-IN" sz="1800" dirty="0">
                <a:effectLst/>
                <a:latin typeface="Times New Roman" panose="02020603050405020304" pitchFamily="18" charset="0"/>
                <a:ea typeface="Times New Roman" panose="02020603050405020304" pitchFamily="18" charset="0"/>
              </a:rPr>
              <a:t>the UNIX time-sharing system has enabled users to cooperate, develop, and efficiently handle a wide range of computing activities thanks to its multi-user capabilities, sturdy shell interface, and modular design. </a:t>
            </a:r>
          </a:p>
          <a:p>
            <a:r>
              <a:rPr lang="en-IN" sz="1800" dirty="0">
                <a:effectLst/>
                <a:latin typeface="Times New Roman" panose="02020603050405020304" pitchFamily="18" charset="0"/>
                <a:ea typeface="Times New Roman" panose="02020603050405020304" pitchFamily="18" charset="0"/>
              </a:rPr>
              <a:t>In spite of changing technological environments, the UNIX time-sharing system has managed to stay relevant and flexible thanks to its sophisticated architecture and commitment to fundamental UNIX principles like simplicity, modularity, and interoperability.</a:t>
            </a:r>
          </a:p>
          <a:p>
            <a:r>
              <a:rPr lang="en-IN" sz="1800" dirty="0">
                <a:effectLst/>
                <a:latin typeface="Times New Roman" panose="02020603050405020304" pitchFamily="18" charset="0"/>
                <a:ea typeface="Times New Roman" panose="02020603050405020304" pitchFamily="18" charset="0"/>
              </a:rPr>
              <a:t>Its hierarchical file system and process management features allow for easy navigation and multitasking, and its shell interface offers users a strong and adaptable environment for system interaction.</a:t>
            </a:r>
            <a:endParaRPr lang="en-IN" dirty="0"/>
          </a:p>
        </p:txBody>
      </p:sp>
      <p:sp>
        <p:nvSpPr>
          <p:cNvPr id="4" name="Slide Number Placeholder 3">
            <a:extLst>
              <a:ext uri="{FF2B5EF4-FFF2-40B4-BE49-F238E27FC236}">
                <a16:creationId xmlns:a16="http://schemas.microsoft.com/office/drawing/2014/main" id="{BB8B7993-E910-46AD-A635-C871A695EB2F}"/>
              </a:ext>
            </a:extLst>
          </p:cNvPr>
          <p:cNvSpPr>
            <a:spLocks noGrp="1"/>
          </p:cNvSpPr>
          <p:nvPr>
            <p:ph type="sldNum" sz="quarter" idx="10"/>
          </p:nvPr>
        </p:nvSpPr>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2677527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4F84F-0820-4EB2-BADC-4CFB11284C3C}"/>
              </a:ext>
            </a:extLst>
          </p:cNvPr>
          <p:cNvSpPr>
            <a:spLocks noGrp="1"/>
          </p:cNvSpPr>
          <p:nvPr>
            <p:ph type="title"/>
          </p:nvPr>
        </p:nvSpPr>
        <p:spPr/>
        <p:txBody>
          <a:bodyPr/>
          <a:lstStyle/>
          <a:p>
            <a:r>
              <a:rPr lang="en-GB" dirty="0"/>
              <a:t>References</a:t>
            </a:r>
            <a:endParaRPr lang="en-IN" dirty="0"/>
          </a:p>
        </p:txBody>
      </p:sp>
      <p:sp>
        <p:nvSpPr>
          <p:cNvPr id="3" name="Content Placeholder 2">
            <a:extLst>
              <a:ext uri="{FF2B5EF4-FFF2-40B4-BE49-F238E27FC236}">
                <a16:creationId xmlns:a16="http://schemas.microsoft.com/office/drawing/2014/main" id="{65B3305D-BCD2-49B4-912E-68DE5ABC157C}"/>
              </a:ext>
            </a:extLst>
          </p:cNvPr>
          <p:cNvSpPr>
            <a:spLocks noGrp="1"/>
          </p:cNvSpPr>
          <p:nvPr>
            <p:ph sz="half" idx="2"/>
          </p:nvPr>
        </p:nvSpPr>
        <p:spPr/>
        <p:txBody>
          <a:bodyPr>
            <a:normAutofit/>
          </a:bodyPr>
          <a:lstStyle/>
          <a:p>
            <a:r>
              <a:rPr lang="en-IN" sz="1800" dirty="0">
                <a:effectLst/>
                <a:latin typeface="Times New Roman" panose="02020603050405020304" pitchFamily="18" charset="0"/>
                <a:ea typeface="Times New Roman" panose="02020603050405020304" pitchFamily="18" charset="0"/>
              </a:rPr>
              <a:t>Ritchie, Dennis M., and Ken Thompson. "The UNIX time‐sharing system." </a:t>
            </a:r>
            <a:r>
              <a:rPr lang="en-IN" dirty="0">
                <a:effectLst/>
              </a:rPr>
              <a:t>Bell System Technical Journal 57.6 (1978): 1905-1929</a:t>
            </a:r>
            <a:r>
              <a:rPr lang="en-IN" b="0" i="0" dirty="0">
                <a:solidFill>
                  <a:srgbClr val="222222"/>
                </a:solidFill>
                <a:effectLst/>
                <a:latin typeface="Arial" panose="020B0604020202020204" pitchFamily="34" charset="0"/>
              </a:rPr>
              <a:t>.</a:t>
            </a:r>
          </a:p>
          <a:p>
            <a:r>
              <a:rPr lang="en-IN" sz="1800" dirty="0" err="1">
                <a:effectLst/>
                <a:latin typeface="Times New Roman" panose="02020603050405020304" pitchFamily="18" charset="0"/>
                <a:ea typeface="Times New Roman" panose="02020603050405020304" pitchFamily="18" charset="0"/>
              </a:rPr>
              <a:t>Bourne</a:t>
            </a:r>
            <a:r>
              <a:rPr lang="en-IN" sz="1800" dirty="0">
                <a:effectLst/>
                <a:latin typeface="Times New Roman" panose="02020603050405020304" pitchFamily="18" charset="0"/>
                <a:ea typeface="Times New Roman" panose="02020603050405020304" pitchFamily="18" charset="0"/>
              </a:rPr>
              <a:t>, Stephen Richard. "UNIX time-sharing system: The UNIX shell." </a:t>
            </a:r>
            <a:r>
              <a:rPr lang="en-IN" dirty="0">
                <a:effectLst/>
              </a:rPr>
              <a:t>The Bell System Technical Journal 57.6 (1978): 1971-1990</a:t>
            </a:r>
            <a:r>
              <a:rPr lang="en-GB" b="0" i="0" dirty="0">
                <a:solidFill>
                  <a:srgbClr val="222222"/>
                </a:solidFill>
                <a:effectLst/>
                <a:latin typeface="Arial" panose="020B0604020202020204" pitchFamily="34" charset="0"/>
              </a:rPr>
              <a:t>.</a:t>
            </a:r>
            <a:endParaRPr lang="en-IN" dirty="0">
              <a:solidFill>
                <a:srgbClr val="222222"/>
              </a:solidFill>
              <a:latin typeface="Arial" panose="020B0604020202020204" pitchFamily="34" charset="0"/>
            </a:endParaRPr>
          </a:p>
          <a:p>
            <a:r>
              <a:rPr lang="en-IN" sz="1800" dirty="0">
                <a:effectLst/>
                <a:latin typeface="Times New Roman" panose="02020603050405020304" pitchFamily="18" charset="0"/>
                <a:ea typeface="Times New Roman" panose="02020603050405020304" pitchFamily="18" charset="0"/>
              </a:rPr>
              <a:t>Ritchie, Dennis M., and Ken Thompson. "The UNIX time-sharing system." </a:t>
            </a:r>
            <a:r>
              <a:rPr lang="en-IN" dirty="0">
                <a:effectLst/>
              </a:rPr>
              <a:t>Communications of the ACM 17.7 (1974): 365-375</a:t>
            </a:r>
            <a:r>
              <a:rPr lang="en-GB" b="0" i="0" dirty="0">
                <a:solidFill>
                  <a:srgbClr val="222222"/>
                </a:solidFill>
                <a:effectLst/>
                <a:latin typeface="Arial" panose="020B0604020202020204" pitchFamily="34" charset="0"/>
              </a:rPr>
              <a:t>.</a:t>
            </a:r>
            <a:endParaRPr lang="en-IN" b="0" i="0" dirty="0">
              <a:solidFill>
                <a:srgbClr val="222222"/>
              </a:solidFill>
              <a:effectLst/>
              <a:latin typeface="Arial" panose="020B0604020202020204" pitchFamily="34" charset="0"/>
            </a:endParaRPr>
          </a:p>
          <a:p>
            <a:r>
              <a:rPr lang="en-US" sz="1800" dirty="0">
                <a:solidFill>
                  <a:srgbClr val="222222"/>
                </a:solidFill>
                <a:effectLst/>
                <a:latin typeface="Arial" panose="020B0604020202020204" pitchFamily="34" charset="0"/>
                <a:ea typeface="Calibri" panose="020F0502020204030204" pitchFamily="34" charset="0"/>
              </a:rPr>
              <a:t>. </a:t>
            </a:r>
            <a:r>
              <a:rPr lang="en-IN" sz="1800" dirty="0">
                <a:effectLst/>
                <a:latin typeface="Times New Roman" panose="02020603050405020304" pitchFamily="18" charset="0"/>
                <a:ea typeface="Times New Roman" panose="02020603050405020304" pitchFamily="18" charset="0"/>
              </a:rPr>
              <a:t>Ritchie, D. M., &amp; Thompson, K. (1978). The UNIX time‐sharing system. </a:t>
            </a:r>
            <a:r>
              <a:rPr lang="en-IN" dirty="0">
                <a:effectLst/>
              </a:rPr>
              <a:t>Bell System Technical Journal, 57(6), 1905-1929</a:t>
            </a:r>
            <a:r>
              <a:rPr lang="en-GB" b="0" i="0" dirty="0">
                <a:solidFill>
                  <a:srgbClr val="222222"/>
                </a:solidFill>
                <a:effectLst/>
                <a:latin typeface="Arial" panose="020B0604020202020204" pitchFamily="34" charset="0"/>
              </a:rPr>
              <a:t>.</a:t>
            </a:r>
            <a:endParaRPr lang="en-IN" dirty="0"/>
          </a:p>
        </p:txBody>
      </p:sp>
      <p:sp>
        <p:nvSpPr>
          <p:cNvPr id="4" name="Slide Number Placeholder 3">
            <a:extLst>
              <a:ext uri="{FF2B5EF4-FFF2-40B4-BE49-F238E27FC236}">
                <a16:creationId xmlns:a16="http://schemas.microsoft.com/office/drawing/2014/main" id="{0451D010-5D53-41EC-9A9F-000E1ACC6916}"/>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829906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27FE1A-F590-439F-BCD1-B20E3160213C}"/>
              </a:ext>
            </a:extLst>
          </p:cNvPr>
          <p:cNvSpPr>
            <a:spLocks noGrp="1"/>
          </p:cNvSpPr>
          <p:nvPr>
            <p:ph type="sldNum" sz="quarter" idx="12"/>
          </p:nvPr>
        </p:nvSpPr>
        <p:spPr/>
        <p:txBody>
          <a:bodyPr/>
          <a:lstStyle/>
          <a:p>
            <a:fld id="{48F63A3B-78C7-47BE-AE5E-E10140E04643}" type="slidenum">
              <a:rPr lang="en-US" smtClean="0"/>
              <a:pPr/>
              <a:t>7</a:t>
            </a:fld>
            <a:endParaRPr lang="en-US" dirty="0"/>
          </a:p>
        </p:txBody>
      </p:sp>
      <p:pic>
        <p:nvPicPr>
          <p:cNvPr id="5122" name="Picture 2" descr="A Simple Thank You">
            <a:extLst>
              <a:ext uri="{FF2B5EF4-FFF2-40B4-BE49-F238E27FC236}">
                <a16:creationId xmlns:a16="http://schemas.microsoft.com/office/drawing/2014/main" id="{3F04E0AA-4A85-4404-9CB7-8FB239AFE6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85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396193"/>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{16F5A79E-E382-4E06-9745-C525B4570652}tf78438558_win32</Template>
  <TotalTime>111</TotalTime>
  <Words>609</Words>
  <Application>Microsoft Office PowerPoint</Application>
  <PresentationFormat>Widescreen</PresentationFormat>
  <Paragraphs>29</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Black</vt:lpstr>
      <vt:lpstr>Calibri</vt:lpstr>
      <vt:lpstr>Sabon Next LT</vt:lpstr>
      <vt:lpstr>Times New Roman</vt:lpstr>
      <vt:lpstr>Custom</vt:lpstr>
      <vt:lpstr>THE UNIX TIME SHARING SYSTEM</vt:lpstr>
      <vt:lpstr>Abstract:</vt:lpstr>
      <vt:lpstr>Introduction:-</vt:lpstr>
      <vt:lpstr>Problem Statement</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and classification of rice varieties using machine learning algorithms</dc:title>
  <dc:subject/>
  <dc:creator>Tharun Tabujula</dc:creator>
  <cp:lastModifiedBy> </cp:lastModifiedBy>
  <cp:revision>16</cp:revision>
  <dcterms:created xsi:type="dcterms:W3CDTF">2024-02-24T07:34:08Z</dcterms:created>
  <dcterms:modified xsi:type="dcterms:W3CDTF">2024-03-23T09:15:10Z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