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0" r:id="rId1"/>
    <p:sldMasterId id="2147483660" r:id="rId2"/>
    <p:sldMasterId id="2147483906" r:id="rId3"/>
    <p:sldMasterId id="2147483942" r:id="rId4"/>
  </p:sldMasterIdLst>
  <p:sldIdLst>
    <p:sldId id="256" r:id="rId5"/>
    <p:sldId id="258" r:id="rId6"/>
    <p:sldId id="259" r:id="rId7"/>
    <p:sldId id="260" r:id="rId8"/>
    <p:sldId id="261" r:id="rId9"/>
    <p:sldId id="262" r:id="rId10"/>
    <p:sldId id="263" r:id="rId11"/>
    <p:sldId id="264" r:id="rId12"/>
    <p:sldId id="298" r:id="rId13"/>
    <p:sldId id="287" r:id="rId14"/>
    <p:sldId id="288" r:id="rId15"/>
    <p:sldId id="289" r:id="rId16"/>
    <p:sldId id="290" r:id="rId17"/>
    <p:sldId id="291" r:id="rId18"/>
    <p:sldId id="292" r:id="rId19"/>
    <p:sldId id="293" r:id="rId20"/>
    <p:sldId id="294" r:id="rId21"/>
    <p:sldId id="295" r:id="rId22"/>
    <p:sldId id="296" r:id="rId23"/>
    <p:sldId id="297"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autoAdjust="0"/>
    <p:restoredTop sz="94674"/>
  </p:normalViewPr>
  <p:slideViewPr>
    <p:cSldViewPr>
      <p:cViewPr varScale="1">
        <p:scale>
          <a:sx n="82" d="100"/>
          <a:sy n="82" d="100"/>
        </p:scale>
        <p:origin x="63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61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2239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999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400808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8263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21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8957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610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9434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221796-1527-458D-86AF-29973EAE10B7}"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3781200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21796-1527-458D-86AF-29973EAE10B7}"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6904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2795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221796-1527-458D-86AF-29973EAE10B7}"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3950488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901119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21796-1527-458D-86AF-29973EAE10B7}"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215767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221796-1527-458D-86AF-29973EAE10B7}"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069843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21796-1527-458D-86AF-29973EAE10B7}" type="datetimeFigureOut">
              <a:rPr lang="en-US" smtClean="0"/>
              <a:t>12/13/23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545023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156457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4259426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2773173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4080464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70974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2654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8221796-1527-458D-86AF-29973EAE10B7}"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696160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8221796-1527-458D-86AF-29973EAE10B7}"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703333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8221796-1527-458D-86AF-29973EAE10B7}"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229123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21796-1527-458D-86AF-29973EAE10B7}"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317747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21796-1527-458D-86AF-29973EAE10B7}"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5CE64-64C1-48BC-9863-4C90F52500F2}" type="slidenum">
              <a:rPr lang="en-US" smtClean="0"/>
              <a:t>‹#›</a:t>
            </a:fld>
            <a:endParaRPr lang="en-US"/>
          </a:p>
        </p:txBody>
      </p:sp>
    </p:spTree>
    <p:extLst>
      <p:ext uri="{BB962C8B-B14F-4D97-AF65-F5344CB8AC3E}">
        <p14:creationId xmlns:p14="http://schemas.microsoft.com/office/powerpoint/2010/main" val="1757860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1311676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624032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940437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2669000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75639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40187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426027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407573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14753284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57295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3460204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463547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894443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36911593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22150314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118112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4153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13717699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3186A94-5F86-40F2-B149-50613D154211}" type="slidenum">
              <a:rPr lang="hi-IN" smtClean="0"/>
              <a:t>‹#›</a:t>
            </a:fld>
            <a:endParaRPr lang="hi-IN"/>
          </a:p>
        </p:txBody>
      </p:sp>
    </p:spTree>
    <p:extLst>
      <p:ext uri="{BB962C8B-B14F-4D97-AF65-F5344CB8AC3E}">
        <p14:creationId xmlns:p14="http://schemas.microsoft.com/office/powerpoint/2010/main" val="801667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1568870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4018836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2929494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6204613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28830783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15184060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21495728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341432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49809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8670778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310477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19970285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8810229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6953661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2316691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2839137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37331945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7335-8129-4D7E-B559-19ACC8E15E46}" type="datetimeFigureOut">
              <a:rPr lang="hi-IN" smtClean="0"/>
              <a:t>बुधवार, 22 अग्रहायन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97D11ACE-CC4E-42A6-9F7F-E813EB3A9DC0}" type="slidenum">
              <a:rPr lang="hi-IN" smtClean="0"/>
              <a:t>‹#›</a:t>
            </a:fld>
            <a:endParaRPr lang="hi-IN"/>
          </a:p>
        </p:txBody>
      </p:sp>
    </p:spTree>
    <p:extLst>
      <p:ext uri="{BB962C8B-B14F-4D97-AF65-F5344CB8AC3E}">
        <p14:creationId xmlns:p14="http://schemas.microsoft.com/office/powerpoint/2010/main" val="4792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772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9230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3624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12/13/23</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27381510"/>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24" r:id="rId12"/>
    <p:sldLayoutId id="2147483925" r:id="rId13"/>
    <p:sldLayoutId id="2147483926" r:id="rId14"/>
    <p:sldLayoutId id="2147483927" r:id="rId15"/>
    <p:sldLayoutId id="2147483928" r:id="rId16"/>
    <p:sldLayoutId id="2147483929" r:id="rId17"/>
  </p:sldLayoutIdLst>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8221796-1527-458D-86AF-29973EAE10B7}" type="datetimeFigureOut">
              <a:rPr lang="en-US" smtClean="0"/>
              <a:t>12/13/23</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F2C5CE64-64C1-48BC-9863-4C90F52500F2}" type="slidenum">
              <a:rPr lang="en-US" smtClean="0"/>
              <a:t>‹#›</a:t>
            </a:fld>
            <a:endParaRPr lang="en-US"/>
          </a:p>
        </p:txBody>
      </p:sp>
    </p:spTree>
    <p:extLst>
      <p:ext uri="{BB962C8B-B14F-4D97-AF65-F5344CB8AC3E}">
        <p14:creationId xmlns:p14="http://schemas.microsoft.com/office/powerpoint/2010/main" val="27622866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5039C8CC-7D29-4F49-AA86-32B6805A197E}" type="datetimeFigureOut">
              <a:rPr lang="hi-IN" smtClean="0"/>
              <a:t>बुधवार, 22 अग्रहायन 1945</a:t>
            </a:fld>
            <a:endParaRPr lang="hi-IN"/>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03186A94-5F86-40F2-B149-50613D154211}" type="slidenum">
              <a:rPr lang="hi-IN" smtClean="0"/>
              <a:t>‹#›</a:t>
            </a:fld>
            <a:endParaRPr lang="hi-IN"/>
          </a:p>
        </p:txBody>
      </p:sp>
    </p:spTree>
    <p:extLst>
      <p:ext uri="{BB962C8B-B14F-4D97-AF65-F5344CB8AC3E}">
        <p14:creationId xmlns:p14="http://schemas.microsoft.com/office/powerpoint/2010/main" val="2919173010"/>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12/13/23</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87345516"/>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libelium.com/libeliumworld/success-stories/water-quality-monitoring-europe-largest-fluvial-aquarium-zaragoz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sciencedirect.com/science/article/abs/pii/S0141113622001465#:~:text=However%2C%20the%20most%20common%20OWQ,Suspended%20Sediment%20Concentration%20(SSC)%2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mesfiji.org/biannual-sea-water-monitoring-program#:~:text=Water%20quality%20is%20one%20of,and%20winter%20seasons%20in%20Fij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visionofhumanity.org/what-is-the-internet-of-things/#:~:text=The%20term%20'Internet%20of%20Things,them%20through%20a%20supply%20chai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researchgate.net/publication/255700290_Water_quality_monitoring_in_Pacific_Island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researchgate.net/publication/320484669_Arima_as_a_forecasting_tool_for_water_quality_time_series_measured_with_UV-Vis_spectrometers_in_a_constructed_wetlan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mdpi.com/journal/water/special_issues/W77E6419Q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unece.org/fileadmin/DAM/env/water/publications/documents/Reco_E/Reco_waterquality_crit_obj_WS1.pdf&#820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53.xml"/><Relationship Id="rId4" Type="http://schemas.openxmlformats.org/officeDocument/2006/relationships/hyperlink" Target="https://www.sciencedirect.com/science/article/abs/pii/S0264275122004097&#820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canada.ca/data/en/dataset/f258b0c8-7871-4572-b567-1ba2bd55f1b6/resource/8ed14f6b-024c-4060-830a-53553bb5e130" TargetMode="External"/><Relationship Id="rId2" Type="http://schemas.openxmlformats.org/officeDocument/2006/relationships/hyperlink" Target="https://github.com/gnanendrakumar7/CS668-Analytics-Capestone-Project.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6.xml"/><Relationship Id="rId5" Type="http://schemas.openxmlformats.org/officeDocument/2006/relationships/hyperlink" Target="https://github.com/gnanendrakumar7/CS668-Analytics-Capestone-Project.git" TargetMode="External"/><Relationship Id="rId4" Type="http://schemas.openxmlformats.org/officeDocument/2006/relationships/hyperlink" Target="mailto:gd35329n@pace.edu"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6.xml"/><Relationship Id="rId4" Type="http://schemas.openxmlformats.org/officeDocument/2006/relationships/hyperlink" Target="https://www.libelium.com/libeliumworld/success-stories/water-quality-monitoring-europe-largest-fluvial-aquarium-zaragoza/"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hyperlink" Target="https://open.canada.ca/data/en/dataset/f258b0c8-7871-4572-b567-1ba2bd55f1b6/resource/8ed14f6b-024c-4060-830a-53553bb5e130" TargetMode="External"/><Relationship Id="rId2" Type="http://schemas.openxmlformats.org/officeDocument/2006/relationships/image" Target="../media/image1.jpeg"/><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0.xml"/><Relationship Id="rId4" Type="http://schemas.openxmlformats.org/officeDocument/2006/relationships/image" Target="../media/image20.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8" Type="http://schemas.openxmlformats.org/officeDocument/2006/relationships/hyperlink" Target="https://www.sciencedirect.com/science/article/pii/S0022169419308194%E2%80%8B" TargetMode="External"/><Relationship Id="rId3" Type="http://schemas.openxmlformats.org/officeDocument/2006/relationships/hyperlink" Target="https://www.nature.com/articles/s41598-021-04062-5" TargetMode="External"/><Relationship Id="rId7" Type="http://schemas.openxmlformats.org/officeDocument/2006/relationships/hyperlink" Target="https://doi.org/10.1016/j.jhydrol.2019.124084" TargetMode="External"/><Relationship Id="rId2" Type="http://schemas.openxmlformats.org/officeDocument/2006/relationships/hyperlink" Target="https://doi.org/10.1038/s41598-021-04062-5" TargetMode="External"/><Relationship Id="rId1" Type="http://schemas.openxmlformats.org/officeDocument/2006/relationships/slideLayout" Target="../slideLayouts/slideLayout36.xml"/><Relationship Id="rId6" Type="http://schemas.openxmlformats.org/officeDocument/2006/relationships/hyperlink" Target="https://link.springer.com/article/10.1007/s11831-023-09947-4" TargetMode="External"/><Relationship Id="rId5" Type="http://schemas.openxmlformats.org/officeDocument/2006/relationships/hyperlink" Target="https://doi.org/10.1007/s11831-023-09947-4" TargetMode="External"/><Relationship Id="rId4" Type="http://schemas.openxmlformats.org/officeDocument/2006/relationships/hyperlink" Target="https://link.springer.com/article/10.1007/s11042-023-16737-4" TargetMode="External"/><Relationship Id="rId9" Type="http://schemas.openxmlformats.org/officeDocument/2006/relationships/hyperlink" Target="https://www.researchgate.net/publication/361118196_The_Quality_of_Drinkable_Water_using_Machine_Learning_Techniqu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37.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open.canada.ca/data/en/dataset/f258b0c8-7871-4572-b567-1ba2bd55f1b6/resource/8ed14f6b-024c-4060-830a-53553bb5e130"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81450" y="8381175"/>
            <a:ext cx="19050" cy="952500"/>
          </a:xfrm>
          <a:custGeom>
            <a:avLst/>
            <a:gdLst/>
            <a:ahLst/>
            <a:cxnLst/>
            <a:rect l="l" t="t" r="r" b="b"/>
            <a:pathLst>
              <a:path w="19050" h="952500">
                <a:moveTo>
                  <a:pt x="19050" y="952499"/>
                </a:moveTo>
                <a:lnTo>
                  <a:pt x="0" y="952499"/>
                </a:lnTo>
                <a:lnTo>
                  <a:pt x="0" y="0"/>
                </a:lnTo>
                <a:lnTo>
                  <a:pt x="19050" y="0"/>
                </a:lnTo>
                <a:lnTo>
                  <a:pt x="19050" y="952499"/>
                </a:lnTo>
                <a:close/>
              </a:path>
            </a:pathLst>
          </a:custGeom>
          <a:solidFill>
            <a:srgbClr val="9B81BB">
              <a:alpha val="29798"/>
            </a:srgbClr>
          </a:solidFill>
        </p:spPr>
        <p:txBody>
          <a:bodyPr wrap="square" lIns="0" tIns="0" rIns="0" bIns="0" rtlCol="0"/>
          <a:lstStyle/>
          <a:p>
            <a:endParaRPr/>
          </a:p>
        </p:txBody>
      </p:sp>
      <p:sp>
        <p:nvSpPr>
          <p:cNvPr id="3" name="object 3"/>
          <p:cNvSpPr txBox="1"/>
          <p:nvPr/>
        </p:nvSpPr>
        <p:spPr>
          <a:xfrm>
            <a:off x="7454886" y="8919044"/>
            <a:ext cx="1252220" cy="278765"/>
          </a:xfrm>
          <a:prstGeom prst="rect">
            <a:avLst/>
          </a:prstGeom>
        </p:spPr>
        <p:txBody>
          <a:bodyPr vert="horz" wrap="square" lIns="0" tIns="13970" rIns="0" bIns="0" rtlCol="0">
            <a:spAutoFit/>
          </a:bodyPr>
          <a:lstStyle/>
          <a:p>
            <a:pPr marL="12700">
              <a:lnSpc>
                <a:spcPct val="100000"/>
              </a:lnSpc>
              <a:spcBef>
                <a:spcPts val="110"/>
              </a:spcBef>
            </a:pPr>
            <a:r>
              <a:rPr sz="1650" spc="265" dirty="0">
                <a:solidFill>
                  <a:srgbClr val="9B81BB"/>
                </a:solidFill>
                <a:latin typeface="Courier New"/>
                <a:cs typeface="Courier New"/>
              </a:rPr>
              <a:t>D</a:t>
            </a:r>
            <a:r>
              <a:rPr sz="1650" spc="-590" dirty="0">
                <a:solidFill>
                  <a:srgbClr val="9B81BB"/>
                </a:solidFill>
                <a:latin typeface="Courier New"/>
                <a:cs typeface="Courier New"/>
              </a:rPr>
              <a:t> </a:t>
            </a:r>
            <a:r>
              <a:rPr sz="1650" spc="265" dirty="0">
                <a:solidFill>
                  <a:srgbClr val="9B81BB"/>
                </a:solidFill>
                <a:latin typeface="Courier New"/>
                <a:cs typeface="Courier New"/>
              </a:rPr>
              <a:t>E</a:t>
            </a:r>
            <a:r>
              <a:rPr sz="1650" spc="-590" dirty="0">
                <a:solidFill>
                  <a:srgbClr val="9B81BB"/>
                </a:solidFill>
                <a:latin typeface="Courier New"/>
                <a:cs typeface="Courier New"/>
              </a:rPr>
              <a:t> </a:t>
            </a:r>
            <a:r>
              <a:rPr sz="1650" spc="265" dirty="0">
                <a:solidFill>
                  <a:srgbClr val="9B81BB"/>
                </a:solidFill>
                <a:latin typeface="Courier New"/>
                <a:cs typeface="Courier New"/>
              </a:rPr>
              <a:t>V</a:t>
            </a:r>
            <a:r>
              <a:rPr sz="1650" spc="-590" dirty="0">
                <a:solidFill>
                  <a:srgbClr val="9B81BB"/>
                </a:solidFill>
                <a:latin typeface="Courier New"/>
                <a:cs typeface="Courier New"/>
              </a:rPr>
              <a:t> </a:t>
            </a:r>
            <a:r>
              <a:rPr sz="1650" spc="265" dirty="0">
                <a:solidFill>
                  <a:srgbClr val="9B81BB"/>
                </a:solidFill>
                <a:latin typeface="Courier New"/>
                <a:cs typeface="Courier New"/>
              </a:rPr>
              <a:t>A</a:t>
            </a:r>
            <a:r>
              <a:rPr sz="1650" spc="-585" dirty="0">
                <a:solidFill>
                  <a:srgbClr val="9B81BB"/>
                </a:solidFill>
                <a:latin typeface="Courier New"/>
                <a:cs typeface="Courier New"/>
              </a:rPr>
              <a:t> </a:t>
            </a:r>
            <a:r>
              <a:rPr sz="1650" spc="265" dirty="0">
                <a:solidFill>
                  <a:srgbClr val="9B81BB"/>
                </a:solidFill>
                <a:latin typeface="Courier New"/>
                <a:cs typeface="Courier New"/>
              </a:rPr>
              <a:t>R</a:t>
            </a:r>
            <a:r>
              <a:rPr sz="1650" spc="-590" dirty="0">
                <a:solidFill>
                  <a:srgbClr val="9B81BB"/>
                </a:solidFill>
                <a:latin typeface="Courier New"/>
                <a:cs typeface="Courier New"/>
              </a:rPr>
              <a:t> </a:t>
            </a:r>
            <a:r>
              <a:rPr sz="1650" spc="265" dirty="0">
                <a:solidFill>
                  <a:srgbClr val="9B81BB"/>
                </a:solidFill>
                <a:latin typeface="Courier New"/>
                <a:cs typeface="Courier New"/>
              </a:rPr>
              <a:t>A</a:t>
            </a:r>
            <a:endParaRPr sz="1650">
              <a:latin typeface="Courier New"/>
              <a:cs typeface="Courier New"/>
            </a:endParaRPr>
          </a:p>
        </p:txBody>
      </p:sp>
      <p:sp>
        <p:nvSpPr>
          <p:cNvPr id="4" name="object 4"/>
          <p:cNvSpPr txBox="1"/>
          <p:nvPr/>
        </p:nvSpPr>
        <p:spPr>
          <a:xfrm>
            <a:off x="4251665" y="8469197"/>
            <a:ext cx="2962275" cy="728980"/>
          </a:xfrm>
          <a:prstGeom prst="rect">
            <a:avLst/>
          </a:prstGeom>
        </p:spPr>
        <p:txBody>
          <a:bodyPr vert="horz" wrap="square" lIns="0" tIns="12700" rIns="0" bIns="0" rtlCol="0">
            <a:spAutoFit/>
          </a:bodyPr>
          <a:lstStyle/>
          <a:p>
            <a:pPr marL="12700">
              <a:lnSpc>
                <a:spcPct val="100000"/>
              </a:lnSpc>
              <a:spcBef>
                <a:spcPts val="100"/>
              </a:spcBef>
            </a:pPr>
            <a:r>
              <a:rPr sz="1950" spc="65" dirty="0">
                <a:solidFill>
                  <a:srgbClr val="FFFFFF"/>
                </a:solidFill>
                <a:latin typeface="Trebuchet MS"/>
                <a:cs typeface="Trebuchet MS"/>
              </a:rPr>
              <a:t>By</a:t>
            </a:r>
            <a:endParaRPr sz="1950">
              <a:latin typeface="Trebuchet MS"/>
              <a:cs typeface="Trebuchet MS"/>
            </a:endParaRPr>
          </a:p>
          <a:p>
            <a:pPr marL="15240">
              <a:lnSpc>
                <a:spcPct val="100000"/>
              </a:lnSpc>
              <a:spcBef>
                <a:spcPts val="1210"/>
              </a:spcBef>
            </a:pPr>
            <a:r>
              <a:rPr sz="1650" spc="265" dirty="0">
                <a:solidFill>
                  <a:srgbClr val="9B81BB"/>
                </a:solidFill>
                <a:latin typeface="Courier New"/>
                <a:cs typeface="Courier New"/>
              </a:rPr>
              <a:t>G</a:t>
            </a:r>
            <a:r>
              <a:rPr sz="1650" spc="-580" dirty="0">
                <a:solidFill>
                  <a:srgbClr val="9B81BB"/>
                </a:solidFill>
                <a:latin typeface="Courier New"/>
                <a:cs typeface="Courier New"/>
              </a:rPr>
              <a:t> </a:t>
            </a:r>
            <a:r>
              <a:rPr sz="1650" spc="265" dirty="0">
                <a:solidFill>
                  <a:srgbClr val="9B81BB"/>
                </a:solidFill>
                <a:latin typeface="Courier New"/>
                <a:cs typeface="Courier New"/>
              </a:rPr>
              <a:t>N</a:t>
            </a:r>
            <a:r>
              <a:rPr sz="1650" spc="-575" dirty="0">
                <a:solidFill>
                  <a:srgbClr val="9B81BB"/>
                </a:solidFill>
                <a:latin typeface="Courier New"/>
                <a:cs typeface="Courier New"/>
              </a:rPr>
              <a:t> </a:t>
            </a:r>
            <a:r>
              <a:rPr sz="1650" spc="265" dirty="0">
                <a:solidFill>
                  <a:srgbClr val="9B81BB"/>
                </a:solidFill>
                <a:latin typeface="Courier New"/>
                <a:cs typeface="Courier New"/>
              </a:rPr>
              <a:t>A</a:t>
            </a:r>
            <a:r>
              <a:rPr sz="1650" spc="-580" dirty="0">
                <a:solidFill>
                  <a:srgbClr val="9B81BB"/>
                </a:solidFill>
                <a:latin typeface="Courier New"/>
                <a:cs typeface="Courier New"/>
              </a:rPr>
              <a:t> </a:t>
            </a:r>
            <a:r>
              <a:rPr sz="1650" spc="265" dirty="0">
                <a:solidFill>
                  <a:srgbClr val="9B81BB"/>
                </a:solidFill>
                <a:latin typeface="Courier New"/>
                <a:cs typeface="Courier New"/>
              </a:rPr>
              <a:t>N</a:t>
            </a:r>
            <a:r>
              <a:rPr sz="1650" spc="-575" dirty="0">
                <a:solidFill>
                  <a:srgbClr val="9B81BB"/>
                </a:solidFill>
                <a:latin typeface="Courier New"/>
                <a:cs typeface="Courier New"/>
              </a:rPr>
              <a:t> </a:t>
            </a:r>
            <a:r>
              <a:rPr sz="1650" spc="265" dirty="0">
                <a:solidFill>
                  <a:srgbClr val="9B81BB"/>
                </a:solidFill>
                <a:latin typeface="Courier New"/>
                <a:cs typeface="Courier New"/>
              </a:rPr>
              <a:t>E</a:t>
            </a:r>
            <a:r>
              <a:rPr sz="1650" spc="-580" dirty="0">
                <a:solidFill>
                  <a:srgbClr val="9B81BB"/>
                </a:solidFill>
                <a:latin typeface="Courier New"/>
                <a:cs typeface="Courier New"/>
              </a:rPr>
              <a:t> </a:t>
            </a:r>
            <a:r>
              <a:rPr sz="1650" spc="265" dirty="0">
                <a:solidFill>
                  <a:srgbClr val="9B81BB"/>
                </a:solidFill>
                <a:latin typeface="Courier New"/>
                <a:cs typeface="Courier New"/>
              </a:rPr>
              <a:t>N</a:t>
            </a:r>
            <a:r>
              <a:rPr sz="1650" spc="-575" dirty="0">
                <a:solidFill>
                  <a:srgbClr val="9B81BB"/>
                </a:solidFill>
                <a:latin typeface="Courier New"/>
                <a:cs typeface="Courier New"/>
              </a:rPr>
              <a:t> </a:t>
            </a:r>
            <a:r>
              <a:rPr sz="1650" spc="265" dirty="0">
                <a:solidFill>
                  <a:srgbClr val="9B81BB"/>
                </a:solidFill>
                <a:latin typeface="Courier New"/>
                <a:cs typeface="Courier New"/>
              </a:rPr>
              <a:t>D</a:t>
            </a:r>
            <a:r>
              <a:rPr sz="1650" spc="-580" dirty="0">
                <a:solidFill>
                  <a:srgbClr val="9B81BB"/>
                </a:solidFill>
                <a:latin typeface="Courier New"/>
                <a:cs typeface="Courier New"/>
              </a:rPr>
              <a:t> </a:t>
            </a:r>
            <a:r>
              <a:rPr sz="1650" spc="265" dirty="0">
                <a:solidFill>
                  <a:srgbClr val="9B81BB"/>
                </a:solidFill>
                <a:latin typeface="Courier New"/>
                <a:cs typeface="Courier New"/>
              </a:rPr>
              <a:t>R</a:t>
            </a:r>
            <a:r>
              <a:rPr sz="1650" spc="-575" dirty="0">
                <a:solidFill>
                  <a:srgbClr val="9B81BB"/>
                </a:solidFill>
                <a:latin typeface="Courier New"/>
                <a:cs typeface="Courier New"/>
              </a:rPr>
              <a:t> </a:t>
            </a:r>
            <a:r>
              <a:rPr sz="1650" spc="265" dirty="0">
                <a:solidFill>
                  <a:srgbClr val="9B81BB"/>
                </a:solidFill>
                <a:latin typeface="Courier New"/>
                <a:cs typeface="Courier New"/>
              </a:rPr>
              <a:t>A</a:t>
            </a:r>
            <a:r>
              <a:rPr sz="1650" spc="-580" dirty="0">
                <a:solidFill>
                  <a:srgbClr val="9B81BB"/>
                </a:solidFill>
                <a:latin typeface="Courier New"/>
                <a:cs typeface="Courier New"/>
              </a:rPr>
              <a:t> </a:t>
            </a:r>
            <a:r>
              <a:rPr sz="1650" spc="265" dirty="0">
                <a:solidFill>
                  <a:srgbClr val="9B81BB"/>
                </a:solidFill>
                <a:latin typeface="Courier New"/>
                <a:cs typeface="Courier New"/>
              </a:rPr>
              <a:t>K</a:t>
            </a:r>
            <a:r>
              <a:rPr sz="1650" spc="-575" dirty="0">
                <a:solidFill>
                  <a:srgbClr val="9B81BB"/>
                </a:solidFill>
                <a:latin typeface="Courier New"/>
                <a:cs typeface="Courier New"/>
              </a:rPr>
              <a:t> </a:t>
            </a:r>
            <a:r>
              <a:rPr sz="1650" spc="265" dirty="0">
                <a:solidFill>
                  <a:srgbClr val="9B81BB"/>
                </a:solidFill>
                <a:latin typeface="Courier New"/>
                <a:cs typeface="Courier New"/>
              </a:rPr>
              <a:t>U</a:t>
            </a:r>
            <a:r>
              <a:rPr sz="1650" spc="-580" dirty="0">
                <a:solidFill>
                  <a:srgbClr val="9B81BB"/>
                </a:solidFill>
                <a:latin typeface="Courier New"/>
                <a:cs typeface="Courier New"/>
              </a:rPr>
              <a:t> </a:t>
            </a:r>
            <a:r>
              <a:rPr sz="1650" spc="265" dirty="0">
                <a:solidFill>
                  <a:srgbClr val="9B81BB"/>
                </a:solidFill>
                <a:latin typeface="Courier New"/>
                <a:cs typeface="Courier New"/>
              </a:rPr>
              <a:t>M</a:t>
            </a:r>
            <a:r>
              <a:rPr sz="1650" spc="-575" dirty="0">
                <a:solidFill>
                  <a:srgbClr val="9B81BB"/>
                </a:solidFill>
                <a:latin typeface="Courier New"/>
                <a:cs typeface="Courier New"/>
              </a:rPr>
              <a:t> </a:t>
            </a:r>
            <a:r>
              <a:rPr sz="1650" spc="265" dirty="0">
                <a:solidFill>
                  <a:srgbClr val="9B81BB"/>
                </a:solidFill>
                <a:latin typeface="Courier New"/>
                <a:cs typeface="Courier New"/>
              </a:rPr>
              <a:t>A</a:t>
            </a:r>
            <a:r>
              <a:rPr sz="1650" spc="-580" dirty="0">
                <a:solidFill>
                  <a:srgbClr val="9B81BB"/>
                </a:solidFill>
                <a:latin typeface="Courier New"/>
                <a:cs typeface="Courier New"/>
              </a:rPr>
              <a:t> </a:t>
            </a:r>
            <a:r>
              <a:rPr sz="1650" spc="265" dirty="0">
                <a:solidFill>
                  <a:srgbClr val="9B81BB"/>
                </a:solidFill>
                <a:latin typeface="Courier New"/>
                <a:cs typeface="Courier New"/>
              </a:rPr>
              <a:t>R</a:t>
            </a:r>
            <a:endParaRPr sz="1650">
              <a:latin typeface="Courier New"/>
              <a:cs typeface="Courier New"/>
            </a:endParaRPr>
          </a:p>
        </p:txBody>
      </p:sp>
      <p:sp>
        <p:nvSpPr>
          <p:cNvPr id="5" name="object 5"/>
          <p:cNvSpPr txBox="1">
            <a:spLocks noGrp="1"/>
          </p:cNvSpPr>
          <p:nvPr>
            <p:ph type="title"/>
          </p:nvPr>
        </p:nvSpPr>
        <p:spPr>
          <a:xfrm>
            <a:off x="1741736" y="3245551"/>
            <a:ext cx="14533880" cy="2768600"/>
          </a:xfrm>
          <a:prstGeom prst="rect">
            <a:avLst/>
          </a:prstGeom>
        </p:spPr>
        <p:txBody>
          <a:bodyPr vert="horz" wrap="square" lIns="0" tIns="12700" rIns="0" bIns="0" rtlCol="0">
            <a:spAutoFit/>
          </a:bodyPr>
          <a:lstStyle/>
          <a:p>
            <a:pPr algn="ctr">
              <a:lnSpc>
                <a:spcPct val="100000"/>
              </a:lnSpc>
              <a:spcBef>
                <a:spcPts val="100"/>
              </a:spcBef>
            </a:pPr>
            <a:r>
              <a:rPr sz="9000" spc="5" dirty="0"/>
              <a:t>CS668- </a:t>
            </a:r>
            <a:r>
              <a:rPr sz="9000" spc="-85" dirty="0"/>
              <a:t>Analytics</a:t>
            </a:r>
            <a:r>
              <a:rPr sz="9000" spc="-1220" dirty="0"/>
              <a:t> </a:t>
            </a:r>
            <a:r>
              <a:rPr sz="9000" spc="-35" dirty="0"/>
              <a:t>Capestone</a:t>
            </a:r>
            <a:endParaRPr sz="9000"/>
          </a:p>
          <a:p>
            <a:pPr marL="270510" algn="ctr">
              <a:lnSpc>
                <a:spcPct val="100000"/>
              </a:lnSpc>
            </a:pPr>
            <a:r>
              <a:rPr sz="9000" spc="-254" dirty="0"/>
              <a:t>Project</a:t>
            </a:r>
            <a:endParaRPr sz="9000"/>
          </a:p>
        </p:txBody>
      </p:sp>
      <p:grpSp>
        <p:nvGrpSpPr>
          <p:cNvPr id="6" name="object 6"/>
          <p:cNvGrpSpPr/>
          <p:nvPr/>
        </p:nvGrpSpPr>
        <p:grpSpPr>
          <a:xfrm>
            <a:off x="205354" y="9668723"/>
            <a:ext cx="772160" cy="343535"/>
            <a:chOff x="205354" y="9668723"/>
            <a:chExt cx="772160" cy="343535"/>
          </a:xfrm>
        </p:grpSpPr>
        <p:sp>
          <p:nvSpPr>
            <p:cNvPr id="7" name="object 7"/>
            <p:cNvSpPr/>
            <p:nvPr/>
          </p:nvSpPr>
          <p:spPr>
            <a:xfrm>
              <a:off x="211067" y="9674435"/>
              <a:ext cx="760730" cy="332105"/>
            </a:xfrm>
            <a:custGeom>
              <a:avLst/>
              <a:gdLst/>
              <a:ahLst/>
              <a:cxnLst/>
              <a:rect l="l" t="t" r="r" b="b"/>
              <a:pathLst>
                <a:path w="760730" h="332104">
                  <a:moveTo>
                    <a:pt x="701873" y="331782"/>
                  </a:moveTo>
                  <a:lnTo>
                    <a:pt x="58305" y="331782"/>
                  </a:lnTo>
                  <a:lnTo>
                    <a:pt x="54247" y="331380"/>
                  </a:lnTo>
                  <a:lnTo>
                    <a:pt x="15380" y="310430"/>
                  </a:lnTo>
                  <a:lnTo>
                    <a:pt x="0" y="272989"/>
                  </a:lnTo>
                  <a:lnTo>
                    <a:pt x="0" y="58792"/>
                  </a:lnTo>
                  <a:lnTo>
                    <a:pt x="15380" y="21351"/>
                  </a:lnTo>
                  <a:lnTo>
                    <a:pt x="54247" y="403"/>
                  </a:lnTo>
                  <a:lnTo>
                    <a:pt x="58305" y="0"/>
                  </a:lnTo>
                  <a:lnTo>
                    <a:pt x="701873" y="0"/>
                  </a:lnTo>
                  <a:lnTo>
                    <a:pt x="739004" y="15508"/>
                  </a:lnTo>
                  <a:lnTo>
                    <a:pt x="759780" y="54700"/>
                  </a:lnTo>
                  <a:lnTo>
                    <a:pt x="760179" y="58792"/>
                  </a:lnTo>
                  <a:lnTo>
                    <a:pt x="760179" y="272989"/>
                  </a:lnTo>
                  <a:lnTo>
                    <a:pt x="744799" y="310430"/>
                  </a:lnTo>
                  <a:lnTo>
                    <a:pt x="705932" y="331380"/>
                  </a:lnTo>
                  <a:close/>
                </a:path>
              </a:pathLst>
            </a:custGeom>
            <a:solidFill>
              <a:srgbClr val="2A2C37">
                <a:alpha val="69799"/>
              </a:srgbClr>
            </a:solidFill>
          </p:spPr>
          <p:txBody>
            <a:bodyPr wrap="square" lIns="0" tIns="0" rIns="0" bIns="0" rtlCol="0"/>
            <a:lstStyle/>
            <a:p>
              <a:endParaRPr/>
            </a:p>
          </p:txBody>
        </p:sp>
        <p:sp>
          <p:nvSpPr>
            <p:cNvPr id="8" name="object 8"/>
            <p:cNvSpPr/>
            <p:nvPr/>
          </p:nvSpPr>
          <p:spPr>
            <a:xfrm>
              <a:off x="275829" y="9789404"/>
              <a:ext cx="620395" cy="138430"/>
            </a:xfrm>
            <a:custGeom>
              <a:avLst/>
              <a:gdLst/>
              <a:ahLst/>
              <a:cxnLst/>
              <a:rect l="l" t="t" r="r" b="b"/>
              <a:pathLst>
                <a:path w="620394" h="138429">
                  <a:moveTo>
                    <a:pt x="84589" y="23425"/>
                  </a:moveTo>
                  <a:lnTo>
                    <a:pt x="0" y="23425"/>
                  </a:lnTo>
                  <a:lnTo>
                    <a:pt x="0" y="4015"/>
                  </a:lnTo>
                  <a:lnTo>
                    <a:pt x="84589" y="4015"/>
                  </a:lnTo>
                  <a:lnTo>
                    <a:pt x="84589" y="23425"/>
                  </a:lnTo>
                  <a:close/>
                </a:path>
                <a:path w="620394" h="138429">
                  <a:moveTo>
                    <a:pt x="52582" y="108126"/>
                  </a:moveTo>
                  <a:lnTo>
                    <a:pt x="32006" y="108126"/>
                  </a:lnTo>
                  <a:lnTo>
                    <a:pt x="32006" y="23425"/>
                  </a:lnTo>
                  <a:lnTo>
                    <a:pt x="52582" y="23425"/>
                  </a:lnTo>
                  <a:lnTo>
                    <a:pt x="52582" y="108126"/>
                  </a:lnTo>
                  <a:close/>
                </a:path>
                <a:path w="620394" h="138429">
                  <a:moveTo>
                    <a:pt x="136716" y="43949"/>
                  </a:moveTo>
                  <a:lnTo>
                    <a:pt x="107785" y="43949"/>
                  </a:lnTo>
                  <a:lnTo>
                    <a:pt x="112284" y="37182"/>
                  </a:lnTo>
                  <a:lnTo>
                    <a:pt x="119142" y="34133"/>
                  </a:lnTo>
                  <a:lnTo>
                    <a:pt x="132048" y="34133"/>
                  </a:lnTo>
                  <a:lnTo>
                    <a:pt x="135293" y="34728"/>
                  </a:lnTo>
                  <a:lnTo>
                    <a:pt x="137948" y="35695"/>
                  </a:lnTo>
                  <a:lnTo>
                    <a:pt x="136716" y="43949"/>
                  </a:lnTo>
                  <a:close/>
                </a:path>
                <a:path w="620394" h="138429">
                  <a:moveTo>
                    <a:pt x="108375" y="108126"/>
                  </a:moveTo>
                  <a:lnTo>
                    <a:pt x="89127" y="108126"/>
                  </a:lnTo>
                  <a:lnTo>
                    <a:pt x="89127" y="36067"/>
                  </a:lnTo>
                  <a:lnTo>
                    <a:pt x="107785" y="36067"/>
                  </a:lnTo>
                  <a:lnTo>
                    <a:pt x="107785" y="43949"/>
                  </a:lnTo>
                  <a:lnTo>
                    <a:pt x="136716" y="43949"/>
                  </a:lnTo>
                  <a:lnTo>
                    <a:pt x="135416" y="52650"/>
                  </a:lnTo>
                  <a:lnTo>
                    <a:pt x="114496" y="52650"/>
                  </a:lnTo>
                  <a:lnTo>
                    <a:pt x="108375" y="58153"/>
                  </a:lnTo>
                  <a:lnTo>
                    <a:pt x="108375" y="108126"/>
                  </a:lnTo>
                  <a:close/>
                </a:path>
                <a:path w="620394" h="138429">
                  <a:moveTo>
                    <a:pt x="135072" y="54955"/>
                  </a:moveTo>
                  <a:lnTo>
                    <a:pt x="131901" y="53542"/>
                  </a:lnTo>
                  <a:lnTo>
                    <a:pt x="127328" y="52650"/>
                  </a:lnTo>
                  <a:lnTo>
                    <a:pt x="135416" y="52650"/>
                  </a:lnTo>
                  <a:lnTo>
                    <a:pt x="135072" y="54955"/>
                  </a:lnTo>
                  <a:close/>
                </a:path>
                <a:path w="620394" h="138429">
                  <a:moveTo>
                    <a:pt x="172005" y="138170"/>
                  </a:moveTo>
                  <a:lnTo>
                    <a:pt x="150913" y="138170"/>
                  </a:lnTo>
                  <a:lnTo>
                    <a:pt x="175914" y="92807"/>
                  </a:lnTo>
                  <a:lnTo>
                    <a:pt x="145087" y="36067"/>
                  </a:lnTo>
                  <a:lnTo>
                    <a:pt x="166917" y="36067"/>
                  </a:lnTo>
                  <a:lnTo>
                    <a:pt x="186534" y="73100"/>
                  </a:lnTo>
                  <a:lnTo>
                    <a:pt x="206832" y="73100"/>
                  </a:lnTo>
                  <a:lnTo>
                    <a:pt x="172005" y="138170"/>
                  </a:lnTo>
                  <a:close/>
                </a:path>
                <a:path w="620394" h="138429">
                  <a:moveTo>
                    <a:pt x="206832" y="73100"/>
                  </a:moveTo>
                  <a:lnTo>
                    <a:pt x="186534" y="73100"/>
                  </a:lnTo>
                  <a:lnTo>
                    <a:pt x="205561" y="36067"/>
                  </a:lnTo>
                  <a:lnTo>
                    <a:pt x="226653" y="36067"/>
                  </a:lnTo>
                  <a:lnTo>
                    <a:pt x="206832" y="73100"/>
                  </a:lnTo>
                  <a:close/>
                </a:path>
                <a:path w="620394" h="138429">
                  <a:moveTo>
                    <a:pt x="293536" y="108126"/>
                  </a:moveTo>
                  <a:lnTo>
                    <a:pt x="272960" y="108126"/>
                  </a:lnTo>
                  <a:lnTo>
                    <a:pt x="272960" y="4015"/>
                  </a:lnTo>
                  <a:lnTo>
                    <a:pt x="315070" y="4015"/>
                  </a:lnTo>
                  <a:lnTo>
                    <a:pt x="331362" y="6352"/>
                  </a:lnTo>
                  <a:lnTo>
                    <a:pt x="343187" y="13004"/>
                  </a:lnTo>
                  <a:lnTo>
                    <a:pt x="350181" y="23127"/>
                  </a:lnTo>
                  <a:lnTo>
                    <a:pt x="293536" y="23127"/>
                  </a:lnTo>
                  <a:lnTo>
                    <a:pt x="293536" y="51088"/>
                  </a:lnTo>
                  <a:lnTo>
                    <a:pt x="350123" y="51088"/>
                  </a:lnTo>
                  <a:lnTo>
                    <a:pt x="343205" y="61081"/>
                  </a:lnTo>
                  <a:lnTo>
                    <a:pt x="331424" y="67717"/>
                  </a:lnTo>
                  <a:lnTo>
                    <a:pt x="315218" y="70051"/>
                  </a:lnTo>
                  <a:lnTo>
                    <a:pt x="293536" y="70051"/>
                  </a:lnTo>
                  <a:lnTo>
                    <a:pt x="293536" y="108126"/>
                  </a:lnTo>
                  <a:close/>
                </a:path>
                <a:path w="620394" h="138429">
                  <a:moveTo>
                    <a:pt x="350123" y="51088"/>
                  </a:moveTo>
                  <a:lnTo>
                    <a:pt x="325911" y="51088"/>
                  </a:lnTo>
                  <a:lnTo>
                    <a:pt x="331737" y="46478"/>
                  </a:lnTo>
                  <a:lnTo>
                    <a:pt x="331737" y="27812"/>
                  </a:lnTo>
                  <a:lnTo>
                    <a:pt x="325911" y="23127"/>
                  </a:lnTo>
                  <a:lnTo>
                    <a:pt x="350181" y="23127"/>
                  </a:lnTo>
                  <a:lnTo>
                    <a:pt x="350394" y="23435"/>
                  </a:lnTo>
                  <a:lnTo>
                    <a:pt x="352830" y="37108"/>
                  </a:lnTo>
                  <a:lnTo>
                    <a:pt x="350396" y="50694"/>
                  </a:lnTo>
                  <a:lnTo>
                    <a:pt x="350123" y="51088"/>
                  </a:lnTo>
                  <a:close/>
                </a:path>
                <a:path w="620394" h="138429">
                  <a:moveTo>
                    <a:pt x="387958" y="108126"/>
                  </a:moveTo>
                  <a:lnTo>
                    <a:pt x="368709" y="108126"/>
                  </a:lnTo>
                  <a:lnTo>
                    <a:pt x="368709" y="36067"/>
                  </a:lnTo>
                  <a:lnTo>
                    <a:pt x="387958" y="36067"/>
                  </a:lnTo>
                  <a:lnTo>
                    <a:pt x="387958" y="108126"/>
                  </a:lnTo>
                  <a:close/>
                </a:path>
                <a:path w="620394" h="138429">
                  <a:moveTo>
                    <a:pt x="385155" y="24837"/>
                  </a:moveTo>
                  <a:lnTo>
                    <a:pt x="371291" y="24837"/>
                  </a:lnTo>
                  <a:lnTo>
                    <a:pt x="365981" y="19483"/>
                  </a:lnTo>
                  <a:lnTo>
                    <a:pt x="365981" y="5503"/>
                  </a:lnTo>
                  <a:lnTo>
                    <a:pt x="371291" y="0"/>
                  </a:lnTo>
                  <a:lnTo>
                    <a:pt x="385155" y="0"/>
                  </a:lnTo>
                  <a:lnTo>
                    <a:pt x="390539" y="5503"/>
                  </a:lnTo>
                  <a:lnTo>
                    <a:pt x="390539" y="19483"/>
                  </a:lnTo>
                  <a:lnTo>
                    <a:pt x="385155" y="24837"/>
                  </a:lnTo>
                  <a:close/>
                </a:path>
                <a:path w="620394" h="138429">
                  <a:moveTo>
                    <a:pt x="434136" y="36067"/>
                  </a:moveTo>
                  <a:lnTo>
                    <a:pt x="414887" y="36067"/>
                  </a:lnTo>
                  <a:lnTo>
                    <a:pt x="414887" y="14649"/>
                  </a:lnTo>
                  <a:lnTo>
                    <a:pt x="434136" y="14649"/>
                  </a:lnTo>
                  <a:lnTo>
                    <a:pt x="434136" y="36067"/>
                  </a:lnTo>
                  <a:close/>
                </a:path>
                <a:path w="620394" h="138429">
                  <a:moveTo>
                    <a:pt x="460022" y="53319"/>
                  </a:moveTo>
                  <a:lnTo>
                    <a:pt x="401096" y="53319"/>
                  </a:lnTo>
                  <a:lnTo>
                    <a:pt x="401096" y="36067"/>
                  </a:lnTo>
                  <a:lnTo>
                    <a:pt x="460022" y="36067"/>
                  </a:lnTo>
                  <a:lnTo>
                    <a:pt x="460022" y="53319"/>
                  </a:lnTo>
                  <a:close/>
                </a:path>
                <a:path w="620394" h="138429">
                  <a:moveTo>
                    <a:pt x="451836" y="109986"/>
                  </a:moveTo>
                  <a:lnTo>
                    <a:pt x="441658" y="109986"/>
                  </a:lnTo>
                  <a:lnTo>
                    <a:pt x="430008" y="108114"/>
                  </a:lnTo>
                  <a:lnTo>
                    <a:pt x="421635" y="102595"/>
                  </a:lnTo>
                  <a:lnTo>
                    <a:pt x="416581" y="93578"/>
                  </a:lnTo>
                  <a:lnTo>
                    <a:pt x="414887" y="81206"/>
                  </a:lnTo>
                  <a:lnTo>
                    <a:pt x="414887" y="53319"/>
                  </a:lnTo>
                  <a:lnTo>
                    <a:pt x="434136" y="53319"/>
                  </a:lnTo>
                  <a:lnTo>
                    <a:pt x="434136" y="88643"/>
                  </a:lnTo>
                  <a:lnTo>
                    <a:pt x="438856" y="91915"/>
                  </a:lnTo>
                  <a:lnTo>
                    <a:pt x="460438" y="91915"/>
                  </a:lnTo>
                  <a:lnTo>
                    <a:pt x="465332" y="102400"/>
                  </a:lnTo>
                  <a:lnTo>
                    <a:pt x="459063" y="106713"/>
                  </a:lnTo>
                  <a:lnTo>
                    <a:pt x="451836" y="109986"/>
                  </a:lnTo>
                  <a:close/>
                </a:path>
                <a:path w="620394" h="138429">
                  <a:moveTo>
                    <a:pt x="460438" y="91915"/>
                  </a:moveTo>
                  <a:lnTo>
                    <a:pt x="449402" y="91915"/>
                  </a:lnTo>
                  <a:lnTo>
                    <a:pt x="454343" y="89609"/>
                  </a:lnTo>
                  <a:lnTo>
                    <a:pt x="458252" y="87230"/>
                  </a:lnTo>
                  <a:lnTo>
                    <a:pt x="460438" y="91915"/>
                  </a:lnTo>
                  <a:close/>
                </a:path>
                <a:path w="620394" h="138429">
                  <a:moveTo>
                    <a:pt x="509793" y="109986"/>
                  </a:moveTo>
                  <a:lnTo>
                    <a:pt x="494233" y="107134"/>
                  </a:lnTo>
                  <a:lnTo>
                    <a:pt x="482220" y="99221"/>
                  </a:lnTo>
                  <a:lnTo>
                    <a:pt x="474480" y="87209"/>
                  </a:lnTo>
                  <a:lnTo>
                    <a:pt x="471739" y="72059"/>
                  </a:lnTo>
                  <a:lnTo>
                    <a:pt x="474480" y="56941"/>
                  </a:lnTo>
                  <a:lnTo>
                    <a:pt x="482220" y="44925"/>
                  </a:lnTo>
                  <a:lnTo>
                    <a:pt x="494233" y="36995"/>
                  </a:lnTo>
                  <a:lnTo>
                    <a:pt x="509793" y="34133"/>
                  </a:lnTo>
                  <a:lnTo>
                    <a:pt x="518381" y="35036"/>
                  </a:lnTo>
                  <a:lnTo>
                    <a:pt x="526119" y="37675"/>
                  </a:lnTo>
                  <a:lnTo>
                    <a:pt x="532848" y="41945"/>
                  </a:lnTo>
                  <a:lnTo>
                    <a:pt x="538408" y="47742"/>
                  </a:lnTo>
                  <a:lnTo>
                    <a:pt x="533109" y="52204"/>
                  </a:lnTo>
                  <a:lnTo>
                    <a:pt x="509277" y="52204"/>
                  </a:lnTo>
                  <a:lnTo>
                    <a:pt x="502276" y="53623"/>
                  </a:lnTo>
                  <a:lnTo>
                    <a:pt x="496583" y="57642"/>
                  </a:lnTo>
                  <a:lnTo>
                    <a:pt x="492756" y="63906"/>
                  </a:lnTo>
                  <a:lnTo>
                    <a:pt x="491356" y="72059"/>
                  </a:lnTo>
                  <a:lnTo>
                    <a:pt x="492744" y="80244"/>
                  </a:lnTo>
                  <a:lnTo>
                    <a:pt x="496546" y="86505"/>
                  </a:lnTo>
                  <a:lnTo>
                    <a:pt x="502214" y="90507"/>
                  </a:lnTo>
                  <a:lnTo>
                    <a:pt x="509203" y="91915"/>
                  </a:lnTo>
                  <a:lnTo>
                    <a:pt x="533219" y="91915"/>
                  </a:lnTo>
                  <a:lnTo>
                    <a:pt x="538481" y="96451"/>
                  </a:lnTo>
                  <a:lnTo>
                    <a:pt x="532848" y="102236"/>
                  </a:lnTo>
                  <a:lnTo>
                    <a:pt x="526101" y="106481"/>
                  </a:lnTo>
                  <a:lnTo>
                    <a:pt x="518372" y="109094"/>
                  </a:lnTo>
                  <a:lnTo>
                    <a:pt x="509793" y="109986"/>
                  </a:lnTo>
                  <a:close/>
                </a:path>
                <a:path w="620394" h="138429">
                  <a:moveTo>
                    <a:pt x="524543" y="59417"/>
                  </a:moveTo>
                  <a:lnTo>
                    <a:pt x="520192" y="54732"/>
                  </a:lnTo>
                  <a:lnTo>
                    <a:pt x="515545" y="52204"/>
                  </a:lnTo>
                  <a:lnTo>
                    <a:pt x="533109" y="52204"/>
                  </a:lnTo>
                  <a:lnTo>
                    <a:pt x="524543" y="59417"/>
                  </a:lnTo>
                  <a:close/>
                </a:path>
                <a:path w="620394" h="138429">
                  <a:moveTo>
                    <a:pt x="533219" y="91915"/>
                  </a:moveTo>
                  <a:lnTo>
                    <a:pt x="515398" y="91915"/>
                  </a:lnTo>
                  <a:lnTo>
                    <a:pt x="520708" y="89089"/>
                  </a:lnTo>
                  <a:lnTo>
                    <a:pt x="524764" y="84627"/>
                  </a:lnTo>
                  <a:lnTo>
                    <a:pt x="533219" y="91915"/>
                  </a:lnTo>
                  <a:close/>
                </a:path>
                <a:path w="620394" h="138429">
                  <a:moveTo>
                    <a:pt x="571609" y="108126"/>
                  </a:moveTo>
                  <a:lnTo>
                    <a:pt x="552361" y="108126"/>
                  </a:lnTo>
                  <a:lnTo>
                    <a:pt x="552361" y="966"/>
                  </a:lnTo>
                  <a:lnTo>
                    <a:pt x="571609" y="966"/>
                  </a:lnTo>
                  <a:lnTo>
                    <a:pt x="571609" y="43801"/>
                  </a:lnTo>
                  <a:lnTo>
                    <a:pt x="613321" y="43801"/>
                  </a:lnTo>
                  <a:lnTo>
                    <a:pt x="617852" y="50792"/>
                  </a:lnTo>
                  <a:lnTo>
                    <a:pt x="618133" y="52353"/>
                  </a:lnTo>
                  <a:lnTo>
                    <a:pt x="578468" y="52353"/>
                  </a:lnTo>
                  <a:lnTo>
                    <a:pt x="571609" y="57781"/>
                  </a:lnTo>
                  <a:lnTo>
                    <a:pt x="571609" y="108126"/>
                  </a:lnTo>
                  <a:close/>
                </a:path>
                <a:path w="620394" h="138429">
                  <a:moveTo>
                    <a:pt x="613321" y="43801"/>
                  </a:moveTo>
                  <a:lnTo>
                    <a:pt x="571609" y="43801"/>
                  </a:lnTo>
                  <a:lnTo>
                    <a:pt x="576698" y="36662"/>
                  </a:lnTo>
                  <a:lnTo>
                    <a:pt x="584294" y="34133"/>
                  </a:lnTo>
                  <a:lnTo>
                    <a:pt x="592111" y="34133"/>
                  </a:lnTo>
                  <a:lnTo>
                    <a:pt x="603301" y="36172"/>
                  </a:lnTo>
                  <a:lnTo>
                    <a:pt x="612097" y="41914"/>
                  </a:lnTo>
                  <a:lnTo>
                    <a:pt x="613321" y="43801"/>
                  </a:lnTo>
                  <a:close/>
                </a:path>
                <a:path w="620394" h="138429">
                  <a:moveTo>
                    <a:pt x="619915" y="108126"/>
                  </a:moveTo>
                  <a:lnTo>
                    <a:pt x="600666" y="108126"/>
                  </a:lnTo>
                  <a:lnTo>
                    <a:pt x="600666" y="58079"/>
                  </a:lnTo>
                  <a:lnTo>
                    <a:pt x="595504" y="52353"/>
                  </a:lnTo>
                  <a:lnTo>
                    <a:pt x="618133" y="52353"/>
                  </a:lnTo>
                  <a:lnTo>
                    <a:pt x="619915" y="62243"/>
                  </a:lnTo>
                  <a:lnTo>
                    <a:pt x="619915" y="108126"/>
                  </a:lnTo>
                  <a:close/>
                </a:path>
              </a:pathLst>
            </a:custGeom>
            <a:solidFill>
              <a:srgbClr val="FFFFFF">
                <a:alpha val="69799"/>
              </a:srgbClr>
            </a:solidFill>
          </p:spPr>
          <p:txBody>
            <a:bodyPr wrap="square" lIns="0" tIns="0" rIns="0" bIns="0" rtlCol="0"/>
            <a:lstStyle/>
            <a:p>
              <a:endParaRPr/>
            </a:p>
          </p:txBody>
        </p:sp>
        <p:sp>
          <p:nvSpPr>
            <p:cNvPr id="9" name="object 9"/>
            <p:cNvSpPr/>
            <p:nvPr/>
          </p:nvSpPr>
          <p:spPr>
            <a:xfrm>
              <a:off x="211067" y="9674435"/>
              <a:ext cx="760730" cy="332105"/>
            </a:xfrm>
            <a:custGeom>
              <a:avLst/>
              <a:gdLst/>
              <a:ahLst/>
              <a:cxnLst/>
              <a:rect l="l" t="t" r="r" b="b"/>
              <a:pathLst>
                <a:path w="760730" h="332104">
                  <a:moveTo>
                    <a:pt x="62402" y="0"/>
                  </a:moveTo>
                  <a:lnTo>
                    <a:pt x="697776" y="0"/>
                  </a:lnTo>
                  <a:lnTo>
                    <a:pt x="701873" y="0"/>
                  </a:lnTo>
                  <a:lnTo>
                    <a:pt x="705932" y="403"/>
                  </a:lnTo>
                  <a:lnTo>
                    <a:pt x="732445" y="10604"/>
                  </a:lnTo>
                  <a:lnTo>
                    <a:pt x="735852" y="12900"/>
                  </a:lnTo>
                  <a:lnTo>
                    <a:pt x="758181" y="46596"/>
                  </a:lnTo>
                  <a:lnTo>
                    <a:pt x="758980" y="50648"/>
                  </a:lnTo>
                  <a:lnTo>
                    <a:pt x="759780" y="54700"/>
                  </a:lnTo>
                  <a:lnTo>
                    <a:pt x="760179" y="58792"/>
                  </a:lnTo>
                  <a:lnTo>
                    <a:pt x="760179" y="62924"/>
                  </a:lnTo>
                  <a:lnTo>
                    <a:pt x="760179" y="268858"/>
                  </a:lnTo>
                  <a:lnTo>
                    <a:pt x="760179" y="272989"/>
                  </a:lnTo>
                  <a:lnTo>
                    <a:pt x="759780" y="277082"/>
                  </a:lnTo>
                  <a:lnTo>
                    <a:pt x="758980" y="281134"/>
                  </a:lnTo>
                  <a:lnTo>
                    <a:pt x="758181" y="285186"/>
                  </a:lnTo>
                  <a:lnTo>
                    <a:pt x="735852" y="318882"/>
                  </a:lnTo>
                  <a:lnTo>
                    <a:pt x="709951" y="330573"/>
                  </a:lnTo>
                  <a:lnTo>
                    <a:pt x="705932" y="331380"/>
                  </a:lnTo>
                  <a:lnTo>
                    <a:pt x="701873" y="331782"/>
                  </a:lnTo>
                  <a:lnTo>
                    <a:pt x="697776" y="331782"/>
                  </a:lnTo>
                  <a:lnTo>
                    <a:pt x="62402" y="331782"/>
                  </a:lnTo>
                  <a:lnTo>
                    <a:pt x="58305" y="331782"/>
                  </a:lnTo>
                  <a:lnTo>
                    <a:pt x="54247" y="331380"/>
                  </a:lnTo>
                  <a:lnTo>
                    <a:pt x="50228" y="330573"/>
                  </a:lnTo>
                  <a:lnTo>
                    <a:pt x="46209" y="329768"/>
                  </a:lnTo>
                  <a:lnTo>
                    <a:pt x="12793" y="307252"/>
                  </a:lnTo>
                  <a:lnTo>
                    <a:pt x="10516" y="303817"/>
                  </a:lnTo>
                  <a:lnTo>
                    <a:pt x="8240" y="300382"/>
                  </a:lnTo>
                  <a:lnTo>
                    <a:pt x="0" y="272989"/>
                  </a:lnTo>
                  <a:lnTo>
                    <a:pt x="0" y="268858"/>
                  </a:lnTo>
                  <a:lnTo>
                    <a:pt x="0" y="62924"/>
                  </a:lnTo>
                  <a:lnTo>
                    <a:pt x="0" y="58792"/>
                  </a:lnTo>
                  <a:lnTo>
                    <a:pt x="399" y="54700"/>
                  </a:lnTo>
                  <a:lnTo>
                    <a:pt x="10516" y="27965"/>
                  </a:lnTo>
                  <a:lnTo>
                    <a:pt x="12793" y="24530"/>
                  </a:lnTo>
                  <a:lnTo>
                    <a:pt x="15380" y="21351"/>
                  </a:lnTo>
                  <a:lnTo>
                    <a:pt x="18277" y="18430"/>
                  </a:lnTo>
                  <a:lnTo>
                    <a:pt x="21174" y="15508"/>
                  </a:lnTo>
                  <a:lnTo>
                    <a:pt x="24326" y="12900"/>
                  </a:lnTo>
                  <a:lnTo>
                    <a:pt x="27733" y="10604"/>
                  </a:lnTo>
                  <a:lnTo>
                    <a:pt x="31140" y="8309"/>
                  </a:lnTo>
                  <a:lnTo>
                    <a:pt x="58305" y="0"/>
                  </a:lnTo>
                  <a:lnTo>
                    <a:pt x="62402" y="0"/>
                  </a:lnTo>
                  <a:close/>
                </a:path>
              </a:pathLst>
            </a:custGeom>
            <a:ln w="11425">
              <a:solidFill>
                <a:srgbClr val="2A2C37"/>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6450-9A53-A391-2B6E-EACFF5140B58}"/>
              </a:ext>
            </a:extLst>
          </p:cNvPr>
          <p:cNvSpPr>
            <a:spLocks noGrp="1"/>
          </p:cNvSpPr>
          <p:nvPr>
            <p:ph type="ctrTitle"/>
          </p:nvPr>
        </p:nvSpPr>
        <p:spPr>
          <a:xfrm>
            <a:off x="914400" y="3314700"/>
            <a:ext cx="16459200" cy="2438400"/>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kern="1400" spc="-75" dirty="0">
                <a:effectLst/>
                <a:latin typeface="Calibri Light" panose="020F0302020204030204" pitchFamily="34" charset="0"/>
                <a:ea typeface="Times New Roman" panose="02020603050405020304" pitchFamily="18" charset="0"/>
                <a:cs typeface="Mangal" panose="02040503050203030202" pitchFamily="18" charset="0"/>
              </a:rPr>
              <a:t>          Water Quality </a:t>
            </a:r>
            <a:r>
              <a:rPr lang="en-US" sz="4800" kern="1400" spc="-75" dirty="0">
                <a:latin typeface="Calibri Light" panose="020F0302020204030204" pitchFamily="34" charset="0"/>
                <a:ea typeface="Times New Roman" panose="02020603050405020304" pitchFamily="18" charset="0"/>
                <a:cs typeface="Mangal" panose="02040503050203030202" pitchFamily="18" charset="0"/>
              </a:rPr>
              <a:t>M</a:t>
            </a:r>
            <a:r>
              <a:rPr lang="en-US" sz="4800" kern="1400" spc="-75" dirty="0">
                <a:effectLst/>
                <a:latin typeface="Calibri Light" panose="020F0302020204030204" pitchFamily="34" charset="0"/>
                <a:ea typeface="Times New Roman" panose="02020603050405020304" pitchFamily="18" charset="0"/>
                <a:cs typeface="Mangal" panose="02040503050203030202" pitchFamily="18" charset="0"/>
              </a:rPr>
              <a:t>onitoring and Forecasting </a:t>
            </a:r>
            <a:r>
              <a:rPr lang="en-US" sz="4800" kern="1400" spc="-75" dirty="0">
                <a:latin typeface="Calibri Light" panose="020F0302020204030204" pitchFamily="34" charset="0"/>
                <a:ea typeface="Times New Roman" panose="02020603050405020304" pitchFamily="18" charset="0"/>
                <a:cs typeface="Mangal" panose="02040503050203030202" pitchFamily="18" charset="0"/>
              </a:rPr>
              <a:t>S</a:t>
            </a:r>
            <a:r>
              <a:rPr lang="en-US" sz="4800" kern="1400" spc="-75" dirty="0">
                <a:effectLst/>
                <a:latin typeface="Calibri Light" panose="020F0302020204030204" pitchFamily="34" charset="0"/>
                <a:ea typeface="Times New Roman" panose="02020603050405020304" pitchFamily="18" charset="0"/>
                <a:cs typeface="Mangal" panose="02040503050203030202" pitchFamily="18" charset="0"/>
              </a:rPr>
              <a:t>ystem</a:t>
            </a:r>
            <a:br>
              <a:rPr lang="en-US" sz="4800" kern="1400" spc="-75" dirty="0">
                <a:effectLst/>
                <a:latin typeface="Calibri Light" panose="020F0302020204030204" pitchFamily="34" charset="0"/>
                <a:ea typeface="Times New Roman" panose="02020603050405020304" pitchFamily="18" charset="0"/>
                <a:cs typeface="Mangal" panose="02040503050203030202" pitchFamily="18" charset="0"/>
              </a:rPr>
            </a:br>
            <a:endParaRPr lang="hi-IN" sz="4800" dirty="0"/>
          </a:p>
        </p:txBody>
      </p:sp>
    </p:spTree>
    <p:extLst>
      <p:ext uri="{BB962C8B-B14F-4D97-AF65-F5344CB8AC3E}">
        <p14:creationId xmlns:p14="http://schemas.microsoft.com/office/powerpoint/2010/main" val="368261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Schools of fishes underwater">
            <a:extLst>
              <a:ext uri="{FF2B5EF4-FFF2-40B4-BE49-F238E27FC236}">
                <a16:creationId xmlns:a16="http://schemas.microsoft.com/office/drawing/2014/main" id="{BF3BDC5F-3911-1C59-BE4C-211B062CC07B}"/>
              </a:ext>
            </a:extLst>
          </p:cNvPr>
          <p:cNvPicPr>
            <a:picLocks noChangeAspect="1"/>
          </p:cNvPicPr>
          <p:nvPr/>
        </p:nvPicPr>
        <p:blipFill rotWithShape="1">
          <a:blip r:embed="rId3">
            <a:alphaModFix amt="20000"/>
            <a:grayscl/>
          </a:blip>
          <a:srcRect t="14356" b="1399"/>
          <a:stretch/>
        </p:blipFill>
        <p:spPr>
          <a:xfrm>
            <a:off x="20" y="3045"/>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FC478A24-DB2C-53F9-3217-0913DF59C465}"/>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kern="0" dirty="0">
                <a:effectLst/>
                <a:latin typeface="ff4"/>
                <a:ea typeface="Times New Roman" panose="02020603050405020304" pitchFamily="18" charset="0"/>
                <a:cs typeface="Mangal" panose="02040503050203030202" pitchFamily="18" charset="0"/>
              </a:rPr>
              <a:t> </a:t>
            </a:r>
            <a:r>
              <a:rPr lang="en-US" sz="4800" b="1" kern="0" dirty="0">
                <a:effectLst/>
                <a:latin typeface="ff2"/>
                <a:ea typeface="Times New Roman" panose="02020603050405020304" pitchFamily="18" charset="0"/>
                <a:cs typeface="Mangal" panose="02040503050203030202" pitchFamily="18" charset="0"/>
              </a:rPr>
              <a:t>Literature Survey 1</a:t>
            </a:r>
            <a:endParaRPr lang="hi-IN" sz="4800" dirty="0"/>
          </a:p>
        </p:txBody>
      </p:sp>
      <p:sp>
        <p:nvSpPr>
          <p:cNvPr id="3" name="Content Placeholder 2">
            <a:extLst>
              <a:ext uri="{FF2B5EF4-FFF2-40B4-BE49-F238E27FC236}">
                <a16:creationId xmlns:a16="http://schemas.microsoft.com/office/drawing/2014/main" id="{2F9FB2D0-7D6A-479D-7519-46FDAF6F42E9}"/>
              </a:ext>
            </a:extLst>
          </p:cNvPr>
          <p:cNvSpPr>
            <a:spLocks noGrp="1"/>
          </p:cNvSpPr>
          <p:nvPr>
            <p:ph idx="1"/>
          </p:nvPr>
        </p:nvSpPr>
        <p:spPr>
          <a:xfrm>
            <a:off x="1066800" y="3144096"/>
            <a:ext cx="16535400" cy="6647604"/>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en-US" sz="2800" b="1" dirty="0"/>
              <a:t>Goal:  </a:t>
            </a:r>
            <a:r>
              <a:rPr lang="en-US" sz="2800" b="1" kern="0" dirty="0">
                <a:effectLst/>
                <a:latin typeface="ff2"/>
                <a:ea typeface="Times New Roman" panose="02020603050405020304" pitchFamily="18" charset="0"/>
                <a:cs typeface="Mangal"/>
              </a:rPr>
              <a:t>Water Quality Monitoring in Europe's Largest Fluvial Aquarium</a:t>
            </a:r>
          </a:p>
          <a:p>
            <a:pPr>
              <a:lnSpc>
                <a:spcPct val="110000"/>
              </a:lnSpc>
              <a:spcAft>
                <a:spcPts val="1200"/>
              </a:spcAft>
              <a:buFont typeface="Wingdings" panose="05000000000000000000" pitchFamily="2" charset="2"/>
              <a:buChar char="Ø"/>
            </a:pPr>
            <a:r>
              <a:rPr lang="en-US" sz="2800" b="1" kern="0" dirty="0">
                <a:latin typeface="ff2"/>
                <a:cs typeface="Mangal"/>
              </a:rPr>
              <a:t>Data Set : </a:t>
            </a:r>
            <a:r>
              <a:rPr lang="en-US" sz="2800" kern="0" dirty="0">
                <a:effectLst/>
                <a:latin typeface="ff2"/>
                <a:ea typeface="Times New Roman" panose="02020603050405020304" pitchFamily="18" charset="0"/>
                <a:cs typeface="Mangal"/>
              </a:rPr>
              <a:t> Datasets specific to water quality monitoring in aquariums are available and can serve as valuable references. These datasets include historical data on water parameters and environmental conditions.</a:t>
            </a:r>
          </a:p>
          <a:p>
            <a:pPr>
              <a:lnSpc>
                <a:spcPct val="110000"/>
              </a:lnSpc>
              <a:spcAft>
                <a:spcPts val="1200"/>
              </a:spcAft>
              <a:buFont typeface="Wingdings" panose="05000000000000000000" pitchFamily="2" charset="2"/>
              <a:buChar char="Ø"/>
            </a:pPr>
            <a:r>
              <a:rPr lang="en-US" sz="2800" b="1" dirty="0"/>
              <a:t>M</a:t>
            </a:r>
            <a:r>
              <a:rPr lang="sq-AL" sz="2800" b="1" dirty="0"/>
              <a:t>ethodology:</a:t>
            </a:r>
            <a:r>
              <a:rPr lang="en-US" sz="2800" b="1" dirty="0"/>
              <a:t> </a:t>
            </a:r>
            <a:r>
              <a:rPr lang="en-US" sz="2800" kern="0" dirty="0">
                <a:effectLst/>
                <a:latin typeface="ff2"/>
                <a:ea typeface="Times New Roman" panose="02020603050405020304" pitchFamily="18" charset="0"/>
                <a:cs typeface="Mangal"/>
              </a:rPr>
              <a:t>In aquariums, data collection methodologies involve strategically placing sensors in different water zones to ensure comprehensive monitoring. Sampling frequency and sensor calibration are critical considerations.</a:t>
            </a:r>
          </a:p>
          <a:p>
            <a:pPr>
              <a:lnSpc>
                <a:spcPct val="110000"/>
              </a:lnSpc>
              <a:spcAft>
                <a:spcPts val="1200"/>
              </a:spcAft>
              <a:buFont typeface="Wingdings" panose="05000000000000000000" pitchFamily="2" charset="2"/>
              <a:buChar char="Ø"/>
            </a:pPr>
            <a:r>
              <a:rPr lang="en-US" sz="2800" b="1" kern="0" dirty="0">
                <a:latin typeface="ff2"/>
                <a:cs typeface="Mangal"/>
              </a:rPr>
              <a:t>Result : </a:t>
            </a:r>
            <a:r>
              <a:rPr lang="en-US" sz="2800" kern="0" dirty="0">
                <a:effectLst/>
                <a:latin typeface="ff2"/>
                <a:ea typeface="Times New Roman" panose="02020603050405020304" pitchFamily="18" charset="0"/>
                <a:cs typeface="Mangal"/>
              </a:rPr>
              <a:t>Literature reports positive outcomes from implementing advanced water quality monitoring in aquariums, including healthier aquatic life, reduced mortality rates, and enhanced visitor engagement through real-time displays of water conditions.</a:t>
            </a:r>
          </a:p>
          <a:p>
            <a:pPr>
              <a:lnSpc>
                <a:spcPct val="110000"/>
              </a:lnSpc>
              <a:spcAft>
                <a:spcPts val="1200"/>
              </a:spcAft>
              <a:buFont typeface="Wingdings" panose="05000000000000000000" pitchFamily="2" charset="2"/>
              <a:buChar char="Ø"/>
            </a:pPr>
            <a:r>
              <a:rPr lang="en-US" sz="2800" b="1" dirty="0">
                <a:latin typeface="Times New Roman"/>
                <a:cs typeface="Times New Roman"/>
              </a:rPr>
              <a:t>Article Link : </a:t>
            </a:r>
            <a:r>
              <a:rPr lang="en-US" sz="2800" b="1" dirty="0">
                <a:latin typeface="Times New Roman"/>
                <a:cs typeface="Times New Roman"/>
                <a:hlinkClick r:id="rId4">
                  <a:extLst>
                    <a:ext uri="{A12FA001-AC4F-418D-AE19-62706E023703}">
                      <ahyp:hlinkClr xmlns:ahyp="http://schemas.microsoft.com/office/drawing/2018/hyperlinkcolor" val="tx"/>
                    </a:ext>
                  </a:extLst>
                </a:hlinkClick>
              </a:rPr>
              <a:t>https://www.libelium.com/libeliumworld/success-stories/water-quality-monitoring-europe-largest-fluvial-aquarium-zaragoza/</a:t>
            </a:r>
            <a:endParaRPr lang="hi-IN" sz="2800" b="1" dirty="0">
              <a:latin typeface="Times New Roman"/>
            </a:endParaRPr>
          </a:p>
        </p:txBody>
      </p:sp>
    </p:spTree>
    <p:extLst>
      <p:ext uri="{BB962C8B-B14F-4D97-AF65-F5344CB8AC3E}">
        <p14:creationId xmlns:p14="http://schemas.microsoft.com/office/powerpoint/2010/main" val="369046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A70FAE-01F8-61B4-882D-95E585734B2C}"/>
              </a:ext>
            </a:extLst>
          </p:cNvPr>
          <p:cNvPicPr>
            <a:picLocks noChangeAspect="1"/>
          </p:cNvPicPr>
          <p:nvPr/>
        </p:nvPicPr>
        <p:blipFill rotWithShape="1">
          <a:blip r:embed="rId3">
            <a:alphaModFix amt="20000"/>
            <a:grayscl/>
          </a:blip>
          <a:srcRect b="30"/>
          <a:stretch/>
        </p:blipFill>
        <p:spPr>
          <a:xfrm>
            <a:off x="20" y="3045"/>
            <a:ext cx="18287980" cy="10283955"/>
          </a:xfrm>
          <a:prstGeom prst="rect">
            <a:avLst/>
          </a:prstGeom>
        </p:spPr>
      </p:pic>
      <p:sp>
        <p:nvSpPr>
          <p:cNvPr id="18" name="Rectangle 17">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D23FC2AE-61D0-7862-196B-D12903C99186}"/>
              </a:ext>
            </a:extLst>
          </p:cNvPr>
          <p:cNvSpPr>
            <a:spLocks noGrp="1"/>
          </p:cNvSpPr>
          <p:nvPr>
            <p:ph type="title"/>
          </p:nvPr>
        </p:nvSpPr>
        <p:spPr>
          <a:xfrm>
            <a:off x="1336280" y="164497"/>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2</a:t>
            </a:r>
            <a:endParaRPr lang="hi-IN" sz="4800" dirty="0"/>
          </a:p>
        </p:txBody>
      </p:sp>
      <p:sp>
        <p:nvSpPr>
          <p:cNvPr id="3" name="Content Placeholder 2">
            <a:extLst>
              <a:ext uri="{FF2B5EF4-FFF2-40B4-BE49-F238E27FC236}">
                <a16:creationId xmlns:a16="http://schemas.microsoft.com/office/drawing/2014/main" id="{E4360D00-5264-E0A6-D5CF-AEAE59B02C00}"/>
              </a:ext>
            </a:extLst>
          </p:cNvPr>
          <p:cNvSpPr>
            <a:spLocks noGrp="1"/>
          </p:cNvSpPr>
          <p:nvPr>
            <p:ph idx="1"/>
          </p:nvPr>
        </p:nvSpPr>
        <p:spPr>
          <a:xfrm>
            <a:off x="1336279" y="2315430"/>
            <a:ext cx="15530643" cy="7552470"/>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en-US" sz="2800" b="1" dirty="0"/>
              <a:t>Goal: Ocean water quality monitoring using remote sensing techniques: A review</a:t>
            </a:r>
          </a:p>
          <a:p>
            <a:pPr>
              <a:lnSpc>
                <a:spcPct val="110000"/>
              </a:lnSpc>
              <a:buFont typeface="Wingdings" panose="05000000000000000000" pitchFamily="2" charset="2"/>
              <a:buChar char="Ø"/>
            </a:pPr>
            <a:r>
              <a:rPr lang="en-US" sz="2800" b="1" kern="0" dirty="0">
                <a:latin typeface="ff2"/>
                <a:cs typeface="Mangal"/>
              </a:rPr>
              <a:t>Data Set : </a:t>
            </a:r>
            <a:r>
              <a:rPr lang="en-US" sz="2800" kern="0" dirty="0">
                <a:effectLst/>
                <a:latin typeface="ff2"/>
                <a:ea typeface="Times New Roman" panose="02020603050405020304" pitchFamily="18" charset="0"/>
                <a:cs typeface="Mangal"/>
              </a:rPr>
              <a:t> Datasets related to sea water chemical parameters are available from oceanographic institutions, environmental agencies, and research projects. These datasets contain valuable historical records and serve as references for water quality analysis.</a:t>
            </a:r>
          </a:p>
          <a:p>
            <a:pPr>
              <a:lnSpc>
                <a:spcPct val="110000"/>
              </a:lnSpc>
              <a:buFont typeface="Wingdings" panose="05000000000000000000" pitchFamily="2" charset="2"/>
              <a:buChar char="Ø"/>
            </a:pPr>
            <a:r>
              <a:rPr lang="en-US" sz="2800" b="1" dirty="0"/>
              <a:t>M</a:t>
            </a:r>
            <a:r>
              <a:rPr lang="sq-AL" sz="2800" b="1" dirty="0"/>
              <a:t>ethodology</a:t>
            </a:r>
            <a:r>
              <a:rPr lang="sq-AL" sz="2800" dirty="0"/>
              <a:t>:</a:t>
            </a:r>
            <a:r>
              <a:rPr lang="en-US" sz="2800" dirty="0"/>
              <a:t> </a:t>
            </a:r>
            <a:r>
              <a:rPr lang="en-US" sz="2800" kern="0" dirty="0">
                <a:effectLst/>
                <a:latin typeface="ff2"/>
                <a:ea typeface="Times New Roman" panose="02020603050405020304" pitchFamily="18" charset="0"/>
                <a:cs typeface="Mangal"/>
              </a:rPr>
              <a:t>Various methodologies are adopted for collecting chemical parameter data. Oceanographic cruises, remote sensing satellites, buoys, and underwater observatories are commonly used tools for in-situ and remote data collection.</a:t>
            </a:r>
          </a:p>
          <a:p>
            <a:pPr>
              <a:lnSpc>
                <a:spcPct val="110000"/>
              </a:lnSpc>
              <a:buFont typeface="Wingdings" panose="05000000000000000000" pitchFamily="2" charset="2"/>
              <a:buChar char="Ø"/>
            </a:pPr>
            <a:r>
              <a:rPr lang="en-US" sz="2800" b="1" kern="0" dirty="0">
                <a:latin typeface="ff2"/>
                <a:cs typeface="Mangal"/>
              </a:rPr>
              <a:t>Result : </a:t>
            </a:r>
            <a:r>
              <a:rPr lang="en-US" sz="2800" kern="0" dirty="0">
                <a:latin typeface="ff2"/>
                <a:cs typeface="Mangal"/>
              </a:rPr>
              <a:t>Ocean</a:t>
            </a:r>
            <a:r>
              <a:rPr lang="en-US" sz="2800" kern="0" dirty="0">
                <a:effectLst/>
                <a:latin typeface="ff2"/>
                <a:ea typeface="Times New Roman" panose="02020603050405020304" pitchFamily="18" charset="0"/>
                <a:cs typeface="Mangal"/>
              </a:rPr>
              <a:t> water monitoring efforts have yielded valuable results, including observations of ocean acidification, identification of nutrient pollution sources, tracking of harmful algal blooms, and the assessment of contaminant dispersion patterns.</a:t>
            </a:r>
          </a:p>
          <a:p>
            <a:pPr marL="342900">
              <a:lnSpc>
                <a:spcPct val="110000"/>
              </a:lnSpc>
              <a:spcAft>
                <a:spcPts val="1200"/>
              </a:spcAft>
              <a:buFont typeface="Wingdings" panose="05000000000000000000" pitchFamily="2" charset="2"/>
              <a:buChar char="Ø"/>
            </a:pPr>
            <a:r>
              <a:rPr lang="en-US" sz="2800" b="1" dirty="0">
                <a:latin typeface="Times New Roman"/>
                <a:cs typeface="Times New Roman"/>
              </a:rPr>
              <a:t>Article 	Link </a:t>
            </a:r>
            <a:r>
              <a:rPr lang="en-US" sz="2800" b="1" dirty="0">
                <a:latin typeface="Times New Roman"/>
                <a:cs typeface="Times New Roman"/>
                <a:hlinkClick r:id="rId4">
                  <a:extLst>
                    <a:ext uri="{A12FA001-AC4F-418D-AE19-62706E023703}">
                      <ahyp:hlinkClr xmlns:ahyp="http://schemas.microsoft.com/office/drawing/2018/hyperlinkcolor" val="tx"/>
                    </a:ext>
                  </a:extLst>
                </a:hlinkClick>
              </a:rPr>
              <a:t>https://www.sciencedirect.com/science/article/abs/pii/S0141113622001465#:~:text=However%2C%20the%20most%20common%20OWQ,Suspended%20Sediment%20Concentration%20(SSC)%2C</a:t>
            </a:r>
            <a:endParaRPr lang="hi-IN" sz="2800" dirty="0">
              <a:latin typeface="Times New Roman"/>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96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10" descr="Ships at sea">
            <a:extLst>
              <a:ext uri="{FF2B5EF4-FFF2-40B4-BE49-F238E27FC236}">
                <a16:creationId xmlns:a16="http://schemas.microsoft.com/office/drawing/2014/main" id="{A548B31D-1917-0D00-ECBB-838649A69541}"/>
              </a:ext>
            </a:extLst>
          </p:cNvPr>
          <p:cNvPicPr>
            <a:picLocks noChangeAspect="1"/>
          </p:cNvPicPr>
          <p:nvPr/>
        </p:nvPicPr>
        <p:blipFill rotWithShape="1">
          <a:blip r:embed="rId3">
            <a:alphaModFix amt="20000"/>
            <a:grayscl/>
          </a:blip>
          <a:srcRect t="8275" b="7480"/>
          <a:stretch/>
        </p:blipFill>
        <p:spPr>
          <a:xfrm>
            <a:off x="20" y="3045"/>
            <a:ext cx="18287980" cy="10283955"/>
          </a:xfrm>
          <a:prstGeom prst="rect">
            <a:avLst/>
          </a:prstGeom>
        </p:spPr>
      </p:pic>
      <p:sp>
        <p:nvSpPr>
          <p:cNvPr id="12" name="Rectangle 11">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94079D7-626E-447E-33DB-7C61598B3047}"/>
              </a:ext>
            </a:extLst>
          </p:cNvPr>
          <p:cNvSpPr>
            <a:spLocks noGrp="1"/>
          </p:cNvSpPr>
          <p:nvPr>
            <p:ph type="title"/>
          </p:nvPr>
        </p:nvSpPr>
        <p:spPr>
          <a:xfrm>
            <a:off x="1524000" y="549155"/>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3</a:t>
            </a:r>
            <a:endParaRPr lang="hi-IN" sz="4800" dirty="0"/>
          </a:p>
        </p:txBody>
      </p:sp>
      <p:sp>
        <p:nvSpPr>
          <p:cNvPr id="3" name="Content Placeholder 2">
            <a:extLst>
              <a:ext uri="{FF2B5EF4-FFF2-40B4-BE49-F238E27FC236}">
                <a16:creationId xmlns:a16="http://schemas.microsoft.com/office/drawing/2014/main" id="{9DEAF372-330F-9AFF-E7E7-5844442AFDE3}"/>
              </a:ext>
            </a:extLst>
          </p:cNvPr>
          <p:cNvSpPr>
            <a:spLocks noGrp="1"/>
          </p:cNvSpPr>
          <p:nvPr>
            <p:ph idx="1"/>
          </p:nvPr>
        </p:nvSpPr>
        <p:spPr>
          <a:xfrm>
            <a:off x="1370690" y="2628900"/>
            <a:ext cx="15530643" cy="7178315"/>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spcAft>
                <a:spcPts val="1200"/>
              </a:spcAft>
              <a:buFont typeface="Wingdings" panose="05000000000000000000" pitchFamily="2" charset="2"/>
              <a:buChar char="Ø"/>
            </a:pPr>
            <a:r>
              <a:rPr lang="en-US" sz="2800" b="1" dirty="0"/>
              <a:t>Goal: </a:t>
            </a:r>
            <a:r>
              <a:rPr lang="en-US" sz="2800" kern="0" dirty="0">
                <a:effectLst/>
                <a:latin typeface="ff2"/>
                <a:ea typeface="Times New Roman" panose="02020603050405020304" pitchFamily="18" charset="0"/>
                <a:cs typeface="Mangal"/>
              </a:rPr>
              <a:t> </a:t>
            </a:r>
            <a:r>
              <a:rPr lang="en-US" sz="2800" b="1" kern="0" dirty="0">
                <a:effectLst/>
                <a:latin typeface="ff2"/>
                <a:ea typeface="Times New Roman" panose="02020603050405020304" pitchFamily="18" charset="0"/>
                <a:cs typeface="Mangal"/>
              </a:rPr>
              <a:t>Biannual Sea Water Monitoring Program</a:t>
            </a:r>
            <a:endParaRPr lang="en-US" sz="2800" kern="100" dirty="0">
              <a:effectLst/>
              <a:latin typeface="Times New Roman"/>
              <a:ea typeface="Calibri" panose="020F0502020204030204" pitchFamily="34" charset="0"/>
              <a:cs typeface="Mangal"/>
            </a:endParaRPr>
          </a:p>
          <a:p>
            <a:pPr>
              <a:lnSpc>
                <a:spcPct val="110000"/>
              </a:lnSpc>
              <a:buFont typeface="Wingdings" panose="05000000000000000000" pitchFamily="2" charset="2"/>
              <a:buChar char="Ø"/>
            </a:pPr>
            <a:r>
              <a:rPr lang="en-US" sz="2800" b="1" kern="0" dirty="0">
                <a:latin typeface="ff2"/>
                <a:cs typeface="Mangal"/>
              </a:rPr>
              <a:t>Data Set : </a:t>
            </a:r>
            <a:r>
              <a:rPr lang="en-US" sz="2800" kern="0" dirty="0">
                <a:effectLst/>
                <a:latin typeface="ff2"/>
                <a:ea typeface="Times New Roman" panose="02020603050405020304" pitchFamily="18" charset="0"/>
                <a:cs typeface="Mangal"/>
              </a:rPr>
              <a:t> Datasets accumulated from biannual monitoring programs contribute significantly to our understanding of marine ecosystems. Such datasets are often made available by government agencies, research institutions, and international collaborations.</a:t>
            </a:r>
          </a:p>
          <a:p>
            <a:pPr>
              <a:lnSpc>
                <a:spcPct val="110000"/>
              </a:lnSpc>
              <a:spcAft>
                <a:spcPts val="1200"/>
              </a:spcAft>
              <a:buFont typeface="Wingdings" panose="05000000000000000000" pitchFamily="2" charset="2"/>
              <a:buChar char="Ø"/>
            </a:pPr>
            <a:r>
              <a:rPr lang="en-US" sz="2800" b="1" dirty="0"/>
              <a:t>M</a:t>
            </a:r>
            <a:r>
              <a:rPr lang="sq-AL" sz="2800" b="1" dirty="0"/>
              <a:t>ethodology</a:t>
            </a:r>
            <a:r>
              <a:rPr lang="sq-AL" sz="2800" dirty="0"/>
              <a:t>:</a:t>
            </a:r>
            <a:r>
              <a:rPr lang="en-US" sz="2800" dirty="0"/>
              <a:t> </a:t>
            </a:r>
            <a:r>
              <a:rPr lang="en-US" sz="2800" kern="0" dirty="0">
                <a:effectLst/>
                <a:latin typeface="ff2"/>
                <a:ea typeface="Times New Roman" panose="02020603050405020304" pitchFamily="18" charset="0"/>
                <a:cs typeface="Mangal"/>
              </a:rPr>
              <a:t>To ensure data consistency and reliability, established methodologies and standardized protocols are used for biannual data collection. This may include deploying autonomous buoys, research vessels, and underwater sensors.</a:t>
            </a:r>
            <a:endParaRPr lang="en-US" sz="2800" kern="100" dirty="0">
              <a:effectLst/>
              <a:latin typeface="Times New Roman"/>
              <a:ea typeface="Calibri" panose="020F0502020204030204" pitchFamily="34" charset="0"/>
              <a:cs typeface="Mangal"/>
            </a:endParaRPr>
          </a:p>
          <a:p>
            <a:pPr>
              <a:lnSpc>
                <a:spcPct val="110000"/>
              </a:lnSpc>
              <a:spcAft>
                <a:spcPts val="1200"/>
              </a:spcAft>
              <a:buFont typeface="Wingdings" panose="05000000000000000000" pitchFamily="2" charset="2"/>
              <a:buChar char="Ø"/>
            </a:pPr>
            <a:r>
              <a:rPr lang="en-US" sz="2800" b="1" kern="0" dirty="0">
                <a:latin typeface="ff2"/>
                <a:cs typeface="Mangal"/>
              </a:rPr>
              <a:t>Result : </a:t>
            </a:r>
            <a:r>
              <a:rPr lang="en-US" sz="2800" kern="0" dirty="0">
                <a:effectLst/>
                <a:latin typeface="ff2"/>
                <a:ea typeface="Times New Roman" panose="02020603050405020304" pitchFamily="18" charset="0"/>
                <a:cs typeface="Mangal"/>
              </a:rPr>
              <a:t>Biannual sea water monitoring programs have yielded important results, including insights into climate-driven changes, identification of potential stressors (e.g., pollution), and early detection of harmful algal blooms (HABs).</a:t>
            </a:r>
          </a:p>
          <a:p>
            <a:pPr>
              <a:lnSpc>
                <a:spcPct val="110000"/>
              </a:lnSpc>
              <a:spcAft>
                <a:spcPts val="1200"/>
              </a:spcAft>
              <a:buFont typeface="Wingdings" panose="05000000000000000000" pitchFamily="2" charset="2"/>
              <a:buChar char="Ø"/>
            </a:pPr>
            <a:r>
              <a:rPr lang="en-US" sz="2800" b="1" kern="100" dirty="0">
                <a:effectLst/>
                <a:latin typeface="Calibri"/>
                <a:ea typeface="Calibri"/>
                <a:cs typeface="Mangal"/>
              </a:rPr>
              <a:t>Article link:- </a:t>
            </a:r>
            <a:r>
              <a:rPr lang="en-US" sz="2800" b="1" kern="100" dirty="0">
                <a:effectLst/>
                <a:latin typeface="Calibri"/>
                <a:ea typeface="Calibri"/>
                <a:cs typeface="Mangal"/>
                <a:hlinkClick r:id="rId4">
                  <a:extLst>
                    <a:ext uri="{A12FA001-AC4F-418D-AE19-62706E023703}">
                      <ahyp:hlinkClr xmlns:ahyp="http://schemas.microsoft.com/office/drawing/2018/hyperlinkcolor" val="tx"/>
                    </a:ext>
                  </a:extLst>
                </a:hlinkClick>
              </a:rPr>
              <a:t>https://mesfiji.org/biannual-sea-water-monitoring-program - :~:text=Water quality is one </a:t>
            </a:r>
            <a:r>
              <a:rPr lang="en-US" sz="2800" b="1" kern="100" dirty="0" err="1">
                <a:effectLst/>
                <a:latin typeface="Calibri"/>
                <a:ea typeface="Calibri"/>
                <a:cs typeface="Mangal"/>
                <a:hlinkClick r:id="rId4">
                  <a:extLst>
                    <a:ext uri="{A12FA001-AC4F-418D-AE19-62706E023703}">
                      <ahyp:hlinkClr xmlns:ahyp="http://schemas.microsoft.com/office/drawing/2018/hyperlinkcolor" val="tx"/>
                    </a:ext>
                  </a:extLst>
                </a:hlinkClick>
              </a:rPr>
              <a:t>of,and</a:t>
            </a:r>
            <a:r>
              <a:rPr lang="en-US" sz="2800" b="1" kern="100" dirty="0">
                <a:effectLst/>
                <a:latin typeface="Calibri"/>
                <a:ea typeface="Calibri"/>
                <a:cs typeface="Mangal"/>
                <a:hlinkClick r:id="rId4">
                  <a:extLst>
                    <a:ext uri="{A12FA001-AC4F-418D-AE19-62706E023703}">
                      <ahyp:hlinkClr xmlns:ahyp="http://schemas.microsoft.com/office/drawing/2018/hyperlinkcolor" val="tx"/>
                    </a:ext>
                  </a:extLst>
                </a:hlinkClick>
              </a:rPr>
              <a:t> winter seasons in Fiji</a:t>
            </a:r>
            <a:endParaRPr lang="en-US" sz="2800" b="1" kern="100" dirty="0">
              <a:effectLst/>
              <a:latin typeface="Calibri"/>
              <a:ea typeface="Calibri"/>
              <a:cs typeface="Mangal"/>
            </a:endParaRPr>
          </a:p>
          <a:p>
            <a:pPr>
              <a:lnSpc>
                <a:spcPct val="110000"/>
              </a:lnSpc>
              <a:buFont typeface="Wingdings" panose="05000000000000000000" pitchFamily="2" charset="2"/>
              <a:buChar char="Ø"/>
            </a:pPr>
            <a:endParaRPr lang="hi-IN" sz="2800" dirty="0"/>
          </a:p>
        </p:txBody>
      </p:sp>
    </p:spTree>
    <p:extLst>
      <p:ext uri="{BB962C8B-B14F-4D97-AF65-F5344CB8AC3E}">
        <p14:creationId xmlns:p14="http://schemas.microsoft.com/office/powerpoint/2010/main" val="85772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n abstract design with lines and financial symbols">
            <a:extLst>
              <a:ext uri="{FF2B5EF4-FFF2-40B4-BE49-F238E27FC236}">
                <a16:creationId xmlns:a16="http://schemas.microsoft.com/office/drawing/2014/main" id="{D8CDC977-10DA-0DF0-1F38-A8C102D68371}"/>
              </a:ext>
            </a:extLst>
          </p:cNvPr>
          <p:cNvPicPr>
            <a:picLocks noChangeAspect="1"/>
          </p:cNvPicPr>
          <p:nvPr/>
        </p:nvPicPr>
        <p:blipFill rotWithShape="1">
          <a:blip r:embed="rId3">
            <a:alphaModFix amt="20000"/>
            <a:grayscl/>
          </a:blip>
          <a:srcRect t="10412" b="5026"/>
          <a:stretch/>
        </p:blipFill>
        <p:spPr>
          <a:xfrm>
            <a:off x="20" y="3045"/>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376ABB9E-10C3-C596-BD30-981BD7C80899}"/>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4</a:t>
            </a:r>
            <a:endParaRPr lang="hi-IN" sz="4800" dirty="0"/>
          </a:p>
        </p:txBody>
      </p:sp>
      <p:sp>
        <p:nvSpPr>
          <p:cNvPr id="3" name="Content Placeholder 2">
            <a:extLst>
              <a:ext uri="{FF2B5EF4-FFF2-40B4-BE49-F238E27FC236}">
                <a16:creationId xmlns:a16="http://schemas.microsoft.com/office/drawing/2014/main" id="{C35A53D7-38BB-D886-C7C9-AC990DDD0F04}"/>
              </a:ext>
            </a:extLst>
          </p:cNvPr>
          <p:cNvSpPr>
            <a:spLocks noGrp="1"/>
          </p:cNvSpPr>
          <p:nvPr>
            <p:ph idx="1"/>
          </p:nvPr>
        </p:nvSpPr>
        <p:spPr>
          <a:xfrm>
            <a:off x="990600" y="2705100"/>
            <a:ext cx="15910735" cy="7239000"/>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spcAft>
                <a:spcPts val="1200"/>
              </a:spcAft>
              <a:buFont typeface="Wingdings" panose="05000000000000000000" pitchFamily="2" charset="2"/>
              <a:buChar char="Ø"/>
            </a:pPr>
            <a:r>
              <a:rPr lang="en-US" sz="2800" b="1" dirty="0"/>
              <a:t>Goal: </a:t>
            </a:r>
            <a:r>
              <a:rPr lang="en-US" sz="2800" kern="0" dirty="0">
                <a:effectLst/>
                <a:latin typeface="ff2"/>
                <a:ea typeface="Times New Roman" panose="02020603050405020304" pitchFamily="18" charset="0"/>
                <a:cs typeface="Mangal" panose="02040503050203030202" pitchFamily="18" charset="0"/>
              </a:rPr>
              <a:t> </a:t>
            </a:r>
            <a:r>
              <a:rPr lang="en-US" sz="2800" b="1" kern="0" dirty="0">
                <a:effectLst/>
                <a:latin typeface="ff2"/>
                <a:ea typeface="Times New Roman" panose="02020603050405020304" pitchFamily="18" charset="0"/>
                <a:cs typeface="Mangal" panose="02040503050203030202" pitchFamily="18" charset="0"/>
              </a:rPr>
              <a:t>History of the Internet of Things</a:t>
            </a:r>
          </a:p>
          <a:p>
            <a:pPr>
              <a:spcAft>
                <a:spcPts val="1200"/>
              </a:spcAft>
              <a:buFont typeface="Wingdings" panose="05000000000000000000" pitchFamily="2" charset="2"/>
              <a:buChar char="Ø"/>
            </a:pPr>
            <a:r>
              <a:rPr lang="en-US" sz="2800" b="1" dirty="0"/>
              <a:t>M</a:t>
            </a:r>
            <a:r>
              <a:rPr lang="sq-AL" sz="2800" b="1" dirty="0"/>
              <a:t>ethodology:</a:t>
            </a:r>
            <a:r>
              <a:rPr lang="en-US" sz="2800" b="1" dirty="0"/>
              <a:t> </a:t>
            </a:r>
            <a:r>
              <a:rPr lang="en-US" sz="2800" kern="0" dirty="0">
                <a:effectLst/>
                <a:latin typeface="ff2"/>
                <a:ea typeface="Times New Roman" panose="02020603050405020304" pitchFamily="18" charset="0"/>
                <a:cs typeface="Mangal" panose="02040503050203030202" pitchFamily="18" charset="0"/>
              </a:rPr>
              <a:t>The history of IoT also includes discussions on cybersecurity and privacy challenges, as the growing number of connected devices raised concerns about data security and personal privacy.</a:t>
            </a:r>
          </a:p>
          <a:p>
            <a:pPr>
              <a:spcAft>
                <a:spcPts val="1200"/>
              </a:spcAft>
              <a:buFont typeface="Wingdings" panose="05000000000000000000" pitchFamily="2" charset="2"/>
              <a:buChar char="Ø"/>
            </a:pPr>
            <a:r>
              <a:rPr lang="en-US" sz="2800" b="1" kern="0" dirty="0">
                <a:latin typeface="ff2"/>
                <a:cs typeface="Mangal" panose="02040503050203030202" pitchFamily="18" charset="0"/>
              </a:rPr>
              <a:t>Result : </a:t>
            </a:r>
            <a:r>
              <a:rPr lang="en-US" sz="2800" kern="0" dirty="0">
                <a:effectLst/>
                <a:latin typeface="ff2"/>
                <a:ea typeface="Times New Roman" panose="02020603050405020304" pitchFamily="18" charset="0"/>
                <a:cs typeface="Mangal" panose="02040503050203030202" pitchFamily="18" charset="0"/>
              </a:rPr>
              <a:t>Summarization of the historical development and evolution of IoT, acknowledging its transformative impact on various industries and its continuing growth as a technological paradigm.</a:t>
            </a:r>
          </a:p>
          <a:p>
            <a:pPr>
              <a:spcAft>
                <a:spcPts val="1200"/>
              </a:spcAft>
              <a:buFont typeface="Wingdings" panose="05000000000000000000" pitchFamily="2" charset="2"/>
              <a:buChar char="Ø"/>
            </a:pPr>
            <a:r>
              <a:rPr lang="en-US" sz="2800" b="1" kern="0" dirty="0">
                <a:latin typeface="ff2"/>
                <a:cs typeface="Mangal" panose="02040503050203030202" pitchFamily="18" charset="0"/>
              </a:rPr>
              <a:t>Article link:- </a:t>
            </a:r>
            <a:r>
              <a:rPr lang="en-US" sz="2800" b="1" kern="0" dirty="0">
                <a:latin typeface="ff2"/>
                <a:cs typeface="Mangal" panose="02040503050203030202" pitchFamily="18" charset="0"/>
                <a:hlinkClick r:id="rId4">
                  <a:extLst>
                    <a:ext uri="{A12FA001-AC4F-418D-AE19-62706E023703}">
                      <ahyp:hlinkClr xmlns:ahyp="http://schemas.microsoft.com/office/drawing/2018/hyperlinkcolor" val="tx"/>
                    </a:ext>
                  </a:extLst>
                </a:hlinkClick>
              </a:rPr>
              <a:t>https://www.visionofhumanity.org/what-is-the-internet-of-things/ - :~:text=The term 'Internet of </a:t>
            </a:r>
            <a:r>
              <a:rPr lang="en-US" sz="2800" b="1" kern="0" dirty="0" err="1">
                <a:latin typeface="ff2"/>
                <a:cs typeface="Mangal" panose="02040503050203030202" pitchFamily="18" charset="0"/>
                <a:hlinkClick r:id="rId4">
                  <a:extLst>
                    <a:ext uri="{A12FA001-AC4F-418D-AE19-62706E023703}">
                      <ahyp:hlinkClr xmlns:ahyp="http://schemas.microsoft.com/office/drawing/2018/hyperlinkcolor" val="tx"/>
                    </a:ext>
                  </a:extLst>
                </a:hlinkClick>
              </a:rPr>
              <a:t>Things,them</a:t>
            </a:r>
            <a:r>
              <a:rPr lang="en-US" sz="2800" b="1" kern="0" dirty="0">
                <a:latin typeface="ff2"/>
                <a:cs typeface="Mangal" panose="02040503050203030202" pitchFamily="18" charset="0"/>
                <a:hlinkClick r:id="rId4">
                  <a:extLst>
                    <a:ext uri="{A12FA001-AC4F-418D-AE19-62706E023703}">
                      <ahyp:hlinkClr xmlns:ahyp="http://schemas.microsoft.com/office/drawing/2018/hyperlinkcolor" val="tx"/>
                    </a:ext>
                  </a:extLst>
                </a:hlinkClick>
              </a:rPr>
              <a:t> through a supply chain.</a:t>
            </a:r>
            <a:endParaRPr lang="hi-IN" sz="2800" b="1" dirty="0"/>
          </a:p>
          <a:p>
            <a:pPr>
              <a:buFont typeface="Wingdings" panose="05000000000000000000" pitchFamily="2" charset="2"/>
              <a:buChar char="Ø"/>
            </a:pPr>
            <a:endParaRPr lang="hi-IN" sz="2800" dirty="0"/>
          </a:p>
        </p:txBody>
      </p:sp>
    </p:spTree>
    <p:extLst>
      <p:ext uri="{BB962C8B-B14F-4D97-AF65-F5344CB8AC3E}">
        <p14:creationId xmlns:p14="http://schemas.microsoft.com/office/powerpoint/2010/main" val="101765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Wave pattern in the water">
            <a:extLst>
              <a:ext uri="{FF2B5EF4-FFF2-40B4-BE49-F238E27FC236}">
                <a16:creationId xmlns:a16="http://schemas.microsoft.com/office/drawing/2014/main" id="{939821E1-B251-32FD-4AB6-3EE91DFD6A03}"/>
              </a:ext>
            </a:extLst>
          </p:cNvPr>
          <p:cNvPicPr>
            <a:picLocks noChangeAspect="1"/>
          </p:cNvPicPr>
          <p:nvPr/>
        </p:nvPicPr>
        <p:blipFill rotWithShape="1">
          <a:blip r:embed="rId3">
            <a:alphaModFix amt="20000"/>
            <a:grayscl/>
          </a:blip>
          <a:srcRect t="4582" b="9565"/>
          <a:stretch/>
        </p:blipFill>
        <p:spPr>
          <a:xfrm>
            <a:off x="20" y="3045"/>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B60A0F0-5EA5-4D66-EB3D-88A84A0DF2B2}"/>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5</a:t>
            </a:r>
            <a:endParaRPr lang="hi-IN" sz="4800" dirty="0"/>
          </a:p>
        </p:txBody>
      </p:sp>
      <p:sp>
        <p:nvSpPr>
          <p:cNvPr id="3" name="Content Placeholder 2">
            <a:extLst>
              <a:ext uri="{FF2B5EF4-FFF2-40B4-BE49-F238E27FC236}">
                <a16:creationId xmlns:a16="http://schemas.microsoft.com/office/drawing/2014/main" id="{CA4A19D1-82CF-0570-EA73-CC0CFAFBAF45}"/>
              </a:ext>
            </a:extLst>
          </p:cNvPr>
          <p:cNvSpPr>
            <a:spLocks noGrp="1"/>
          </p:cNvSpPr>
          <p:nvPr>
            <p:ph idx="1"/>
          </p:nvPr>
        </p:nvSpPr>
        <p:spPr>
          <a:xfrm>
            <a:off x="1370692" y="3144096"/>
            <a:ext cx="16307708" cy="6876204"/>
          </a:xfrm>
        </p:spPr>
        <p:txBody>
          <a:bodyPr vert="horz" lIns="137160" tIns="68580" rIns="137160" bIns="68580" rtlCol="0">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spcAft>
                <a:spcPts val="1200"/>
              </a:spcAft>
              <a:buFont typeface="Wingdings" panose="05000000000000000000" pitchFamily="2" charset="2"/>
              <a:buChar char="Ø"/>
            </a:pPr>
            <a:r>
              <a:rPr lang="en-US" sz="2800" b="1" dirty="0"/>
              <a:t>Goal: </a:t>
            </a:r>
            <a:r>
              <a:rPr lang="en-US" sz="2800" kern="0" dirty="0">
                <a:effectLst/>
                <a:latin typeface="ff2"/>
                <a:ea typeface="Times New Roman" panose="02020603050405020304" pitchFamily="18" charset="0"/>
                <a:cs typeface="Mangal"/>
              </a:rPr>
              <a:t> </a:t>
            </a:r>
            <a:r>
              <a:rPr lang="en-US" sz="2800" b="1" kern="0" dirty="0">
                <a:effectLst/>
                <a:latin typeface="ff2"/>
                <a:ea typeface="Times New Roman" panose="02020603050405020304" pitchFamily="18" charset="0"/>
                <a:cs typeface="Mangal"/>
              </a:rPr>
              <a:t>Water Quality Monitoring in the Pacific Island Countries</a:t>
            </a:r>
          </a:p>
          <a:p>
            <a:pPr>
              <a:lnSpc>
                <a:spcPct val="110000"/>
              </a:lnSpc>
              <a:spcAft>
                <a:spcPts val="1200"/>
              </a:spcAft>
              <a:buFont typeface="Wingdings" panose="05000000000000000000" pitchFamily="2" charset="2"/>
              <a:buChar char="Ø"/>
            </a:pPr>
            <a:r>
              <a:rPr lang="en-US" sz="2800" b="1" kern="0" dirty="0">
                <a:latin typeface="ff2"/>
                <a:cs typeface="Mangal"/>
              </a:rPr>
              <a:t>Data Set : </a:t>
            </a:r>
            <a:r>
              <a:rPr lang="en-US" sz="2800" kern="0" dirty="0">
                <a:effectLst/>
                <a:latin typeface="ff2"/>
                <a:ea typeface="Times New Roman" panose="02020603050405020304" pitchFamily="18" charset="0"/>
                <a:cs typeface="Mangal"/>
              </a:rPr>
              <a:t>Literature discusses the importance of data sharing and the development of decision support systems that provide policymakers and communities with real-time information on water quality.</a:t>
            </a:r>
          </a:p>
          <a:p>
            <a:pPr>
              <a:lnSpc>
                <a:spcPct val="110000"/>
              </a:lnSpc>
              <a:spcAft>
                <a:spcPts val="1200"/>
              </a:spcAft>
              <a:buFont typeface="Wingdings" panose="05000000000000000000" pitchFamily="2" charset="2"/>
              <a:buChar char="Ø"/>
            </a:pPr>
            <a:r>
              <a:rPr lang="en-US" sz="2800" b="1" dirty="0"/>
              <a:t>M</a:t>
            </a:r>
            <a:r>
              <a:rPr lang="sq-AL" sz="2800" b="1" dirty="0"/>
              <a:t>ethodology :</a:t>
            </a:r>
            <a:r>
              <a:rPr lang="en-US" sz="2800" kern="0" dirty="0">
                <a:effectLst/>
                <a:latin typeface="ff2"/>
                <a:ea typeface="Times New Roman" panose="02020603050405020304" pitchFamily="18" charset="0"/>
                <a:cs typeface="Mangal"/>
              </a:rPr>
              <a:t>Water quality monitoring plays a critical role in preventing waterborne diseases in PICs, where access to clean drinking water is a public health concern.</a:t>
            </a:r>
          </a:p>
          <a:p>
            <a:pPr>
              <a:lnSpc>
                <a:spcPct val="110000"/>
              </a:lnSpc>
              <a:spcAft>
                <a:spcPts val="1200"/>
              </a:spcAft>
              <a:buFont typeface="Wingdings" panose="05000000000000000000" pitchFamily="2" charset="2"/>
              <a:buChar char="Ø"/>
            </a:pPr>
            <a:r>
              <a:rPr lang="en-US" sz="2800" b="1" kern="0" dirty="0">
                <a:latin typeface="ff2"/>
                <a:cs typeface="Mangal"/>
              </a:rPr>
              <a:t>Result : </a:t>
            </a:r>
            <a:r>
              <a:rPr lang="en-US" sz="2800" kern="0" dirty="0">
                <a:effectLst/>
                <a:latin typeface="ff2"/>
                <a:ea typeface="Times New Roman" panose="02020603050405020304" pitchFamily="18" charset="0"/>
                <a:cs typeface="Mangal"/>
              </a:rPr>
              <a:t>The literature survey concludes by emphasizing the critical role of water quality monitoring in safeguarding the health, environment, and sustainability of the Pacific Island Countries, while also recognizing the need for ongoing research and collaborative efforts to address the unique challenges in this region.</a:t>
            </a:r>
            <a:endParaRPr lang="en-US" sz="2800" kern="100" dirty="0">
              <a:latin typeface="Calibri" panose="020F0502020204030204" pitchFamily="34" charset="0"/>
              <a:ea typeface="Times New Roman" panose="02020603050405020304" pitchFamily="18" charset="0"/>
              <a:cs typeface="Mangal"/>
            </a:endParaRPr>
          </a:p>
          <a:p>
            <a:pPr>
              <a:lnSpc>
                <a:spcPct val="110000"/>
              </a:lnSpc>
              <a:spcAft>
                <a:spcPts val="1200"/>
              </a:spcAft>
              <a:buFont typeface="Wingdings" panose="05000000000000000000" pitchFamily="2" charset="2"/>
              <a:buChar char="Ø"/>
            </a:pPr>
            <a:r>
              <a:rPr lang="en-US" sz="2800" b="1" kern="100" dirty="0">
                <a:latin typeface="Calibri"/>
                <a:ea typeface="Calibri"/>
                <a:cs typeface="Mangal"/>
              </a:rPr>
              <a:t>Article link:- </a:t>
            </a:r>
            <a:r>
              <a:rPr lang="en-US" sz="2800" kern="100" dirty="0">
                <a:latin typeface="Calibri"/>
                <a:ea typeface="Calibri"/>
                <a:cs typeface="Mangal"/>
                <a:hlinkClick r:id="rId4">
                  <a:extLst>
                    <a:ext uri="{A12FA001-AC4F-418D-AE19-62706E023703}">
                      <ahyp:hlinkClr xmlns:ahyp="http://schemas.microsoft.com/office/drawing/2018/hyperlinkcolor" val="tx"/>
                    </a:ext>
                  </a:extLst>
                </a:hlinkClick>
              </a:rPr>
              <a:t>https://www.researchgate.net/publication/255700290_Water_quality_monitoring_in_Pacific_Islands</a:t>
            </a:r>
            <a:endParaRPr lang="hi-IN" sz="2800" dirty="0">
              <a:latin typeface="Calibri"/>
              <a:ea typeface="Calibri"/>
              <a:cs typeface="Mangal"/>
            </a:endParaRPr>
          </a:p>
          <a:p>
            <a:pPr>
              <a:lnSpc>
                <a:spcPct val="110000"/>
              </a:lnSpc>
              <a:buFont typeface="Wingdings" panose="05000000000000000000" pitchFamily="2" charset="2"/>
              <a:buChar char="Ø"/>
            </a:pPr>
            <a:endParaRPr lang="hi-IN" sz="2800" dirty="0"/>
          </a:p>
        </p:txBody>
      </p:sp>
    </p:spTree>
    <p:extLst>
      <p:ext uri="{BB962C8B-B14F-4D97-AF65-F5344CB8AC3E}">
        <p14:creationId xmlns:p14="http://schemas.microsoft.com/office/powerpoint/2010/main" val="151386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5" name="Picture 14" descr="Pipette adding DNA sample to a petri dish">
            <a:extLst>
              <a:ext uri="{FF2B5EF4-FFF2-40B4-BE49-F238E27FC236}">
                <a16:creationId xmlns:a16="http://schemas.microsoft.com/office/drawing/2014/main" id="{73496248-4425-625A-2F81-7D5378132226}"/>
              </a:ext>
            </a:extLst>
          </p:cNvPr>
          <p:cNvPicPr>
            <a:picLocks noChangeAspect="1"/>
          </p:cNvPicPr>
          <p:nvPr/>
        </p:nvPicPr>
        <p:blipFill rotWithShape="1">
          <a:blip r:embed="rId3">
            <a:alphaModFix amt="20000"/>
            <a:grayscl/>
          </a:blip>
          <a:srcRect t="25022"/>
          <a:stretch/>
        </p:blipFill>
        <p:spPr>
          <a:xfrm>
            <a:off x="20" y="3045"/>
            <a:ext cx="18287980" cy="10283955"/>
          </a:xfrm>
          <a:prstGeom prst="rect">
            <a:avLst/>
          </a:prstGeom>
        </p:spPr>
      </p:pic>
      <p:sp>
        <p:nvSpPr>
          <p:cNvPr id="16" name="Rectangle 15">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B60A0F0-5EA5-4D66-EB3D-88A84A0DF2B2}"/>
              </a:ext>
            </a:extLst>
          </p:cNvPr>
          <p:cNvSpPr>
            <a:spLocks noGrp="1"/>
          </p:cNvSpPr>
          <p:nvPr>
            <p:ph type="title"/>
          </p:nvPr>
        </p:nvSpPr>
        <p:spPr>
          <a:xfrm>
            <a:off x="1405107" y="6145"/>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a:t>
            </a:r>
            <a:r>
              <a:rPr lang="en-US" sz="4800" b="1" kern="0" dirty="0">
                <a:latin typeface="ff2"/>
                <a:ea typeface="Times New Roman" panose="02020603050405020304" pitchFamily="18" charset="0"/>
                <a:cs typeface="Mangal" panose="02040503050203030202" pitchFamily="18" charset="0"/>
              </a:rPr>
              <a:t>6</a:t>
            </a:r>
            <a:endParaRPr lang="hi-IN" sz="4800" dirty="0"/>
          </a:p>
        </p:txBody>
      </p:sp>
      <p:sp>
        <p:nvSpPr>
          <p:cNvPr id="3" name="Content Placeholder 2">
            <a:extLst>
              <a:ext uri="{FF2B5EF4-FFF2-40B4-BE49-F238E27FC236}">
                <a16:creationId xmlns:a16="http://schemas.microsoft.com/office/drawing/2014/main" id="{CA4A19D1-82CF-0570-EA73-CC0CFAFBAF45}"/>
              </a:ext>
            </a:extLst>
          </p:cNvPr>
          <p:cNvSpPr>
            <a:spLocks noGrp="1"/>
          </p:cNvSpPr>
          <p:nvPr>
            <p:ph idx="1"/>
          </p:nvPr>
        </p:nvSpPr>
        <p:spPr>
          <a:xfrm>
            <a:off x="1386664" y="1995626"/>
            <a:ext cx="15530643" cy="8181215"/>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spcAft>
                <a:spcPts val="1200"/>
              </a:spcAft>
              <a:buFont typeface="Wingdings" panose="05000000000000000000" pitchFamily="2" charset="2"/>
              <a:buChar char="Ø"/>
            </a:pPr>
            <a:r>
              <a:rPr lang="en-US" sz="2400" b="1" dirty="0">
                <a:latin typeface="ff2"/>
              </a:rPr>
              <a:t>Goal: </a:t>
            </a:r>
            <a:r>
              <a:rPr lang="en-US" sz="2400" kern="0" dirty="0">
                <a:effectLst/>
                <a:latin typeface="ff2"/>
                <a:ea typeface="Times New Roman" panose="02020603050405020304" pitchFamily="18" charset="0"/>
                <a:cs typeface="Mangal"/>
              </a:rPr>
              <a:t> </a:t>
            </a:r>
            <a:r>
              <a:rPr lang="en-US" sz="2400" dirty="0">
                <a:latin typeface="ff2"/>
              </a:rPr>
              <a:t> </a:t>
            </a:r>
            <a:r>
              <a:rPr lang="en-US" sz="2400" b="1" kern="0" dirty="0">
                <a:latin typeface="ff2"/>
                <a:cs typeface="Mangal"/>
              </a:rPr>
              <a:t>Arima as a forecasting tool for water quality time series measured with UV-Vis spectrometers in a constructed wetland</a:t>
            </a:r>
          </a:p>
          <a:p>
            <a:pPr>
              <a:lnSpc>
                <a:spcPct val="110000"/>
              </a:lnSpc>
              <a:spcAft>
                <a:spcPts val="1200"/>
              </a:spcAft>
              <a:buFont typeface="Wingdings" panose="05000000000000000000" pitchFamily="2" charset="2"/>
              <a:buChar char="Ø"/>
            </a:pPr>
            <a:r>
              <a:rPr lang="en-US" sz="2400" b="1" kern="0" dirty="0">
                <a:latin typeface="ff2"/>
                <a:cs typeface="Mangal"/>
              </a:rPr>
              <a:t>Data Set : </a:t>
            </a:r>
            <a:r>
              <a:rPr lang="en-US" sz="2400" b="0" i="0" dirty="0">
                <a:effectLst/>
                <a:latin typeface="ff2"/>
              </a:rPr>
              <a:t>The dataset used in this project consists of historical time series measurements of water quality parameters, including chemical compositions and spectral data, collected at regular intervals using UV-Vis spectrometers in a constructed wetland. The dataset covers a significant time span, allowing for in-depth analysis and accurate forecasting.</a:t>
            </a:r>
            <a:endParaRPr lang="en-US" sz="2400" b="1" kern="0" dirty="0">
              <a:latin typeface="ff2"/>
              <a:cs typeface="Mangal" panose="02040503050203030202" pitchFamily="18" charset="0"/>
            </a:endParaRPr>
          </a:p>
          <a:p>
            <a:pPr>
              <a:lnSpc>
                <a:spcPct val="110000"/>
              </a:lnSpc>
              <a:spcAft>
                <a:spcPts val="1200"/>
              </a:spcAft>
              <a:buFont typeface="Wingdings" panose="05000000000000000000" pitchFamily="2" charset="2"/>
              <a:buChar char="Ø"/>
            </a:pPr>
            <a:r>
              <a:rPr lang="en-US" sz="2400" b="1" kern="0" dirty="0">
                <a:latin typeface="ff2"/>
                <a:cs typeface="Mangal"/>
              </a:rPr>
              <a:t>M</a:t>
            </a:r>
            <a:r>
              <a:rPr lang="sq-AL" sz="2400" b="1" kern="0" dirty="0">
                <a:latin typeface="ff2"/>
                <a:cs typeface="Mangal"/>
              </a:rPr>
              <a:t>ethodology :</a:t>
            </a:r>
            <a:r>
              <a:rPr lang="en-US" sz="2400" dirty="0">
                <a:latin typeface="ff2"/>
              </a:rPr>
              <a:t> </a:t>
            </a:r>
            <a:r>
              <a:rPr lang="en-US" sz="2400" b="0" i="0" dirty="0">
                <a:effectLst/>
                <a:latin typeface="ff2"/>
              </a:rPr>
              <a:t>We applied ARIMA modeling to historical time series data of water quality measurements obtained through UV-Vis spectrometers in a constructed wetland. The data was preprocessed to achieve stationarity, and the ARIMA model parameters (order of differencing, autoregressive order, and moving average order) were selected based on exploratory data analysis and model selection criteria.</a:t>
            </a:r>
            <a:r>
              <a:rPr lang="en-US" sz="2400" dirty="0">
                <a:latin typeface="ff2"/>
              </a:rPr>
              <a:t> </a:t>
            </a:r>
            <a:endParaRPr lang="en-US" sz="2400" b="0" i="0" dirty="0">
              <a:effectLst/>
              <a:latin typeface="ff2"/>
            </a:endParaRPr>
          </a:p>
          <a:p>
            <a:pPr>
              <a:lnSpc>
                <a:spcPct val="110000"/>
              </a:lnSpc>
              <a:spcAft>
                <a:spcPts val="1200"/>
              </a:spcAft>
              <a:buFont typeface="Wingdings" panose="05000000000000000000" pitchFamily="2" charset="2"/>
              <a:buChar char="Ø"/>
            </a:pPr>
            <a:r>
              <a:rPr lang="en-US" sz="2400" b="1" kern="0" dirty="0">
                <a:latin typeface="ff2"/>
                <a:cs typeface="Mangal"/>
              </a:rPr>
              <a:t>Result : </a:t>
            </a:r>
            <a:r>
              <a:rPr lang="en-US" sz="2400" b="0" i="0" dirty="0">
                <a:effectLst/>
                <a:latin typeface="ff2"/>
              </a:rPr>
              <a:t>The ARIMA model demonstrated strong predictive performance, accurately forecasting water quality trends in the constructed wetland over the forecast horizon. This approach provides valuable insights for effective water quality management and monitoring in constructed wetland environments.</a:t>
            </a:r>
            <a:endParaRPr lang="en-US" sz="2400" b="1" kern="0" dirty="0">
              <a:latin typeface="ff2"/>
              <a:cs typeface="Mangal" panose="02040503050203030202" pitchFamily="18" charset="0"/>
            </a:endParaRPr>
          </a:p>
          <a:p>
            <a:pPr>
              <a:lnSpc>
                <a:spcPct val="110000"/>
              </a:lnSpc>
              <a:spcAft>
                <a:spcPts val="1200"/>
              </a:spcAft>
              <a:buFont typeface="Wingdings" panose="05000000000000000000" pitchFamily="2" charset="2"/>
              <a:buChar char="Ø"/>
            </a:pPr>
            <a:r>
              <a:rPr lang="en-US" sz="2400" b="1" dirty="0">
                <a:latin typeface="ff2"/>
              </a:rPr>
              <a:t>Article Link </a:t>
            </a:r>
            <a:r>
              <a:rPr lang="en-US" sz="2400" dirty="0">
                <a:latin typeface="ff2"/>
              </a:rPr>
              <a:t>:-</a:t>
            </a:r>
            <a:r>
              <a:rPr lang="en-US" sz="2400" dirty="0">
                <a:latin typeface="ff2"/>
                <a:hlinkClick r:id="rId4">
                  <a:extLst>
                    <a:ext uri="{A12FA001-AC4F-418D-AE19-62706E023703}">
                      <ahyp:hlinkClr xmlns:ahyp="http://schemas.microsoft.com/office/drawing/2018/hyperlinkcolor" val="tx"/>
                    </a:ext>
                  </a:extLst>
                </a:hlinkClick>
              </a:rPr>
              <a:t>https://www.researchgate.net/publication/320484669_Arima_as_a_forecasting_tool_for_water_quality_time_series_measured_with_UV-Vis_spectrometers_in_a_constructed_wetland</a:t>
            </a:r>
            <a:endParaRPr lang="hi-IN" sz="2400" dirty="0">
              <a:latin typeface="ff2"/>
            </a:endParaRPr>
          </a:p>
          <a:p>
            <a:pPr>
              <a:lnSpc>
                <a:spcPct val="110000"/>
              </a:lnSpc>
              <a:buFont typeface="Wingdings" panose="05000000000000000000" pitchFamily="2" charset="2"/>
              <a:buChar char="Ø"/>
            </a:pPr>
            <a:endParaRPr lang="hi-IN" sz="2400" dirty="0">
              <a:latin typeface="ff2"/>
            </a:endParaRPr>
          </a:p>
        </p:txBody>
      </p:sp>
    </p:spTree>
    <p:extLst>
      <p:ext uri="{BB962C8B-B14F-4D97-AF65-F5344CB8AC3E}">
        <p14:creationId xmlns:p14="http://schemas.microsoft.com/office/powerpoint/2010/main" val="30647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19DA89C-4F63-6CF1-71EA-50D23772FFBB}"/>
              </a:ext>
            </a:extLst>
          </p:cNvPr>
          <p:cNvPicPr>
            <a:picLocks noChangeAspect="1"/>
          </p:cNvPicPr>
          <p:nvPr/>
        </p:nvPicPr>
        <p:blipFill rotWithShape="1">
          <a:blip r:embed="rId3">
            <a:alphaModFix amt="20000"/>
            <a:grayscl/>
          </a:blip>
          <a:srcRect t="29"/>
          <a:stretch/>
        </p:blipFill>
        <p:spPr>
          <a:xfrm>
            <a:off x="20" y="3045"/>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B60A0F0-5EA5-4D66-EB3D-88A84A0DF2B2}"/>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7</a:t>
            </a:r>
            <a:endParaRPr lang="hi-IN" sz="4800" dirty="0"/>
          </a:p>
        </p:txBody>
      </p:sp>
      <p:sp>
        <p:nvSpPr>
          <p:cNvPr id="3" name="Content Placeholder 2">
            <a:extLst>
              <a:ext uri="{FF2B5EF4-FFF2-40B4-BE49-F238E27FC236}">
                <a16:creationId xmlns:a16="http://schemas.microsoft.com/office/drawing/2014/main" id="{CA4A19D1-82CF-0570-EA73-CC0CFAFBAF45}"/>
              </a:ext>
            </a:extLst>
          </p:cNvPr>
          <p:cNvSpPr>
            <a:spLocks noGrp="1"/>
          </p:cNvSpPr>
          <p:nvPr>
            <p:ph idx="1"/>
          </p:nvPr>
        </p:nvSpPr>
        <p:spPr>
          <a:xfrm>
            <a:off x="1370690" y="2924774"/>
            <a:ext cx="16231510" cy="6790725"/>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457200" indent="-457200">
              <a:buFont typeface="Wingdings" panose="05000000000000000000" pitchFamily="2" charset="2"/>
              <a:buChar char="Ø"/>
            </a:pPr>
            <a:r>
              <a:rPr lang="en-US" sz="3200" b="1" i="0" dirty="0">
                <a:effectLst/>
                <a:latin typeface="Söhne"/>
              </a:rPr>
              <a:t>Goal</a:t>
            </a:r>
            <a:r>
              <a:rPr lang="en-US" sz="3200" b="0" i="0" dirty="0">
                <a:effectLst/>
                <a:latin typeface="Söhne"/>
              </a:rPr>
              <a:t>: Develop a Water Quality Monitoring and Forecasting System to predict and manage water quality in real-time, enhancing environmental sustainability.</a:t>
            </a:r>
          </a:p>
          <a:p>
            <a:pPr marL="457200" indent="-457200">
              <a:buFont typeface="Wingdings" panose="05000000000000000000" pitchFamily="2" charset="2"/>
              <a:buChar char="Ø"/>
            </a:pPr>
            <a:r>
              <a:rPr lang="en-US" sz="3200" b="1" i="0" dirty="0">
                <a:effectLst/>
                <a:latin typeface="Söhne"/>
              </a:rPr>
              <a:t>Data Set</a:t>
            </a:r>
            <a:r>
              <a:rPr lang="en-US" sz="3200" b="0" i="0" dirty="0">
                <a:effectLst/>
                <a:latin typeface="Söhne"/>
              </a:rPr>
              <a:t>: Utilize sensor data, historical water quality records, and meteorological data to create a comprehensive dataset for model training.</a:t>
            </a:r>
          </a:p>
          <a:p>
            <a:pPr marL="457200" indent="-457200">
              <a:buFont typeface="Wingdings" panose="05000000000000000000" pitchFamily="2" charset="2"/>
              <a:buChar char="Ø"/>
            </a:pPr>
            <a:r>
              <a:rPr lang="en-US" sz="3200" b="1" i="0" dirty="0">
                <a:effectLst/>
                <a:latin typeface="Söhne"/>
              </a:rPr>
              <a:t>Methodology</a:t>
            </a:r>
            <a:r>
              <a:rPr lang="en-US" sz="3200" b="0" i="0" dirty="0">
                <a:effectLst/>
                <a:latin typeface="Söhne"/>
              </a:rPr>
              <a:t>: Implement machine learning algorithms and statistical analysis to build predictive models, integrating IoT sensors and data analytics for real-time monitoring.</a:t>
            </a:r>
          </a:p>
          <a:p>
            <a:pPr marL="457200" indent="-457200">
              <a:buFont typeface="Wingdings" panose="05000000000000000000" pitchFamily="2" charset="2"/>
              <a:buChar char="Ø"/>
            </a:pPr>
            <a:r>
              <a:rPr lang="en-US" sz="3200" b="1" i="0" dirty="0">
                <a:effectLst/>
                <a:latin typeface="Söhne"/>
              </a:rPr>
              <a:t>Result</a:t>
            </a:r>
            <a:r>
              <a:rPr lang="en-US" sz="3200" b="0" i="0" dirty="0">
                <a:effectLst/>
                <a:latin typeface="Söhne"/>
              </a:rPr>
              <a:t>: The system accurately forecasts water quality parameters, enabling proactive management and timely interventions. It contributes to sustainable water resource management.</a:t>
            </a:r>
          </a:p>
          <a:p>
            <a:pPr marL="457200" indent="-457200">
              <a:buFont typeface="Wingdings" panose="05000000000000000000" pitchFamily="2" charset="2"/>
              <a:buChar char="Ø"/>
            </a:pPr>
            <a:r>
              <a:rPr lang="en-US" sz="3200" b="1" i="0" dirty="0">
                <a:effectLst/>
                <a:latin typeface="Söhne"/>
              </a:rPr>
              <a:t>Article Link</a:t>
            </a:r>
            <a:r>
              <a:rPr lang="en-US" sz="3200" b="0" i="0" dirty="0">
                <a:effectLst/>
                <a:latin typeface="Söhne"/>
              </a:rPr>
              <a:t>: </a:t>
            </a:r>
            <a:r>
              <a:rPr lang="en-US" sz="3200" b="0" i="0" dirty="0">
                <a:effectLst/>
                <a:latin typeface="Söhne"/>
                <a:hlinkClick r:id="rId4">
                  <a:extLst>
                    <a:ext uri="{A12FA001-AC4F-418D-AE19-62706E023703}">
                      <ahyp:hlinkClr xmlns:ahyp="http://schemas.microsoft.com/office/drawing/2018/hyperlinkcolor" val="tx"/>
                    </a:ext>
                  </a:extLst>
                </a:hlinkClick>
              </a:rPr>
              <a:t>https://www.mdpi.com/journal/water/special_issues/W77E6419Q1</a:t>
            </a:r>
          </a:p>
        </p:txBody>
      </p:sp>
    </p:spTree>
    <p:extLst>
      <p:ext uri="{BB962C8B-B14F-4D97-AF65-F5344CB8AC3E}">
        <p14:creationId xmlns:p14="http://schemas.microsoft.com/office/powerpoint/2010/main" val="6944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3BCF2C8E-5354-8EBE-6B44-4ABEDA3E9293}"/>
              </a:ext>
            </a:extLst>
          </p:cNvPr>
          <p:cNvPicPr>
            <a:picLocks noChangeAspect="1"/>
          </p:cNvPicPr>
          <p:nvPr/>
        </p:nvPicPr>
        <p:blipFill rotWithShape="1">
          <a:blip r:embed="rId3">
            <a:alphaModFix amt="20000"/>
            <a:grayscl/>
          </a:blip>
          <a:srcRect t="29"/>
          <a:stretch/>
        </p:blipFill>
        <p:spPr>
          <a:xfrm>
            <a:off x="-152400" y="0"/>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B60A0F0-5EA5-4D66-EB3D-88A84A0DF2B2}"/>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8</a:t>
            </a:r>
            <a:endParaRPr lang="hi-IN" sz="4800" dirty="0"/>
          </a:p>
        </p:txBody>
      </p:sp>
      <p:sp>
        <p:nvSpPr>
          <p:cNvPr id="3" name="Content Placeholder 2">
            <a:extLst>
              <a:ext uri="{FF2B5EF4-FFF2-40B4-BE49-F238E27FC236}">
                <a16:creationId xmlns:a16="http://schemas.microsoft.com/office/drawing/2014/main" id="{CA4A19D1-82CF-0570-EA73-CC0CFAFBAF45}"/>
              </a:ext>
            </a:extLst>
          </p:cNvPr>
          <p:cNvSpPr>
            <a:spLocks noGrp="1"/>
          </p:cNvSpPr>
          <p:nvPr>
            <p:ph idx="1"/>
          </p:nvPr>
        </p:nvSpPr>
        <p:spPr>
          <a:xfrm>
            <a:off x="1370692" y="2924775"/>
            <a:ext cx="16155308" cy="6647604"/>
          </a:xfrm>
        </p:spPr>
        <p:txBody>
          <a:bodyPr vert="horz" lIns="137160" tIns="68580" rIns="137160" bIns="68580" rtlCol="0">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pPr>
            <a:r>
              <a:rPr lang="en-US" sz="2800" b="1" i="0" dirty="0">
                <a:effectLst/>
                <a:latin typeface="Söhne"/>
              </a:rPr>
              <a:t>Goal</a:t>
            </a:r>
            <a:r>
              <a:rPr lang="en-US" sz="2800" b="0" i="0" dirty="0">
                <a:effectLst/>
                <a:latin typeface="Söhne"/>
              </a:rPr>
              <a:t>: Establish a Water Quality Monitoring and Forecasting System with the objective of safeguarding aquatic ecosystems and public health.</a:t>
            </a:r>
          </a:p>
          <a:p>
            <a:pPr>
              <a:lnSpc>
                <a:spcPct val="110000"/>
              </a:lnSpc>
            </a:pPr>
            <a:r>
              <a:rPr lang="en-US" sz="2800" b="1" i="0" dirty="0">
                <a:effectLst/>
                <a:latin typeface="Söhne"/>
              </a:rPr>
              <a:t>Data Set</a:t>
            </a:r>
            <a:r>
              <a:rPr lang="en-US" sz="2800" b="0" i="0" dirty="0">
                <a:effectLst/>
                <a:latin typeface="Söhne"/>
              </a:rPr>
              <a:t>: Employ a diverse range of water quality parameters, including chemical, biological, and physical indicators, gathered from various monitoring stations and sensors.</a:t>
            </a:r>
          </a:p>
          <a:p>
            <a:pPr>
              <a:lnSpc>
                <a:spcPct val="110000"/>
              </a:lnSpc>
            </a:pPr>
            <a:r>
              <a:rPr lang="en-US" sz="2800" b="1" i="0" dirty="0">
                <a:effectLst/>
                <a:latin typeface="Söhne"/>
              </a:rPr>
              <a:t>Methodology</a:t>
            </a:r>
            <a:r>
              <a:rPr lang="en-US" sz="2800" b="0" i="0" dirty="0">
                <a:effectLst/>
                <a:latin typeface="Söhne"/>
              </a:rPr>
              <a:t>: Utilize advanced machine learning techniques, remote sensing, and geographical information systems (GIS) to develop a robust forecasting model for water quality. Implement real-time data processing and visualization for efficient decision-making.</a:t>
            </a:r>
          </a:p>
          <a:p>
            <a:pPr>
              <a:lnSpc>
                <a:spcPct val="110000"/>
              </a:lnSpc>
            </a:pPr>
            <a:r>
              <a:rPr lang="en-US" sz="2800" b="1" i="0" dirty="0">
                <a:effectLst/>
                <a:latin typeface="Söhne"/>
              </a:rPr>
              <a:t>Result</a:t>
            </a:r>
            <a:r>
              <a:rPr lang="en-US" sz="2800" b="0" i="0" dirty="0">
                <a:effectLst/>
                <a:latin typeface="Söhne"/>
              </a:rPr>
              <a:t>: The system enhances water quality management by providing early warnings of pollution events, aiding in the protection of natural water resources and ensuring safe drinking water supplies.</a:t>
            </a:r>
          </a:p>
          <a:p>
            <a:pPr>
              <a:lnSpc>
                <a:spcPct val="110000"/>
              </a:lnSpc>
            </a:pPr>
            <a:r>
              <a:rPr lang="sq-AL" sz="2800" b="1" i="0" dirty="0">
                <a:effectLst/>
                <a:latin typeface="Söhne"/>
              </a:rPr>
              <a:t>Article Link</a:t>
            </a:r>
            <a:r>
              <a:rPr lang="sq-AL" sz="2800" b="0" i="0" dirty="0">
                <a:effectLst/>
                <a:latin typeface="Söhne"/>
              </a:rPr>
              <a:t>:</a:t>
            </a:r>
            <a:r>
              <a:rPr lang="en-US" sz="2800" b="0" i="0" dirty="0">
                <a:effectLst/>
                <a:latin typeface="Söhne"/>
              </a:rPr>
              <a:t> </a:t>
            </a:r>
            <a:r>
              <a:rPr lang="en-US" sz="2800" b="0" i="0" dirty="0">
                <a:effectLst/>
                <a:latin typeface="Söhne"/>
                <a:hlinkClick r:id="rId4">
                  <a:extLst>
                    <a:ext uri="{A12FA001-AC4F-418D-AE19-62706E023703}">
                      <ahyp:hlinkClr xmlns:ahyp="http://schemas.microsoft.com/office/drawing/2018/hyperlinkcolor" val="tx"/>
                    </a:ext>
                  </a:extLst>
                </a:hlinkClick>
              </a:rPr>
              <a:t>https://unece.org/fileadmin/DAM/env/water/publications/documents/Reco_E/Reco_waterquality_crit_obj_WS1.pdf</a:t>
            </a:r>
          </a:p>
        </p:txBody>
      </p:sp>
    </p:spTree>
    <p:extLst>
      <p:ext uri="{BB962C8B-B14F-4D97-AF65-F5344CB8AC3E}">
        <p14:creationId xmlns:p14="http://schemas.microsoft.com/office/powerpoint/2010/main" val="166656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Women in matching clothes">
            <a:extLst>
              <a:ext uri="{FF2B5EF4-FFF2-40B4-BE49-F238E27FC236}">
                <a16:creationId xmlns:a16="http://schemas.microsoft.com/office/drawing/2014/main" id="{4A063907-5032-8FE4-3699-1A7FDD47BA9F}"/>
              </a:ext>
            </a:extLst>
          </p:cNvPr>
          <p:cNvPicPr>
            <a:picLocks noChangeAspect="1"/>
          </p:cNvPicPr>
          <p:nvPr/>
        </p:nvPicPr>
        <p:blipFill rotWithShape="1">
          <a:blip r:embed="rId3">
            <a:alphaModFix amt="20000"/>
            <a:grayscl/>
          </a:blip>
          <a:srcRect t="21076"/>
          <a:stretch/>
        </p:blipFill>
        <p:spPr>
          <a:xfrm>
            <a:off x="20" y="3045"/>
            <a:ext cx="18287980" cy="10283955"/>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B60A0F0-5EA5-4D66-EB3D-88A84A0DF2B2}"/>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kern="0" dirty="0">
                <a:effectLst/>
                <a:latin typeface="ff2"/>
                <a:ea typeface="Times New Roman" panose="02020603050405020304" pitchFamily="18" charset="0"/>
                <a:cs typeface="Mangal" panose="02040503050203030202" pitchFamily="18" charset="0"/>
              </a:rPr>
              <a:t>Literature Survey 9</a:t>
            </a:r>
            <a:endParaRPr lang="hi-IN" sz="4800" dirty="0"/>
          </a:p>
        </p:txBody>
      </p:sp>
      <p:sp>
        <p:nvSpPr>
          <p:cNvPr id="3" name="Content Placeholder 2">
            <a:extLst>
              <a:ext uri="{FF2B5EF4-FFF2-40B4-BE49-F238E27FC236}">
                <a16:creationId xmlns:a16="http://schemas.microsoft.com/office/drawing/2014/main" id="{CA4A19D1-82CF-0570-EA73-CC0CFAFBAF45}"/>
              </a:ext>
            </a:extLst>
          </p:cNvPr>
          <p:cNvSpPr>
            <a:spLocks noGrp="1"/>
          </p:cNvSpPr>
          <p:nvPr>
            <p:ph idx="1"/>
          </p:nvPr>
        </p:nvSpPr>
        <p:spPr>
          <a:xfrm>
            <a:off x="1370692" y="3144096"/>
            <a:ext cx="15530643" cy="6342804"/>
          </a:xfrm>
        </p:spPr>
        <p:txBody>
          <a:bodyPr vert="horz" lIns="137160" tIns="68580" rIns="137160" bIns="68580" rtlCol="0">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buFont typeface="Wingdings" panose="05000000000000000000" pitchFamily="2" charset="2"/>
              <a:buChar char="Ø"/>
            </a:pPr>
            <a:r>
              <a:rPr lang="en-US" b="1" i="0" dirty="0">
                <a:effectLst/>
                <a:latin typeface="Söhne"/>
              </a:rPr>
              <a:t>Goal</a:t>
            </a:r>
            <a:r>
              <a:rPr lang="en-US" b="0" i="0" dirty="0">
                <a:effectLst/>
                <a:latin typeface="Söhne"/>
              </a:rPr>
              <a:t>: Create a Water Quality Monitoring and Forecasting System to improve the overall water quality in urban areas and support sustainable urban development.</a:t>
            </a:r>
          </a:p>
          <a:p>
            <a:pPr>
              <a:buFont typeface="Wingdings" panose="05000000000000000000" pitchFamily="2" charset="2"/>
              <a:buChar char="Ø"/>
            </a:pPr>
            <a:r>
              <a:rPr lang="en-US" b="1" i="0" dirty="0">
                <a:effectLst/>
                <a:latin typeface="Söhne"/>
              </a:rPr>
              <a:t>Data Set</a:t>
            </a:r>
            <a:r>
              <a:rPr lang="en-US" b="0" i="0" dirty="0">
                <a:effectLst/>
                <a:latin typeface="Söhne"/>
              </a:rPr>
              <a:t>: Combine historical water quality data, pollution sources, and geographical information to develop a comprehensive dataset for forecasting and decision support.</a:t>
            </a:r>
          </a:p>
          <a:p>
            <a:pPr>
              <a:buFont typeface="Wingdings" panose="05000000000000000000" pitchFamily="2" charset="2"/>
              <a:buChar char="Ø"/>
            </a:pPr>
            <a:r>
              <a:rPr lang="en-US" b="1" i="0" dirty="0">
                <a:effectLst/>
                <a:latin typeface="Söhne"/>
              </a:rPr>
              <a:t>Methodology</a:t>
            </a:r>
            <a:r>
              <a:rPr lang="en-US" b="0" i="0" dirty="0">
                <a:effectLst/>
                <a:latin typeface="Söhne"/>
              </a:rPr>
              <a:t>: Employ data fusion techniques, machine learning algorithms, and real-time data collection from distributed sensors to provide accurate water quality predictions and real-time monitoring.</a:t>
            </a:r>
          </a:p>
          <a:p>
            <a:pPr>
              <a:buFont typeface="Wingdings" panose="05000000000000000000" pitchFamily="2" charset="2"/>
              <a:buChar char="Ø"/>
            </a:pPr>
            <a:r>
              <a:rPr lang="en-US" b="1" i="0" dirty="0">
                <a:effectLst/>
                <a:latin typeface="Söhne"/>
              </a:rPr>
              <a:t>Result</a:t>
            </a:r>
            <a:r>
              <a:rPr lang="en-US" b="0" i="0" dirty="0">
                <a:effectLst/>
                <a:latin typeface="Söhne"/>
              </a:rPr>
              <a:t>: The system helps urban planners and environmental agencies make informed decisions, ensuring clean and safe water for urban residents while promoting environmentally responsible urban development.</a:t>
            </a:r>
          </a:p>
          <a:p>
            <a:pPr>
              <a:buFont typeface="Wingdings" panose="05000000000000000000" pitchFamily="2" charset="2"/>
              <a:buChar char="Ø"/>
            </a:pPr>
            <a:r>
              <a:rPr lang="en-US" b="1" i="0" dirty="0">
                <a:effectLst/>
                <a:latin typeface="Söhne"/>
              </a:rPr>
              <a:t>Article Link</a:t>
            </a:r>
            <a:r>
              <a:rPr lang="en-US" b="0" i="0" dirty="0">
                <a:effectLst/>
                <a:latin typeface="Söhne"/>
              </a:rPr>
              <a:t>: </a:t>
            </a:r>
            <a:r>
              <a:rPr lang="en-US" b="0" i="0" dirty="0">
                <a:effectLst/>
                <a:latin typeface="Söhne"/>
                <a:hlinkClick r:id="rId4">
                  <a:extLst>
                    <a:ext uri="{A12FA001-AC4F-418D-AE19-62706E023703}">
                      <ahyp:hlinkClr xmlns:ahyp="http://schemas.microsoft.com/office/drawing/2018/hyperlinkcolor" val="tx"/>
                    </a:ext>
                  </a:extLst>
                </a:hlinkClick>
              </a:rPr>
              <a:t>https://www.sciencedirect.com/science/article/abs/pii/S0264275122004097</a:t>
            </a:r>
          </a:p>
          <a:p>
            <a:pPr>
              <a:spcAft>
                <a:spcPts val="1200"/>
              </a:spcAft>
              <a:buFont typeface="Wingdings" panose="05000000000000000000" pitchFamily="2" charset="2"/>
              <a:buChar char="Ø"/>
            </a:pPr>
            <a:endParaRPr lang="hi-IN" dirty="0"/>
          </a:p>
        </p:txBody>
      </p:sp>
    </p:spTree>
    <p:extLst>
      <p:ext uri="{BB962C8B-B14F-4D97-AF65-F5344CB8AC3E}">
        <p14:creationId xmlns:p14="http://schemas.microsoft.com/office/powerpoint/2010/main" val="68314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56B-A774-6DB2-4188-EF5D7811C968}"/>
              </a:ext>
            </a:extLst>
          </p:cNvPr>
          <p:cNvSpPr>
            <a:spLocks noGrp="1"/>
          </p:cNvSpPr>
          <p:nvPr>
            <p:ph type="title"/>
          </p:nvPr>
        </p:nvSpPr>
        <p:spPr>
          <a:xfrm>
            <a:off x="381000" y="266700"/>
            <a:ext cx="17602200" cy="2057400"/>
          </a:xfrm>
        </p:spPr>
        <p:txBody>
          <a:bodyPr/>
          <a:lstStyle/>
          <a:p>
            <a:pPr>
              <a:lnSpc>
                <a:spcPct val="100000"/>
              </a:lnSpc>
              <a:spcBef>
                <a:spcPts val="100"/>
              </a:spcBef>
            </a:pPr>
            <a:r>
              <a:rPr lang="en-US" spc="-160"/>
              <a:t>Water </a:t>
            </a:r>
            <a:r>
              <a:rPr lang="en-US" spc="-70"/>
              <a:t>Quality </a:t>
            </a:r>
            <a:r>
              <a:rPr lang="en-US" spc="5"/>
              <a:t>Monitoring </a:t>
            </a:r>
            <a:r>
              <a:rPr lang="en-US" spc="40"/>
              <a:t>and</a:t>
            </a:r>
            <a:r>
              <a:rPr lang="en-US" spc="-1330"/>
              <a:t> </a:t>
            </a:r>
            <a:r>
              <a:rPr lang="en-US" spc="-95"/>
              <a:t>Forecasting</a:t>
            </a:r>
            <a:br>
              <a:rPr lang="en-US" spc="-95"/>
            </a:br>
            <a:r>
              <a:rPr lang="en-US" spc="10"/>
              <a:t>System</a:t>
            </a:r>
            <a:endParaRPr lang="en-US" dirty="0"/>
          </a:p>
        </p:txBody>
      </p:sp>
      <p:sp>
        <p:nvSpPr>
          <p:cNvPr id="3" name="Text Placeholder 2">
            <a:extLst>
              <a:ext uri="{FF2B5EF4-FFF2-40B4-BE49-F238E27FC236}">
                <a16:creationId xmlns:a16="http://schemas.microsoft.com/office/drawing/2014/main" id="{E6779A10-A8B6-2C1C-6DCA-83356E54A2E2}"/>
              </a:ext>
            </a:extLst>
          </p:cNvPr>
          <p:cNvSpPr>
            <a:spLocks noGrp="1"/>
          </p:cNvSpPr>
          <p:nvPr>
            <p:ph idx="1"/>
          </p:nvPr>
        </p:nvSpPr>
        <p:spPr>
          <a:xfrm>
            <a:off x="381000" y="2324100"/>
            <a:ext cx="17449799" cy="7962900"/>
          </a:xfrm>
        </p:spPr>
        <p:txBody>
          <a:bodyPr>
            <a:normAutofit fontScale="77500" lnSpcReduction="20000"/>
          </a:bodyPr>
          <a:lstStyle/>
          <a:p>
            <a:pPr marL="342900" indent="-342900">
              <a:buFont typeface="Wingdings" panose="05000000000000000000" pitchFamily="2" charset="2"/>
              <a:buChar char="Ø"/>
            </a:pPr>
            <a:r>
              <a:rPr lang="en-US" sz="3600" b="1" spc="-5" dirty="0">
                <a:solidFill>
                  <a:srgbClr val="9296A8"/>
                </a:solidFill>
                <a:latin typeface="Trebuchet MS"/>
                <a:cs typeface="Trebuchet MS"/>
              </a:rPr>
              <a:t>Targeted : </a:t>
            </a:r>
            <a:r>
              <a:rPr lang="en-US" sz="3400" spc="-100" dirty="0"/>
              <a:t>Climate change can lead to more frequent and severe weather events, affecting water quality. Targeted    problem should explore how forecasting systems can incorporate climate data, predictive models for extreme events, and adaptive management strategies to mitigate water quality issues. It's crucial to consider how these systems can provide timely warnings and adapt to changing conditions.</a:t>
            </a:r>
          </a:p>
          <a:p>
            <a:pPr marL="342900" indent="-342900">
              <a:buFont typeface="Wingdings" panose="05000000000000000000" pitchFamily="2" charset="2"/>
              <a:buChar char="Ø"/>
            </a:pPr>
            <a:endParaRPr lang="en-US" sz="2400" b="1" spc="-5" dirty="0">
              <a:solidFill>
                <a:srgbClr val="9296A8"/>
              </a:solidFill>
              <a:latin typeface="Trebuchet MS"/>
              <a:cs typeface="Trebuchet MS"/>
            </a:endParaRPr>
          </a:p>
          <a:p>
            <a:pPr marL="342900" indent="-342900">
              <a:buFont typeface="Wingdings" panose="05000000000000000000" pitchFamily="2" charset="2"/>
              <a:buChar char="Ø"/>
            </a:pPr>
            <a:r>
              <a:rPr lang="en-US" sz="3600" b="1" spc="-5" dirty="0"/>
              <a:t>Name : </a:t>
            </a:r>
            <a:r>
              <a:rPr lang="en-US" sz="3400" b="1" spc="-5" dirty="0"/>
              <a:t>GnanendraKumar Devara</a:t>
            </a:r>
          </a:p>
          <a:p>
            <a:pPr marL="342900" indent="-342900">
              <a:buFont typeface="Wingdings" panose="05000000000000000000" pitchFamily="2" charset="2"/>
              <a:buChar char="Ø"/>
            </a:pPr>
            <a:r>
              <a:rPr lang="en-US" sz="3600" b="1" spc="-15" dirty="0">
                <a:solidFill>
                  <a:srgbClr val="9296A8"/>
                </a:solidFill>
                <a:latin typeface="Trebuchet MS"/>
                <a:cs typeface="Trebuchet MS"/>
              </a:rPr>
              <a:t>Email  : </a:t>
            </a:r>
            <a:r>
              <a:rPr lang="en-US" sz="3400" b="1" spc="-15" dirty="0">
                <a:solidFill>
                  <a:srgbClr val="9296A8"/>
                </a:solidFill>
                <a:latin typeface="Trebuchet MS"/>
                <a:cs typeface="Trebuchet MS"/>
              </a:rPr>
              <a:t>gd35329n@pace.edu</a:t>
            </a:r>
          </a:p>
          <a:p>
            <a:pPr marL="342900" indent="-342900">
              <a:buFont typeface="Wingdings" panose="05000000000000000000" pitchFamily="2" charset="2"/>
              <a:buChar char="Ø"/>
            </a:pPr>
            <a:r>
              <a:rPr lang="en-US" sz="3600" b="1" spc="-15" dirty="0">
                <a:solidFill>
                  <a:srgbClr val="9296A8"/>
                </a:solidFill>
                <a:latin typeface="Trebuchet MS"/>
                <a:cs typeface="Trebuchet MS"/>
              </a:rPr>
              <a:t>GitHub : </a:t>
            </a:r>
            <a:r>
              <a:rPr lang="en-US" sz="3400" spc="20" dirty="0">
                <a:hlinkClick r:id="rId2"/>
              </a:rPr>
              <a:t>https://github.com/gnanendrakumar7/CS668-Analytics-Capestone-Project</a:t>
            </a:r>
            <a:endParaRPr lang="en-US" sz="3400" b="1" spc="-15" dirty="0">
              <a:solidFill>
                <a:srgbClr val="9296A8"/>
              </a:solidFill>
              <a:latin typeface="Trebuchet MS"/>
              <a:cs typeface="Trebuchet MS"/>
            </a:endParaRPr>
          </a:p>
          <a:p>
            <a:pPr marL="342900" indent="-342900">
              <a:buFont typeface="Wingdings" panose="05000000000000000000" pitchFamily="2" charset="2"/>
              <a:buChar char="Ø"/>
            </a:pPr>
            <a:r>
              <a:rPr lang="en-US" sz="3600" b="1" spc="-30" dirty="0">
                <a:solidFill>
                  <a:srgbClr val="9296A8"/>
                </a:solidFill>
                <a:latin typeface="Trebuchet MS"/>
                <a:cs typeface="Trebuchet MS"/>
              </a:rPr>
              <a:t>Qu</a:t>
            </a:r>
            <a:r>
              <a:rPr lang="en-US" sz="3600" b="1" spc="-35" dirty="0">
                <a:solidFill>
                  <a:srgbClr val="9296A8"/>
                </a:solidFill>
                <a:latin typeface="Trebuchet MS"/>
                <a:cs typeface="Trebuchet MS"/>
              </a:rPr>
              <a:t>e</a:t>
            </a:r>
            <a:r>
              <a:rPr lang="en-US" sz="3600" b="1" spc="145" dirty="0">
                <a:solidFill>
                  <a:srgbClr val="9296A8"/>
                </a:solidFill>
                <a:latin typeface="Trebuchet MS"/>
                <a:cs typeface="Trebuchet MS"/>
              </a:rPr>
              <a:t>s</a:t>
            </a:r>
            <a:r>
              <a:rPr lang="en-US" sz="3600" b="1" spc="-10" dirty="0">
                <a:solidFill>
                  <a:srgbClr val="9296A8"/>
                </a:solidFill>
                <a:latin typeface="Trebuchet MS"/>
                <a:cs typeface="Trebuchet MS"/>
              </a:rPr>
              <a:t>t</a:t>
            </a:r>
            <a:r>
              <a:rPr lang="en-US" sz="3600" b="1" spc="-20" dirty="0">
                <a:solidFill>
                  <a:srgbClr val="9296A8"/>
                </a:solidFill>
                <a:latin typeface="Trebuchet MS"/>
                <a:cs typeface="Trebuchet MS"/>
              </a:rPr>
              <a:t>i</a:t>
            </a:r>
            <a:r>
              <a:rPr lang="en-US" sz="3600" b="1" spc="60" dirty="0">
                <a:solidFill>
                  <a:srgbClr val="9296A8"/>
                </a:solidFill>
                <a:latin typeface="Trebuchet MS"/>
                <a:cs typeface="Trebuchet MS"/>
              </a:rPr>
              <a:t>o</a:t>
            </a:r>
            <a:r>
              <a:rPr lang="en-US" sz="3600" b="1" spc="-35" dirty="0">
                <a:solidFill>
                  <a:srgbClr val="9296A8"/>
                </a:solidFill>
                <a:latin typeface="Trebuchet MS"/>
                <a:cs typeface="Trebuchet MS"/>
              </a:rPr>
              <a:t>n :  </a:t>
            </a:r>
            <a:r>
              <a:rPr lang="en-US" sz="3400" spc="50" dirty="0"/>
              <a:t>How</a:t>
            </a:r>
            <a:r>
              <a:rPr lang="en-US" sz="3400" spc="-35" dirty="0"/>
              <a:t> </a:t>
            </a:r>
            <a:r>
              <a:rPr lang="en-US" sz="3400" spc="35" dirty="0"/>
              <a:t>can</a:t>
            </a:r>
            <a:r>
              <a:rPr lang="en-US" sz="3400" spc="-35" dirty="0"/>
              <a:t> </a:t>
            </a:r>
            <a:r>
              <a:rPr lang="en-US" sz="3400" spc="-20" dirty="0"/>
              <a:t>water</a:t>
            </a:r>
            <a:r>
              <a:rPr lang="en-US" sz="3400" spc="-35" dirty="0"/>
              <a:t> </a:t>
            </a:r>
            <a:r>
              <a:rPr lang="en-US" sz="3400" spc="30" dirty="0"/>
              <a:t>quality</a:t>
            </a:r>
            <a:r>
              <a:rPr lang="en-US" sz="3400" spc="-35" dirty="0"/>
              <a:t> </a:t>
            </a:r>
            <a:r>
              <a:rPr lang="en-US" sz="3400" spc="25" dirty="0"/>
              <a:t>forecasting</a:t>
            </a:r>
            <a:r>
              <a:rPr lang="en-US" sz="3400" spc="-30" dirty="0"/>
              <a:t> </a:t>
            </a:r>
            <a:r>
              <a:rPr lang="en-US" sz="3400" spc="60" dirty="0"/>
              <a:t>systems</a:t>
            </a:r>
            <a:r>
              <a:rPr lang="en-US" sz="3400" spc="-35" dirty="0"/>
              <a:t> </a:t>
            </a:r>
            <a:r>
              <a:rPr lang="en-US" sz="3400" spc="50" dirty="0"/>
              <a:t>be</a:t>
            </a:r>
            <a:r>
              <a:rPr lang="en-US" sz="3400" spc="-35" dirty="0"/>
              <a:t> </a:t>
            </a:r>
            <a:r>
              <a:rPr lang="en-US" sz="3400" spc="50" dirty="0"/>
              <a:t>adapted</a:t>
            </a:r>
            <a:r>
              <a:rPr lang="en-US" sz="3400" spc="-35" dirty="0"/>
              <a:t> </a:t>
            </a:r>
            <a:r>
              <a:rPr lang="en-US" sz="3400" spc="5" dirty="0"/>
              <a:t>to</a:t>
            </a:r>
            <a:r>
              <a:rPr lang="en-US" sz="3400" spc="-30" dirty="0"/>
              <a:t> </a:t>
            </a:r>
            <a:r>
              <a:rPr lang="en-US" sz="3400" spc="80" dirty="0"/>
              <a:t>address</a:t>
            </a:r>
            <a:r>
              <a:rPr lang="en-US" sz="3400" spc="-35" dirty="0"/>
              <a:t> </a:t>
            </a:r>
            <a:r>
              <a:rPr lang="en-US" sz="3400" spc="15" dirty="0"/>
              <a:t>the</a:t>
            </a:r>
            <a:r>
              <a:rPr lang="en-US" sz="3400" spc="-35" dirty="0"/>
              <a:t> </a:t>
            </a:r>
            <a:r>
              <a:rPr lang="en-US" sz="3400" spc="45" dirty="0"/>
              <a:t>challenges</a:t>
            </a:r>
            <a:r>
              <a:rPr lang="en-US" sz="3400" spc="-35" dirty="0"/>
              <a:t> </a:t>
            </a:r>
            <a:r>
              <a:rPr lang="en-US" sz="3400" spc="105" dirty="0"/>
              <a:t>posed</a:t>
            </a:r>
            <a:r>
              <a:rPr lang="en-US" sz="3400" spc="-30" dirty="0"/>
              <a:t> </a:t>
            </a:r>
            <a:r>
              <a:rPr lang="en-US" sz="3400" spc="45" dirty="0"/>
              <a:t>by</a:t>
            </a:r>
            <a:r>
              <a:rPr lang="en-US" sz="3400" spc="-35" dirty="0"/>
              <a:t> </a:t>
            </a:r>
            <a:r>
              <a:rPr lang="en-US" sz="3400" spc="5" dirty="0"/>
              <a:t>climate  </a:t>
            </a:r>
            <a:r>
              <a:rPr lang="en-US" sz="3400" spc="50" dirty="0"/>
              <a:t>change </a:t>
            </a:r>
            <a:r>
              <a:rPr lang="en-US" sz="3400" spc="90" dirty="0"/>
              <a:t>and </a:t>
            </a:r>
            <a:r>
              <a:rPr lang="en-US" sz="3400" spc="-10" dirty="0"/>
              <a:t>extreme </a:t>
            </a:r>
            <a:r>
              <a:rPr lang="en-US" sz="3400" spc="10" dirty="0"/>
              <a:t>weather</a:t>
            </a:r>
            <a:r>
              <a:rPr lang="en-US" sz="3400" spc="-295" dirty="0"/>
              <a:t> </a:t>
            </a:r>
            <a:r>
              <a:rPr lang="en-US" sz="3400" spc="55" dirty="0"/>
              <a:t>events?</a:t>
            </a:r>
            <a:endParaRPr lang="en-US" sz="2400" b="1" spc="-35" dirty="0">
              <a:solidFill>
                <a:srgbClr val="9296A8"/>
              </a:solidFill>
              <a:latin typeface="Trebuchet MS"/>
              <a:cs typeface="Trebuchet MS"/>
            </a:endParaRPr>
          </a:p>
          <a:p>
            <a:pPr marL="355600" marR="5080" indent="-342900">
              <a:lnSpc>
                <a:spcPct val="151000"/>
              </a:lnSpc>
              <a:spcBef>
                <a:spcPts val="100"/>
              </a:spcBef>
              <a:buFont typeface="Wingdings" panose="05000000000000000000" pitchFamily="2" charset="2"/>
              <a:buChar char="Ø"/>
            </a:pPr>
            <a:r>
              <a:rPr lang="en-US" sz="3600" b="1" spc="20" dirty="0">
                <a:solidFill>
                  <a:srgbClr val="9296A8"/>
                </a:solidFill>
                <a:latin typeface="Trebuchet MS"/>
                <a:cs typeface="Trebuchet MS"/>
              </a:rPr>
              <a:t>D</a:t>
            </a:r>
            <a:r>
              <a:rPr lang="en-US" sz="3600" b="1" spc="55" dirty="0">
                <a:solidFill>
                  <a:srgbClr val="9296A8"/>
                </a:solidFill>
                <a:latin typeface="Trebuchet MS"/>
                <a:cs typeface="Trebuchet MS"/>
              </a:rPr>
              <a:t>a</a:t>
            </a:r>
            <a:r>
              <a:rPr lang="en-US" sz="3600" b="1" spc="-35" dirty="0">
                <a:solidFill>
                  <a:srgbClr val="9296A8"/>
                </a:solidFill>
                <a:latin typeface="Trebuchet MS"/>
                <a:cs typeface="Trebuchet MS"/>
              </a:rPr>
              <a:t>t</a:t>
            </a:r>
            <a:r>
              <a:rPr lang="en-US" sz="3600" b="1" spc="35" dirty="0">
                <a:solidFill>
                  <a:srgbClr val="9296A8"/>
                </a:solidFill>
                <a:latin typeface="Trebuchet MS"/>
                <a:cs typeface="Trebuchet MS"/>
              </a:rPr>
              <a:t>a</a:t>
            </a:r>
            <a:r>
              <a:rPr lang="en-US" sz="3600" b="1" spc="145" dirty="0">
                <a:solidFill>
                  <a:srgbClr val="9296A8"/>
                </a:solidFill>
                <a:latin typeface="Trebuchet MS"/>
                <a:cs typeface="Trebuchet MS"/>
              </a:rPr>
              <a:t>s</a:t>
            </a:r>
            <a:r>
              <a:rPr lang="en-US" sz="3600" b="1" spc="-35" dirty="0">
                <a:solidFill>
                  <a:srgbClr val="9296A8"/>
                </a:solidFill>
                <a:latin typeface="Trebuchet MS"/>
                <a:cs typeface="Trebuchet MS"/>
              </a:rPr>
              <a:t>e</a:t>
            </a:r>
            <a:r>
              <a:rPr lang="en-US" sz="3600" b="1" spc="-25" dirty="0">
                <a:solidFill>
                  <a:srgbClr val="9296A8"/>
                </a:solidFill>
                <a:latin typeface="Trebuchet MS"/>
                <a:cs typeface="Trebuchet MS"/>
              </a:rPr>
              <a:t>t  : </a:t>
            </a:r>
            <a:r>
              <a:rPr lang="en-US" sz="3100" spc="-100"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https://open.canada.ca/data/en/dataset/f258b0c8-7871-4572-b567-1ba2bd55f1b6/resource/8ed14f6b-024c-4060-830a-53553bb5e130</a:t>
            </a:r>
            <a:endParaRPr lang="en-US" sz="3100" u="sng" spc="40" dirty="0">
              <a:solidFill>
                <a:schemeClr val="tx2">
                  <a:lumMod val="60000"/>
                  <a:lumOff val="40000"/>
                </a:schemeClr>
              </a:solidFill>
              <a:uFill>
                <a:solidFill>
                  <a:srgbClr val="A1C699"/>
                </a:solidFill>
              </a:uFill>
              <a:hlinkClick r:id="rId3">
                <a:extLst>
                  <a:ext uri="{A12FA001-AC4F-418D-AE19-62706E023703}">
                    <ahyp:hlinkClr xmlns:ahyp="http://schemas.microsoft.com/office/drawing/2018/hyperlinkcolor" val="tx"/>
                  </a:ext>
                </a:extLst>
              </a:hlinkClick>
            </a:endParaRPr>
          </a:p>
          <a:p>
            <a:pPr marL="355600" marR="5080" indent="-342900">
              <a:lnSpc>
                <a:spcPct val="151000"/>
              </a:lnSpc>
              <a:spcBef>
                <a:spcPts val="100"/>
              </a:spcBef>
              <a:buFont typeface="Wingdings" panose="05000000000000000000" pitchFamily="2" charset="2"/>
              <a:buChar char="Ø"/>
            </a:pPr>
            <a:r>
              <a:rPr lang="en-US" sz="3600" b="1" spc="10" dirty="0">
                <a:solidFill>
                  <a:srgbClr val="9296A8"/>
                </a:solidFill>
                <a:latin typeface="Trebuchet MS"/>
                <a:cs typeface="Trebuchet MS"/>
              </a:rPr>
              <a:t>Motive : </a:t>
            </a:r>
            <a:r>
              <a:rPr lang="en-US" sz="3100" spc="35" dirty="0"/>
              <a:t>This </a:t>
            </a:r>
            <a:r>
              <a:rPr lang="en-US" sz="3100" spc="-15" dirty="0"/>
              <a:t>project </a:t>
            </a:r>
            <a:r>
              <a:rPr lang="en-US" sz="3100" spc="80" dirty="0"/>
              <a:t>is </a:t>
            </a:r>
            <a:r>
              <a:rPr lang="en-US" sz="3100" spc="45" dirty="0"/>
              <a:t>undertaken </a:t>
            </a:r>
            <a:r>
              <a:rPr lang="en-US" sz="3100" spc="10" dirty="0"/>
              <a:t>for </a:t>
            </a:r>
            <a:r>
              <a:rPr lang="en-US" sz="3100" spc="25" dirty="0"/>
              <a:t>several </a:t>
            </a:r>
            <a:r>
              <a:rPr lang="en-US" sz="3100" spc="40" dirty="0"/>
              <a:t>important </a:t>
            </a:r>
            <a:r>
              <a:rPr lang="en-US" sz="3100" spc="30" dirty="0"/>
              <a:t>reasons, </a:t>
            </a:r>
            <a:r>
              <a:rPr lang="en-US" sz="3100" spc="15" dirty="0"/>
              <a:t>all </a:t>
            </a:r>
            <a:r>
              <a:rPr lang="en-US" sz="3100" spc="25" dirty="0"/>
              <a:t>of </a:t>
            </a:r>
            <a:r>
              <a:rPr lang="en-US" sz="3100" spc="30" dirty="0"/>
              <a:t>which </a:t>
            </a:r>
            <a:r>
              <a:rPr lang="en-US" sz="3100" spc="25" dirty="0"/>
              <a:t>contribute </a:t>
            </a:r>
            <a:r>
              <a:rPr lang="en-US" sz="3100" spc="5" dirty="0"/>
              <a:t>to </a:t>
            </a:r>
            <a:r>
              <a:rPr lang="en-US" sz="3100" spc="15" dirty="0"/>
              <a:t>the </a:t>
            </a:r>
            <a:r>
              <a:rPr lang="en-US" sz="3100" spc="-20" dirty="0"/>
              <a:t>effective  </a:t>
            </a:r>
            <a:r>
              <a:rPr lang="en-US" sz="3100" spc="45" dirty="0"/>
              <a:t>management</a:t>
            </a:r>
            <a:r>
              <a:rPr lang="en-US" sz="3100" spc="-35" dirty="0"/>
              <a:t> </a:t>
            </a:r>
            <a:r>
              <a:rPr lang="en-US" sz="3100" spc="90" dirty="0"/>
              <a:t>and</a:t>
            </a:r>
            <a:r>
              <a:rPr lang="en-US" sz="3100" spc="-35" dirty="0"/>
              <a:t> </a:t>
            </a:r>
            <a:r>
              <a:rPr lang="en-US" sz="3100" spc="25" dirty="0"/>
              <a:t>protection</a:t>
            </a:r>
            <a:r>
              <a:rPr lang="en-US" sz="3100" spc="-35" dirty="0"/>
              <a:t> </a:t>
            </a:r>
            <a:r>
              <a:rPr lang="en-US" sz="3100" spc="25" dirty="0"/>
              <a:t>of</a:t>
            </a:r>
            <a:r>
              <a:rPr lang="en-US" sz="3100" spc="-35" dirty="0"/>
              <a:t> </a:t>
            </a:r>
            <a:r>
              <a:rPr lang="en-US" sz="3100" spc="-20" dirty="0"/>
              <a:t>water</a:t>
            </a:r>
            <a:r>
              <a:rPr lang="en-US" sz="3100" spc="-35" dirty="0"/>
              <a:t> </a:t>
            </a:r>
            <a:r>
              <a:rPr lang="en-US" sz="3100" spc="10" dirty="0"/>
              <a:t>resources.</a:t>
            </a:r>
            <a:r>
              <a:rPr lang="en-US" sz="3100" spc="-40" dirty="0"/>
              <a:t> </a:t>
            </a:r>
            <a:r>
              <a:rPr lang="en-US" sz="3100" spc="55" dirty="0"/>
              <a:t>By</a:t>
            </a:r>
            <a:r>
              <a:rPr lang="en-US" sz="3100" spc="-35" dirty="0"/>
              <a:t> </a:t>
            </a:r>
            <a:r>
              <a:rPr lang="en-US" sz="3100" spc="50" dirty="0"/>
              <a:t>this</a:t>
            </a:r>
            <a:r>
              <a:rPr lang="en-US" sz="3100" spc="-35" dirty="0"/>
              <a:t> </a:t>
            </a:r>
            <a:r>
              <a:rPr lang="en-US" sz="3100" spc="-15" dirty="0"/>
              <a:t>project</a:t>
            </a:r>
            <a:r>
              <a:rPr lang="en-US" sz="3100" spc="-35" dirty="0"/>
              <a:t> </a:t>
            </a:r>
            <a:r>
              <a:rPr lang="en-US" sz="3100" spc="40" dirty="0"/>
              <a:t>I</a:t>
            </a:r>
            <a:r>
              <a:rPr lang="en-US" sz="3100" spc="-35" dirty="0"/>
              <a:t> </a:t>
            </a:r>
            <a:r>
              <a:rPr lang="en-US" sz="3100" spc="35" dirty="0"/>
              <a:t>can</a:t>
            </a:r>
            <a:r>
              <a:rPr lang="en-US" sz="3100" spc="-35" dirty="0"/>
              <a:t> </a:t>
            </a:r>
            <a:r>
              <a:rPr lang="en-US" sz="3100" spc="85" dirty="0"/>
              <a:t>also</a:t>
            </a:r>
            <a:r>
              <a:rPr lang="en-US" sz="3100" spc="-35" dirty="0"/>
              <a:t> </a:t>
            </a:r>
            <a:r>
              <a:rPr lang="en-US" sz="3100" spc="40" dirty="0"/>
              <a:t>put</a:t>
            </a:r>
            <a:r>
              <a:rPr lang="en-US" sz="3100" spc="-35" dirty="0"/>
              <a:t> </a:t>
            </a:r>
            <a:r>
              <a:rPr lang="en-US" sz="3100" spc="15" dirty="0"/>
              <a:t>all</a:t>
            </a:r>
            <a:r>
              <a:rPr lang="en-US" sz="3100" spc="-35" dirty="0"/>
              <a:t> </a:t>
            </a:r>
            <a:r>
              <a:rPr lang="en-US" sz="3100" spc="15" dirty="0"/>
              <a:t>the</a:t>
            </a:r>
            <a:r>
              <a:rPr lang="en-US" sz="3100" spc="-35" dirty="0"/>
              <a:t> </a:t>
            </a:r>
            <a:r>
              <a:rPr lang="en-US" sz="3100" spc="65" dirty="0"/>
              <a:t>skills</a:t>
            </a:r>
            <a:r>
              <a:rPr lang="en-US" sz="3100" spc="-35" dirty="0"/>
              <a:t> </a:t>
            </a:r>
            <a:r>
              <a:rPr lang="en-US" sz="3100" spc="45" dirty="0"/>
              <a:t>learned  </a:t>
            </a:r>
            <a:r>
              <a:rPr lang="en-US" sz="3100" spc="35" dirty="0"/>
              <a:t>into</a:t>
            </a:r>
            <a:r>
              <a:rPr lang="en-US" sz="3100" spc="-40" dirty="0"/>
              <a:t> </a:t>
            </a:r>
            <a:r>
              <a:rPr lang="en-US" sz="3100" spc="-5" dirty="0"/>
              <a:t>practice</a:t>
            </a:r>
            <a:r>
              <a:rPr lang="en-US" sz="3100" spc="-35" dirty="0"/>
              <a:t> </a:t>
            </a:r>
            <a:r>
              <a:rPr lang="en-US" sz="3100" spc="30" dirty="0"/>
              <a:t>which</a:t>
            </a:r>
            <a:r>
              <a:rPr lang="en-US" sz="3100" spc="-35" dirty="0"/>
              <a:t> </a:t>
            </a:r>
            <a:r>
              <a:rPr lang="en-US" sz="3100" spc="50" dirty="0"/>
              <a:t>not</a:t>
            </a:r>
            <a:r>
              <a:rPr lang="en-US" sz="3100" spc="-35" dirty="0"/>
              <a:t> </a:t>
            </a:r>
            <a:r>
              <a:rPr lang="en-US" sz="3100" spc="60" dirty="0"/>
              <a:t>only</a:t>
            </a:r>
            <a:r>
              <a:rPr lang="en-US" sz="3100" spc="-35" dirty="0"/>
              <a:t> </a:t>
            </a:r>
            <a:r>
              <a:rPr lang="en-US" sz="3100" spc="50" dirty="0"/>
              <a:t>gives</a:t>
            </a:r>
            <a:r>
              <a:rPr lang="en-US" sz="3100" spc="-40" dirty="0"/>
              <a:t> </a:t>
            </a:r>
            <a:r>
              <a:rPr lang="en-US" sz="3100" dirty="0"/>
              <a:t>practical</a:t>
            </a:r>
            <a:r>
              <a:rPr lang="en-US" sz="3100" spc="-35" dirty="0"/>
              <a:t> </a:t>
            </a:r>
            <a:r>
              <a:rPr lang="en-US" sz="3100" spc="45" dirty="0"/>
              <a:t>knowledge</a:t>
            </a:r>
            <a:r>
              <a:rPr lang="en-US" sz="3100" spc="-35" dirty="0"/>
              <a:t> </a:t>
            </a:r>
            <a:r>
              <a:rPr lang="en-US" sz="3100" spc="40" dirty="0"/>
              <a:t>but</a:t>
            </a:r>
            <a:r>
              <a:rPr lang="en-US" sz="3100" spc="-35" dirty="0"/>
              <a:t> </a:t>
            </a:r>
            <a:r>
              <a:rPr lang="en-US" sz="3100" spc="85" dirty="0"/>
              <a:t>also</a:t>
            </a:r>
            <a:r>
              <a:rPr lang="en-US" sz="3100" spc="-35" dirty="0"/>
              <a:t> </a:t>
            </a:r>
            <a:r>
              <a:rPr lang="en-US" sz="3100" spc="80" dirty="0"/>
              <a:t>doing</a:t>
            </a:r>
            <a:r>
              <a:rPr lang="en-US" sz="3100" spc="-40" dirty="0"/>
              <a:t> </a:t>
            </a:r>
            <a:r>
              <a:rPr lang="en-US" sz="3100" spc="25" dirty="0"/>
              <a:t>research</a:t>
            </a:r>
            <a:r>
              <a:rPr lang="en-US" sz="3100" spc="-35" dirty="0"/>
              <a:t> </a:t>
            </a:r>
            <a:r>
              <a:rPr lang="en-US" sz="3100" spc="30" dirty="0"/>
              <a:t>which</a:t>
            </a:r>
            <a:r>
              <a:rPr lang="en-US" sz="3100" spc="-35" dirty="0"/>
              <a:t> </a:t>
            </a:r>
            <a:r>
              <a:rPr lang="en-US" sz="3100" spc="35" dirty="0"/>
              <a:t>can</a:t>
            </a:r>
            <a:r>
              <a:rPr lang="en-US" sz="3100" spc="-35" dirty="0"/>
              <a:t> </a:t>
            </a:r>
            <a:r>
              <a:rPr lang="en-US" sz="3100" spc="55" dirty="0"/>
              <a:t>help</a:t>
            </a:r>
            <a:r>
              <a:rPr lang="en-US" sz="3100" spc="-35" dirty="0"/>
              <a:t> </a:t>
            </a:r>
            <a:r>
              <a:rPr lang="en-US" sz="3100" spc="40" dirty="0"/>
              <a:t>me  </a:t>
            </a:r>
            <a:r>
              <a:rPr lang="en-US" sz="3100" spc="50" dirty="0"/>
              <a:t>in </a:t>
            </a:r>
            <a:r>
              <a:rPr lang="en-US" sz="3100" spc="30" dirty="0"/>
              <a:t>my </a:t>
            </a:r>
            <a:r>
              <a:rPr lang="en-US" sz="3100" spc="15" dirty="0"/>
              <a:t>further</a:t>
            </a:r>
            <a:r>
              <a:rPr lang="en-US" sz="3100" spc="-204" dirty="0"/>
              <a:t> </a:t>
            </a:r>
            <a:r>
              <a:rPr lang="en-US" sz="3100" spc="25" dirty="0"/>
              <a:t>studies.</a:t>
            </a:r>
            <a:endParaRPr lang="en-US" sz="3100" dirty="0">
              <a:latin typeface="Trebuchet MS"/>
              <a:cs typeface="Trebuchet MS"/>
            </a:endParaRPr>
          </a:p>
          <a:p>
            <a:pPr marL="342900" indent="-342900">
              <a:buFont typeface="Wingdings" panose="05000000000000000000" pitchFamily="2" charset="2"/>
              <a:buChar char="Ø"/>
            </a:pPr>
            <a:endParaRPr lang="en-US" sz="2400" dirty="0">
              <a:latin typeface="Trebuchet MS"/>
              <a:cs typeface="Trebuchet MS"/>
            </a:endParaRPr>
          </a:p>
          <a:p>
            <a:endParaRPr lang="en-US" b="1" spc="-5" dirty="0"/>
          </a:p>
          <a:p>
            <a:endParaRPr lang="en-US" dirty="0"/>
          </a:p>
        </p:txBody>
      </p:sp>
    </p:spTree>
    <p:extLst>
      <p:ext uri="{BB962C8B-B14F-4D97-AF65-F5344CB8AC3E}">
        <p14:creationId xmlns:p14="http://schemas.microsoft.com/office/powerpoint/2010/main" val="210666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0" name="Picture 19" descr="Ripples on water">
            <a:extLst>
              <a:ext uri="{FF2B5EF4-FFF2-40B4-BE49-F238E27FC236}">
                <a16:creationId xmlns:a16="http://schemas.microsoft.com/office/drawing/2014/main" id="{823CEB98-33EF-A7A1-2639-05BEF225829D}"/>
              </a:ext>
            </a:extLst>
          </p:cNvPr>
          <p:cNvPicPr>
            <a:picLocks noChangeAspect="1"/>
          </p:cNvPicPr>
          <p:nvPr/>
        </p:nvPicPr>
        <p:blipFill rotWithShape="1">
          <a:blip r:embed="rId3">
            <a:alphaModFix amt="20000"/>
            <a:grayscl/>
          </a:blip>
          <a:srcRect t="15438"/>
          <a:stretch/>
        </p:blipFill>
        <p:spPr>
          <a:xfrm>
            <a:off x="20" y="3045"/>
            <a:ext cx="18287980" cy="10283955"/>
          </a:xfrm>
          <a:prstGeom prst="rect">
            <a:avLst/>
          </a:prstGeom>
        </p:spPr>
      </p:pic>
      <p:sp>
        <p:nvSpPr>
          <p:cNvPr id="21" name="Rectangle 20">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 y="0"/>
            <a:ext cx="18287999" cy="10287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A9397EC9-3DB3-064E-483F-44F2ED6DD1E6}"/>
              </a:ext>
            </a:extLst>
          </p:cNvPr>
          <p:cNvSpPr>
            <a:spLocks noGrp="1"/>
          </p:cNvSpPr>
          <p:nvPr>
            <p:ph type="title"/>
          </p:nvPr>
        </p:nvSpPr>
        <p:spPr>
          <a:xfrm>
            <a:off x="1370692" y="914400"/>
            <a:ext cx="15530642" cy="1989481"/>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b="1" dirty="0"/>
              <a:t>Summary</a:t>
            </a:r>
            <a:endParaRPr lang="hi-IN" sz="4800" b="1" dirty="0"/>
          </a:p>
        </p:txBody>
      </p:sp>
      <p:sp>
        <p:nvSpPr>
          <p:cNvPr id="3" name="Content Placeholder 2">
            <a:extLst>
              <a:ext uri="{FF2B5EF4-FFF2-40B4-BE49-F238E27FC236}">
                <a16:creationId xmlns:a16="http://schemas.microsoft.com/office/drawing/2014/main" id="{59965339-FA45-60BE-697A-B3B629BD62D4}"/>
              </a:ext>
            </a:extLst>
          </p:cNvPr>
          <p:cNvSpPr>
            <a:spLocks noGrp="1"/>
          </p:cNvSpPr>
          <p:nvPr>
            <p:ph idx="1"/>
          </p:nvPr>
        </p:nvSpPr>
        <p:spPr>
          <a:xfrm>
            <a:off x="838200" y="3144096"/>
            <a:ext cx="16764000" cy="6495204"/>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457200" indent="-457200">
              <a:buFont typeface="Wingdings" panose="05000000000000000000" pitchFamily="2" charset="2"/>
              <a:buChar char="Ø"/>
            </a:pPr>
            <a:r>
              <a:rPr lang="en-US" sz="2800" b="0" i="0" dirty="0">
                <a:effectLst/>
                <a:latin typeface="Söhne"/>
              </a:rPr>
              <a:t>The Water Quality Monitoring and Forecasting System project aims to develop a comprehensive solution for assessing and predicting water quality in various aquatic environments. This project is driven by the growing concern for the preservation of clean and safe water resources and their impact on ecosystems and human health.</a:t>
            </a:r>
          </a:p>
          <a:p>
            <a:pPr marL="457200" indent="-457200">
              <a:buFont typeface="Wingdings" panose="05000000000000000000" pitchFamily="2" charset="2"/>
              <a:buChar char="Ø"/>
            </a:pPr>
            <a:r>
              <a:rPr lang="en-US" sz="2800" b="1" i="0" dirty="0">
                <a:effectLst/>
                <a:latin typeface="Söhne"/>
              </a:rPr>
              <a:t>Project Impact:</a:t>
            </a:r>
            <a:r>
              <a:rPr lang="en-US" sz="2800" b="0" i="0" dirty="0">
                <a:effectLst/>
                <a:latin typeface="Söhne"/>
              </a:rPr>
              <a:t> The Water Quality Monitoring and Forecasting System project has the potential to significantly impact environmental conservation, public health, and sustainable water resource management. By providing real-time data and predictive insights, it empowers stakeholders to make informed decisions and take proactive measures to safeguard water quality, ultimately contributing to a healthier and more sustainable future for communities and ecosystems alike.</a:t>
            </a:r>
            <a:endParaRPr lang="hi-IN" sz="2800" dirty="0"/>
          </a:p>
        </p:txBody>
      </p:sp>
    </p:spTree>
    <p:extLst>
      <p:ext uri="{BB962C8B-B14F-4D97-AF65-F5344CB8AC3E}">
        <p14:creationId xmlns:p14="http://schemas.microsoft.com/office/powerpoint/2010/main" val="371137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Pipette adding DNA sample to a petri dish">
            <a:extLst>
              <a:ext uri="{FF2B5EF4-FFF2-40B4-BE49-F238E27FC236}">
                <a16:creationId xmlns:a16="http://schemas.microsoft.com/office/drawing/2014/main" id="{9F9E38CF-9BCC-A1ED-2FB4-7BC7942F31C5}"/>
              </a:ext>
            </a:extLst>
          </p:cNvPr>
          <p:cNvPicPr>
            <a:picLocks noChangeAspect="1"/>
          </p:cNvPicPr>
          <p:nvPr/>
        </p:nvPicPr>
        <p:blipFill rotWithShape="1">
          <a:blip r:embed="rId3">
            <a:alphaModFix amt="35000"/>
            <a:grayscl/>
          </a:blip>
          <a:srcRect t="25000"/>
          <a:stretch/>
        </p:blipFill>
        <p:spPr>
          <a:xfrm>
            <a:off x="30" y="15"/>
            <a:ext cx="18287970" cy="10286985"/>
          </a:xfrm>
          <a:prstGeom prst="rect">
            <a:avLst/>
          </a:prstGeom>
        </p:spPr>
      </p:pic>
      <p:sp>
        <p:nvSpPr>
          <p:cNvPr id="43" name="Rectangle 42">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182E6450-9A53-A391-2B6E-EACFF5140B58}"/>
              </a:ext>
            </a:extLst>
          </p:cNvPr>
          <p:cNvSpPr>
            <a:spLocks noGrp="1"/>
          </p:cNvSpPr>
          <p:nvPr>
            <p:ph type="ctrTitle"/>
          </p:nvPr>
        </p:nvSpPr>
        <p:spPr>
          <a:xfrm>
            <a:off x="2392904" y="1683545"/>
            <a:ext cx="13502193" cy="3581400"/>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000" b="1" kern="1400" spc="-75" dirty="0">
                <a:effectLst/>
                <a:latin typeface="Calibri Light" panose="020F0302020204030204" pitchFamily="34" charset="0"/>
                <a:ea typeface="Times New Roman" panose="02020603050405020304" pitchFamily="18" charset="0"/>
                <a:cs typeface="Mangal" panose="02040503050203030202" pitchFamily="18" charset="0"/>
              </a:rPr>
              <a:t>          Water quality monitoring and forecasting system</a:t>
            </a:r>
            <a:br>
              <a:rPr lang="en-US" sz="4000" kern="1400" spc="-75" dirty="0">
                <a:effectLst/>
                <a:latin typeface="Calibri Light" panose="020F0302020204030204" pitchFamily="34" charset="0"/>
                <a:ea typeface="Times New Roman" panose="02020603050405020304" pitchFamily="18" charset="0"/>
                <a:cs typeface="Mangal" panose="02040503050203030202" pitchFamily="18" charset="0"/>
              </a:rPr>
            </a:br>
            <a:endParaRPr lang="hi-IN" sz="4000" dirty="0"/>
          </a:p>
        </p:txBody>
      </p:sp>
    </p:spTree>
    <p:extLst>
      <p:ext uri="{BB962C8B-B14F-4D97-AF65-F5344CB8AC3E}">
        <p14:creationId xmlns:p14="http://schemas.microsoft.com/office/powerpoint/2010/main" val="259853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16AE7B63-D295-41BA-AC4A-E390B90E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sp>
        <p:nvSpPr>
          <p:cNvPr id="65" name="Rectangle 64">
            <a:extLst>
              <a:ext uri="{FF2B5EF4-FFF2-40B4-BE49-F238E27FC236}">
                <a16:creationId xmlns:a16="http://schemas.microsoft.com/office/drawing/2014/main" id="{786DD7D1-E01C-464B-945C-F6E88018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3" y="1100138"/>
            <a:ext cx="5614988" cy="8086725"/>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pic>
        <p:nvPicPr>
          <p:cNvPr id="14" name="Graphic 13" descr="Email">
            <a:extLst>
              <a:ext uri="{FF2B5EF4-FFF2-40B4-BE49-F238E27FC236}">
                <a16:creationId xmlns:a16="http://schemas.microsoft.com/office/drawing/2014/main" id="{72F9D495-4C85-9307-372D-52AA4E4C76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2786" y="2920081"/>
            <a:ext cx="4446842" cy="4446842"/>
          </a:xfrm>
          <a:prstGeom prst="rect">
            <a:avLst/>
          </a:prstGeom>
          <a:scene3d>
            <a:camera prst="orthographicFront"/>
            <a:lightRig rig="twoPt" dir="t">
              <a:rot lat="0" lon="0" rev="7200000"/>
            </a:lightRig>
          </a:scene3d>
          <a:sp3d>
            <a:bevelT w="25400" h="19050"/>
          </a:sp3d>
        </p:spPr>
      </p:pic>
      <p:sp>
        <p:nvSpPr>
          <p:cNvPr id="67" name="Rectangle 66">
            <a:extLst>
              <a:ext uri="{FF2B5EF4-FFF2-40B4-BE49-F238E27FC236}">
                <a16:creationId xmlns:a16="http://schemas.microsoft.com/office/drawing/2014/main" id="{F80E4150-F3C6-4470-AF85-36BFD3E39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7011" y="1207210"/>
            <a:ext cx="5438393" cy="7872584"/>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sp>
        <p:nvSpPr>
          <p:cNvPr id="58" name="Content Placeholder 2">
            <a:extLst>
              <a:ext uri="{FF2B5EF4-FFF2-40B4-BE49-F238E27FC236}">
                <a16:creationId xmlns:a16="http://schemas.microsoft.com/office/drawing/2014/main" id="{75E0C24B-2CC6-C7B0-F34A-83AB2A2D4FC4}"/>
              </a:ext>
            </a:extLst>
          </p:cNvPr>
          <p:cNvSpPr>
            <a:spLocks noGrp="1"/>
          </p:cNvSpPr>
          <p:nvPr>
            <p:ph idx="1"/>
          </p:nvPr>
        </p:nvSpPr>
        <p:spPr>
          <a:xfrm>
            <a:off x="7391207" y="3144095"/>
            <a:ext cx="9510128" cy="5935697"/>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0" indent="0">
              <a:buNone/>
            </a:pPr>
            <a:r>
              <a:rPr lang="en-US">
                <a:solidFill>
                  <a:srgbClr val="FFFFFF"/>
                </a:solidFill>
              </a:rPr>
              <a:t>Name : GnanendraKumar Devara</a:t>
            </a:r>
          </a:p>
          <a:p>
            <a:pPr marL="0" indent="0">
              <a:buNone/>
            </a:pPr>
            <a:r>
              <a:rPr lang="en-US">
                <a:solidFill>
                  <a:srgbClr val="FFFFFF"/>
                </a:solidFill>
              </a:rPr>
              <a:t>Email: </a:t>
            </a:r>
            <a:r>
              <a:rPr lang="en-US">
                <a:solidFill>
                  <a:srgbClr val="FFFFFF"/>
                </a:solidFill>
                <a:hlinkClick r:id="rId4"/>
              </a:rPr>
              <a:t>gd35329n@pace.edu</a:t>
            </a:r>
            <a:endParaRPr lang="en-US">
              <a:solidFill>
                <a:srgbClr val="FFFFFF"/>
              </a:solidFill>
            </a:endParaRPr>
          </a:p>
          <a:p>
            <a:pPr marL="0" indent="0">
              <a:buNone/>
            </a:pPr>
            <a:r>
              <a:rPr lang="en-US">
                <a:solidFill>
                  <a:srgbClr val="FFFFFF"/>
                </a:solidFill>
              </a:rPr>
              <a:t>GitHub: </a:t>
            </a:r>
            <a:r>
              <a:rPr lang="en-US">
                <a:solidFill>
                  <a:srgbClr val="FFFFFF"/>
                </a:solidFill>
                <a:hlinkClick r:id="rId5"/>
              </a:rPr>
              <a:t>https://github.com/gnanendrakumar7/CS668-Analytics-Capestone-Project.git</a:t>
            </a:r>
            <a:endParaRPr lang="en-US">
              <a:solidFill>
                <a:srgbClr val="FFFFFF"/>
              </a:solidFill>
            </a:endParaRPr>
          </a:p>
        </p:txBody>
      </p:sp>
    </p:spTree>
    <p:extLst>
      <p:ext uri="{BB962C8B-B14F-4D97-AF65-F5344CB8AC3E}">
        <p14:creationId xmlns:p14="http://schemas.microsoft.com/office/powerpoint/2010/main" val="117742998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8A24-DB2C-53F9-3217-0913DF59C465}"/>
              </a:ext>
            </a:extLst>
          </p:cNvPr>
          <p:cNvSpPr>
            <a:spLocks noGrp="1"/>
          </p:cNvSpPr>
          <p:nvPr>
            <p:ph type="title"/>
          </p:nvPr>
        </p:nvSpPr>
        <p:spPr>
          <a:xfrm>
            <a:off x="7391207" y="68581"/>
            <a:ext cx="9510126" cy="198948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kern="0" dirty="0">
                <a:solidFill>
                  <a:schemeClr val="bg2"/>
                </a:solidFill>
                <a:effectLst/>
                <a:latin typeface="ff4"/>
                <a:ea typeface="Times New Roman" panose="02020603050405020304" pitchFamily="18" charset="0"/>
                <a:cs typeface="Mangal" panose="02040503050203030202" pitchFamily="18" charset="0"/>
              </a:rPr>
              <a:t> </a:t>
            </a:r>
            <a:r>
              <a:rPr lang="en-US" b="1" kern="0" dirty="0">
                <a:solidFill>
                  <a:schemeClr val="bg2"/>
                </a:solidFill>
                <a:effectLst/>
                <a:latin typeface="ff2"/>
                <a:ea typeface="Times New Roman" panose="02020603050405020304" pitchFamily="18" charset="0"/>
                <a:cs typeface="Mangal" panose="02040503050203030202" pitchFamily="18" charset="0"/>
              </a:rPr>
              <a:t>Literature Survey</a:t>
            </a:r>
            <a:endParaRPr lang="hi-IN" dirty="0">
              <a:solidFill>
                <a:schemeClr val="bg2"/>
              </a:solidFill>
            </a:endParaRPr>
          </a:p>
        </p:txBody>
      </p:sp>
      <p:pic>
        <p:nvPicPr>
          <p:cNvPr id="25" name="Picture 24" descr="Schools of fishes underwater">
            <a:extLst>
              <a:ext uri="{FF2B5EF4-FFF2-40B4-BE49-F238E27FC236}">
                <a16:creationId xmlns:a16="http://schemas.microsoft.com/office/drawing/2014/main" id="{602C0424-B290-DAE1-9F6E-466FE8AEADFC}"/>
              </a:ext>
            </a:extLst>
          </p:cNvPr>
          <p:cNvPicPr>
            <a:picLocks noChangeAspect="1"/>
          </p:cNvPicPr>
          <p:nvPr/>
        </p:nvPicPr>
        <p:blipFill rotWithShape="1">
          <a:blip r:embed="rId3"/>
          <a:srcRect l="42063" r="12814" b="-1"/>
          <a:stretch/>
        </p:blipFill>
        <p:spPr>
          <a:xfrm>
            <a:off x="31" y="15"/>
            <a:ext cx="6953981" cy="10286985"/>
          </a:xfrm>
          <a:prstGeom prst="rect">
            <a:avLst/>
          </a:prstGeom>
        </p:spPr>
      </p:pic>
      <p:sp>
        <p:nvSpPr>
          <p:cNvPr id="43" name="Content Placeholder 2">
            <a:extLst>
              <a:ext uri="{FF2B5EF4-FFF2-40B4-BE49-F238E27FC236}">
                <a16:creationId xmlns:a16="http://schemas.microsoft.com/office/drawing/2014/main" id="{2F9FB2D0-7D6A-479D-7519-46FDAF6F42E9}"/>
              </a:ext>
            </a:extLst>
          </p:cNvPr>
          <p:cNvSpPr>
            <a:spLocks noGrp="1"/>
          </p:cNvSpPr>
          <p:nvPr>
            <p:ph idx="1"/>
          </p:nvPr>
        </p:nvSpPr>
        <p:spPr>
          <a:xfrm>
            <a:off x="7391207" y="1791476"/>
            <a:ext cx="10383608" cy="8299580"/>
          </a:xfrm>
        </p:spPr>
        <p:txBody>
          <a:bodyPr>
            <a:no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nSpc>
                <a:spcPct val="110000"/>
              </a:lnSpc>
            </a:pPr>
            <a:r>
              <a:rPr lang="en-US" sz="2400" b="1" dirty="0">
                <a:latin typeface="Rockwell Nova Light" panose="02060303020205020403" pitchFamily="18" charset="0"/>
              </a:rPr>
              <a:t>Goal: </a:t>
            </a:r>
            <a:r>
              <a:rPr lang="en-US" sz="2400" kern="0" dirty="0">
                <a:effectLst/>
                <a:latin typeface="Rockwell Nova Light" panose="02060303020205020403" pitchFamily="18" charset="0"/>
                <a:ea typeface="Times New Roman" panose="02020603050405020304" pitchFamily="18" charset="0"/>
                <a:cs typeface="Mangal" panose="02040503050203030202" pitchFamily="18" charset="0"/>
              </a:rPr>
              <a:t>Water Quality Monitoring in Europe's Largest Fluvial Aquarium</a:t>
            </a:r>
          </a:p>
          <a:p>
            <a:pPr>
              <a:lnSpc>
                <a:spcPct val="110000"/>
              </a:lnSpc>
              <a:spcAft>
                <a:spcPts val="1200"/>
              </a:spcAft>
            </a:pPr>
            <a:r>
              <a:rPr lang="en-US" sz="2400" b="1" kern="0" dirty="0">
                <a:latin typeface="Rockwell Nova Light" panose="02060303020205020403" pitchFamily="18" charset="0"/>
                <a:cs typeface="Mangal" panose="02040503050203030202" pitchFamily="18" charset="0"/>
              </a:rPr>
              <a:t>Data Set: </a:t>
            </a:r>
            <a:r>
              <a:rPr lang="en-US" sz="2400" kern="0" dirty="0">
                <a:effectLst/>
                <a:latin typeface="Rockwell Nova Light" panose="02060303020205020403" pitchFamily="18" charset="0"/>
                <a:ea typeface="Times New Roman" panose="02020603050405020304" pitchFamily="18" charset="0"/>
                <a:cs typeface="Mangal" panose="02040503050203030202" pitchFamily="18" charset="0"/>
              </a:rPr>
              <a:t> Datasets specific to water quality monitoring in aquariums are available and can serve as valuable references. These datasets include historical data on water parameters and environmental conditions.</a:t>
            </a:r>
          </a:p>
          <a:p>
            <a:pPr>
              <a:lnSpc>
                <a:spcPct val="110000"/>
              </a:lnSpc>
              <a:spcAft>
                <a:spcPts val="1200"/>
              </a:spcAft>
            </a:pPr>
            <a:r>
              <a:rPr lang="en-US" sz="2400" dirty="0">
                <a:latin typeface="Rockwell Nova Light" panose="02060303020205020403" pitchFamily="18" charset="0"/>
              </a:rPr>
              <a:t>M</a:t>
            </a:r>
            <a:r>
              <a:rPr lang="sq-AL" sz="2400" dirty="0">
                <a:latin typeface="Rockwell Nova Light" panose="02060303020205020403" pitchFamily="18" charset="0"/>
              </a:rPr>
              <a:t>ethodology:</a:t>
            </a:r>
            <a:r>
              <a:rPr lang="en-US" sz="2400" dirty="0">
                <a:latin typeface="Rockwell Nova Light" panose="02060303020205020403" pitchFamily="18" charset="0"/>
              </a:rPr>
              <a:t> </a:t>
            </a:r>
            <a:r>
              <a:rPr lang="en-US" sz="2400" kern="0" dirty="0">
                <a:effectLst/>
                <a:latin typeface="Rockwell Nova Light" panose="02060303020205020403" pitchFamily="18" charset="0"/>
                <a:ea typeface="Times New Roman" panose="02020603050405020304" pitchFamily="18" charset="0"/>
                <a:cs typeface="Mangal" panose="02040503050203030202" pitchFamily="18" charset="0"/>
              </a:rPr>
              <a:t>In aquariums, data collection methodologies involve strategically placing sensors in different water zones to ensure comprehensive monitoring. Sampling frequency and sensor calibration are critical considerations.</a:t>
            </a:r>
          </a:p>
          <a:p>
            <a:pPr>
              <a:lnSpc>
                <a:spcPct val="110000"/>
              </a:lnSpc>
              <a:spcAft>
                <a:spcPts val="1200"/>
              </a:spcAft>
            </a:pPr>
            <a:r>
              <a:rPr lang="en-US" sz="2400" b="1" kern="0" dirty="0">
                <a:latin typeface="Rockwell Nova Light" panose="02060303020205020403" pitchFamily="18" charset="0"/>
                <a:cs typeface="Mangal" panose="02040503050203030202" pitchFamily="18" charset="0"/>
              </a:rPr>
              <a:t>Result: </a:t>
            </a:r>
            <a:r>
              <a:rPr lang="en-US" sz="2400" kern="0" dirty="0">
                <a:effectLst/>
                <a:latin typeface="Rockwell Nova Light" panose="02060303020205020403" pitchFamily="18" charset="0"/>
                <a:ea typeface="Times New Roman" panose="02020603050405020304" pitchFamily="18" charset="0"/>
                <a:cs typeface="Mangal" panose="02040503050203030202" pitchFamily="18" charset="0"/>
              </a:rPr>
              <a:t>Literature reports positive outcomes from implementing advanced water quality monitoring in aquariums, including healthier aquatic life, reduced mortality rates, and enhanced visitor engagement through real-time displays of water conditions.</a:t>
            </a:r>
          </a:p>
          <a:p>
            <a:pPr>
              <a:lnSpc>
                <a:spcPct val="110000"/>
              </a:lnSpc>
              <a:spcAft>
                <a:spcPts val="1200"/>
              </a:spcAft>
            </a:pPr>
            <a:r>
              <a:rPr lang="en-US" sz="2400" b="1" dirty="0">
                <a:latin typeface="Rockwell Nova Light" panose="02060303020205020403" pitchFamily="18" charset="0"/>
                <a:cs typeface="Times New Roman" panose="02020603050405020304" pitchFamily="18" charset="0"/>
              </a:rPr>
              <a:t>Article Link : </a:t>
            </a:r>
            <a:r>
              <a:rPr lang="en-US" sz="2400" b="1" dirty="0">
                <a:latin typeface="Rockwell Nova Light" panose="02060303020205020403" pitchFamily="18" charset="0"/>
                <a:cs typeface="Times New Roman" panose="02020603050405020304" pitchFamily="18" charset="0"/>
                <a:hlinkClick r:id="rId4"/>
              </a:rPr>
              <a:t>https://www.libelium.com/libeliumworld/success-stories/water-quality-monitoring-europe-largest-fluvial-aquarium-zaragoza/</a:t>
            </a:r>
            <a:endParaRPr lang="hi-IN" sz="2400" b="1" dirty="0">
              <a:latin typeface="Rockwell Nova Light" panose="02060303020205020403" pitchFamily="18" charset="0"/>
            </a:endParaRPr>
          </a:p>
        </p:txBody>
      </p:sp>
      <p:cxnSp>
        <p:nvCxnSpPr>
          <p:cNvPr id="44" name="Straight Connector 43">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54011" y="68580"/>
            <a:ext cx="0" cy="1014984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8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sp>
        <p:nvSpPr>
          <p:cNvPr id="2" name="Title 1">
            <a:extLst>
              <a:ext uri="{FF2B5EF4-FFF2-40B4-BE49-F238E27FC236}">
                <a16:creationId xmlns:a16="http://schemas.microsoft.com/office/drawing/2014/main" id="{57025FF9-0149-78E7-703E-5C41EA8FC50B}"/>
              </a:ext>
            </a:extLst>
          </p:cNvPr>
          <p:cNvSpPr>
            <a:spLocks noGrp="1"/>
          </p:cNvSpPr>
          <p:nvPr>
            <p:ph type="title"/>
          </p:nvPr>
        </p:nvSpPr>
        <p:spPr>
          <a:xfrm>
            <a:off x="1924054" y="1934832"/>
            <a:ext cx="9367658" cy="6417336"/>
          </a:xfrm>
        </p:spPr>
        <p:txBody>
          <a:bodyPr vert="horz" lIns="137160" tIns="68580" rIns="137160" bIns="68580" rtlCol="0" anchor="ct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r"/>
            <a:r>
              <a:rPr lang="en-US" sz="8100" dirty="0"/>
              <a:t>Research Questions</a:t>
            </a:r>
          </a:p>
        </p:txBody>
      </p:sp>
      <p:cxnSp>
        <p:nvCxnSpPr>
          <p:cNvPr id="9" name="Straight Connector 8">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91717" y="3709988"/>
            <a:ext cx="0" cy="28670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19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82AD3-567D-A396-966F-2C30D45F0A52}"/>
              </a:ext>
            </a:extLst>
          </p:cNvPr>
          <p:cNvSpPr>
            <a:spLocks noGrp="1"/>
          </p:cNvSpPr>
          <p:nvPr>
            <p:ph idx="1"/>
          </p:nvPr>
        </p:nvSpPr>
        <p:spPr>
          <a:xfrm>
            <a:off x="223936" y="498869"/>
            <a:ext cx="17900780" cy="831856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buFont typeface="Wingdings" panose="05000000000000000000" pitchFamily="2" charset="2"/>
              <a:buChar char="q"/>
            </a:pPr>
            <a:r>
              <a:rPr lang="en-US" dirty="0"/>
              <a:t> How can we enhance water quality forecasting systems to proactively address the impacts of climate  change and the growing frequency of extreme weather events?​</a:t>
            </a:r>
          </a:p>
          <a:p>
            <a:r>
              <a:rPr lang="en-US" dirty="0"/>
              <a:t>Leveraging the high-performing K-Nearest neighbors Classifier as a core component, enhancing water quality forecasting involves augmenting the dataset with pertinent climate variables, ensuring the model's adaptability to real-time data, and employing scenario-based analyses. This approach enables a proactive stance in addressing the impacts of climate change and frequent extreme weather events on water quality, allowing for informed and timely interventions to safeguard water resources and public health.</a:t>
            </a:r>
          </a:p>
          <a:p>
            <a:r>
              <a:rPr lang="en-US" dirty="0"/>
              <a:t>Using a dynamic modeling approach is also essential. The model's adaptability to changing environmental conditions is ensured by regular updates based on the most recent climate data. Proactive forecasting of possible changes in water quality in response to abrupt weather fluctuations or long-term climate shifts is made possible by a continuous learning mechanism that incorporates real-time climate data into the model to reflect immediate changes.</a:t>
            </a:r>
          </a:p>
        </p:txBody>
      </p:sp>
    </p:spTree>
    <p:extLst>
      <p:ext uri="{BB962C8B-B14F-4D97-AF65-F5344CB8AC3E}">
        <p14:creationId xmlns:p14="http://schemas.microsoft.com/office/powerpoint/2010/main" val="3989841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8C03-8174-EEE4-D65F-680669161768}"/>
              </a:ext>
            </a:extLst>
          </p:cNvPr>
          <p:cNvSpPr>
            <a:spLocks noGrp="1"/>
          </p:cNvSpPr>
          <p:nvPr>
            <p:ph idx="1"/>
          </p:nvPr>
        </p:nvSpPr>
        <p:spPr>
          <a:xfrm>
            <a:off x="684892" y="610833"/>
            <a:ext cx="17327855" cy="8934384"/>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buFont typeface="Wingdings" panose="05000000000000000000" pitchFamily="2" charset="2"/>
              <a:buChar char="q"/>
            </a:pPr>
            <a:r>
              <a:rPr lang="en-US" dirty="0"/>
              <a:t> What machine learning or statistical models are most suitable for forecasting water quality parameters?</a:t>
            </a:r>
          </a:p>
          <a:p>
            <a:r>
              <a:rPr lang="en-US" dirty="0"/>
              <a:t>Determining the most suitable machine learning or statistical models for forecasting water quality parameters involves considering various factors. While the </a:t>
            </a:r>
            <a:r>
              <a:rPr lang="en-US" dirty="0" err="1"/>
              <a:t>KNeighborsClassifier</a:t>
            </a:r>
            <a:r>
              <a:rPr lang="en-US" dirty="0"/>
              <a:t> exhibits the highest accuracy in your analysis, different models might excel under different circumstances. Ensemble methods like Random Forest, Gradient Boosting, and AdaBoost, known for handling complex relationships within data, could be beneficial in capturing intricate interactions among multiple water quality parameters. Additionally, models like Support Vector Machines (SVM) may reveal strengths in capturing non-linear relationships or patterns in water quality data. Moreover, considering the uniqueness of water quality datasets influenced by factors like seasonality and geographical variations, models such as  XGBoost, designed to handle categorical data and gradient boosting, might be valuable due to their adaptability to such nuances. However, the "best" model choice depends on specific dataset characteristics, warranting exploration beyond K-Nearest neighbors Classifier to uncover models better suited for different aspects of water quality forecasting.</a:t>
            </a:r>
          </a:p>
        </p:txBody>
      </p:sp>
    </p:spTree>
    <p:extLst>
      <p:ext uri="{BB962C8B-B14F-4D97-AF65-F5344CB8AC3E}">
        <p14:creationId xmlns:p14="http://schemas.microsoft.com/office/powerpoint/2010/main" val="417076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291EEC-B02D-75D4-1BBB-C4D4D514B8EC}"/>
              </a:ext>
            </a:extLst>
          </p:cNvPr>
          <p:cNvSpPr>
            <a:spLocks noGrp="1"/>
          </p:cNvSpPr>
          <p:nvPr>
            <p:ph idx="1"/>
          </p:nvPr>
        </p:nvSpPr>
        <p:spPr>
          <a:xfrm>
            <a:off x="97973" y="265923"/>
            <a:ext cx="18054734" cy="1024501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just">
              <a:buFont typeface="Wingdings" panose="05000000000000000000" pitchFamily="2" charset="2"/>
              <a:buChar char="q"/>
            </a:pPr>
            <a:r>
              <a:rPr lang="en-US" dirty="0"/>
              <a:t> What are the economic and environmental impacts of implementing a water quality monitoring and forecasting system in a specific region?</a:t>
            </a:r>
          </a:p>
          <a:p>
            <a:pPr algn="just"/>
            <a:r>
              <a:rPr lang="en-US" dirty="0"/>
              <a:t> Conducting a comprehensive cost-benefit analysis is essential to understand the economic implications of implementing such a system. Researchers can examine the costs associated with system development, sensor deployment, maintenance, and data management, as well as the potential benefits, such as improved water quality, reduced treatment costs, and enhanced ecosystem health. This analysis can inform decision-makers about the feasibility and advantages of adopting monitoring and forecasting systems.</a:t>
            </a:r>
          </a:p>
          <a:p>
            <a:pPr algn="just">
              <a:buFont typeface="Wingdings" panose="05000000000000000000" pitchFamily="2" charset="2"/>
              <a:buChar char="q"/>
            </a:pPr>
            <a:r>
              <a:rPr lang="en-US"/>
              <a:t> How </a:t>
            </a:r>
            <a:r>
              <a:rPr lang="en-US" dirty="0"/>
              <a:t>can water quality forecasting systems be adapted to address the challenges posed by climate change and extreme weather events?</a:t>
            </a:r>
          </a:p>
          <a:p>
            <a:pPr algn="just"/>
            <a:r>
              <a:rPr lang="en-US" dirty="0"/>
              <a:t>Climate change can lead to more frequent and severe weather events, affecting water quality. Research should explore how forecasting systems can incorporate climate data, predictive models for extreme events, and adaptive management strategies to mitigate water quality issues. It's crucial to consider how these systems can provide timely warnings and adapt to changing conditions.</a:t>
            </a:r>
          </a:p>
          <a:p>
            <a:pPr algn="just"/>
            <a:endParaRPr lang="en-US" dirty="0"/>
          </a:p>
          <a:p>
            <a:pPr algn="just"/>
            <a:endParaRPr lang="en-US" dirty="0"/>
          </a:p>
          <a:p>
            <a:endParaRPr lang="en-US" dirty="0"/>
          </a:p>
          <a:p>
            <a:endParaRPr lang="en-US" dirty="0"/>
          </a:p>
        </p:txBody>
      </p:sp>
    </p:spTree>
    <p:extLst>
      <p:ext uri="{BB962C8B-B14F-4D97-AF65-F5344CB8AC3E}">
        <p14:creationId xmlns:p14="http://schemas.microsoft.com/office/powerpoint/2010/main" val="193169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sp>
        <p:nvSpPr>
          <p:cNvPr id="2" name="Title 1">
            <a:extLst>
              <a:ext uri="{FF2B5EF4-FFF2-40B4-BE49-F238E27FC236}">
                <a16:creationId xmlns:a16="http://schemas.microsoft.com/office/drawing/2014/main" id="{B5667C9B-6984-1683-0CD2-A784701B3C62}"/>
              </a:ext>
            </a:extLst>
          </p:cNvPr>
          <p:cNvSpPr>
            <a:spLocks noGrp="1"/>
          </p:cNvSpPr>
          <p:nvPr>
            <p:ph type="title"/>
          </p:nvPr>
        </p:nvSpPr>
        <p:spPr>
          <a:xfrm>
            <a:off x="1194318" y="6826556"/>
            <a:ext cx="15899364" cy="2188857"/>
          </a:xfrm>
        </p:spPr>
        <p:txBody>
          <a:bodyPr vert="horz" lIns="137160" tIns="68580" rIns="137160" bIns="68580" rtlCol="0" anchor="b">
            <a:normAutofit fontScale="9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5400" dirty="0"/>
              <a:t>DataSet:</a:t>
            </a:r>
            <a:br>
              <a:rPr lang="en-US" sz="1650" dirty="0"/>
            </a:br>
            <a:br>
              <a:rPr lang="en-US" sz="1650" dirty="0"/>
            </a:br>
            <a:br>
              <a:rPr lang="en-US" sz="1650" dirty="0"/>
            </a:br>
            <a:br>
              <a:rPr lang="en-US" sz="1650" dirty="0"/>
            </a:br>
            <a:br>
              <a:rPr lang="en-US" sz="1650" dirty="0"/>
            </a:br>
            <a:r>
              <a:rPr lang="en-US" sz="1650" dirty="0"/>
              <a:t> </a:t>
            </a:r>
            <a:r>
              <a:rPr lang="en-US" sz="2700" dirty="0">
                <a:hlinkClick r:id="rId3"/>
              </a:rPr>
              <a:t>https://open.canada.ca/data/en/dataset/f258b0c8-7871-4572-b567-1ba2bd55f1b6/resource/8ed14f6b-024c-4060-830a-53553bb5e130</a:t>
            </a:r>
            <a:endParaRPr lang="en-US" sz="2700" dirty="0"/>
          </a:p>
        </p:txBody>
      </p:sp>
      <p:sp>
        <p:nvSpPr>
          <p:cNvPr id="10" name="Rectangle 9">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8287996" cy="631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pic>
        <p:nvPicPr>
          <p:cNvPr id="3" name="Content Placeholder 4">
            <a:extLst>
              <a:ext uri="{FF2B5EF4-FFF2-40B4-BE49-F238E27FC236}">
                <a16:creationId xmlns:a16="http://schemas.microsoft.com/office/drawing/2014/main" id="{8591C024-2955-6ED2-B5B5-F6F6D9FF40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23743" y="746448"/>
            <a:ext cx="13240508" cy="5097597"/>
          </a:xfrm>
          <a:prstGeom prst="rect">
            <a:avLst/>
          </a:prstGeom>
        </p:spPr>
      </p:pic>
    </p:spTree>
    <p:extLst>
      <p:ext uri="{BB962C8B-B14F-4D97-AF65-F5344CB8AC3E}">
        <p14:creationId xmlns:p14="http://schemas.microsoft.com/office/powerpoint/2010/main" val="414907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AA84-34AA-508A-3394-CA9C46310594}"/>
              </a:ext>
            </a:extLst>
          </p:cNvPr>
          <p:cNvSpPr>
            <a:spLocks noGrp="1"/>
          </p:cNvSpPr>
          <p:nvPr>
            <p:ph type="title"/>
          </p:nvPr>
        </p:nvSpPr>
        <p:spPr>
          <a:xfrm>
            <a:off x="1256393" y="363895"/>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lumMod val="60000"/>
                    <a:lumOff val="40000"/>
                  </a:schemeClr>
                </a:solidFill>
              </a:rPr>
              <a:t>Checking how many records are null</a:t>
            </a:r>
            <a:endParaRPr lang="hi-IN" dirty="0">
              <a:solidFill>
                <a:schemeClr val="bg2">
                  <a:lumMod val="60000"/>
                  <a:lumOff val="40000"/>
                </a:schemeClr>
              </a:solidFill>
            </a:endParaRPr>
          </a:p>
        </p:txBody>
      </p:sp>
      <p:pic>
        <p:nvPicPr>
          <p:cNvPr id="5" name="Picture 4">
            <a:extLst>
              <a:ext uri="{FF2B5EF4-FFF2-40B4-BE49-F238E27FC236}">
                <a16:creationId xmlns:a16="http://schemas.microsoft.com/office/drawing/2014/main" id="{E4DA8482-61A1-A9E0-BA0F-F8D37DFB0B0C}"/>
              </a:ext>
            </a:extLst>
          </p:cNvPr>
          <p:cNvPicPr>
            <a:picLocks noChangeAspect="1"/>
          </p:cNvPicPr>
          <p:nvPr/>
        </p:nvPicPr>
        <p:blipFill>
          <a:blip r:embed="rId2"/>
          <a:stretch>
            <a:fillRect/>
          </a:stretch>
        </p:blipFill>
        <p:spPr>
          <a:xfrm>
            <a:off x="2252759" y="2945058"/>
            <a:ext cx="14249304" cy="6463698"/>
          </a:xfrm>
          <a:prstGeom prst="rect">
            <a:avLst/>
          </a:prstGeom>
        </p:spPr>
      </p:pic>
    </p:spTree>
    <p:extLst>
      <p:ext uri="{BB962C8B-B14F-4D97-AF65-F5344CB8AC3E}">
        <p14:creationId xmlns:p14="http://schemas.microsoft.com/office/powerpoint/2010/main" val="316562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4D87-3385-C284-AFB9-906D9CD6B130}"/>
              </a:ext>
            </a:extLst>
          </p:cNvPr>
          <p:cNvSpPr>
            <a:spLocks noGrp="1"/>
          </p:cNvSpPr>
          <p:nvPr>
            <p:ph type="ctrTitle"/>
          </p:nvPr>
        </p:nvSpPr>
        <p:spPr/>
        <p:txBody>
          <a:bodyPr>
            <a:normAutofit fontScale="9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9000" dirty="0"/>
              <a:t>Water quality monitoring and forecasting system</a:t>
            </a:r>
            <a:endParaRPr lang="en-US" dirty="0"/>
          </a:p>
        </p:txBody>
      </p:sp>
    </p:spTree>
    <p:extLst>
      <p:ext uri="{BB962C8B-B14F-4D97-AF65-F5344CB8AC3E}">
        <p14:creationId xmlns:p14="http://schemas.microsoft.com/office/powerpoint/2010/main" val="1572136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7CB6-378A-751E-6F07-2339D25FF54D}"/>
              </a:ext>
            </a:extLst>
          </p:cNvPr>
          <p:cNvSpPr>
            <a:spLocks noGrp="1"/>
          </p:cNvSpPr>
          <p:nvPr>
            <p:ph type="title"/>
          </p:nvPr>
        </p:nvSpPr>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lumMod val="60000"/>
                    <a:lumOff val="40000"/>
                  </a:schemeClr>
                </a:solidFill>
              </a:rPr>
              <a:t>Describing dataset</a:t>
            </a:r>
            <a:endParaRPr lang="hi-IN" dirty="0">
              <a:solidFill>
                <a:schemeClr val="bg2">
                  <a:lumMod val="60000"/>
                  <a:lumOff val="40000"/>
                </a:schemeClr>
              </a:solidFill>
            </a:endParaRPr>
          </a:p>
        </p:txBody>
      </p:sp>
      <p:pic>
        <p:nvPicPr>
          <p:cNvPr id="5" name="Picture 4">
            <a:extLst>
              <a:ext uri="{FF2B5EF4-FFF2-40B4-BE49-F238E27FC236}">
                <a16:creationId xmlns:a16="http://schemas.microsoft.com/office/drawing/2014/main" id="{505C93D6-CEEF-8BF1-6231-30C91CFC3635}"/>
              </a:ext>
            </a:extLst>
          </p:cNvPr>
          <p:cNvPicPr>
            <a:picLocks noChangeAspect="1"/>
          </p:cNvPicPr>
          <p:nvPr/>
        </p:nvPicPr>
        <p:blipFill>
          <a:blip r:embed="rId2"/>
          <a:stretch>
            <a:fillRect/>
          </a:stretch>
        </p:blipFill>
        <p:spPr>
          <a:xfrm>
            <a:off x="599335" y="3905251"/>
            <a:ext cx="17089331" cy="4549535"/>
          </a:xfrm>
          <a:prstGeom prst="rect">
            <a:avLst/>
          </a:prstGeom>
        </p:spPr>
      </p:pic>
    </p:spTree>
    <p:extLst>
      <p:ext uri="{BB962C8B-B14F-4D97-AF65-F5344CB8AC3E}">
        <p14:creationId xmlns:p14="http://schemas.microsoft.com/office/powerpoint/2010/main" val="3019655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045D-B468-4861-47AF-0291BCE8E637}"/>
              </a:ext>
            </a:extLst>
          </p:cNvPr>
          <p:cNvSpPr>
            <a:spLocks noGrp="1"/>
          </p:cNvSpPr>
          <p:nvPr>
            <p:ph type="title"/>
          </p:nvPr>
        </p:nvSpPr>
        <p:spPr>
          <a:xfrm>
            <a:off x="1378679" y="500063"/>
            <a:ext cx="15530642" cy="1988345"/>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lumMod val="60000"/>
                    <a:lumOff val="40000"/>
                  </a:schemeClr>
                </a:solidFill>
              </a:rPr>
              <a:t>Checking Potability</a:t>
            </a:r>
            <a:endParaRPr lang="en-US" dirty="0"/>
          </a:p>
        </p:txBody>
      </p:sp>
      <p:sp>
        <p:nvSpPr>
          <p:cNvPr id="6" name="Content Placeholder 5">
            <a:extLst>
              <a:ext uri="{FF2B5EF4-FFF2-40B4-BE49-F238E27FC236}">
                <a16:creationId xmlns:a16="http://schemas.microsoft.com/office/drawing/2014/main" id="{665F37A7-11ED-8EA9-483D-5B45524D94B3}"/>
              </a:ext>
            </a:extLst>
          </p:cNvPr>
          <p:cNvSpPr>
            <a:spLocks noGrp="1"/>
          </p:cNvSpPr>
          <p:nvPr>
            <p:ph sz="quarter" idx="4"/>
          </p:nvPr>
        </p:nvSpPr>
        <p:spPr>
          <a:xfrm>
            <a:off x="9415463" y="3400424"/>
            <a:ext cx="7643036" cy="6186488"/>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In these box plot graph we are checking the probability of Potable and Non potable</a:t>
            </a:r>
          </a:p>
          <a:p>
            <a:r>
              <a:rPr lang="en-US" dirty="0"/>
              <a:t>Where non potable count  is 2000 and potable count is 1250.</a:t>
            </a:r>
          </a:p>
        </p:txBody>
      </p:sp>
      <p:pic>
        <p:nvPicPr>
          <p:cNvPr id="7" name="Content Placeholder 6">
            <a:extLst>
              <a:ext uri="{FF2B5EF4-FFF2-40B4-BE49-F238E27FC236}">
                <a16:creationId xmlns:a16="http://schemas.microsoft.com/office/drawing/2014/main" id="{08B65902-F829-28D5-ABA9-15222793600B}"/>
              </a:ext>
            </a:extLst>
          </p:cNvPr>
          <p:cNvPicPr>
            <a:picLocks noGrp="1" noChangeAspect="1"/>
          </p:cNvPicPr>
          <p:nvPr>
            <p:ph sz="half" idx="2"/>
          </p:nvPr>
        </p:nvPicPr>
        <p:blipFill>
          <a:blip r:embed="rId2"/>
          <a:stretch>
            <a:fillRect/>
          </a:stretch>
        </p:blipFill>
        <p:spPr>
          <a:xfrm>
            <a:off x="614363" y="3400426"/>
            <a:ext cx="8417720" cy="6386513"/>
          </a:xfrm>
          <a:prstGeom prst="rect">
            <a:avLst/>
          </a:prstGeom>
        </p:spPr>
      </p:pic>
    </p:spTree>
    <p:extLst>
      <p:ext uri="{BB962C8B-B14F-4D97-AF65-F5344CB8AC3E}">
        <p14:creationId xmlns:p14="http://schemas.microsoft.com/office/powerpoint/2010/main" val="95880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BB92-3430-251B-8B23-4731F2DFC1F6}"/>
              </a:ext>
            </a:extLst>
          </p:cNvPr>
          <p:cNvSpPr>
            <a:spLocks noGrp="1"/>
          </p:cNvSpPr>
          <p:nvPr>
            <p:ph type="title"/>
          </p:nvPr>
        </p:nvSpPr>
        <p:spPr>
          <a:xfrm>
            <a:off x="1371535" y="354563"/>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IN" dirty="0">
                <a:solidFill>
                  <a:schemeClr val="bg2"/>
                </a:solidFill>
              </a:rPr>
              <a:t>Checking </a:t>
            </a:r>
            <a:r>
              <a:rPr lang="en-US" dirty="0">
                <a:solidFill>
                  <a:schemeClr val="bg2"/>
                </a:solidFill>
              </a:rPr>
              <a:t>Potability With Ph Value</a:t>
            </a:r>
          </a:p>
        </p:txBody>
      </p:sp>
      <p:pic>
        <p:nvPicPr>
          <p:cNvPr id="4" name="Content Placeholder 3" descr="ph.png">
            <a:extLst>
              <a:ext uri="{FF2B5EF4-FFF2-40B4-BE49-F238E27FC236}">
                <a16:creationId xmlns:a16="http://schemas.microsoft.com/office/drawing/2014/main" id="{753FD765-2940-DFE9-D035-529F8231F336}"/>
              </a:ext>
            </a:extLst>
          </p:cNvPr>
          <p:cNvPicPr>
            <a:picLocks noGrp="1" noChangeAspect="1"/>
          </p:cNvPicPr>
          <p:nvPr>
            <p:ph idx="1"/>
          </p:nvPr>
        </p:nvPicPr>
        <p:blipFill>
          <a:blip r:embed="rId2"/>
          <a:stretch>
            <a:fillRect/>
          </a:stretch>
        </p:blipFill>
        <p:spPr>
          <a:xfrm>
            <a:off x="2141375" y="3554525"/>
            <a:ext cx="14760800" cy="6032679"/>
          </a:xfrm>
        </p:spPr>
      </p:pic>
    </p:spTree>
    <p:extLst>
      <p:ext uri="{BB962C8B-B14F-4D97-AF65-F5344CB8AC3E}">
        <p14:creationId xmlns:p14="http://schemas.microsoft.com/office/powerpoint/2010/main" val="1695986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274-9FC5-5181-B9BC-E2352D280D54}"/>
              </a:ext>
            </a:extLst>
          </p:cNvPr>
          <p:cNvSpPr>
            <a:spLocks noGrp="1"/>
          </p:cNvSpPr>
          <p:nvPr>
            <p:ph type="title"/>
          </p:nvPr>
        </p:nvSpPr>
        <p:spPr>
          <a:xfrm>
            <a:off x="1370693" y="914401"/>
            <a:ext cx="15530642" cy="1989482"/>
          </a:xfrm>
        </p:spPr>
        <p:txBody>
          <a:bodyPr vert="horz" lIns="137160" tIns="68580" rIns="137160" bIns="68580" rtlCol="0" anchor="ct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solidFill>
              </a:rPr>
              <a:t>Checking Potability</a:t>
            </a:r>
          </a:p>
        </p:txBody>
      </p:sp>
      <p:pic>
        <p:nvPicPr>
          <p:cNvPr id="5" name="Content Placeholder 4" descr="A blue and red circle with black background&#10;&#10;Description automatically generated">
            <a:extLst>
              <a:ext uri="{FF2B5EF4-FFF2-40B4-BE49-F238E27FC236}">
                <a16:creationId xmlns:a16="http://schemas.microsoft.com/office/drawing/2014/main" id="{F8F33204-4A68-FD53-74F3-2D29E8EC15A8}"/>
              </a:ext>
            </a:extLst>
          </p:cNvPr>
          <p:cNvPicPr>
            <a:picLocks noGrp="1" noChangeAspect="1"/>
          </p:cNvPicPr>
          <p:nvPr>
            <p:ph sz="half" idx="2"/>
          </p:nvPr>
        </p:nvPicPr>
        <p:blipFill rotWithShape="1">
          <a:blip r:embed="rId3"/>
          <a:srcRect l="19647" r="20166" b="1"/>
          <a:stretch/>
        </p:blipFill>
        <p:spPr>
          <a:xfrm>
            <a:off x="1526083" y="3316403"/>
            <a:ext cx="7249886" cy="523977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2" name="Content Placeholder 2">
            <a:extLst>
              <a:ext uri="{FF2B5EF4-FFF2-40B4-BE49-F238E27FC236}">
                <a16:creationId xmlns:a16="http://schemas.microsoft.com/office/drawing/2014/main" id="{D1772228-823A-846B-C987-3D72A0C69344}"/>
              </a:ext>
            </a:extLst>
          </p:cNvPr>
          <p:cNvSpPr>
            <a:spLocks noGrp="1"/>
          </p:cNvSpPr>
          <p:nvPr>
            <p:ph sz="half" idx="1"/>
          </p:nvPr>
        </p:nvSpPr>
        <p:spPr>
          <a:xfrm>
            <a:off x="9376043" y="3144096"/>
            <a:ext cx="7525290" cy="5542704"/>
          </a:xfrm>
        </p:spPr>
        <p:txBody>
          <a:bodyPr vert="horz" lIns="137160" tIns="68580" rIns="137160" bIns="68580" rtlCol="0">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We are checking the potability in Pie chart</a:t>
            </a:r>
          </a:p>
          <a:p>
            <a:r>
              <a:rPr lang="en-US" dirty="0"/>
              <a:t>Non potability has 61% and Potability has 39%</a:t>
            </a:r>
          </a:p>
        </p:txBody>
      </p:sp>
    </p:spTree>
    <p:extLst>
      <p:ext uri="{BB962C8B-B14F-4D97-AF65-F5344CB8AC3E}">
        <p14:creationId xmlns:p14="http://schemas.microsoft.com/office/powerpoint/2010/main" val="111797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endParaRPr lang="en-US" sz="4050"/>
          </a:p>
        </p:txBody>
      </p:sp>
      <p:sp>
        <p:nvSpPr>
          <p:cNvPr id="2" name="Title 1">
            <a:extLst>
              <a:ext uri="{FF2B5EF4-FFF2-40B4-BE49-F238E27FC236}">
                <a16:creationId xmlns:a16="http://schemas.microsoft.com/office/drawing/2014/main" id="{F3221409-606F-E3A4-007F-FF2E6694AC49}"/>
              </a:ext>
            </a:extLst>
          </p:cNvPr>
          <p:cNvSpPr>
            <a:spLocks noGrp="1"/>
          </p:cNvSpPr>
          <p:nvPr>
            <p:ph type="title"/>
          </p:nvPr>
        </p:nvSpPr>
        <p:spPr>
          <a:xfrm>
            <a:off x="1924055" y="1934832"/>
            <a:ext cx="8782047" cy="6417336"/>
          </a:xfrm>
        </p:spPr>
        <p:txBody>
          <a:bodyPr vert="horz" lIns="137160" tIns="68580" rIns="137160" bIns="68580" rtlCol="0" anchor="ct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r"/>
            <a:r>
              <a:rPr lang="en-US" sz="7500"/>
              <a:t>Methodology</a:t>
            </a:r>
          </a:p>
        </p:txBody>
      </p:sp>
      <p:cxnSp>
        <p:nvCxnSpPr>
          <p:cNvPr id="27" name="Straight Connector 26">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91717" y="3709988"/>
            <a:ext cx="0" cy="28670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74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0AC1A-8772-C4DE-D4E0-F42D6B54A567}"/>
              </a:ext>
            </a:extLst>
          </p:cNvPr>
          <p:cNvSpPr>
            <a:spLocks noGrp="1"/>
          </p:cNvSpPr>
          <p:nvPr>
            <p:ph idx="1"/>
          </p:nvPr>
        </p:nvSpPr>
        <p:spPr>
          <a:xfrm>
            <a:off x="348989" y="540854"/>
            <a:ext cx="17677754" cy="9634179"/>
          </a:xfrm>
        </p:spPr>
        <p:txBody>
          <a:bodyPr>
            <a:normAutofit fontScale="85000" lnSpcReduction="2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l"/>
            <a:r>
              <a:rPr lang="en-US" sz="3000" b="0" i="0">
                <a:effectLst/>
                <a:latin typeface="Times New Roman" panose="02020603050405020304" pitchFamily="18" charset="0"/>
                <a:cs typeface="Times New Roman" panose="02020603050405020304" pitchFamily="18" charset="0"/>
              </a:rPr>
              <a:t>The Water Quality Monitoring and Forecasting System project aims to provide real-time monitoring and predictive capabilities for water quality parameters in various water bodies. The methodology involves several key steps:</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Data Collection: </a:t>
            </a:r>
            <a:r>
              <a:rPr lang="en-US" sz="3000" b="0" i="0">
                <a:effectLst/>
                <a:latin typeface="Times New Roman" panose="02020603050405020304" pitchFamily="18" charset="0"/>
                <a:cs typeface="Times New Roman" panose="02020603050405020304" pitchFamily="18" charset="0"/>
              </a:rPr>
              <a:t>Acquire data from a network of sensors deployed across the water bodies. These sensors measure parameters such as temperature, pH, dissolved oxygen, turbidity, and chemical contaminants. Satellite imagery and meteorological data are also integrated to provide additional context.</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Data Preprocessing:</a:t>
            </a:r>
            <a:r>
              <a:rPr lang="en-US" sz="3000" b="0" i="0">
                <a:effectLst/>
                <a:latin typeface="Times New Roman" panose="02020603050405020304" pitchFamily="18" charset="0"/>
                <a:cs typeface="Times New Roman" panose="02020603050405020304" pitchFamily="18" charset="0"/>
              </a:rPr>
              <a:t> Clean, filter, and preprocess the collected data to remove noise and outliers. Time series data from sensors are synchronized, and missing values are imputed using appropriate techniques.</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Feature Engineering:</a:t>
            </a:r>
            <a:r>
              <a:rPr lang="en-US" sz="3000" b="0" i="0">
                <a:effectLst/>
                <a:latin typeface="Times New Roman" panose="02020603050405020304" pitchFamily="18" charset="0"/>
                <a:cs typeface="Times New Roman" panose="02020603050405020304" pitchFamily="18" charset="0"/>
              </a:rPr>
              <a:t> Extract relevant features from the data to capture patterns and correlations between different parameters. Features may include temporal trends, seasonal variations, and spatial dependencies.</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Machine Learning Models:</a:t>
            </a:r>
            <a:r>
              <a:rPr lang="en-US" sz="3000" b="0" i="0">
                <a:effectLst/>
                <a:latin typeface="Times New Roman" panose="02020603050405020304" pitchFamily="18" charset="0"/>
                <a:cs typeface="Times New Roman" panose="02020603050405020304" pitchFamily="18" charset="0"/>
              </a:rPr>
              <a:t> Develop machine learning models for water quality prediction. Time series forecasting models like ARIMA, LSTM, and XGBoost are trained to predict future values of water quality parameters based on historical data. Classification models are used to detect anomalies and identify potential pollution events.</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Data Fusion:</a:t>
            </a:r>
            <a:r>
              <a:rPr lang="en-US" sz="3000" b="0" i="0">
                <a:effectLst/>
                <a:latin typeface="Times New Roman" panose="02020603050405020304" pitchFamily="18" charset="0"/>
                <a:cs typeface="Times New Roman" panose="02020603050405020304" pitchFamily="18" charset="0"/>
              </a:rPr>
              <a:t> Integrate data from various sources, including sensor data, satellite imagery, and meteorological data, to create a comprehensive dataset for forecasting and monitoring.</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Model Training and Validation:</a:t>
            </a:r>
            <a:r>
              <a:rPr lang="en-US" sz="3000" b="0" i="0">
                <a:effectLst/>
                <a:latin typeface="Times New Roman" panose="02020603050405020304" pitchFamily="18" charset="0"/>
                <a:cs typeface="Times New Roman" panose="02020603050405020304" pitchFamily="18" charset="0"/>
              </a:rPr>
              <a:t> Train the machine learning models using historical data and validate their performance using cross-validation techniques. Evaluate the models based on metrics like Mean Absolute Error (MAE), Root Mean Square Error (RMSE), and accuracy for classification models.</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Real-Time Monitoring:</a:t>
            </a:r>
            <a:r>
              <a:rPr lang="en-US" sz="3000" b="0" i="0">
                <a:effectLst/>
                <a:latin typeface="Times New Roman" panose="02020603050405020304" pitchFamily="18" charset="0"/>
                <a:cs typeface="Times New Roman" panose="02020603050405020304" pitchFamily="18" charset="0"/>
              </a:rPr>
              <a:t> Implement a real-time monitoring system that continuously collects data from sensors and updates the models with the most recent information.</a:t>
            </a:r>
          </a:p>
          <a:p>
            <a:pPr algn="l">
              <a:buFont typeface="+mj-lt"/>
              <a:buAutoNum type="arabicPeriod"/>
            </a:pPr>
            <a:r>
              <a:rPr lang="en-US" sz="3000" b="1" i="0">
                <a:effectLst/>
                <a:latin typeface="Times New Roman" panose="02020603050405020304" pitchFamily="18" charset="0"/>
                <a:cs typeface="Times New Roman" panose="02020603050405020304" pitchFamily="18" charset="0"/>
              </a:rPr>
              <a:t>Visualization:</a:t>
            </a:r>
            <a:r>
              <a:rPr lang="en-US" sz="3000" b="0" i="0">
                <a:effectLst/>
                <a:latin typeface="Times New Roman" panose="02020603050405020304" pitchFamily="18" charset="0"/>
                <a:cs typeface="Times New Roman" panose="02020603050405020304" pitchFamily="18" charset="0"/>
              </a:rPr>
              <a:t> Create user-friendly dashboards to visualize water quality parameters in real-time. These dashboards provide insights into the current state of water bodies and facilitate data-driven decision-making.</a:t>
            </a:r>
          </a:p>
          <a:p>
            <a:endParaRPr lang="en-US" dirty="0"/>
          </a:p>
        </p:txBody>
      </p:sp>
    </p:spTree>
    <p:extLst>
      <p:ext uri="{BB962C8B-B14F-4D97-AF65-F5344CB8AC3E}">
        <p14:creationId xmlns:p14="http://schemas.microsoft.com/office/powerpoint/2010/main" val="2235172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0E64-AC26-6822-A589-24F97333F918}"/>
              </a:ext>
            </a:extLst>
          </p:cNvPr>
          <p:cNvSpPr>
            <a:spLocks noGrp="1"/>
          </p:cNvSpPr>
          <p:nvPr>
            <p:ph type="title"/>
          </p:nvPr>
        </p:nvSpPr>
        <p:spPr>
          <a:xfrm>
            <a:off x="1703672" y="1683545"/>
            <a:ext cx="8844587" cy="3581400"/>
          </a:xfrm>
        </p:spPr>
        <p:txBody>
          <a:bodyPr vert="horz" lIns="137160" tIns="68580" rIns="137160" bIns="68580" rtlCol="0" anchor="b">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7200"/>
              <a:t>Experiments</a:t>
            </a:r>
          </a:p>
        </p:txBody>
      </p:sp>
      <p:pic>
        <p:nvPicPr>
          <p:cNvPr id="6" name="Graphic 5" descr="Flask">
            <a:extLst>
              <a:ext uri="{FF2B5EF4-FFF2-40B4-BE49-F238E27FC236}">
                <a16:creationId xmlns:a16="http://schemas.microsoft.com/office/drawing/2014/main" id="{15F05422-05AB-2D8D-FC95-69D664E458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18105" y="2233046"/>
            <a:ext cx="5104151" cy="5104151"/>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150906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7DBBE-D119-F723-0C1C-023AEB3E3534}"/>
              </a:ext>
            </a:extLst>
          </p:cNvPr>
          <p:cNvSpPr>
            <a:spLocks noGrp="1"/>
          </p:cNvSpPr>
          <p:nvPr>
            <p:ph idx="1"/>
          </p:nvPr>
        </p:nvSpPr>
        <p:spPr>
          <a:xfrm>
            <a:off x="172616" y="293916"/>
            <a:ext cx="17942768" cy="9993084"/>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0" indent="0" algn="l">
              <a:buNone/>
            </a:pPr>
            <a:r>
              <a:rPr lang="en-US" b="0" i="0" dirty="0">
                <a:effectLst/>
                <a:latin typeface="Times New Roman" panose="02020603050405020304" pitchFamily="18" charset="0"/>
                <a:cs typeface="Times New Roman" panose="02020603050405020304" pitchFamily="18" charset="0"/>
              </a:rPr>
              <a:t>The experimental phase of the Water Quality Monitoring and Forecasting System project involves testing and validating the developed system:</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Collection and Sensor Deployment:</a:t>
            </a:r>
            <a:r>
              <a:rPr lang="en-US" b="0" i="0" dirty="0">
                <a:effectLst/>
                <a:latin typeface="Times New Roman" panose="02020603050405020304" pitchFamily="18" charset="0"/>
                <a:cs typeface="Times New Roman" panose="02020603050405020304" pitchFamily="18" charset="0"/>
              </a:rPr>
              <a:t> Deploy a network of water quality sensors in various water bodies, including rivers, lakes, and reservoirs. Collect real-time data over an extended period.</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Model Training:</a:t>
            </a:r>
            <a:r>
              <a:rPr lang="en-US" b="0" i="0" dirty="0">
                <a:effectLst/>
                <a:latin typeface="Times New Roman" panose="02020603050405020304" pitchFamily="18" charset="0"/>
                <a:cs typeface="Times New Roman" panose="02020603050405020304" pitchFamily="18" charset="0"/>
              </a:rPr>
              <a:t> Train the machine learning models using historical data collected from the sensors. Optimize model hyperparameters and evaluate their performance.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Real-Time Monitoring:</a:t>
            </a:r>
            <a:r>
              <a:rPr lang="en-US" b="0" i="0" dirty="0">
                <a:effectLst/>
                <a:latin typeface="Times New Roman" panose="02020603050405020304" pitchFamily="18" charset="0"/>
                <a:cs typeface="Times New Roman" panose="02020603050405020304" pitchFamily="18" charset="0"/>
              </a:rPr>
              <a:t> Implement the real-time monitoring system to collect data from the deployed sensors and update the models in real-time.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Forecasting:</a:t>
            </a:r>
            <a:r>
              <a:rPr lang="en-US" b="0" i="0" dirty="0">
                <a:effectLst/>
                <a:latin typeface="Times New Roman" panose="02020603050405020304" pitchFamily="18" charset="0"/>
                <a:cs typeface="Times New Roman" panose="02020603050405020304" pitchFamily="18" charset="0"/>
              </a:rPr>
              <a:t> Assess the accuracy of the water quality forecasting models by comparing their predictions with actual measurements. Evaluate the system's ability to provide timely and accurate forecasts of water quality parameters.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Anomaly Detection:</a:t>
            </a:r>
            <a:r>
              <a:rPr lang="en-US" b="0" i="0" dirty="0">
                <a:effectLst/>
                <a:latin typeface="Times New Roman" panose="02020603050405020304" pitchFamily="18" charset="0"/>
                <a:cs typeface="Times New Roman" panose="02020603050405020304" pitchFamily="18" charset="0"/>
              </a:rPr>
              <a:t> Test the anomaly detection models' effectiveness in identifying pollution events or unusual changes in water quality. Verify the system's ability to trigger alerts when anomalies are detected.</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User Feedback:</a:t>
            </a:r>
            <a:r>
              <a:rPr lang="en-US" b="0" i="0" dirty="0">
                <a:effectLst/>
                <a:latin typeface="Times New Roman" panose="02020603050405020304" pitchFamily="18" charset="0"/>
                <a:cs typeface="Times New Roman" panose="02020603050405020304" pitchFamily="18" charset="0"/>
              </a:rPr>
              <a:t> Collect feedback from users, which may include environmental agencies, water resource managers, and the general public, to assess the system's usability and usefulness.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Performance Metrics:</a:t>
            </a:r>
            <a:r>
              <a:rPr lang="en-US" b="0" i="0" dirty="0">
                <a:effectLst/>
                <a:latin typeface="Times New Roman" panose="02020603050405020304" pitchFamily="18" charset="0"/>
                <a:cs typeface="Times New Roman" panose="02020603050405020304" pitchFamily="18" charset="0"/>
              </a:rPr>
              <a:t> Measure the system's overall performance using appropriate metrics, including prediction accuracy, response time, and alert precision.</a:t>
            </a:r>
          </a:p>
          <a:p>
            <a:endParaRPr lang="en-US" dirty="0"/>
          </a:p>
        </p:txBody>
      </p:sp>
    </p:spTree>
    <p:extLst>
      <p:ext uri="{BB962C8B-B14F-4D97-AF65-F5344CB8AC3E}">
        <p14:creationId xmlns:p14="http://schemas.microsoft.com/office/powerpoint/2010/main" val="1200093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BF71-BC69-F0AF-4792-F7B5262168FC}"/>
              </a:ext>
            </a:extLst>
          </p:cNvPr>
          <p:cNvSpPr>
            <a:spLocks noGrp="1"/>
          </p:cNvSpPr>
          <p:nvPr>
            <p:ph type="title"/>
          </p:nvPr>
        </p:nvSpPr>
        <p:spPr>
          <a:xfrm>
            <a:off x="321908" y="145208"/>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solidFill>
              </a:rPr>
              <a:t>References</a:t>
            </a:r>
          </a:p>
        </p:txBody>
      </p:sp>
      <p:sp>
        <p:nvSpPr>
          <p:cNvPr id="3" name="Content Placeholder 2">
            <a:extLst>
              <a:ext uri="{FF2B5EF4-FFF2-40B4-BE49-F238E27FC236}">
                <a16:creationId xmlns:a16="http://schemas.microsoft.com/office/drawing/2014/main" id="{4A43E620-7423-212F-5473-3129FEBDEE81}"/>
              </a:ext>
            </a:extLst>
          </p:cNvPr>
          <p:cNvSpPr>
            <a:spLocks noGrp="1"/>
          </p:cNvSpPr>
          <p:nvPr>
            <p:ph idx="1"/>
          </p:nvPr>
        </p:nvSpPr>
        <p:spPr>
          <a:xfrm>
            <a:off x="160953" y="1863497"/>
            <a:ext cx="17966094" cy="8278295"/>
          </a:xfrm>
        </p:spPr>
        <p:txBody>
          <a:bodyPr>
            <a:normAutofit fontScale="85000" lnSpcReduction="1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l" rtl="0" fontAlgn="base">
              <a:buFont typeface="Arial" panose="020B0604020202020204" pitchFamily="34" charset="0"/>
              <a:buChar char="•"/>
            </a:pPr>
            <a:r>
              <a:rPr lang="en-US" sz="2700" b="0" i="0" u="none" strike="noStrike" dirty="0">
                <a:solidFill>
                  <a:srgbClr val="FFFFFF"/>
                </a:solidFill>
                <a:effectLst/>
                <a:latin typeface="Rockwell" panose="02060603020205020403" pitchFamily="18" charset="0"/>
              </a:rPr>
              <a:t>Ubah, J.I., Orakwe, L.C., Ogbu, K.N. et al. Forecasting water quality parameters using artificial neural network for irrigation purposes. Sci Rep 11, 24438 (2021). </a:t>
            </a:r>
            <a:r>
              <a:rPr lang="en-US" sz="2700" b="0" i="0" u="sng" strike="noStrike" dirty="0">
                <a:solidFill>
                  <a:srgbClr val="6BA9DA"/>
                </a:solidFill>
                <a:effectLst/>
                <a:latin typeface="Rockwell" panose="02060603020205020403" pitchFamily="18" charset="0"/>
                <a:hlinkClick r:id="rId2"/>
              </a:rPr>
              <a:t>https://doi.org/10.1038/s41598-021-04062-5</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u="none" strike="noStrike" dirty="0">
                <a:solidFill>
                  <a:srgbClr val="FFFFFF"/>
                </a:solidFill>
                <a:effectLst/>
                <a:latin typeface="Rockwell" panose="02060603020205020403" pitchFamily="18" charset="0"/>
              </a:rPr>
              <a:t>Link:- </a:t>
            </a:r>
            <a:r>
              <a:rPr lang="en-US" sz="2700" b="0" i="0" u="sng" strike="noStrike" dirty="0">
                <a:solidFill>
                  <a:srgbClr val="6BA9DA"/>
                </a:solidFill>
                <a:effectLst/>
                <a:latin typeface="Rockwell" panose="02060603020205020403" pitchFamily="18" charset="0"/>
                <a:hlinkClick r:id="rId3"/>
              </a:rPr>
              <a:t>https://www.nature.com/articles/s41598-021-04062-5</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0" i="0" u="none" strike="noStrike" dirty="0">
                <a:solidFill>
                  <a:srgbClr val="FFFFFF"/>
                </a:solidFill>
                <a:effectLst/>
                <a:latin typeface="Rockwell" panose="02060603020205020403" pitchFamily="18" charset="0"/>
              </a:rPr>
              <a:t>Shams, M.Y., Elshewey, A.M., El-</a:t>
            </a:r>
            <a:r>
              <a:rPr lang="en-US" sz="2700" b="0" i="0" u="none" strike="noStrike" dirty="0" err="1">
                <a:solidFill>
                  <a:srgbClr val="FFFFFF"/>
                </a:solidFill>
                <a:effectLst/>
                <a:latin typeface="Rockwell" panose="02060603020205020403" pitchFamily="18" charset="0"/>
              </a:rPr>
              <a:t>kenawy</a:t>
            </a:r>
            <a:r>
              <a:rPr lang="en-US" sz="2700" b="0" i="0" u="none" strike="noStrike" dirty="0">
                <a:solidFill>
                  <a:srgbClr val="FFFFFF"/>
                </a:solidFill>
                <a:effectLst/>
                <a:latin typeface="Rockwell" panose="02060603020205020403" pitchFamily="18" charset="0"/>
              </a:rPr>
              <a:t>, ES.M. et al. Water quality prediction using machine learning models based on grid search method. Multimed Tools Appl (2023). https://doi.org/10.1007/s11042-023-16737-4</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u="none" strike="noStrike" dirty="0">
                <a:solidFill>
                  <a:srgbClr val="FFFFFF"/>
                </a:solidFill>
                <a:effectLst/>
                <a:latin typeface="Rockwell" panose="02060603020205020403" pitchFamily="18" charset="0"/>
              </a:rPr>
              <a:t>Link:- </a:t>
            </a:r>
            <a:r>
              <a:rPr lang="en-US" sz="2700" b="0" i="0" u="sng" strike="noStrike" dirty="0">
                <a:solidFill>
                  <a:srgbClr val="6BA9DA"/>
                </a:solidFill>
                <a:effectLst/>
                <a:latin typeface="Rockwell" panose="02060603020205020403" pitchFamily="18" charset="0"/>
                <a:hlinkClick r:id="rId4"/>
              </a:rPr>
              <a:t>https://link.springer.com/article/10.1007/s11042-023-16737-4</a:t>
            </a: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0" i="0" u="none" strike="noStrike" dirty="0">
                <a:solidFill>
                  <a:srgbClr val="FFFFFF"/>
                </a:solidFill>
                <a:effectLst/>
                <a:latin typeface="Rockwell" panose="02060603020205020403" pitchFamily="18" charset="0"/>
              </a:rPr>
              <a:t>Irwan, D., Ali, M., Ahmed, A.N. et al. Predicting Water Quality with Artificial Intelligence: A Review of Methods and Applications. Arch Computat Methods Eng 30, 4633–4652 (2023). </a:t>
            </a:r>
            <a:r>
              <a:rPr lang="en-US" sz="2700" b="0" i="0" u="sng" strike="noStrike" dirty="0">
                <a:solidFill>
                  <a:srgbClr val="6BA9DA"/>
                </a:solidFill>
                <a:effectLst/>
                <a:latin typeface="Rockwell" panose="02060603020205020403" pitchFamily="18" charset="0"/>
                <a:hlinkClick r:id="rId5"/>
              </a:rPr>
              <a:t>https://doi.org/10.1007/s11831-023-09947-4</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u="sng" dirty="0">
                <a:solidFill>
                  <a:srgbClr val="FFFFFF"/>
                </a:solidFill>
                <a:effectLst/>
                <a:latin typeface="Rockwell" panose="02060603020205020403" pitchFamily="18" charset="0"/>
              </a:rPr>
              <a:t>Link:- </a:t>
            </a:r>
            <a:r>
              <a:rPr lang="en-US" sz="2700" b="0" i="0" u="sng" strike="noStrike" dirty="0">
                <a:solidFill>
                  <a:srgbClr val="45ADF8"/>
                </a:solidFill>
                <a:effectLst/>
                <a:latin typeface="Rockwell" panose="02060603020205020403" pitchFamily="18" charset="0"/>
                <a:hlinkClick r:id="rId6"/>
              </a:rPr>
              <a:t>https://link.springer.com/article/10.1007/s11831-023-09947-4</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333333"/>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0" i="0" u="none" strike="noStrike" dirty="0">
                <a:solidFill>
                  <a:srgbClr val="FFFFFF"/>
                </a:solidFill>
                <a:effectLst/>
                <a:latin typeface="Rockwell" panose="02060603020205020403" pitchFamily="18" charset="0"/>
              </a:rPr>
              <a:t>Ali Najah Ahmed, Faridah Binti Othman, Haitham Abdulmohsin Afan, Rusul Khaleel Ibrahim, Chow Ming Fai, Md Shabbir Hossain, Mohammad Ehteram, Ahmed Elshafie, "Machine learning methods for better water quality prediction", Journal of Hydrology, Volume 578,2019,124084,ISSN 0022-1694, </a:t>
            </a:r>
            <a:r>
              <a:rPr lang="en-US" sz="2700" b="0" i="0" u="sng" strike="noStrike" dirty="0">
                <a:solidFill>
                  <a:srgbClr val="6BA9DA"/>
                </a:solidFill>
                <a:effectLst/>
                <a:latin typeface="Rockwell" panose="02060603020205020403" pitchFamily="18" charset="0"/>
                <a:hlinkClick r:id="rId7"/>
              </a:rPr>
              <a:t>https://doi.org/10.1016/j.jhydrol.2019.124084</a:t>
            </a:r>
            <a:r>
              <a:rPr lang="en-US" sz="2700" b="0" i="0" u="none" strike="noStrike" dirty="0">
                <a:solidFill>
                  <a:srgbClr val="FFFFFF"/>
                </a:solidFill>
                <a:effectLst/>
                <a:latin typeface="Rockwell" panose="02060603020205020403" pitchFamily="18" charset="0"/>
              </a:rPr>
              <a:t>.</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u="none" strike="noStrike" dirty="0">
                <a:solidFill>
                  <a:srgbClr val="FFFFFF"/>
                </a:solidFill>
                <a:effectLst/>
                <a:latin typeface="Rockwell" panose="02060603020205020403" pitchFamily="18" charset="0"/>
              </a:rPr>
              <a:t>Link:- </a:t>
            </a:r>
            <a:r>
              <a:rPr lang="en-US" sz="2700" b="0" i="0" u="sng" strike="noStrike" dirty="0">
                <a:solidFill>
                  <a:srgbClr val="6BA9DA"/>
                </a:solidFill>
                <a:effectLst/>
                <a:latin typeface="Rockwell" panose="02060603020205020403" pitchFamily="18" charset="0"/>
                <a:hlinkClick r:id="rId8"/>
              </a:rPr>
              <a:t>https://www.sciencedirect.com/science/article/pii/S0022169419308194</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0" i="0" u="none" strike="noStrike" dirty="0">
                <a:solidFill>
                  <a:srgbClr val="FFFFFF"/>
                </a:solidFill>
                <a:effectLst/>
                <a:latin typeface="Rockwell" panose="02060603020205020403" pitchFamily="18" charset="0"/>
              </a:rPr>
              <a:t>Osim Kumar Pal, "The Quality of Drinkable Water using Machine Learning Techniques", June 2022, DOI:10.22161/ijaers.96.2 </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u="none" strike="noStrike" dirty="0">
                <a:solidFill>
                  <a:srgbClr val="FFFFFF"/>
                </a:solidFill>
                <a:effectLst/>
                <a:latin typeface="Rockwell" panose="02060603020205020403" pitchFamily="18" charset="0"/>
              </a:rPr>
              <a:t>Link:- </a:t>
            </a:r>
            <a:r>
              <a:rPr lang="en-US" sz="2700" b="0" i="0" u="sng" strike="noStrike" dirty="0">
                <a:solidFill>
                  <a:srgbClr val="6BA9DA"/>
                </a:solidFill>
                <a:effectLst/>
                <a:latin typeface="Rockwell" panose="02060603020205020403" pitchFamily="18" charset="0"/>
                <a:hlinkClick r:id="rId9"/>
              </a:rPr>
              <a:t>https://www.researchgate.net/publication/361118196_The_Quality_of_Drinkable_Water_using_Machine_Learning_Techniques</a:t>
            </a: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1160474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D772-997A-5ECA-162B-FFA163BE5838}"/>
              </a:ext>
            </a:extLst>
          </p:cNvPr>
          <p:cNvSpPr>
            <a:spLocks noGrp="1"/>
          </p:cNvSpPr>
          <p:nvPr>
            <p:ph type="title"/>
          </p:nvPr>
        </p:nvSpPr>
        <p:spPr>
          <a:xfrm>
            <a:off x="1056368" y="114301"/>
            <a:ext cx="15530642" cy="198948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5400" b="1" i="0" u="none" strike="noStrike" cap="all" dirty="0">
                <a:solidFill>
                  <a:schemeClr val="bg2"/>
                </a:solidFill>
                <a:effectLst/>
                <a:latin typeface="Bookman Old Style" panose="02050604050505020204" pitchFamily="18" charset="0"/>
              </a:rPr>
              <a:t>FUTURE WORK</a:t>
            </a:r>
            <a:r>
              <a:rPr lang="en-US" sz="5400" b="0" i="0" dirty="0">
                <a:solidFill>
                  <a:schemeClr val="bg2"/>
                </a:solidFill>
                <a:effectLst/>
                <a:latin typeface="Bookman Old Style" panose="02050604050505020204" pitchFamily="18" charset="0"/>
              </a:rPr>
              <a:t>​</a:t>
            </a:r>
            <a:endParaRPr lang="en-US" sz="5400" dirty="0">
              <a:solidFill>
                <a:schemeClr val="bg2"/>
              </a:solidFill>
            </a:endParaRPr>
          </a:p>
        </p:txBody>
      </p:sp>
      <p:sp>
        <p:nvSpPr>
          <p:cNvPr id="3" name="Content Placeholder 2">
            <a:extLst>
              <a:ext uri="{FF2B5EF4-FFF2-40B4-BE49-F238E27FC236}">
                <a16:creationId xmlns:a16="http://schemas.microsoft.com/office/drawing/2014/main" id="{2CEF4AE9-D7AD-1920-52F2-6338642C61D5}"/>
              </a:ext>
            </a:extLst>
          </p:cNvPr>
          <p:cNvSpPr>
            <a:spLocks noGrp="1"/>
          </p:cNvSpPr>
          <p:nvPr>
            <p:ph idx="1"/>
          </p:nvPr>
        </p:nvSpPr>
        <p:spPr>
          <a:xfrm>
            <a:off x="722673" y="2103782"/>
            <a:ext cx="17240862" cy="7954619"/>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Advanced Data Analysis</a:t>
            </a:r>
            <a:r>
              <a:rPr lang="en-US" sz="2700" b="0" i="0" u="none" strike="noStrike" dirty="0">
                <a:solidFill>
                  <a:srgbClr val="FFFFFF"/>
                </a:solidFill>
                <a:effectLst/>
                <a:latin typeface="Rockwell" panose="02060603020205020403" pitchFamily="18" charset="0"/>
              </a:rPr>
              <a:t>: Explore more advanced data analysis techniques and algorithms to improve the accuracy of water quality predictions.</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Machine Learning Enhancements</a:t>
            </a:r>
            <a:r>
              <a:rPr lang="en-US" sz="2700" b="1" i="0" u="none" strike="noStrike" dirty="0">
                <a:solidFill>
                  <a:srgbClr val="FFFFFF"/>
                </a:solidFill>
                <a:effectLst/>
                <a:latin typeface="Rockwell" panose="02060603020205020403" pitchFamily="18" charset="0"/>
              </a:rPr>
              <a:t>:</a:t>
            </a:r>
            <a:r>
              <a:rPr lang="en-US" sz="2700" b="1" i="1" u="none" strike="noStrike" dirty="0">
                <a:solidFill>
                  <a:srgbClr val="FFFFFF"/>
                </a:solidFill>
                <a:effectLst/>
                <a:latin typeface="Rockwell" panose="02060603020205020403" pitchFamily="18" charset="0"/>
              </a:rPr>
              <a:t> </a:t>
            </a:r>
            <a:r>
              <a:rPr lang="en-US" sz="2700" b="0" i="0" u="none" strike="noStrike" dirty="0">
                <a:solidFill>
                  <a:srgbClr val="FFFFFF"/>
                </a:solidFill>
                <a:effectLst/>
                <a:latin typeface="Rockwell" panose="02060603020205020403" pitchFamily="18" charset="0"/>
              </a:rPr>
              <a:t>Implement more sophisticated machine learning models to predict water quality parameters, such as deep learning neural networks.</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Environmental Impact Assessment</a:t>
            </a:r>
            <a:r>
              <a:rPr lang="en-US" sz="2700" b="0" i="0" u="none" strike="noStrike" dirty="0">
                <a:solidFill>
                  <a:srgbClr val="FFFFFF"/>
                </a:solidFill>
                <a:effectLst/>
                <a:latin typeface="Rockwell" panose="02060603020205020403" pitchFamily="18" charset="0"/>
              </a:rPr>
              <a:t>: Expand the system to assess the environmental impact of water quality on ecosystems, agriculture, and public health</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Continuous Improvement</a:t>
            </a:r>
            <a:r>
              <a:rPr lang="en-US" sz="2700" b="0" i="0" u="none" strike="noStrike" dirty="0">
                <a:solidFill>
                  <a:srgbClr val="FFFFFF"/>
                </a:solidFill>
                <a:effectLst/>
                <a:latin typeface="Rockwell" panose="02060603020205020403" pitchFamily="18" charset="0"/>
              </a:rPr>
              <a:t>: Regularly update and improve the system based on user feedback and emerging technologies.</a:t>
            </a: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2111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A1C-DD3F-DEF9-440F-869E93525F02}"/>
              </a:ext>
            </a:extLst>
          </p:cNvPr>
          <p:cNvSpPr>
            <a:spLocks noGrp="1"/>
          </p:cNvSpPr>
          <p:nvPr>
            <p:ph type="title"/>
          </p:nvPr>
        </p:nvSpPr>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Abstract</a:t>
            </a:r>
          </a:p>
        </p:txBody>
      </p:sp>
      <p:sp>
        <p:nvSpPr>
          <p:cNvPr id="3" name="Content Placeholder 2">
            <a:extLst>
              <a:ext uri="{FF2B5EF4-FFF2-40B4-BE49-F238E27FC236}">
                <a16:creationId xmlns:a16="http://schemas.microsoft.com/office/drawing/2014/main" id="{5AAEB910-3E2F-C862-7494-7E0E3BF13777}"/>
              </a:ext>
            </a:extLst>
          </p:cNvPr>
          <p:cNvSpPr>
            <a:spLocks noGrp="1"/>
          </p:cNvSpPr>
          <p:nvPr>
            <p:ph idx="1"/>
          </p:nvPr>
        </p:nvSpPr>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Targeted problem </a:t>
            </a:r>
          </a:p>
          <a:p>
            <a:r>
              <a:rPr lang="en-US" dirty="0"/>
              <a:t>Research question</a:t>
            </a:r>
          </a:p>
          <a:p>
            <a:r>
              <a:rPr lang="en-US" dirty="0"/>
              <a:t> Dataset</a:t>
            </a:r>
          </a:p>
          <a:p>
            <a:r>
              <a:rPr lang="en-US" dirty="0"/>
              <a:t>Why this project ?</a:t>
            </a:r>
          </a:p>
          <a:p>
            <a:r>
              <a:rPr lang="en-US" dirty="0"/>
              <a:t>Questions</a:t>
            </a:r>
          </a:p>
          <a:p>
            <a:pPr marL="0" indent="0">
              <a:buNone/>
            </a:pPr>
            <a:endParaRPr lang="en-US" dirty="0"/>
          </a:p>
        </p:txBody>
      </p:sp>
    </p:spTree>
    <p:extLst>
      <p:ext uri="{BB962C8B-B14F-4D97-AF65-F5344CB8AC3E}">
        <p14:creationId xmlns:p14="http://schemas.microsoft.com/office/powerpoint/2010/main" val="473269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F151-F9BE-D116-12DE-7601BA96EEBE}"/>
              </a:ext>
            </a:extLst>
          </p:cNvPr>
          <p:cNvSpPr>
            <a:spLocks noGrp="1"/>
          </p:cNvSpPr>
          <p:nvPr>
            <p:ph type="title"/>
          </p:nvPr>
        </p:nvSpPr>
        <p:spPr>
          <a:xfrm>
            <a:off x="1370693" y="324464"/>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solidFill>
                  <a:schemeClr val="bg2"/>
                </a:solidFill>
              </a:rPr>
              <a:t>LIMITATIONS</a:t>
            </a:r>
          </a:p>
        </p:txBody>
      </p:sp>
      <p:sp>
        <p:nvSpPr>
          <p:cNvPr id="3" name="Content Placeholder 2">
            <a:extLst>
              <a:ext uri="{FF2B5EF4-FFF2-40B4-BE49-F238E27FC236}">
                <a16:creationId xmlns:a16="http://schemas.microsoft.com/office/drawing/2014/main" id="{F1E1ABAE-0525-AA9B-F94C-F4EAFEFFFC0D}"/>
              </a:ext>
            </a:extLst>
          </p:cNvPr>
          <p:cNvSpPr>
            <a:spLocks noGrp="1"/>
          </p:cNvSpPr>
          <p:nvPr>
            <p:ph idx="1"/>
          </p:nvPr>
        </p:nvSpPr>
        <p:spPr>
          <a:xfrm>
            <a:off x="1488680" y="2465671"/>
            <a:ext cx="16297875" cy="664284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Data Quality and Availability</a:t>
            </a:r>
            <a:r>
              <a:rPr lang="en-US" sz="2700" b="0" i="0" u="none" strike="noStrike" dirty="0">
                <a:solidFill>
                  <a:srgbClr val="FFFFFF"/>
                </a:solidFill>
                <a:effectLst/>
                <a:latin typeface="Rockwell" panose="02060603020205020403" pitchFamily="18" charset="0"/>
              </a:rPr>
              <a:t>: Reliability of water quality predictions heavily depends on the quality and availability of data. Inadequate or inaccurate data can lead to less precise forecasts.</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Sensor Accuracy</a:t>
            </a:r>
            <a:r>
              <a:rPr lang="en-US" sz="2700" b="0" i="0" u="none" strike="noStrike" dirty="0">
                <a:solidFill>
                  <a:srgbClr val="FFFFFF"/>
                </a:solidFill>
                <a:effectLst/>
                <a:latin typeface="Rockwell" panose="02060603020205020403" pitchFamily="18" charset="0"/>
              </a:rPr>
              <a:t>: The accuracy of data collected by sensors and monitoring devices may vary, affecting the reliability of water quality assessments.</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Lack of Historical Data</a:t>
            </a:r>
            <a:r>
              <a:rPr lang="en-US" sz="2700" b="0" i="0" u="none" strike="noStrike" dirty="0">
                <a:solidFill>
                  <a:srgbClr val="FFFFFF"/>
                </a:solidFill>
                <a:effectLst/>
                <a:latin typeface="Rockwell" panose="02060603020205020403" pitchFamily="18" charset="0"/>
              </a:rPr>
              <a:t>: In areas with limited historical data, long-term trend analysis and predictive modeling may be less reliable.</a:t>
            </a:r>
            <a:r>
              <a:rPr lang="en-US" sz="2700" b="0" i="0" dirty="0">
                <a:solidFill>
                  <a:srgbClr val="FFFFFF"/>
                </a:solidFill>
                <a:effectLst/>
                <a:latin typeface="Rockwell" panose="02060603020205020403" pitchFamily="18" charset="0"/>
              </a:rPr>
              <a:t>​</a:t>
            </a:r>
            <a:br>
              <a:rPr lang="en-US" sz="2700" b="0" i="0" dirty="0">
                <a:solidFill>
                  <a:srgbClr val="FFFFFF"/>
                </a:solidFill>
                <a:effectLst/>
                <a:latin typeface="Rockwell" panose="02060603020205020403" pitchFamily="18" charset="0"/>
              </a:rPr>
            </a:b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700" b="1" i="1" u="sng" dirty="0">
                <a:solidFill>
                  <a:srgbClr val="FFFFFF"/>
                </a:solidFill>
                <a:effectLst/>
                <a:latin typeface="Rockwell" panose="02060603020205020403" pitchFamily="18" charset="0"/>
              </a:rPr>
              <a:t>Climate Variability</a:t>
            </a:r>
            <a:r>
              <a:rPr lang="en-US" sz="2700" b="0" i="0" u="none" strike="noStrike" dirty="0">
                <a:solidFill>
                  <a:srgbClr val="FFFFFF"/>
                </a:solidFill>
                <a:effectLst/>
                <a:latin typeface="Rockwell" panose="02060603020205020403" pitchFamily="18" charset="0"/>
              </a:rPr>
              <a:t>: The impact of climate change on water quality may introduce additional uncertainties into forecasts.</a:t>
            </a:r>
            <a:r>
              <a:rPr lang="en-US" sz="2700" b="0" i="0" dirty="0">
                <a:solidFill>
                  <a:srgbClr val="FFFFFF"/>
                </a:solidFill>
                <a:effectLst/>
                <a:latin typeface="Rockwell" panose="02060603020205020403" pitchFamily="18" charset="0"/>
              </a:rPr>
              <a:t>​</a:t>
            </a:r>
            <a:endParaRPr lang="en-US" b="0" i="0" dirty="0">
              <a:solidFill>
                <a:srgbClr val="FFFFFF"/>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99511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7EC9-3DB3-064E-483F-44F2ED6DD1E6}"/>
              </a:ext>
            </a:extLst>
          </p:cNvPr>
          <p:cNvSpPr>
            <a:spLocks noGrp="1"/>
          </p:cNvSpPr>
          <p:nvPr>
            <p:ph type="title"/>
          </p:nvPr>
        </p:nvSpPr>
        <p:spPr>
          <a:xfrm>
            <a:off x="1524649" y="396553"/>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7200" b="1" dirty="0">
                <a:solidFill>
                  <a:schemeClr val="bg2"/>
                </a:solidFill>
              </a:rPr>
              <a:t>Summary: </a:t>
            </a:r>
            <a:endParaRPr lang="hi-IN" sz="7200" b="1" dirty="0">
              <a:solidFill>
                <a:schemeClr val="bg2"/>
              </a:solidFill>
            </a:endParaRPr>
          </a:p>
        </p:txBody>
      </p:sp>
      <p:sp>
        <p:nvSpPr>
          <p:cNvPr id="3" name="Content Placeholder 2">
            <a:extLst>
              <a:ext uri="{FF2B5EF4-FFF2-40B4-BE49-F238E27FC236}">
                <a16:creationId xmlns:a16="http://schemas.microsoft.com/office/drawing/2014/main" id="{59965339-FA45-60BE-697A-B3B629BD62D4}"/>
              </a:ext>
            </a:extLst>
          </p:cNvPr>
          <p:cNvSpPr>
            <a:spLocks noGrp="1"/>
          </p:cNvSpPr>
          <p:nvPr>
            <p:ph idx="1"/>
          </p:nvPr>
        </p:nvSpPr>
        <p:spPr>
          <a:xfrm>
            <a:off x="1524648" y="2682231"/>
            <a:ext cx="15530643" cy="5542704"/>
          </a:xfrm>
        </p:spPr>
        <p:txBody>
          <a:bodyPr>
            <a:normAutofit lnSpcReduction="1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b="1" dirty="0"/>
              <a:t>Summary :</a:t>
            </a:r>
          </a:p>
          <a:p>
            <a:r>
              <a:rPr lang="en-US" b="1" dirty="0"/>
              <a:t>The Water Quality Monitoring and Forecasting System project aims to develop a comprehensive solution for assessing and predicting water quality in various aquatic environments. This project is driven by the growing concern for the preservation of clean and safe water resources and their impact on ecosystems and human health.</a:t>
            </a:r>
          </a:p>
          <a:p>
            <a:r>
              <a:rPr lang="en-US" b="1" i="0" dirty="0">
                <a:effectLst/>
                <a:latin typeface="Söhne"/>
              </a:rPr>
              <a:t>Project Impact:</a:t>
            </a:r>
            <a:r>
              <a:rPr lang="en-US" b="0" i="0" dirty="0">
                <a:solidFill>
                  <a:srgbClr val="374151"/>
                </a:solidFill>
                <a:effectLst/>
                <a:latin typeface="Söhne"/>
              </a:rPr>
              <a:t> </a:t>
            </a:r>
            <a:r>
              <a:rPr lang="en-US" b="1" dirty="0"/>
              <a:t>The Water Quality Monitoring and Forecasting System project has the potential to significantly impact environmental conservation, public health, and sustainable water resource management. By providing real-time data and predictive insights, it empowers stakeholders to make informed decisions and take proactive measures to safeguard water quality, ultimately contributing to a healthier and more sustainable future for communities and ecosystems alike.</a:t>
            </a:r>
            <a:endParaRPr lang="hi-IN" b="1" dirty="0"/>
          </a:p>
        </p:txBody>
      </p:sp>
    </p:spTree>
    <p:extLst>
      <p:ext uri="{BB962C8B-B14F-4D97-AF65-F5344CB8AC3E}">
        <p14:creationId xmlns:p14="http://schemas.microsoft.com/office/powerpoint/2010/main" val="1702784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C24C-BF9C-DFF2-9BDA-736F307CCC75}"/>
              </a:ext>
            </a:extLst>
          </p:cNvPr>
          <p:cNvSpPr>
            <a:spLocks noGrp="1"/>
          </p:cNvSpPr>
          <p:nvPr>
            <p:ph type="title"/>
          </p:nvPr>
        </p:nvSpPr>
        <p:spPr>
          <a:xfrm>
            <a:off x="1703672" y="1683545"/>
            <a:ext cx="8844587" cy="3581400"/>
          </a:xfrm>
        </p:spPr>
        <p:txBody>
          <a:bodyPr vert="horz" lIns="137160" tIns="68580" rIns="137160" bIns="68580" rtlCol="0" anchor="b">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7200"/>
              <a:t>THANK YOU</a:t>
            </a:r>
          </a:p>
        </p:txBody>
      </p:sp>
      <p:pic>
        <p:nvPicPr>
          <p:cNvPr id="6" name="Graphic 5" descr="Smiling Face with No Fill">
            <a:extLst>
              <a:ext uri="{FF2B5EF4-FFF2-40B4-BE49-F238E27FC236}">
                <a16:creationId xmlns:a16="http://schemas.microsoft.com/office/drawing/2014/main" id="{F91C04C9-D222-38D2-11F6-C596C0F940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18105" y="2233046"/>
            <a:ext cx="5104151" cy="5104151"/>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87779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8497-6822-C1F0-66BC-BAE6090674A1}"/>
              </a:ext>
            </a:extLst>
          </p:cNvPr>
          <p:cNvSpPr>
            <a:spLocks noGrp="1"/>
          </p:cNvSpPr>
          <p:nvPr>
            <p:ph type="title"/>
          </p:nvPr>
        </p:nvSpPr>
        <p:spPr>
          <a:xfrm>
            <a:off x="1370695" y="186613"/>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Targeted problem </a:t>
            </a:r>
          </a:p>
        </p:txBody>
      </p:sp>
      <p:sp>
        <p:nvSpPr>
          <p:cNvPr id="3" name="Content Placeholder 2">
            <a:extLst>
              <a:ext uri="{FF2B5EF4-FFF2-40B4-BE49-F238E27FC236}">
                <a16:creationId xmlns:a16="http://schemas.microsoft.com/office/drawing/2014/main" id="{52896091-E872-78C6-94CA-C94AB085DAED}"/>
              </a:ext>
            </a:extLst>
          </p:cNvPr>
          <p:cNvSpPr>
            <a:spLocks noGrp="1"/>
          </p:cNvSpPr>
          <p:nvPr>
            <p:ph idx="1"/>
          </p:nvPr>
        </p:nvSpPr>
        <p:spPr>
          <a:xfrm>
            <a:off x="1272720" y="2176093"/>
            <a:ext cx="15530643" cy="7341131"/>
          </a:xfrm>
        </p:spPr>
        <p:txBody>
          <a:bodyPr>
            <a:normAutofit fontScale="92500" lnSpcReduction="1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just"/>
            <a:r>
              <a:rPr lang="en-US" sz="3000" b="1" dirty="0"/>
              <a:t>Pollution Detection and Source Identification:</a:t>
            </a:r>
            <a:r>
              <a:rPr lang="en-US" sz="3000" dirty="0"/>
              <a:t> Water bodies are susceptible to pollution from various sources such as industrial discharges, agricultural runoff, and sewage. A monitoring system can detect spikes in pollutant levels and help identify the sources of contamination, enabling authorities to take corrective actions.</a:t>
            </a:r>
          </a:p>
          <a:p>
            <a:pPr algn="just"/>
            <a:r>
              <a:rPr lang="en-US" sz="3000" b="1" dirty="0"/>
              <a:t>Harmful Algal Blooms (HABs):</a:t>
            </a:r>
            <a:r>
              <a:rPr lang="en-US" sz="3000" dirty="0"/>
              <a:t> Harmful algal blooms can release toxins into the water, posing serious health risks to humans and aquatic life. A monitoring system can detect the early signs of HABs, allowing for timely warnings and interventions.</a:t>
            </a:r>
          </a:p>
          <a:p>
            <a:pPr algn="just"/>
            <a:r>
              <a:rPr lang="en-US" sz="3000" b="1" dirty="0"/>
              <a:t>Nutrient Management:</a:t>
            </a:r>
            <a:r>
              <a:rPr lang="en-US" sz="3000" dirty="0"/>
              <a:t> Excessive nutrients like nitrogen and phosphorus in water bodies can lead to eutrophication, disrupting aquatic ecosystems. Continuous monitoring can help manage nutrient levels and prevent the overgrowth of algae.</a:t>
            </a:r>
          </a:p>
          <a:p>
            <a:pPr algn="just"/>
            <a:r>
              <a:rPr lang="en-US" sz="3000" b="1" dirty="0"/>
              <a:t>Water Treatment Plant Efficiency:</a:t>
            </a:r>
            <a:r>
              <a:rPr lang="en-US" sz="3000" dirty="0"/>
              <a:t> Water treatment facilities rely on incoming water quality data to optimize their treatment processes. A monitoring system can provide real-time data to ensure the effectiveness of treatment and reduce the risk of delivering contaminated water to consumers.</a:t>
            </a:r>
          </a:p>
          <a:p>
            <a:pPr algn="just"/>
            <a:endParaRPr lang="en-US" sz="3000" dirty="0"/>
          </a:p>
          <a:p>
            <a:endParaRPr lang="en-US" dirty="0"/>
          </a:p>
        </p:txBody>
      </p:sp>
    </p:spTree>
    <p:extLst>
      <p:ext uri="{BB962C8B-B14F-4D97-AF65-F5344CB8AC3E}">
        <p14:creationId xmlns:p14="http://schemas.microsoft.com/office/powerpoint/2010/main" val="224176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2A63-A392-6DC4-B6D3-EEB647D0859C}"/>
              </a:ext>
            </a:extLst>
          </p:cNvPr>
          <p:cNvSpPr>
            <a:spLocks noGrp="1"/>
          </p:cNvSpPr>
          <p:nvPr>
            <p:ph type="title"/>
          </p:nvPr>
        </p:nvSpPr>
        <p:spPr>
          <a:xfrm>
            <a:off x="1244729" y="270589"/>
            <a:ext cx="15530642" cy="1989482"/>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dirty="0"/>
              <a:t>Research question</a:t>
            </a:r>
          </a:p>
        </p:txBody>
      </p:sp>
      <p:sp>
        <p:nvSpPr>
          <p:cNvPr id="3" name="Content Placeholder 2">
            <a:extLst>
              <a:ext uri="{FF2B5EF4-FFF2-40B4-BE49-F238E27FC236}">
                <a16:creationId xmlns:a16="http://schemas.microsoft.com/office/drawing/2014/main" id="{8B0C1E58-6E94-9AB1-255B-CBEB8D7B4A0C}"/>
              </a:ext>
            </a:extLst>
          </p:cNvPr>
          <p:cNvSpPr>
            <a:spLocks noGrp="1"/>
          </p:cNvSpPr>
          <p:nvPr>
            <p:ph idx="1"/>
          </p:nvPr>
        </p:nvSpPr>
        <p:spPr>
          <a:xfrm>
            <a:off x="475862" y="1959428"/>
            <a:ext cx="17606865" cy="780972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just">
              <a:buFont typeface="Wingdings" panose="05000000000000000000" pitchFamily="2" charset="2"/>
              <a:buChar char="q"/>
            </a:pPr>
            <a:r>
              <a:rPr lang="en-US" dirty="0"/>
              <a:t>What are the economic and environmental impacts of implementing a water quality monitoring and forecasting system in a specific region?</a:t>
            </a:r>
          </a:p>
          <a:p>
            <a:pPr algn="just"/>
            <a:r>
              <a:rPr lang="en-US" dirty="0"/>
              <a:t> Conducting a comprehensive cost-benefit analysis is essential to understand the economic implications of implementing such a system. Researchers can examine the costs associated with system development, sensor deployment, maintenance, and data management, as well as the potential benefits, such as improved water quality, reduced treatment costs, and enhanced ecosystem health. This analysis can inform decision-makers about the feasibility and advantages of adopting monitoring and forecasting systems.</a:t>
            </a:r>
          </a:p>
          <a:p>
            <a:pPr algn="just">
              <a:buFont typeface="Wingdings" panose="05000000000000000000" pitchFamily="2" charset="2"/>
              <a:buChar char="q"/>
            </a:pPr>
            <a:r>
              <a:rPr lang="en-US" dirty="0"/>
              <a:t>How can water quality forecasting systems be adapted to address the challenges posed by climate change and extreme weather events?</a:t>
            </a:r>
          </a:p>
          <a:p>
            <a:pPr algn="just"/>
            <a:r>
              <a:rPr lang="en-US" dirty="0"/>
              <a:t>Climate change can lead to more frequent and severe weather events, affecting water quality. Research should explore how forecasting systems can incorporate climate data, predictive models for extreme events, and adaptive management strategies to mitigate water quality issues. It's crucial to consider how these systems can provide timely warnings and adapt to changing conditions.</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89867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5F30-A0DD-FF20-5158-90C06B58FFE7}"/>
              </a:ext>
            </a:extLst>
          </p:cNvPr>
          <p:cNvSpPr>
            <a:spLocks noGrp="1"/>
          </p:cNvSpPr>
          <p:nvPr>
            <p:ph type="title"/>
          </p:nvPr>
        </p:nvSpPr>
        <p:spPr>
          <a:xfrm>
            <a:off x="4495800" y="340567"/>
            <a:ext cx="12405537" cy="2897933"/>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dirty="0">
                <a:effectLst/>
              </a:rPr>
              <a:t>            Dataset</a:t>
            </a:r>
          </a:p>
        </p:txBody>
      </p:sp>
      <p:sp>
        <p:nvSpPr>
          <p:cNvPr id="3" name="Content Placeholder 2">
            <a:extLst>
              <a:ext uri="{FF2B5EF4-FFF2-40B4-BE49-F238E27FC236}">
                <a16:creationId xmlns:a16="http://schemas.microsoft.com/office/drawing/2014/main" id="{75C8672A-3970-FC01-1323-2DB351056472}"/>
              </a:ext>
            </a:extLst>
          </p:cNvPr>
          <p:cNvSpPr>
            <a:spLocks noGrp="1"/>
          </p:cNvSpPr>
          <p:nvPr>
            <p:ph idx="1"/>
          </p:nvPr>
        </p:nvSpPr>
        <p:spPr>
          <a:xfrm>
            <a:off x="457200" y="3086100"/>
            <a:ext cx="17191653" cy="6522096"/>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562928" lvl="0" indent="-514350" algn="just" rtl="0">
              <a:spcBef>
                <a:spcPts val="0"/>
              </a:spcBef>
              <a:spcAft>
                <a:spcPts val="0"/>
              </a:spcAft>
              <a:buClr>
                <a:schemeClr val="dk1"/>
              </a:buClr>
              <a:buSzPts val="2450"/>
              <a:buFont typeface="Wingdings" panose="05000000000000000000" pitchFamily="2" charset="2"/>
              <a:buChar char="Ø"/>
            </a:pPr>
            <a:r>
              <a:rPr lang="en-US" dirty="0"/>
              <a:t>The dataset is selected from Canada government   which was collected through a survey conducted across multiple places. </a:t>
            </a:r>
          </a:p>
          <a:p>
            <a:pPr marL="562928" lvl="0" indent="-514350" algn="just" rtl="0">
              <a:spcBef>
                <a:spcPts val="888"/>
              </a:spcBef>
              <a:spcAft>
                <a:spcPts val="0"/>
              </a:spcAft>
              <a:buClr>
                <a:schemeClr val="dk1"/>
              </a:buClr>
              <a:buSzPts val="2450"/>
              <a:buFont typeface="Wingdings" panose="05000000000000000000" pitchFamily="2" charset="2"/>
              <a:buChar char="Ø"/>
            </a:pPr>
            <a:r>
              <a:rPr lang="en-US" dirty="0"/>
              <a:t>The dataset consists of a variety of factors that could potentially impact the Water Quality . </a:t>
            </a:r>
          </a:p>
          <a:p>
            <a:pPr marL="562928" lvl="0" indent="-514350" algn="just" rtl="0">
              <a:spcBef>
                <a:spcPts val="888"/>
              </a:spcBef>
              <a:spcAft>
                <a:spcPts val="0"/>
              </a:spcAft>
              <a:buClr>
                <a:schemeClr val="dk1"/>
              </a:buClr>
              <a:buSzPts val="2450"/>
              <a:buFont typeface="Wingdings" panose="05000000000000000000" pitchFamily="2" charset="2"/>
              <a:buChar char="Ø"/>
            </a:pPr>
            <a:r>
              <a:rPr lang="en-US" dirty="0"/>
              <a:t>The dataset comprises more than 77123 data points, each having more than 9 features like STATION_NO, DATE_TIME_HEURE, FLAG_FANION, VALUE_VALEUR are  used etc.</a:t>
            </a:r>
          </a:p>
          <a:p>
            <a:pPr marL="562928" lvl="0" indent="-514350" algn="just" rtl="0">
              <a:spcBef>
                <a:spcPts val="888"/>
              </a:spcBef>
              <a:spcAft>
                <a:spcPts val="0"/>
              </a:spcAft>
              <a:buSzPts val="2450"/>
              <a:buFont typeface="Wingdings" panose="05000000000000000000" pitchFamily="2" charset="2"/>
              <a:buChar char="Ø"/>
            </a:pPr>
            <a:r>
              <a:rPr lang="en-US" dirty="0"/>
              <a:t>The dataset link is </a:t>
            </a:r>
            <a:r>
              <a:rPr lang="en-US" dirty="0">
                <a:hlinkClick r:id="rId2"/>
              </a:rPr>
              <a:t>https://open.canada.ca/data/en/dataset/f258b0c8-7871-4572-b567-1ba2bd55f1b6/resource/8ed14f6b-024c-4060-830a-53553bb5e130 </a:t>
            </a:r>
            <a:endParaRPr lang="en-US" dirty="0"/>
          </a:p>
          <a:p>
            <a:pPr marL="0" indent="0">
              <a:buNone/>
            </a:pPr>
            <a:endParaRPr lang="en-US" dirty="0"/>
          </a:p>
        </p:txBody>
      </p:sp>
    </p:spTree>
    <p:extLst>
      <p:ext uri="{BB962C8B-B14F-4D97-AF65-F5344CB8AC3E}">
        <p14:creationId xmlns:p14="http://schemas.microsoft.com/office/powerpoint/2010/main" val="258670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B5DD-57DD-17BF-8827-DC512BB61063}"/>
              </a:ext>
            </a:extLst>
          </p:cNvPr>
          <p:cNvSpPr>
            <a:spLocks noGrp="1"/>
          </p:cNvSpPr>
          <p:nvPr>
            <p:ph type="title"/>
          </p:nvPr>
        </p:nvSpPr>
        <p:spPr>
          <a:xfrm>
            <a:off x="1370695" y="480527"/>
            <a:ext cx="15530642" cy="1989482"/>
          </a:xfrm>
        </p:spPr>
        <p:txBody>
          <a:bodyPr>
            <a:norm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r>
              <a:rPr lang="en-US" sz="4800" dirty="0"/>
              <a:t>                          Why this project ?</a:t>
            </a:r>
          </a:p>
        </p:txBody>
      </p:sp>
      <p:sp>
        <p:nvSpPr>
          <p:cNvPr id="3" name="Content Placeholder 2">
            <a:extLst>
              <a:ext uri="{FF2B5EF4-FFF2-40B4-BE49-F238E27FC236}">
                <a16:creationId xmlns:a16="http://schemas.microsoft.com/office/drawing/2014/main" id="{AC57FCEC-1FD7-E4D5-806D-14C3EDF21A7B}"/>
              </a:ext>
            </a:extLst>
          </p:cNvPr>
          <p:cNvSpPr>
            <a:spLocks noGrp="1"/>
          </p:cNvSpPr>
          <p:nvPr>
            <p:ph idx="1"/>
          </p:nvPr>
        </p:nvSpPr>
        <p:spPr>
          <a:xfrm>
            <a:off x="783772" y="2805910"/>
            <a:ext cx="17117009" cy="6711314"/>
          </a:xfrm>
        </p:spPr>
        <p:txBody>
          <a:bodyPr>
            <a:normAutofit fontScale="92500" lnSpcReduction="10000"/>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buFont typeface="Wingdings" panose="05000000000000000000" pitchFamily="2" charset="2"/>
              <a:buChar char="Ø"/>
            </a:pPr>
            <a:r>
              <a:rPr lang="en-US" sz="3150" dirty="0"/>
              <a:t>Project is undertaken for several important reasons, all of which contribute to the effective management and protection of water resources. Here are key reasons why such a project is essentials:</a:t>
            </a:r>
          </a:p>
          <a:p>
            <a:pPr>
              <a:buFont typeface="Wingdings" panose="05000000000000000000" pitchFamily="2" charset="2"/>
              <a:buChar char="Ø"/>
            </a:pPr>
            <a:endParaRPr lang="en-US" sz="3150" b="1" dirty="0"/>
          </a:p>
          <a:p>
            <a:pPr>
              <a:buFont typeface="Courier New" panose="02070309020205020404" pitchFamily="49" charset="0"/>
              <a:buChar char="o"/>
            </a:pPr>
            <a:r>
              <a:rPr lang="en-US" b="1" dirty="0"/>
              <a:t>Regulatory Compliance:</a:t>
            </a:r>
            <a:endParaRPr lang="en-US" dirty="0"/>
          </a:p>
          <a:p>
            <a:pPr>
              <a:buFont typeface="Courier New" panose="02070309020205020404" pitchFamily="49" charset="0"/>
              <a:buChar char="o"/>
            </a:pPr>
            <a:r>
              <a:rPr lang="en-US" b="1" dirty="0"/>
              <a:t>Climate Change Resilience:</a:t>
            </a:r>
            <a:endParaRPr lang="en-US" dirty="0"/>
          </a:p>
          <a:p>
            <a:pPr>
              <a:buFont typeface="Courier New" panose="02070309020205020404" pitchFamily="49" charset="0"/>
              <a:buChar char="o"/>
            </a:pPr>
            <a:r>
              <a:rPr lang="en-US" b="1" dirty="0"/>
              <a:t>Infrastructure Efficiency:</a:t>
            </a:r>
            <a:endParaRPr lang="en-US" dirty="0"/>
          </a:p>
          <a:p>
            <a:pPr>
              <a:buFont typeface="Courier New" panose="02070309020205020404" pitchFamily="49" charset="0"/>
              <a:buChar char="o"/>
            </a:pPr>
            <a:r>
              <a:rPr lang="en-US" b="1" dirty="0"/>
              <a:t>Emergency Response:</a:t>
            </a:r>
            <a:endParaRPr lang="en-US" dirty="0"/>
          </a:p>
          <a:p>
            <a:pPr>
              <a:buFont typeface="Courier New" panose="02070309020205020404" pitchFamily="49" charset="0"/>
              <a:buChar char="o"/>
            </a:pPr>
            <a:r>
              <a:rPr lang="en-US" b="1" dirty="0"/>
              <a:t>Scientific Research:</a:t>
            </a:r>
            <a:r>
              <a:rPr lang="en-US" dirty="0"/>
              <a:t>.</a:t>
            </a:r>
          </a:p>
          <a:p>
            <a:pPr>
              <a:buFont typeface="Courier New" panose="02070309020205020404" pitchFamily="49" charset="0"/>
              <a:buChar char="o"/>
            </a:pPr>
            <a:r>
              <a:rPr lang="en-US" b="1" dirty="0"/>
              <a:t>Data-Driven Decision-Making:</a:t>
            </a:r>
            <a:endParaRPr lang="en-US" dirty="0"/>
          </a:p>
          <a:p>
            <a:pPr>
              <a:buFont typeface="Courier New" panose="02070309020205020404" pitchFamily="49" charset="0"/>
              <a:buChar char="o"/>
            </a:pPr>
            <a:r>
              <a:rPr lang="en-US" b="1" dirty="0"/>
              <a:t>Community Engagement:</a:t>
            </a:r>
            <a:endParaRPr lang="en-US" dirty="0"/>
          </a:p>
          <a:p>
            <a:pPr>
              <a:buFont typeface="Courier New" panose="02070309020205020404" pitchFamily="49" charset="0"/>
              <a:buChar char="o"/>
            </a:pPr>
            <a:r>
              <a:rPr lang="en-US" b="1" dirty="0"/>
              <a:t>Long-Term Planning:</a:t>
            </a:r>
            <a:endParaRPr lang="en-US" dirty="0"/>
          </a:p>
        </p:txBody>
      </p:sp>
    </p:spTree>
    <p:extLst>
      <p:ext uri="{BB962C8B-B14F-4D97-AF65-F5344CB8AC3E}">
        <p14:creationId xmlns:p14="http://schemas.microsoft.com/office/powerpoint/2010/main" val="376087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0169-F7CE-B3AD-ED6A-318480516112}"/>
              </a:ext>
            </a:extLst>
          </p:cNvPr>
          <p:cNvSpPr>
            <a:spLocks noGrp="1"/>
          </p:cNvSpPr>
          <p:nvPr>
            <p:ph type="title"/>
          </p:nvPr>
        </p:nvSpPr>
        <p:spPr>
          <a:xfrm>
            <a:off x="1143000" y="3314700"/>
            <a:ext cx="15530642" cy="1989482"/>
          </a:xfrm>
        </p:spPr>
        <p:txBody>
          <a:bodyPr/>
          <a:lstStyle/>
          <a:p>
            <a:r>
              <a:rPr lang="en-US" sz="5400" b="1" kern="0">
                <a:effectLst/>
                <a:latin typeface="ff2"/>
                <a:ea typeface="Times New Roman" panose="02020603050405020304" pitchFamily="18" charset="0"/>
                <a:cs typeface="Mangal" panose="02040503050203030202" pitchFamily="18" charset="0"/>
              </a:rPr>
              <a:t>Literature Reviews</a:t>
            </a:r>
            <a:endParaRPr lang="en-US" dirty="0"/>
          </a:p>
        </p:txBody>
      </p:sp>
    </p:spTree>
    <p:extLst>
      <p:ext uri="{BB962C8B-B14F-4D97-AF65-F5344CB8AC3E}">
        <p14:creationId xmlns:p14="http://schemas.microsoft.com/office/powerpoint/2010/main" val="311010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1_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3750</TotalTime>
  <Words>4213</Words>
  <Application>Microsoft Macintosh PowerPoint</Application>
  <PresentationFormat>Custom</PresentationFormat>
  <Paragraphs>179</Paragraphs>
  <Slides>42</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42</vt:i4>
      </vt:variant>
    </vt:vector>
  </HeadingPairs>
  <TitlesOfParts>
    <vt:vector size="59" baseType="lpstr">
      <vt:lpstr>Arial</vt:lpstr>
      <vt:lpstr>Bookman Old Style</vt:lpstr>
      <vt:lpstr>Calibri</vt:lpstr>
      <vt:lpstr>Calibri Light</vt:lpstr>
      <vt:lpstr>Courier New</vt:lpstr>
      <vt:lpstr>ff2</vt:lpstr>
      <vt:lpstr>ff4</vt:lpstr>
      <vt:lpstr>Rockwell</vt:lpstr>
      <vt:lpstr>Rockwell Nova Light</vt:lpstr>
      <vt:lpstr>Söhne</vt:lpstr>
      <vt:lpstr>Times New Roman</vt:lpstr>
      <vt:lpstr>Trebuchet MS</vt:lpstr>
      <vt:lpstr>Wingdings</vt:lpstr>
      <vt:lpstr>Damask</vt:lpstr>
      <vt:lpstr>Damask</vt:lpstr>
      <vt:lpstr>Damask</vt:lpstr>
      <vt:lpstr>1_Damask</vt:lpstr>
      <vt:lpstr>CS668- Analytics Capestone Project</vt:lpstr>
      <vt:lpstr>Water Quality Monitoring and Forecasting System</vt:lpstr>
      <vt:lpstr>Water quality monitoring and forecasting system</vt:lpstr>
      <vt:lpstr>Abstract</vt:lpstr>
      <vt:lpstr>Targeted problem </vt:lpstr>
      <vt:lpstr>Research question</vt:lpstr>
      <vt:lpstr>            Dataset</vt:lpstr>
      <vt:lpstr>                          Why this project ?</vt:lpstr>
      <vt:lpstr>Literature Reviews</vt:lpstr>
      <vt:lpstr>          Water Quality Monitoring and Forecasting System </vt:lpstr>
      <vt:lpstr> Literature Survey 1</vt:lpstr>
      <vt:lpstr>Literature Survey 2</vt:lpstr>
      <vt:lpstr>Literature Survey 3</vt:lpstr>
      <vt:lpstr>Literature Survey 4</vt:lpstr>
      <vt:lpstr>Literature Survey 5</vt:lpstr>
      <vt:lpstr>Literature Survey 6</vt:lpstr>
      <vt:lpstr>Literature Survey 7</vt:lpstr>
      <vt:lpstr>Literature Survey 8</vt:lpstr>
      <vt:lpstr>Literature Survey 9</vt:lpstr>
      <vt:lpstr>Summary</vt:lpstr>
      <vt:lpstr>          Water quality monitoring and forecasting system </vt:lpstr>
      <vt:lpstr>PowerPoint Presentation</vt:lpstr>
      <vt:lpstr> Literature Survey</vt:lpstr>
      <vt:lpstr>Research Questions</vt:lpstr>
      <vt:lpstr>PowerPoint Presentation</vt:lpstr>
      <vt:lpstr>PowerPoint Presentation</vt:lpstr>
      <vt:lpstr>PowerPoint Presentation</vt:lpstr>
      <vt:lpstr>DataSet:      https://open.canada.ca/data/en/dataset/f258b0c8-7871-4572-b567-1ba2bd55f1b6/resource/8ed14f6b-024c-4060-830a-53553bb5e130</vt:lpstr>
      <vt:lpstr>Checking how many records are null</vt:lpstr>
      <vt:lpstr>Describing dataset</vt:lpstr>
      <vt:lpstr>Checking Potability</vt:lpstr>
      <vt:lpstr>Checking Potability With Ph Value</vt:lpstr>
      <vt:lpstr>Checking Potability</vt:lpstr>
      <vt:lpstr>Methodology</vt:lpstr>
      <vt:lpstr>PowerPoint Presentation</vt:lpstr>
      <vt:lpstr>Experiments</vt:lpstr>
      <vt:lpstr>PowerPoint Presentation</vt:lpstr>
      <vt:lpstr>References</vt:lpstr>
      <vt:lpstr>FUTURE WORK​</vt:lpstr>
      <vt:lpstr>LIMITATIONS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CS668- Analytics Capestone Project</dc:title>
  <cp:lastModifiedBy>Microsoft Office User</cp:lastModifiedBy>
  <cp:revision>11</cp:revision>
  <dcterms:created xsi:type="dcterms:W3CDTF">2023-09-26T00:11:01Z</dcterms:created>
  <dcterms:modified xsi:type="dcterms:W3CDTF">2023-12-13T17:30:59Z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Chromium</vt:lpwstr>
  </property>
  <property fmtid="{D5CDD505-2E9C-101B-9397-08002B2CF9AE}" pid="4" name="LastSaved">
    <vt:filetime>2023-09-26T00:00:00Z</vt:filetime>
  </property>
</Properties>
</file>