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57" r:id="rId1"/>
  </p:sldMasterIdLst>
  <p:sldIdLst>
    <p:sldId id="256" r:id="rId2"/>
    <p:sldId id="281" r:id="rId3"/>
    <p:sldId id="280" r:id="rId4"/>
    <p:sldId id="268" r:id="rId5"/>
    <p:sldId id="267" r:id="rId6"/>
    <p:sldId id="257" r:id="rId7"/>
    <p:sldId id="266" r:id="rId8"/>
    <p:sldId id="259" r:id="rId9"/>
    <p:sldId id="260" r:id="rId10"/>
    <p:sldId id="269" r:id="rId11"/>
    <p:sldId id="261" r:id="rId12"/>
    <p:sldId id="258" r:id="rId13"/>
    <p:sldId id="270" r:id="rId14"/>
    <p:sldId id="271" r:id="rId15"/>
    <p:sldId id="279" r:id="rId16"/>
    <p:sldId id="272" r:id="rId17"/>
    <p:sldId id="273" r:id="rId18"/>
    <p:sldId id="274" r:id="rId19"/>
    <p:sldId id="275" r:id="rId20"/>
    <p:sldId id="276" r:id="rId21"/>
    <p:sldId id="277" r:id="rId22"/>
    <p:sldId id="27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02" autoAdjust="0"/>
    <p:restoredTop sz="94660"/>
  </p:normalViewPr>
  <p:slideViewPr>
    <p:cSldViewPr snapToGrid="0">
      <p:cViewPr varScale="1">
        <p:scale>
          <a:sx n="63" d="100"/>
          <a:sy n="63" d="100"/>
        </p:scale>
        <p:origin x="84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61BEF0D-F0BB-DE4B-95CE-6DB70DBA9567}" type="datetimeFigureOut">
              <a:rPr lang="en-US" smtClean="0"/>
              <a:pPr/>
              <a:t>10/26/2025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9869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61BEF0D-F0BB-DE4B-95CE-6DB70DBA9567}" type="datetimeFigureOut">
              <a:rPr lang="en-US" smtClean="0"/>
              <a:pPr/>
              <a:t>10/26/2025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39022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61BEF0D-F0BB-DE4B-95CE-6DB70DBA9567}" type="datetimeFigureOut">
              <a:rPr lang="en-US" smtClean="0"/>
              <a:pPr/>
              <a:t>10/26/2025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64487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61BEF0D-F0BB-DE4B-95CE-6DB70DBA9567}" type="datetimeFigureOut">
              <a:rPr lang="en-US" smtClean="0"/>
              <a:pPr/>
              <a:t>10/26/2025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99561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48163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B61BEF0D-F0BB-DE4B-95CE-6DB70DBA9567}" type="datetimeFigureOut">
              <a:rPr lang="en-US" smtClean="0"/>
              <a:pPr/>
              <a:t>10/26/2025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8103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B61BEF0D-F0BB-DE4B-95CE-6DB70DBA9567}" type="datetimeFigureOut">
              <a:rPr lang="en-US" smtClean="0"/>
              <a:pPr/>
              <a:t>10/26/2025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8939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61BEF0D-F0BB-DE4B-95CE-6DB70DBA9567}" type="datetimeFigureOut">
              <a:rPr lang="en-US" smtClean="0"/>
              <a:pPr/>
              <a:t>10/26/2025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90875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10/26/2025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91005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8743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86638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10/26/2025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66487"/>
      </p:ext>
    </p:extLst>
  </p:cSld>
  <p:clrMap bg1="lt1" tx1="dk1" bg2="lt2" tx2="dk2" accent1="accent1" accent2="accent2" accent3="accent3" accent4="accent4" accent5="accent5" accent6="accent6" hlink="hlink" folHlink="folHlink"/>
  <p:sldLayoutIdLst>
    <p:sldLayoutId id="2147484058" r:id="rId1"/>
    <p:sldLayoutId id="2147484059" r:id="rId2"/>
    <p:sldLayoutId id="2147484060" r:id="rId3"/>
    <p:sldLayoutId id="2147484061" r:id="rId4"/>
    <p:sldLayoutId id="2147484062" r:id="rId5"/>
    <p:sldLayoutId id="2147484063" r:id="rId6"/>
    <p:sldLayoutId id="2147484064" r:id="rId7"/>
    <p:sldLayoutId id="2147484065" r:id="rId8"/>
    <p:sldLayoutId id="2147484066" r:id="rId9"/>
    <p:sldLayoutId id="2147484067" r:id="rId10"/>
    <p:sldLayoutId id="214748406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48641" y="2606040"/>
            <a:ext cx="11013440" cy="3845801"/>
          </a:xfrm>
        </p:spPr>
        <p:txBody>
          <a:bodyPr>
            <a:normAutofit/>
          </a:bodyPr>
          <a:lstStyle/>
          <a:p>
            <a:r>
              <a:rPr lang="en-US" b="1" dirty="0">
                <a:latin typeface="Times New Roman" panose="02020603050405020304" pitchFamily="18" charset="0"/>
                <a:cs typeface="Times New Roman" panose="02020603050405020304" pitchFamily="18" charset="0"/>
              </a:rPr>
              <a:t>PRESENTED BY </a:t>
            </a:r>
          </a:p>
          <a:p>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Gnaneshwar.G</a:t>
            </a:r>
            <a:r>
              <a:rPr lang="en-US" dirty="0">
                <a:latin typeface="Times New Roman" panose="02020603050405020304" pitchFamily="18" charset="0"/>
                <a:cs typeface="Times New Roman" panose="02020603050405020304" pitchFamily="18" charset="0"/>
              </a:rPr>
              <a:t> – 211423104167</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Harish </a:t>
            </a:r>
            <a:r>
              <a:rPr lang="en-US" dirty="0" err="1">
                <a:latin typeface="Times New Roman" panose="02020603050405020304" pitchFamily="18" charset="0"/>
                <a:cs typeface="Times New Roman" panose="02020603050405020304" pitchFamily="18" charset="0"/>
              </a:rPr>
              <a:t>Kumar.S</a:t>
            </a:r>
            <a:r>
              <a:rPr lang="en-US" dirty="0">
                <a:latin typeface="Times New Roman" panose="02020603050405020304" pitchFamily="18" charset="0"/>
                <a:cs typeface="Times New Roman" panose="02020603050405020304" pitchFamily="18" charset="0"/>
              </a:rPr>
              <a:t> – 211423104209</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p>
          <a:p>
            <a:br>
              <a:rPr lang="en-US"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GUIDE NAME: </a:t>
            </a:r>
            <a:r>
              <a:rPr lang="en-US" dirty="0">
                <a:latin typeface="Times New Roman" panose="02020603050405020304" pitchFamily="18" charset="0"/>
                <a:cs typeface="Times New Roman" panose="02020603050405020304" pitchFamily="18" charset="0"/>
              </a:rPr>
              <a:t>Mrs. </a:t>
            </a:r>
            <a:r>
              <a:rPr lang="en-US" dirty="0" err="1">
                <a:latin typeface="Times New Roman" panose="02020603050405020304" pitchFamily="18" charset="0"/>
                <a:cs typeface="Times New Roman" panose="02020603050405020304" pitchFamily="18" charset="0"/>
              </a:rPr>
              <a:t>S.Lincy</a:t>
            </a:r>
            <a:r>
              <a:rPr lang="en-US" dirty="0">
                <a:latin typeface="Times New Roman" panose="02020603050405020304" pitchFamily="18" charset="0"/>
                <a:cs typeface="Times New Roman" panose="02020603050405020304" pitchFamily="18" charset="0"/>
              </a:rPr>
              <a:t> Jemina .,M.E,(</a:t>
            </a:r>
            <a:r>
              <a:rPr lang="en-US" dirty="0" err="1">
                <a:latin typeface="Times New Roman" panose="02020603050405020304" pitchFamily="18" charset="0"/>
                <a:cs typeface="Times New Roman" panose="02020603050405020304" pitchFamily="18" charset="0"/>
              </a:rPr>
              <a:t>Ph.D</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45C6CFBE-1917-FED3-6740-D03651EE1003}"/>
              </a:ext>
            </a:extLst>
          </p:cNvPr>
          <p:cNvSpPr/>
          <p:nvPr/>
        </p:nvSpPr>
        <p:spPr>
          <a:xfrm>
            <a:off x="548641" y="301752"/>
            <a:ext cx="11183111" cy="1569660"/>
          </a:xfrm>
          <a:prstGeom prst="rect">
            <a:avLst/>
          </a:prstGeom>
          <a:noFill/>
        </p:spPr>
        <p:txBody>
          <a:bodyPr wrap="square" lIns="91440" tIns="45720" rIns="91440" bIns="45720">
            <a:spAutoFit/>
          </a:bodyPr>
          <a:lstStyle/>
          <a:p>
            <a:pPr algn="ctr"/>
            <a:r>
              <a:rPr lang="en-US" sz="4800" b="1" dirty="0">
                <a:ln w="9525">
                  <a:solidFill>
                    <a:schemeClr val="bg1"/>
                  </a:solidFill>
                  <a:prstDash val="solid"/>
                </a:ln>
                <a:solidFill>
                  <a:schemeClr val="accent1"/>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rPr>
              <a:t>SMART TRAFFIC LIGHT SYSTEM USING IOT</a:t>
            </a:r>
          </a:p>
        </p:txBody>
      </p:sp>
    </p:spTree>
    <p:extLst>
      <p:ext uri="{BB962C8B-B14F-4D97-AF65-F5344CB8AC3E}">
        <p14:creationId xmlns:p14="http://schemas.microsoft.com/office/powerpoint/2010/main" val="13919815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F8862B-6DEE-6628-F9E0-DEDAE6589ED2}"/>
              </a:ext>
            </a:extLst>
          </p:cNvPr>
          <p:cNvSpPr txBox="1"/>
          <p:nvPr/>
        </p:nvSpPr>
        <p:spPr>
          <a:xfrm>
            <a:off x="3484880" y="111760"/>
            <a:ext cx="5201920" cy="707886"/>
          </a:xfrm>
          <a:prstGeom prst="rect">
            <a:avLst/>
          </a:prstGeom>
          <a:noFill/>
        </p:spPr>
        <p:txBody>
          <a:bodyPr wrap="square" rtlCol="0">
            <a:spAutoFit/>
          </a:bodyPr>
          <a:lstStyle/>
          <a:p>
            <a:r>
              <a:rPr lang="en-US" sz="4000" b="1" dirty="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PROPOSED SYSTEM </a:t>
            </a:r>
          </a:p>
        </p:txBody>
      </p:sp>
      <p:sp>
        <p:nvSpPr>
          <p:cNvPr id="3" name="TextBox 2">
            <a:extLst>
              <a:ext uri="{FF2B5EF4-FFF2-40B4-BE49-F238E27FC236}">
                <a16:creationId xmlns:a16="http://schemas.microsoft.com/office/drawing/2014/main" id="{07C9C615-FDAE-75BA-7261-A9680B7D8D40}"/>
              </a:ext>
            </a:extLst>
          </p:cNvPr>
          <p:cNvSpPr txBox="1"/>
          <p:nvPr/>
        </p:nvSpPr>
        <p:spPr>
          <a:xfrm>
            <a:off x="1225296" y="1474619"/>
            <a:ext cx="10048240" cy="6001643"/>
          </a:xfrm>
          <a:prstGeom prst="rect">
            <a:avLst/>
          </a:prstGeom>
          <a:noFill/>
        </p:spPr>
        <p:txBody>
          <a:bodyPr wrap="square" rtlCol="0">
            <a:spAutoFit/>
          </a:bodyPr>
          <a:lstStyle/>
          <a:p>
            <a:pPr algn="just"/>
            <a:r>
              <a:rPr lang="en-US" sz="3600" dirty="0">
                <a:latin typeface="Times New Roman" panose="02020603050405020304" pitchFamily="18" charset="0"/>
                <a:cs typeface="Times New Roman" panose="02020603050405020304" pitchFamily="18" charset="0"/>
              </a:rPr>
              <a:t>The proposed system aims to develop an IoT-based Smart Traffic Light System that overcomes the limitations of traditional fixed-time traffic signals. The system utilizes sensors, cameras, microcontrollers, and wireless communication modules to intelligently monitor and control traffic flow in real time. By analyzing traffic density at each intersection, the system dynamically adjusts signal timings to minimize congestion and waiting time. </a:t>
            </a:r>
          </a:p>
          <a:p>
            <a:pPr algn="just"/>
            <a:endParaRPr lang="en-US" sz="36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21174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4008B5-9F0B-8DC3-5DE0-F59059A15650}"/>
              </a:ext>
            </a:extLst>
          </p:cNvPr>
          <p:cNvSpPr txBox="1"/>
          <p:nvPr/>
        </p:nvSpPr>
        <p:spPr>
          <a:xfrm>
            <a:off x="873760" y="0"/>
            <a:ext cx="10718800" cy="6247864"/>
          </a:xfrm>
          <a:prstGeom prst="rect">
            <a:avLst/>
          </a:prstGeom>
          <a:noFill/>
        </p:spPr>
        <p:txBody>
          <a:bodyPr wrap="square" rtlCol="0">
            <a:spAutoFit/>
          </a:bodyPr>
          <a:lstStyle/>
          <a:p>
            <a:pPr algn="just"/>
            <a:r>
              <a:rPr lang="en-US" sz="4000" b="1" dirty="0">
                <a:latin typeface="Times New Roman" panose="02020603050405020304" pitchFamily="18" charset="0"/>
                <a:cs typeface="Times New Roman" panose="02020603050405020304" pitchFamily="18" charset="0"/>
              </a:rPr>
              <a:t>                      </a:t>
            </a:r>
          </a:p>
          <a:p>
            <a:r>
              <a:rPr lang="en-US" sz="2400" b="1" dirty="0">
                <a:latin typeface="Times New Roman" panose="02020603050405020304" pitchFamily="18" charset="0"/>
                <a:cs typeface="Times New Roman" panose="02020603050405020304" pitchFamily="18" charset="0"/>
              </a:rPr>
              <a:t>1.Real-TimeMonitoring</a:t>
            </a:r>
          </a:p>
          <a:p>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Detects traffic density using sensors/cameras to adjust signals dynamically.</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2.Emergency Vehicle Priority</a:t>
            </a:r>
          </a:p>
          <a:p>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Clears path for ambulances/fire trucks using GPS, RFID, or camera input.</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3.Reduced Wait Time &amp; Congestion</a:t>
            </a:r>
          </a:p>
          <a:p>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Minimizes idle time, improving flow and commuter experience.</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4.Lower Fuel Use &amp; Emissions</a:t>
            </a:r>
          </a:p>
          <a:p>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Reduced idle time cuts fuel consumption and pollution.</a:t>
            </a:r>
          </a:p>
        </p:txBody>
      </p:sp>
    </p:spTree>
    <p:extLst>
      <p:ext uri="{BB962C8B-B14F-4D97-AF65-F5344CB8AC3E}">
        <p14:creationId xmlns:p14="http://schemas.microsoft.com/office/powerpoint/2010/main" val="3248672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87119"/>
            <a:ext cx="12191999" cy="5476241"/>
          </a:xfrm>
          <a:prstGeom prst="rect">
            <a:avLst/>
          </a:prstGeom>
        </p:spPr>
      </p:pic>
      <p:sp>
        <p:nvSpPr>
          <p:cNvPr id="3" name="TextBox 2">
            <a:extLst>
              <a:ext uri="{FF2B5EF4-FFF2-40B4-BE49-F238E27FC236}">
                <a16:creationId xmlns:a16="http://schemas.microsoft.com/office/drawing/2014/main" id="{7C83A67A-065F-5981-3D2B-5B847C030701}"/>
              </a:ext>
            </a:extLst>
          </p:cNvPr>
          <p:cNvSpPr txBox="1"/>
          <p:nvPr/>
        </p:nvSpPr>
        <p:spPr>
          <a:xfrm>
            <a:off x="4084320" y="0"/>
            <a:ext cx="5090160" cy="707886"/>
          </a:xfrm>
          <a:prstGeom prst="rect">
            <a:avLst/>
          </a:prstGeom>
          <a:noFill/>
        </p:spPr>
        <p:txBody>
          <a:bodyPr wrap="square" rtlCol="0">
            <a:spAutoFit/>
          </a:bodyPr>
          <a:lstStyle/>
          <a:p>
            <a:r>
              <a:rPr lang="en-US" sz="4000" b="1" dirty="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System Architecture</a:t>
            </a:r>
          </a:p>
        </p:txBody>
      </p:sp>
    </p:spTree>
    <p:extLst>
      <p:ext uri="{BB962C8B-B14F-4D97-AF65-F5344CB8AC3E}">
        <p14:creationId xmlns:p14="http://schemas.microsoft.com/office/powerpoint/2010/main" val="582732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B7F901-AE83-28EF-68A4-E7F0B8690D08}"/>
              </a:ext>
            </a:extLst>
          </p:cNvPr>
          <p:cNvSpPr txBox="1"/>
          <p:nvPr/>
        </p:nvSpPr>
        <p:spPr>
          <a:xfrm>
            <a:off x="3163147" y="0"/>
            <a:ext cx="5418666" cy="707886"/>
          </a:xfrm>
          <a:prstGeom prst="rect">
            <a:avLst/>
          </a:prstGeom>
          <a:noFill/>
        </p:spPr>
        <p:txBody>
          <a:bodyPr wrap="square" rtlCol="0">
            <a:spAutoFit/>
          </a:bodyPr>
          <a:lstStyle/>
          <a:p>
            <a:pPr algn="just"/>
            <a:r>
              <a:rPr lang="en-US" sz="4000" b="1" dirty="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Proposed Methodology</a:t>
            </a:r>
          </a:p>
        </p:txBody>
      </p:sp>
      <p:sp>
        <p:nvSpPr>
          <p:cNvPr id="3" name="TextBox 2">
            <a:extLst>
              <a:ext uri="{FF2B5EF4-FFF2-40B4-BE49-F238E27FC236}">
                <a16:creationId xmlns:a16="http://schemas.microsoft.com/office/drawing/2014/main" id="{2CB1B44E-C9EB-61E4-8C22-61D303CF4D2D}"/>
              </a:ext>
            </a:extLst>
          </p:cNvPr>
          <p:cNvSpPr txBox="1"/>
          <p:nvPr/>
        </p:nvSpPr>
        <p:spPr>
          <a:xfrm>
            <a:off x="317500" y="1060704"/>
            <a:ext cx="11587988" cy="4770537"/>
          </a:xfrm>
          <a:prstGeom prst="rect">
            <a:avLst/>
          </a:prstGeom>
          <a:noFill/>
        </p:spPr>
        <p:txBody>
          <a:bodyPr wrap="square" rtlCol="0">
            <a:spAutoFit/>
          </a:bodyPr>
          <a:lstStyle/>
          <a:p>
            <a:pPr algn="just"/>
            <a:endParaRPr lang="en-US" sz="2800" dirty="0">
              <a:latin typeface="Times New Roman" panose="02020603050405020304" pitchFamily="18" charset="0"/>
              <a:cs typeface="Times New Roman" panose="02020603050405020304" pitchFamily="18" charset="0"/>
            </a:endParaRPr>
          </a:p>
          <a:p>
            <a:pPr algn="just"/>
            <a:endParaRPr lang="en-US" sz="2800" dirty="0">
              <a:latin typeface="Times New Roman" panose="02020603050405020304" pitchFamily="18" charset="0"/>
              <a:cs typeface="Times New Roman" panose="02020603050405020304" pitchFamily="18" charset="0"/>
            </a:endParaRPr>
          </a:p>
          <a:p>
            <a:pPr algn="just"/>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The proposed system consist of Three modules</a:t>
            </a:r>
          </a:p>
          <a:p>
            <a:pPr algn="just"/>
            <a:endParaRPr lang="en-US" sz="2800" dirty="0">
              <a:latin typeface="Times New Roman" panose="02020603050405020304" pitchFamily="18" charset="0"/>
              <a:cs typeface="Times New Roman" panose="02020603050405020304" pitchFamily="18" charset="0"/>
            </a:endParaRPr>
          </a:p>
          <a:p>
            <a:pPr marL="457200" indent="-457200" algn="just">
              <a:buAutoNum type="arabicPeriod"/>
            </a:pPr>
            <a:r>
              <a:rPr lang="en-US" sz="2800" dirty="0">
                <a:latin typeface="Times New Roman" panose="02020603050405020304" pitchFamily="18" charset="0"/>
                <a:cs typeface="Times New Roman" panose="02020603050405020304" pitchFamily="18" charset="0"/>
              </a:rPr>
              <a:t>Traffic Detection Module </a:t>
            </a:r>
          </a:p>
          <a:p>
            <a:pPr algn="just"/>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2. Controller Module </a:t>
            </a:r>
          </a:p>
          <a:p>
            <a:pPr algn="just"/>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3. IoT Communication Module </a:t>
            </a:r>
          </a:p>
          <a:p>
            <a:pPr algn="just"/>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5C43E7B-F60C-AF6F-8B89-F6DDA5948927}"/>
              </a:ext>
            </a:extLst>
          </p:cNvPr>
          <p:cNvPicPr>
            <a:picLocks noChangeAspect="1"/>
          </p:cNvPicPr>
          <p:nvPr/>
        </p:nvPicPr>
        <p:blipFill>
          <a:blip r:embed="rId2"/>
          <a:stretch>
            <a:fillRect/>
          </a:stretch>
        </p:blipFill>
        <p:spPr>
          <a:xfrm>
            <a:off x="4943348" y="3088640"/>
            <a:ext cx="6931152" cy="2708656"/>
          </a:xfrm>
          <a:prstGeom prst="rect">
            <a:avLst/>
          </a:prstGeom>
        </p:spPr>
      </p:pic>
    </p:spTree>
    <p:extLst>
      <p:ext uri="{BB962C8B-B14F-4D97-AF65-F5344CB8AC3E}">
        <p14:creationId xmlns:p14="http://schemas.microsoft.com/office/powerpoint/2010/main" val="4045211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4D50F03-AD5A-D0F2-BC55-E54DEAB01AC2}"/>
              </a:ext>
            </a:extLst>
          </p:cNvPr>
          <p:cNvSpPr txBox="1"/>
          <p:nvPr/>
        </p:nvSpPr>
        <p:spPr>
          <a:xfrm>
            <a:off x="977900" y="317500"/>
            <a:ext cx="10350500" cy="5293757"/>
          </a:xfrm>
          <a:prstGeom prst="rect">
            <a:avLst/>
          </a:prstGeom>
          <a:noFill/>
        </p:spPr>
        <p:txBody>
          <a:bodyPr wrap="square" rtlCol="0">
            <a:spAutoFit/>
          </a:bodyPr>
          <a:lstStyle/>
          <a:p>
            <a:r>
              <a:rPr lang="en-US" sz="3200" dirty="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4000" b="1" dirty="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Traffic Detection Module </a:t>
            </a:r>
          </a:p>
          <a:p>
            <a:endParaRPr lang="en-US" dirty="0"/>
          </a:p>
          <a:p>
            <a:pPr algn="just"/>
            <a:endParaRPr lang="en-US" sz="320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The traffic detection module is designed to monitor how many cars are on the road. It uses infrared sensors to count all the vehicles </a:t>
            </a:r>
            <a:r>
              <a:rPr lang="en-US" sz="3200" dirty="0" err="1">
                <a:latin typeface="Times New Roman" panose="02020603050405020304" pitchFamily="18" charset="0"/>
                <a:cs typeface="Times New Roman" panose="02020603050405020304" pitchFamily="18" charset="0"/>
              </a:rPr>
              <a:t>present.Additionally</a:t>
            </a:r>
            <a:r>
              <a:rPr lang="en-US" sz="3200" dirty="0">
                <a:latin typeface="Times New Roman" panose="02020603050405020304" pitchFamily="18" charset="0"/>
                <a:cs typeface="Times New Roman" panose="02020603050405020304" pitchFamily="18" charset="0"/>
              </a:rPr>
              <a:t>, it has a camera that uses OpenCV to analyze a real-time video feed and identify vehicles. The system can also measure the size of each vehicle, giving priority to larger ones. This helps improve the flow of traffic and reduces traffic jams. </a:t>
            </a: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2308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E2EE2D-3470-3EC5-6ADB-C94D34E61D92}"/>
              </a:ext>
            </a:extLst>
          </p:cNvPr>
          <p:cNvSpPr txBox="1"/>
          <p:nvPr/>
        </p:nvSpPr>
        <p:spPr>
          <a:xfrm>
            <a:off x="1016000" y="599440"/>
            <a:ext cx="10607040" cy="4647426"/>
          </a:xfrm>
          <a:prstGeom prst="rect">
            <a:avLst/>
          </a:prstGeom>
          <a:noFill/>
        </p:spPr>
        <p:txBody>
          <a:bodyPr wrap="square" rtlCol="0">
            <a:spAutoFit/>
          </a:bodyPr>
          <a:lstStyle/>
          <a:p>
            <a:r>
              <a:rPr lang="en-US" sz="4000" dirty="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4000" b="1" dirty="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Controller Module</a:t>
            </a:r>
          </a:p>
          <a:p>
            <a:endParaRPr lang="en-US" sz="40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algn="just"/>
            <a:r>
              <a:rPr lang="en-US" dirty="0"/>
              <a:t> </a:t>
            </a:r>
            <a:r>
              <a:rPr lang="en-US" sz="3200" dirty="0">
                <a:latin typeface="Times New Roman" panose="02020603050405020304" pitchFamily="18" charset="0"/>
                <a:cs typeface="Times New Roman" panose="02020603050405020304" pitchFamily="18" charset="0"/>
              </a:rPr>
              <a:t>The controller module, which could be a Raspberry Pi, ESP32, or similar device, acts like the brain of the system. It gathers data from the sensors and cameras, processes that information, and uses the programmed logic to change how long traffic signals stay on. This module lets the traffic lights respond to how traffic is behaving instead of following a fixed schedule.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2989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5560E4-3AAE-E9C4-AA2F-8807D34B48F8}"/>
              </a:ext>
            </a:extLst>
          </p:cNvPr>
          <p:cNvSpPr txBox="1"/>
          <p:nvPr/>
        </p:nvSpPr>
        <p:spPr>
          <a:xfrm>
            <a:off x="577850" y="366623"/>
            <a:ext cx="11036300" cy="4955203"/>
          </a:xfrm>
          <a:prstGeom prst="rect">
            <a:avLst/>
          </a:prstGeom>
          <a:noFill/>
        </p:spPr>
        <p:txBody>
          <a:bodyPr wrap="square" rtlCol="0">
            <a:spAutoFit/>
          </a:bodyPr>
          <a:lstStyle/>
          <a:p>
            <a:pPr algn="just"/>
            <a:endParaRPr lang="en-US" sz="2400" dirty="0">
              <a:latin typeface="Times New Roman" panose="02020603050405020304" pitchFamily="18" charset="0"/>
              <a:cs typeface="Times New Roman" panose="02020603050405020304" pitchFamily="18" charset="0"/>
            </a:endParaRPr>
          </a:p>
          <a:p>
            <a:pPr algn="just"/>
            <a:r>
              <a:rPr lang="en-US" sz="3200" b="1" dirty="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600" b="1" dirty="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IoT Communication Module</a:t>
            </a:r>
          </a:p>
          <a:p>
            <a:pPr algn="just"/>
            <a:endParaRPr lang="en-US" sz="3200" dirty="0">
              <a:latin typeface="Times New Roman" panose="02020603050405020304" pitchFamily="18" charset="0"/>
              <a:cs typeface="Times New Roman" panose="02020603050405020304" pitchFamily="18" charset="0"/>
            </a:endParaRPr>
          </a:p>
          <a:p>
            <a:pPr algn="just"/>
            <a:endParaRPr lang="en-US" sz="320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This module enables communication between the traffic system and the cloud through Wi-Fi. Traffic data and signal data are transmitted to IoT platforms like </a:t>
            </a:r>
            <a:r>
              <a:rPr lang="en-US" sz="3200" dirty="0" err="1">
                <a:latin typeface="Times New Roman" panose="02020603050405020304" pitchFamily="18" charset="0"/>
                <a:cs typeface="Times New Roman" panose="02020603050405020304" pitchFamily="18" charset="0"/>
              </a:rPr>
              <a:t>ThingSpeak</a:t>
            </a:r>
            <a:r>
              <a:rPr lang="en-US" sz="3200" dirty="0">
                <a:latin typeface="Times New Roman" panose="02020603050405020304" pitchFamily="18" charset="0"/>
                <a:cs typeface="Times New Roman" panose="02020603050405020304" pitchFamily="18" charset="0"/>
              </a:rPr>
              <a:t> or Firebase, allowing local authorities to monitor the system from a distance. Connecting to the cloud also lets end-users view real-time updates and manually control the system when needed. </a:t>
            </a:r>
          </a:p>
        </p:txBody>
      </p:sp>
    </p:spTree>
    <p:extLst>
      <p:ext uri="{BB962C8B-B14F-4D97-AF65-F5344CB8AC3E}">
        <p14:creationId xmlns:p14="http://schemas.microsoft.com/office/powerpoint/2010/main" val="36189295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85F959-3C95-8DF8-EBD8-E89BCF07D662}"/>
              </a:ext>
            </a:extLst>
          </p:cNvPr>
          <p:cNvSpPr txBox="1"/>
          <p:nvPr/>
        </p:nvSpPr>
        <p:spPr>
          <a:xfrm>
            <a:off x="5100320" y="0"/>
            <a:ext cx="2514600" cy="646331"/>
          </a:xfrm>
          <a:prstGeom prst="rect">
            <a:avLst/>
          </a:prstGeom>
          <a:noFill/>
        </p:spPr>
        <p:txBody>
          <a:bodyPr wrap="square" rtlCol="0">
            <a:spAutoFit/>
          </a:bodyPr>
          <a:lstStyle/>
          <a:p>
            <a:pPr algn="just"/>
            <a:r>
              <a:rPr lang="en-US" sz="3600" b="1" dirty="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RESULTS</a:t>
            </a:r>
          </a:p>
        </p:txBody>
      </p:sp>
      <p:pic>
        <p:nvPicPr>
          <p:cNvPr id="4" name="Picture 3">
            <a:extLst>
              <a:ext uri="{FF2B5EF4-FFF2-40B4-BE49-F238E27FC236}">
                <a16:creationId xmlns:a16="http://schemas.microsoft.com/office/drawing/2014/main" id="{AE1F4146-7D1E-D556-D11B-069A248F789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936486"/>
            <a:ext cx="11061700" cy="5692914"/>
          </a:xfrm>
          <a:prstGeom prst="rect">
            <a:avLst/>
          </a:prstGeom>
          <a:noFill/>
          <a:ln>
            <a:noFill/>
          </a:ln>
        </p:spPr>
      </p:pic>
    </p:spTree>
    <p:extLst>
      <p:ext uri="{BB962C8B-B14F-4D97-AF65-F5344CB8AC3E}">
        <p14:creationId xmlns:p14="http://schemas.microsoft.com/office/powerpoint/2010/main" val="1806191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38C21C-0800-B7B1-182A-9784B6915AC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3600" y="469900"/>
            <a:ext cx="10718800" cy="6261100"/>
          </a:xfrm>
          <a:prstGeom prst="rect">
            <a:avLst/>
          </a:prstGeom>
          <a:noFill/>
          <a:ln>
            <a:noFill/>
          </a:ln>
        </p:spPr>
      </p:pic>
    </p:spTree>
    <p:extLst>
      <p:ext uri="{BB962C8B-B14F-4D97-AF65-F5344CB8AC3E}">
        <p14:creationId xmlns:p14="http://schemas.microsoft.com/office/powerpoint/2010/main" val="8595438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DA1967F-6FE3-6B9D-453D-C1566039D71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3600" y="546100"/>
            <a:ext cx="10731500" cy="5892800"/>
          </a:xfrm>
          <a:prstGeom prst="rect">
            <a:avLst/>
          </a:prstGeom>
          <a:noFill/>
          <a:ln>
            <a:noFill/>
          </a:ln>
        </p:spPr>
      </p:pic>
    </p:spTree>
    <p:extLst>
      <p:ext uri="{BB962C8B-B14F-4D97-AF65-F5344CB8AC3E}">
        <p14:creationId xmlns:p14="http://schemas.microsoft.com/office/powerpoint/2010/main" val="848326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745329-ACD1-5054-C8F5-15E216259F72}"/>
              </a:ext>
            </a:extLst>
          </p:cNvPr>
          <p:cNvSpPr>
            <a:spLocks noGrp="1"/>
          </p:cNvSpPr>
          <p:nvPr>
            <p:ph idx="1"/>
          </p:nvPr>
        </p:nvSpPr>
        <p:spPr>
          <a:xfrm>
            <a:off x="838200" y="1524000"/>
            <a:ext cx="10515600" cy="4652963"/>
          </a:xfrm>
        </p:spPr>
        <p:txBody>
          <a:bodyPr>
            <a:normAutofit fontScale="92500" lnSpcReduction="20000"/>
          </a:bodyPr>
          <a:lstStyle/>
          <a:p>
            <a:pPr marL="0" indent="0" algn="ctr">
              <a:buNone/>
            </a:pPr>
            <a:r>
              <a:rPr lang="en-US" b="1" dirty="0">
                <a:latin typeface="Times New Roman" panose="02020603050405020304" pitchFamily="18" charset="0"/>
                <a:cs typeface="Times New Roman" panose="02020603050405020304" pitchFamily="18" charset="0"/>
              </a:rPr>
              <a:t>PROJECT CO-ORDINATORS</a:t>
            </a:r>
          </a:p>
          <a:p>
            <a:pPr marL="0" indent="0" algn="ctr">
              <a:buNone/>
            </a:pPr>
            <a:endParaRPr lang="en-US" b="1" dirty="0">
              <a:latin typeface="Times New Roman" panose="02020603050405020304" pitchFamily="18" charset="0"/>
              <a:cs typeface="Times New Roman" panose="02020603050405020304" pitchFamily="18" charset="0"/>
            </a:endParaRPr>
          </a:p>
          <a:p>
            <a:pPr marL="0" indent="0" algn="ctr">
              <a:buNone/>
            </a:pPr>
            <a:r>
              <a:rPr lang="en-US" b="1" dirty="0">
                <a:latin typeface="Times New Roman" panose="02020603050405020304" pitchFamily="18" charset="0"/>
                <a:cs typeface="Times New Roman" panose="02020603050405020304" pitchFamily="18" charset="0"/>
              </a:rPr>
              <a:t>Dr. P. DEEPA , M.E, Ph.D.</a:t>
            </a:r>
          </a:p>
          <a:p>
            <a:pPr marL="0" indent="0" algn="ctr">
              <a:buNone/>
            </a:pPr>
            <a:r>
              <a:rPr lang="en-US" dirty="0">
                <a:latin typeface="Times New Roman" panose="02020603050405020304" pitchFamily="18" charset="0"/>
                <a:cs typeface="Times New Roman" panose="02020603050405020304" pitchFamily="18" charset="0"/>
              </a:rPr>
              <a:t>Associate Professor </a:t>
            </a:r>
          </a:p>
          <a:p>
            <a:pPr marL="0" indent="0" algn="ctr">
              <a:buNone/>
            </a:pPr>
            <a:r>
              <a:rPr lang="en-US" dirty="0">
                <a:latin typeface="Times New Roman" panose="02020603050405020304" pitchFamily="18" charset="0"/>
                <a:cs typeface="Times New Roman" panose="02020603050405020304" pitchFamily="18" charset="0"/>
              </a:rPr>
              <a:t>Department Of CSE</a:t>
            </a:r>
          </a:p>
          <a:p>
            <a:pPr marL="0" indent="0" algn="ctr">
              <a:buNone/>
            </a:pPr>
            <a:r>
              <a:rPr lang="en-US" dirty="0">
                <a:latin typeface="Times New Roman" panose="02020603050405020304" pitchFamily="18" charset="0"/>
                <a:cs typeface="Times New Roman" panose="02020603050405020304" pitchFamily="18" charset="0"/>
              </a:rPr>
              <a:t>Panimalar Engineering College</a:t>
            </a:r>
          </a:p>
          <a:p>
            <a:pPr algn="ctr"/>
            <a:endParaRPr lang="en-US" dirty="0">
              <a:latin typeface="Times New Roman" panose="02020603050405020304" pitchFamily="18" charset="0"/>
              <a:cs typeface="Times New Roman" panose="02020603050405020304" pitchFamily="18" charset="0"/>
            </a:endParaRPr>
          </a:p>
          <a:p>
            <a:pPr marL="0" indent="0" algn="ctr">
              <a:buNone/>
            </a:pPr>
            <a:r>
              <a:rPr lang="en-US" b="1" dirty="0">
                <a:latin typeface="Times New Roman" panose="02020603050405020304" pitchFamily="18" charset="0"/>
                <a:cs typeface="Times New Roman" panose="02020603050405020304" pitchFamily="18" charset="0"/>
              </a:rPr>
              <a:t>Mrs. S.LINCY JEMINA , M.E, (</a:t>
            </a:r>
            <a:r>
              <a:rPr lang="en-US" b="1" dirty="0" err="1">
                <a:latin typeface="Times New Roman" panose="02020603050405020304" pitchFamily="18" charset="0"/>
                <a:cs typeface="Times New Roman" panose="02020603050405020304" pitchFamily="18" charset="0"/>
              </a:rPr>
              <a:t>Ph.D</a:t>
            </a:r>
            <a:r>
              <a:rPr lang="en-US" b="1" dirty="0">
                <a:latin typeface="Times New Roman" panose="02020603050405020304" pitchFamily="18" charset="0"/>
                <a:cs typeface="Times New Roman" panose="02020603050405020304" pitchFamily="18" charset="0"/>
              </a:rPr>
              <a:t>).</a:t>
            </a:r>
          </a:p>
          <a:p>
            <a:pPr marL="0" indent="0" algn="ctr">
              <a:buNone/>
            </a:pPr>
            <a:r>
              <a:rPr lang="en-US" dirty="0">
                <a:latin typeface="Times New Roman" panose="02020603050405020304" pitchFamily="18" charset="0"/>
                <a:cs typeface="Times New Roman" panose="02020603050405020304" pitchFamily="18" charset="0"/>
              </a:rPr>
              <a:t>Assistant Professor </a:t>
            </a:r>
          </a:p>
          <a:p>
            <a:pPr marL="0" indent="0" algn="ctr">
              <a:buNone/>
            </a:pPr>
            <a:r>
              <a:rPr lang="en-US" dirty="0">
                <a:latin typeface="Times New Roman" panose="02020603050405020304" pitchFamily="18" charset="0"/>
                <a:cs typeface="Times New Roman" panose="02020603050405020304" pitchFamily="18" charset="0"/>
              </a:rPr>
              <a:t>Department Of CSE</a:t>
            </a:r>
          </a:p>
          <a:p>
            <a:pPr marL="0" indent="0" algn="ctr">
              <a:buNone/>
            </a:pPr>
            <a:r>
              <a:rPr lang="en-US" dirty="0">
                <a:latin typeface="Times New Roman" panose="02020603050405020304" pitchFamily="18" charset="0"/>
                <a:cs typeface="Times New Roman" panose="02020603050405020304" pitchFamily="18" charset="0"/>
              </a:rPr>
              <a:t>Panimalar Engineering College</a:t>
            </a:r>
          </a:p>
          <a:p>
            <a:endParaRPr lang="en-US" dirty="0">
              <a:latin typeface="Times New Roman" panose="02020603050405020304" pitchFamily="18" charset="0"/>
              <a:cs typeface="Times New Roman" panose="02020603050405020304" pitchFamily="18" charset="0"/>
            </a:endParaRPr>
          </a:p>
          <a:p>
            <a:endParaRPr lang="en-US" dirty="0"/>
          </a:p>
        </p:txBody>
      </p:sp>
      <p:sp>
        <p:nvSpPr>
          <p:cNvPr id="4" name="Rectangle 3">
            <a:extLst>
              <a:ext uri="{FF2B5EF4-FFF2-40B4-BE49-F238E27FC236}">
                <a16:creationId xmlns:a16="http://schemas.microsoft.com/office/drawing/2014/main" id="{36CF9490-603E-0BDC-ACDC-C7EA3DCB53DD}"/>
              </a:ext>
            </a:extLst>
          </p:cNvPr>
          <p:cNvSpPr/>
          <p:nvPr/>
        </p:nvSpPr>
        <p:spPr>
          <a:xfrm>
            <a:off x="969264" y="393192"/>
            <a:ext cx="10169431" cy="923330"/>
          </a:xfrm>
          <a:prstGeom prst="rect">
            <a:avLst/>
          </a:prstGeom>
          <a:noFill/>
        </p:spPr>
        <p:txBody>
          <a:bodyPr wrap="squar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latin typeface="Times New Roman" panose="02020603050405020304" pitchFamily="18" charset="0"/>
                <a:cs typeface="Times New Roman" panose="02020603050405020304" pitchFamily="18" charset="0"/>
              </a:rPr>
              <a:t>THA</a:t>
            </a:r>
            <a:r>
              <a:rPr lang="en-US" sz="5400" b="1" cap="none" spc="0" dirty="0">
                <a:ln w="22225">
                  <a:solidFill>
                    <a:schemeClr val="accent2"/>
                  </a:solidFill>
                  <a:prstDash val="solid"/>
                </a:ln>
                <a:solidFill>
                  <a:schemeClr val="accent2">
                    <a:lumMod val="40000"/>
                    <a:lumOff val="60000"/>
                  </a:schemeClr>
                </a:solidFill>
                <a:effectLst/>
              </a:rPr>
              <a:t>NK YOU FOR YOUR GUIDENCE </a:t>
            </a:r>
          </a:p>
        </p:txBody>
      </p:sp>
    </p:spTree>
    <p:extLst>
      <p:ext uri="{BB962C8B-B14F-4D97-AF65-F5344CB8AC3E}">
        <p14:creationId xmlns:p14="http://schemas.microsoft.com/office/powerpoint/2010/main" val="18560356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52C8D6-2905-A272-570D-2E3F242119C5}"/>
              </a:ext>
            </a:extLst>
          </p:cNvPr>
          <p:cNvSpPr txBox="1"/>
          <p:nvPr/>
        </p:nvSpPr>
        <p:spPr>
          <a:xfrm>
            <a:off x="4279900" y="114300"/>
            <a:ext cx="4038600" cy="646331"/>
          </a:xfrm>
          <a:prstGeom prst="rect">
            <a:avLst/>
          </a:prstGeom>
          <a:noFill/>
        </p:spPr>
        <p:txBody>
          <a:bodyPr wrap="square" rtlCol="0">
            <a:spAutoFit/>
          </a:bodyPr>
          <a:lstStyle/>
          <a:p>
            <a:r>
              <a:rPr lang="en-US" sz="3600" b="1" dirty="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p>
        </p:txBody>
      </p:sp>
      <p:sp>
        <p:nvSpPr>
          <p:cNvPr id="3" name="TextBox 2">
            <a:extLst>
              <a:ext uri="{FF2B5EF4-FFF2-40B4-BE49-F238E27FC236}">
                <a16:creationId xmlns:a16="http://schemas.microsoft.com/office/drawing/2014/main" id="{2AEF8701-D9B5-429E-96FE-BB1BFF5ED8CA}"/>
              </a:ext>
            </a:extLst>
          </p:cNvPr>
          <p:cNvSpPr txBox="1"/>
          <p:nvPr/>
        </p:nvSpPr>
        <p:spPr>
          <a:xfrm>
            <a:off x="1079500" y="948690"/>
            <a:ext cx="10033000" cy="4801314"/>
          </a:xfrm>
          <a:prstGeom prst="rect">
            <a:avLst/>
          </a:prstGeom>
          <a:noFill/>
        </p:spPr>
        <p:txBody>
          <a:bodyPr wrap="square" rtlCol="0">
            <a:spAutoFit/>
          </a:bodyPr>
          <a:lstStyle/>
          <a:p>
            <a:pPr algn="just"/>
            <a:r>
              <a:rPr lang="en-US" sz="3200" dirty="0">
                <a:latin typeface="Times New Roman" panose="02020603050405020304" pitchFamily="18" charset="0"/>
                <a:cs typeface="Times New Roman" panose="02020603050405020304" pitchFamily="18" charset="0"/>
              </a:rPr>
              <a:t>This Smart Traffic Light System solves the problems of traditional traffic management by being flexible. Unlike traffic lights that follow a fixed schedule or require manual control, this system changes in real time based on how busy or quiet the roads are. It can clear the way for emergency vehicles like ambulances and fire trucks on the go. Using IoT-enabled sensors such as cameras and cloud connections, it helps cut down waiting times, saves fuel, reduces pollution, and makes traveling easier for everyone</a:t>
            </a:r>
            <a:r>
              <a:rPr lang="en-US" sz="2400" dirty="0"/>
              <a:t>. </a:t>
            </a:r>
          </a:p>
          <a:p>
            <a:endParaRPr lang="en-US" dirty="0"/>
          </a:p>
        </p:txBody>
      </p:sp>
    </p:spTree>
    <p:extLst>
      <p:ext uri="{BB962C8B-B14F-4D97-AF65-F5344CB8AC3E}">
        <p14:creationId xmlns:p14="http://schemas.microsoft.com/office/powerpoint/2010/main" val="38206636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F32BC5-41BD-0AD3-910B-3D7C4B7742F8}"/>
              </a:ext>
            </a:extLst>
          </p:cNvPr>
          <p:cNvSpPr txBox="1"/>
          <p:nvPr/>
        </p:nvSpPr>
        <p:spPr>
          <a:xfrm>
            <a:off x="3840480" y="165100"/>
            <a:ext cx="5405120" cy="646331"/>
          </a:xfrm>
          <a:prstGeom prst="rect">
            <a:avLst/>
          </a:prstGeom>
          <a:noFill/>
        </p:spPr>
        <p:txBody>
          <a:bodyPr wrap="square" rtlCol="0">
            <a:spAutoFit/>
          </a:bodyPr>
          <a:lstStyle/>
          <a:p>
            <a:r>
              <a:rPr lang="en-US" sz="3600" b="1" dirty="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FUTURE WORK</a:t>
            </a:r>
          </a:p>
        </p:txBody>
      </p:sp>
      <p:sp>
        <p:nvSpPr>
          <p:cNvPr id="3" name="TextBox 2">
            <a:extLst>
              <a:ext uri="{FF2B5EF4-FFF2-40B4-BE49-F238E27FC236}">
                <a16:creationId xmlns:a16="http://schemas.microsoft.com/office/drawing/2014/main" id="{3D36965D-B11C-1CF5-2BA4-917D56C05D3C}"/>
              </a:ext>
            </a:extLst>
          </p:cNvPr>
          <p:cNvSpPr txBox="1"/>
          <p:nvPr/>
        </p:nvSpPr>
        <p:spPr>
          <a:xfrm>
            <a:off x="952500" y="1066800"/>
            <a:ext cx="10591800" cy="5047536"/>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The Smart Traffic Light System using IoT can be further enhanced to increase efficiency, intelligence, and integration with modern urban infrastructure. </a:t>
            </a:r>
          </a:p>
          <a:p>
            <a:pPr algn="just"/>
            <a:endParaRPr lang="en-US" dirty="0"/>
          </a:p>
          <a:p>
            <a:pPr algn="just"/>
            <a:r>
              <a:rPr lang="en-US" sz="2800" b="1" dirty="0">
                <a:latin typeface="Times New Roman" panose="02020603050405020304" pitchFamily="18" charset="0"/>
                <a:cs typeface="Times New Roman" panose="02020603050405020304" pitchFamily="18" charset="0"/>
              </a:rPr>
              <a:t>Future improvements may include:</a:t>
            </a:r>
          </a:p>
          <a:p>
            <a:pPr algn="just"/>
            <a:endParaRPr lang="en-US" sz="28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       Integration with AI and Machine Learning o Implement predictive traffic modeling to anticipate congestion before it occurs. o Enable adaptive learning from historical traffic patterns to optimize signal timings dynamically.</a:t>
            </a:r>
          </a:p>
          <a:p>
            <a:pPr algn="just"/>
            <a:endParaRPr lang="en-US" sz="2400" dirty="0">
              <a:latin typeface="Times New Roman" panose="02020603050405020304" pitchFamily="18" charset="0"/>
              <a:cs typeface="Times New Roman" panose="02020603050405020304" pitchFamily="18" charset="0"/>
            </a:endParaRPr>
          </a:p>
          <a:p>
            <a:pPr algn="just"/>
            <a:r>
              <a:rPr lang="en-US" sz="2800" b="1" dirty="0">
                <a:latin typeface="Times New Roman" panose="02020603050405020304" pitchFamily="18" charset="0"/>
                <a:cs typeface="Times New Roman" panose="02020603050405020304" pitchFamily="18" charset="0"/>
              </a:rPr>
              <a:t>Vehicle-to-Infrastructure (V2I):</a:t>
            </a:r>
          </a:p>
          <a:p>
            <a:pPr algn="just"/>
            <a:endParaRPr lang="en-US" sz="2800" dirty="0">
              <a:latin typeface="Times New Roman" panose="02020603050405020304" pitchFamily="18" charset="0"/>
              <a:cs typeface="Times New Roman" panose="02020603050405020304" pitchFamily="18" charset="0"/>
            </a:endParaRPr>
          </a:p>
          <a:p>
            <a:pPr algn="just"/>
            <a:r>
              <a:rPr lang="en-US" dirty="0"/>
              <a:t> </a:t>
            </a:r>
            <a:r>
              <a:rPr lang="en-US" sz="2400" dirty="0">
                <a:latin typeface="Times New Roman" panose="02020603050405020304" pitchFamily="18" charset="0"/>
                <a:cs typeface="Times New Roman" panose="02020603050405020304" pitchFamily="18" charset="0"/>
              </a:rPr>
              <a:t>Communication o Allow vehicles to communicate directly with traffic lights for real time updates. o Improve emergency vehicle detection and dynamic rerouting.</a:t>
            </a:r>
          </a:p>
        </p:txBody>
      </p:sp>
    </p:spTree>
    <p:extLst>
      <p:ext uri="{BB962C8B-B14F-4D97-AF65-F5344CB8AC3E}">
        <p14:creationId xmlns:p14="http://schemas.microsoft.com/office/powerpoint/2010/main" val="22395104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54B651-73CF-26AE-753C-A8DD0FD57BF3}"/>
              </a:ext>
            </a:extLst>
          </p:cNvPr>
          <p:cNvSpPr txBox="1"/>
          <p:nvPr/>
        </p:nvSpPr>
        <p:spPr>
          <a:xfrm flipH="1">
            <a:off x="2933700" y="2540000"/>
            <a:ext cx="7442200" cy="1446550"/>
          </a:xfrm>
          <a:prstGeom prst="rect">
            <a:avLst/>
          </a:prstGeom>
          <a:noFill/>
        </p:spPr>
        <p:txBody>
          <a:bodyPr wrap="square" rtlCol="0">
            <a:spAutoFit/>
          </a:bodyPr>
          <a:lstStyle/>
          <a:p>
            <a:pPr algn="just"/>
            <a:r>
              <a:rPr lang="en-US" sz="8800" dirty="0">
                <a:solidFill>
                  <a:srgbClr val="00B0F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91713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C7EA4AF-480A-3FCC-89E9-8E136CAA464B}"/>
              </a:ext>
            </a:extLst>
          </p:cNvPr>
          <p:cNvSpPr txBox="1"/>
          <p:nvPr/>
        </p:nvSpPr>
        <p:spPr>
          <a:xfrm>
            <a:off x="101600" y="56138"/>
            <a:ext cx="12090400" cy="6801862"/>
          </a:xfrm>
          <a:prstGeom prst="rect">
            <a:avLst/>
          </a:prstGeom>
          <a:noFill/>
        </p:spPr>
        <p:txBody>
          <a:bodyPr wrap="square" rtlCol="0">
            <a:spAutoFit/>
          </a:bodyPr>
          <a:lstStyle/>
          <a:p>
            <a:r>
              <a:rPr lang="en-US" sz="4000" dirty="0">
                <a:solidFill>
                  <a:schemeClr val="accent2"/>
                </a:solidFill>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ABSTRACT</a:t>
            </a:r>
          </a:p>
          <a:p>
            <a:r>
              <a:rPr lang="en-US" dirty="0"/>
              <a:t>                                                 </a:t>
            </a:r>
            <a:endParaRPr lang="en-US" sz="4000" dirty="0">
              <a:solidFill>
                <a:schemeClr val="accent2"/>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INTRODUCTION</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LITERATURE REVIEW</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EXISTING SYSTEM</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PROPSED SYSTEM </a:t>
            </a:r>
          </a:p>
          <a:p>
            <a:pPr algn="just"/>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SYSTEM ARCHITECTURE</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PROPSED METHODOLOGY</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RESULTS</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CONCLUSION</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FUTURE  WORK</a:t>
            </a:r>
          </a:p>
          <a:p>
            <a:pPr marL="285750"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611E5454-B8B4-723B-F8F0-27579B7DCFD4}"/>
              </a:ext>
            </a:extLst>
          </p:cNvPr>
          <p:cNvSpPr txBox="1"/>
          <p:nvPr/>
        </p:nvSpPr>
        <p:spPr>
          <a:xfrm>
            <a:off x="4886960" y="-18663"/>
            <a:ext cx="2600960" cy="707886"/>
          </a:xfrm>
          <a:prstGeom prst="rect">
            <a:avLst/>
          </a:prstGeom>
          <a:noFill/>
        </p:spPr>
        <p:txBody>
          <a:bodyPr wrap="square" rtlCol="0">
            <a:spAutoFit/>
          </a:bodyPr>
          <a:lstStyle/>
          <a:p>
            <a:r>
              <a:rPr lang="en-US" sz="4000" dirty="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OUTLINE</a:t>
            </a:r>
            <a:endParaRPr lang="en-US" sz="4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4363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5F83A5-E7E8-5E09-B75E-77A06E0396B5}"/>
              </a:ext>
            </a:extLst>
          </p:cNvPr>
          <p:cNvSpPr txBox="1"/>
          <p:nvPr/>
        </p:nvSpPr>
        <p:spPr>
          <a:xfrm>
            <a:off x="4897120" y="274320"/>
            <a:ext cx="2966720" cy="707886"/>
          </a:xfrm>
          <a:prstGeom prst="rect">
            <a:avLst/>
          </a:prstGeom>
          <a:noFill/>
        </p:spPr>
        <p:txBody>
          <a:bodyPr wrap="square" rtlCol="0">
            <a:spAutoFit/>
          </a:bodyPr>
          <a:lstStyle/>
          <a:p>
            <a:r>
              <a:rPr lang="en-US" sz="4000" dirty="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ABSTRACT</a:t>
            </a:r>
          </a:p>
        </p:txBody>
      </p:sp>
      <p:sp>
        <p:nvSpPr>
          <p:cNvPr id="3" name="TextBox 2">
            <a:extLst>
              <a:ext uri="{FF2B5EF4-FFF2-40B4-BE49-F238E27FC236}">
                <a16:creationId xmlns:a16="http://schemas.microsoft.com/office/drawing/2014/main" id="{4EBDB82D-060C-2E64-6C8E-E3B4F5EE919C}"/>
              </a:ext>
            </a:extLst>
          </p:cNvPr>
          <p:cNvSpPr txBox="1"/>
          <p:nvPr/>
        </p:nvSpPr>
        <p:spPr>
          <a:xfrm>
            <a:off x="1196340" y="1443841"/>
            <a:ext cx="10007600" cy="3970318"/>
          </a:xfrm>
          <a:prstGeom prst="rect">
            <a:avLst/>
          </a:prstGeom>
          <a:noFill/>
        </p:spPr>
        <p:txBody>
          <a:bodyPr wrap="square" rtlCol="0">
            <a:spAutoFit/>
          </a:bodyPr>
          <a:lstStyle/>
          <a:p>
            <a:pPr algn="just"/>
            <a:r>
              <a:rPr lang="en-US" sz="2800" dirty="0">
                <a:latin typeface="Times New Roman" panose="02020603050405020304" pitchFamily="18" charset="0"/>
                <a:cs typeface="Times New Roman" panose="02020603050405020304" pitchFamily="18" charset="0"/>
              </a:rPr>
              <a:t>A Internet of Things-based smart traffic light system technology is a great example of how cities can increase traffic monitoring and reduce congestion in real time. This system uses IoT sensors like cameras, infrared detectors, and vehicle counters at intersections to measure traffic density. The information gathered by these sensors is transmitted wirelessly to middle control system, which processes the information and adjusts the traffic lights as needed. By adjusting the lights based on real-time traffic conditions, the system helps reduce the time drivers spend waiting at red lights. </a:t>
            </a:r>
          </a:p>
        </p:txBody>
      </p:sp>
    </p:spTree>
    <p:extLst>
      <p:ext uri="{BB962C8B-B14F-4D97-AF65-F5344CB8AC3E}">
        <p14:creationId xmlns:p14="http://schemas.microsoft.com/office/powerpoint/2010/main" val="1292800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AB4597-98B7-C7E6-3C13-F5C60642D54A}"/>
              </a:ext>
            </a:extLst>
          </p:cNvPr>
          <p:cNvSpPr txBox="1"/>
          <p:nvPr/>
        </p:nvSpPr>
        <p:spPr>
          <a:xfrm>
            <a:off x="3759200" y="142240"/>
            <a:ext cx="4023360" cy="707886"/>
          </a:xfrm>
          <a:prstGeom prst="rect">
            <a:avLst/>
          </a:prstGeom>
          <a:noFill/>
        </p:spPr>
        <p:txBody>
          <a:bodyPr wrap="square" rtlCol="0">
            <a:spAutoFit/>
          </a:bodyPr>
          <a:lstStyle/>
          <a:p>
            <a:r>
              <a:rPr lang="en-US" sz="4000" dirty="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p>
        </p:txBody>
      </p:sp>
      <p:sp>
        <p:nvSpPr>
          <p:cNvPr id="4" name="TextBox 3">
            <a:extLst>
              <a:ext uri="{FF2B5EF4-FFF2-40B4-BE49-F238E27FC236}">
                <a16:creationId xmlns:a16="http://schemas.microsoft.com/office/drawing/2014/main" id="{62B2C796-FF62-1EB8-64F7-7A366F8AF584}"/>
              </a:ext>
            </a:extLst>
          </p:cNvPr>
          <p:cNvSpPr txBox="1"/>
          <p:nvPr/>
        </p:nvSpPr>
        <p:spPr>
          <a:xfrm>
            <a:off x="945222" y="1119884"/>
            <a:ext cx="10047898" cy="5348822"/>
          </a:xfrm>
          <a:prstGeom prst="rect">
            <a:avLst/>
          </a:prstGeom>
          <a:noFill/>
        </p:spPr>
        <p:txBody>
          <a:bodyPr wrap="square" rtlCol="0">
            <a:spAutoFit/>
          </a:bodyPr>
          <a:lstStyle/>
          <a:p>
            <a:pPr marL="342900" indent="-3429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As the world's population moves from rural to In cities, traffic management has become a serious concern.</a:t>
            </a:r>
          </a:p>
          <a:p>
            <a:pPr marL="342900" indent="-3429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number of vehicles in urban areas has grown quickly, putting a lot of pressure on city roads. </a:t>
            </a:r>
          </a:p>
          <a:p>
            <a:pPr marL="342900" indent="-3429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Traditional traffic signals, which either rely on manual control or fixed time cycles, are not good enough for handling these changing traffic conditions.</a:t>
            </a:r>
          </a:p>
          <a:p>
            <a:pPr marL="342900" indent="-3429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 These systems can't adjust to real-time changes, leading to problems like traffic jams, Long journey times, more fuel consumption, and increased emissions.</a:t>
            </a:r>
          </a:p>
          <a:p>
            <a:pPr marL="342900" indent="-3429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Manual control helps during busy or emergency times, but it takes a lot of work and is not always accurate. </a:t>
            </a:r>
            <a:endParaRPr lang="en-US" sz="2800" dirty="0"/>
          </a:p>
        </p:txBody>
      </p:sp>
    </p:spTree>
    <p:extLst>
      <p:ext uri="{BB962C8B-B14F-4D97-AF65-F5344CB8AC3E}">
        <p14:creationId xmlns:p14="http://schemas.microsoft.com/office/powerpoint/2010/main" val="546790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2929395975"/>
              </p:ext>
            </p:extLst>
          </p:nvPr>
        </p:nvGraphicFramePr>
        <p:xfrm>
          <a:off x="1887526" y="352341"/>
          <a:ext cx="1937856" cy="5004255"/>
        </p:xfrm>
        <a:graphic>
          <a:graphicData uri="http://schemas.openxmlformats.org/drawingml/2006/table">
            <a:tbl>
              <a:tblPr/>
              <a:tblGrid>
                <a:gridCol w="322976">
                  <a:extLst>
                    <a:ext uri="{9D8B030D-6E8A-4147-A177-3AD203B41FA5}">
                      <a16:colId xmlns:a16="http://schemas.microsoft.com/office/drawing/2014/main" val="3660002738"/>
                    </a:ext>
                  </a:extLst>
                </a:gridCol>
                <a:gridCol w="322976">
                  <a:extLst>
                    <a:ext uri="{9D8B030D-6E8A-4147-A177-3AD203B41FA5}">
                      <a16:colId xmlns:a16="http://schemas.microsoft.com/office/drawing/2014/main" val="1208950134"/>
                    </a:ext>
                  </a:extLst>
                </a:gridCol>
                <a:gridCol w="322976">
                  <a:extLst>
                    <a:ext uri="{9D8B030D-6E8A-4147-A177-3AD203B41FA5}">
                      <a16:colId xmlns:a16="http://schemas.microsoft.com/office/drawing/2014/main" val="3419847537"/>
                    </a:ext>
                  </a:extLst>
                </a:gridCol>
                <a:gridCol w="322976">
                  <a:extLst>
                    <a:ext uri="{9D8B030D-6E8A-4147-A177-3AD203B41FA5}">
                      <a16:colId xmlns:a16="http://schemas.microsoft.com/office/drawing/2014/main" val="2364903214"/>
                    </a:ext>
                  </a:extLst>
                </a:gridCol>
                <a:gridCol w="322976">
                  <a:extLst>
                    <a:ext uri="{9D8B030D-6E8A-4147-A177-3AD203B41FA5}">
                      <a16:colId xmlns:a16="http://schemas.microsoft.com/office/drawing/2014/main" val="1853018632"/>
                    </a:ext>
                  </a:extLst>
                </a:gridCol>
                <a:gridCol w="322976">
                  <a:extLst>
                    <a:ext uri="{9D8B030D-6E8A-4147-A177-3AD203B41FA5}">
                      <a16:colId xmlns:a16="http://schemas.microsoft.com/office/drawing/2014/main" val="507229294"/>
                    </a:ext>
                  </a:extLst>
                </a:gridCol>
              </a:tblGrid>
              <a:tr h="251785">
                <a:tc>
                  <a:txBody>
                    <a:bodyPr/>
                    <a:lstStyle/>
                    <a:p>
                      <a:endParaRPr lang="en-IN" sz="1000" dirty="0">
                        <a:latin typeface="Constantia" panose="02030602050306030303" pitchFamily="18" charset="0"/>
                      </a:endParaRPr>
                    </a:p>
                  </a:txBody>
                  <a:tcPr marL="14665" marR="14665" marT="7332" marB="7332" anchor="ctr">
                    <a:lnL>
                      <a:noFill/>
                    </a:lnL>
                    <a:lnR>
                      <a:noFill/>
                    </a:lnR>
                    <a:lnT>
                      <a:noFill/>
                    </a:lnT>
                    <a:lnB>
                      <a:noFill/>
                    </a:lnB>
                  </a:tcPr>
                </a:tc>
                <a:tc>
                  <a:txBody>
                    <a:bodyPr/>
                    <a:lstStyle/>
                    <a:p>
                      <a:endParaRPr lang="en-IN" sz="1000">
                        <a:latin typeface="Constantia" panose="02030602050306030303" pitchFamily="18" charset="0"/>
                      </a:endParaRPr>
                    </a:p>
                  </a:txBody>
                  <a:tcPr marL="14665" marR="14665" marT="7332" marB="7332" anchor="ctr">
                    <a:lnL>
                      <a:noFill/>
                    </a:lnL>
                    <a:lnR>
                      <a:noFill/>
                    </a:lnR>
                    <a:lnT>
                      <a:noFill/>
                    </a:lnT>
                    <a:lnB>
                      <a:noFill/>
                    </a:lnB>
                  </a:tcPr>
                </a:tc>
                <a:tc>
                  <a:txBody>
                    <a:bodyPr/>
                    <a:lstStyle/>
                    <a:p>
                      <a:endParaRPr lang="en-IN" sz="1000" dirty="0">
                        <a:latin typeface="Constantia" panose="02030602050306030303" pitchFamily="18" charset="0"/>
                      </a:endParaRPr>
                    </a:p>
                  </a:txBody>
                  <a:tcPr marL="14665" marR="14665" marT="7332" marB="7332" anchor="ctr">
                    <a:lnL>
                      <a:noFill/>
                    </a:lnL>
                    <a:lnR>
                      <a:noFill/>
                    </a:lnR>
                    <a:lnT>
                      <a:noFill/>
                    </a:lnT>
                    <a:lnB>
                      <a:noFill/>
                    </a:lnB>
                  </a:tcPr>
                </a:tc>
                <a:tc>
                  <a:txBody>
                    <a:bodyPr/>
                    <a:lstStyle/>
                    <a:p>
                      <a:endParaRPr lang="en-IN" sz="1000">
                        <a:latin typeface="Constantia" panose="02030602050306030303" pitchFamily="18" charset="0"/>
                      </a:endParaRPr>
                    </a:p>
                  </a:txBody>
                  <a:tcPr marL="14665" marR="14665" marT="7332" marB="7332" anchor="ctr">
                    <a:lnL>
                      <a:noFill/>
                    </a:lnL>
                    <a:lnR>
                      <a:noFill/>
                    </a:lnR>
                    <a:lnT>
                      <a:noFill/>
                    </a:lnT>
                    <a:lnB>
                      <a:noFill/>
                    </a:lnB>
                  </a:tcPr>
                </a:tc>
                <a:tc>
                  <a:txBody>
                    <a:bodyPr/>
                    <a:lstStyle/>
                    <a:p>
                      <a:endParaRPr lang="en-IN" sz="1000" dirty="0">
                        <a:latin typeface="Constantia" panose="02030602050306030303" pitchFamily="18" charset="0"/>
                      </a:endParaRPr>
                    </a:p>
                  </a:txBody>
                  <a:tcPr marL="14665" marR="14665" marT="7332" marB="7332" anchor="ctr">
                    <a:lnL>
                      <a:noFill/>
                    </a:lnL>
                    <a:lnR>
                      <a:noFill/>
                    </a:lnR>
                    <a:lnT>
                      <a:noFill/>
                    </a:lnT>
                    <a:lnB>
                      <a:noFill/>
                    </a:lnB>
                  </a:tcPr>
                </a:tc>
                <a:tc>
                  <a:txBody>
                    <a:bodyPr/>
                    <a:lstStyle/>
                    <a:p>
                      <a:endParaRPr lang="en-IN" sz="1000">
                        <a:latin typeface="Constantia" panose="02030602050306030303" pitchFamily="18" charset="0"/>
                      </a:endParaRPr>
                    </a:p>
                  </a:txBody>
                  <a:tcPr marL="14665" marR="14665" marT="7332" marB="7332" anchor="ctr">
                    <a:lnL>
                      <a:noFill/>
                    </a:lnL>
                    <a:lnR>
                      <a:noFill/>
                    </a:lnR>
                    <a:lnT>
                      <a:noFill/>
                    </a:lnT>
                    <a:lnB>
                      <a:noFill/>
                    </a:lnB>
                  </a:tcPr>
                </a:tc>
                <a:extLst>
                  <a:ext uri="{0D108BD9-81ED-4DB2-BD59-A6C34878D82A}">
                    <a16:rowId xmlns:a16="http://schemas.microsoft.com/office/drawing/2014/main" val="1181575591"/>
                  </a:ext>
                </a:extLst>
              </a:tr>
              <a:tr h="493019">
                <a:tc>
                  <a:txBody>
                    <a:bodyPr/>
                    <a:lstStyle/>
                    <a:p>
                      <a:endParaRPr lang="en-IN" sz="1000">
                        <a:latin typeface="Constantia" panose="02030602050306030303" pitchFamily="18" charset="0"/>
                      </a:endParaRPr>
                    </a:p>
                  </a:txBody>
                  <a:tcPr marL="14665" marR="14665" marT="7332" marB="7332" anchor="ctr">
                    <a:lnL>
                      <a:noFill/>
                    </a:lnL>
                    <a:lnR>
                      <a:noFill/>
                    </a:lnR>
                    <a:lnT>
                      <a:noFill/>
                    </a:lnT>
                    <a:lnB>
                      <a:noFill/>
                    </a:lnB>
                  </a:tcPr>
                </a:tc>
                <a:tc>
                  <a:txBody>
                    <a:bodyPr/>
                    <a:lstStyle/>
                    <a:p>
                      <a:endParaRPr lang="en-US" sz="1000" dirty="0">
                        <a:latin typeface="Constantia" panose="02030602050306030303" pitchFamily="18" charset="0"/>
                      </a:endParaRPr>
                    </a:p>
                  </a:txBody>
                  <a:tcPr marL="14665" marR="14665" marT="7332" marB="7332" anchor="ctr">
                    <a:lnL>
                      <a:noFill/>
                    </a:lnL>
                    <a:lnR>
                      <a:noFill/>
                    </a:lnR>
                    <a:lnT>
                      <a:noFill/>
                    </a:lnT>
                    <a:lnB>
                      <a:noFill/>
                    </a:lnB>
                  </a:tcPr>
                </a:tc>
                <a:tc>
                  <a:txBody>
                    <a:bodyPr/>
                    <a:lstStyle/>
                    <a:p>
                      <a:endParaRPr lang="en-IN" sz="1000">
                        <a:latin typeface="Constantia" panose="02030602050306030303" pitchFamily="18" charset="0"/>
                      </a:endParaRPr>
                    </a:p>
                  </a:txBody>
                  <a:tcPr marL="14665" marR="14665" marT="7332" marB="7332" anchor="ctr">
                    <a:lnL>
                      <a:noFill/>
                    </a:lnL>
                    <a:lnR>
                      <a:noFill/>
                    </a:lnR>
                    <a:lnT>
                      <a:noFill/>
                    </a:lnT>
                    <a:lnB>
                      <a:noFill/>
                    </a:lnB>
                  </a:tcPr>
                </a:tc>
                <a:tc>
                  <a:txBody>
                    <a:bodyPr/>
                    <a:lstStyle/>
                    <a:p>
                      <a:endParaRPr lang="en-IN" sz="1000" dirty="0">
                        <a:latin typeface="Constantia" panose="02030602050306030303" pitchFamily="18" charset="0"/>
                      </a:endParaRPr>
                    </a:p>
                  </a:txBody>
                  <a:tcPr marL="14665" marR="14665" marT="7332" marB="7332" anchor="ctr">
                    <a:lnL>
                      <a:noFill/>
                    </a:lnL>
                    <a:lnR>
                      <a:noFill/>
                    </a:lnR>
                    <a:lnT>
                      <a:noFill/>
                    </a:lnT>
                    <a:lnB>
                      <a:noFill/>
                    </a:lnB>
                  </a:tcPr>
                </a:tc>
                <a:tc>
                  <a:txBody>
                    <a:bodyPr/>
                    <a:lstStyle/>
                    <a:p>
                      <a:endParaRPr lang="en-US" sz="1000">
                        <a:latin typeface="Constantia" panose="02030602050306030303" pitchFamily="18" charset="0"/>
                      </a:endParaRPr>
                    </a:p>
                  </a:txBody>
                  <a:tcPr marL="14665" marR="14665" marT="7332" marB="7332" anchor="ctr">
                    <a:lnL>
                      <a:noFill/>
                    </a:lnL>
                    <a:lnR>
                      <a:noFill/>
                    </a:lnR>
                    <a:lnT>
                      <a:noFill/>
                    </a:lnT>
                    <a:lnB>
                      <a:noFill/>
                    </a:lnB>
                  </a:tcPr>
                </a:tc>
                <a:tc>
                  <a:txBody>
                    <a:bodyPr/>
                    <a:lstStyle/>
                    <a:p>
                      <a:endParaRPr lang="en-IN" sz="1000">
                        <a:latin typeface="Constantia" panose="02030602050306030303" pitchFamily="18" charset="0"/>
                      </a:endParaRPr>
                    </a:p>
                  </a:txBody>
                  <a:tcPr marL="14665" marR="14665" marT="7332" marB="7332" anchor="ctr">
                    <a:lnL>
                      <a:noFill/>
                    </a:lnL>
                    <a:lnR>
                      <a:noFill/>
                    </a:lnR>
                    <a:lnT>
                      <a:noFill/>
                    </a:lnT>
                    <a:lnB>
                      <a:noFill/>
                    </a:lnB>
                  </a:tcPr>
                </a:tc>
                <a:extLst>
                  <a:ext uri="{0D108BD9-81ED-4DB2-BD59-A6C34878D82A}">
                    <a16:rowId xmlns:a16="http://schemas.microsoft.com/office/drawing/2014/main" val="1800350869"/>
                  </a:ext>
                </a:extLst>
              </a:tr>
              <a:tr h="251785">
                <a:tc>
                  <a:txBody>
                    <a:bodyPr/>
                    <a:lstStyle/>
                    <a:p>
                      <a:endParaRPr lang="en-IN" sz="1000" dirty="0">
                        <a:latin typeface="Constantia" panose="02030602050306030303" pitchFamily="18" charset="0"/>
                      </a:endParaRPr>
                    </a:p>
                  </a:txBody>
                  <a:tcPr marL="14665" marR="14665" marT="7332" marB="7332" anchor="ctr">
                    <a:lnL>
                      <a:noFill/>
                    </a:lnL>
                    <a:lnR>
                      <a:noFill/>
                    </a:lnR>
                    <a:lnT>
                      <a:noFill/>
                    </a:lnT>
                    <a:lnB>
                      <a:noFill/>
                    </a:lnB>
                  </a:tcPr>
                </a:tc>
                <a:tc>
                  <a:txBody>
                    <a:bodyPr/>
                    <a:lstStyle/>
                    <a:p>
                      <a:endParaRPr lang="en-US" sz="1000">
                        <a:latin typeface="Constantia" panose="02030602050306030303" pitchFamily="18" charset="0"/>
                      </a:endParaRPr>
                    </a:p>
                  </a:txBody>
                  <a:tcPr marL="14665" marR="14665" marT="7332" marB="7332" anchor="ctr">
                    <a:lnL>
                      <a:noFill/>
                    </a:lnL>
                    <a:lnR>
                      <a:noFill/>
                    </a:lnR>
                    <a:lnT>
                      <a:noFill/>
                    </a:lnT>
                    <a:lnB>
                      <a:noFill/>
                    </a:lnB>
                  </a:tcPr>
                </a:tc>
                <a:tc>
                  <a:txBody>
                    <a:bodyPr/>
                    <a:lstStyle/>
                    <a:p>
                      <a:endParaRPr lang="en-IN" sz="1000">
                        <a:latin typeface="Constantia" panose="02030602050306030303" pitchFamily="18" charset="0"/>
                      </a:endParaRPr>
                    </a:p>
                  </a:txBody>
                  <a:tcPr marL="14665" marR="14665" marT="7332" marB="7332" anchor="ctr">
                    <a:lnL>
                      <a:noFill/>
                    </a:lnL>
                    <a:lnR>
                      <a:noFill/>
                    </a:lnR>
                    <a:lnT>
                      <a:noFill/>
                    </a:lnT>
                    <a:lnB>
                      <a:noFill/>
                    </a:lnB>
                  </a:tcPr>
                </a:tc>
                <a:tc>
                  <a:txBody>
                    <a:bodyPr/>
                    <a:lstStyle/>
                    <a:p>
                      <a:endParaRPr lang="en-IN" sz="1000">
                        <a:latin typeface="Constantia" panose="02030602050306030303" pitchFamily="18" charset="0"/>
                      </a:endParaRPr>
                    </a:p>
                  </a:txBody>
                  <a:tcPr marL="14665" marR="14665" marT="7332" marB="7332" anchor="ctr">
                    <a:lnL>
                      <a:noFill/>
                    </a:lnL>
                    <a:lnR>
                      <a:noFill/>
                    </a:lnR>
                    <a:lnT>
                      <a:noFill/>
                    </a:lnT>
                    <a:lnB>
                      <a:noFill/>
                    </a:lnB>
                  </a:tcPr>
                </a:tc>
                <a:tc>
                  <a:txBody>
                    <a:bodyPr/>
                    <a:lstStyle/>
                    <a:p>
                      <a:endParaRPr lang="en-IN" sz="1000" dirty="0">
                        <a:latin typeface="Constantia" panose="02030602050306030303" pitchFamily="18" charset="0"/>
                      </a:endParaRPr>
                    </a:p>
                  </a:txBody>
                  <a:tcPr marL="14665" marR="14665" marT="7332" marB="7332" anchor="ctr">
                    <a:lnL>
                      <a:noFill/>
                    </a:lnL>
                    <a:lnR>
                      <a:noFill/>
                    </a:lnR>
                    <a:lnT>
                      <a:noFill/>
                    </a:lnT>
                    <a:lnB>
                      <a:noFill/>
                    </a:lnB>
                  </a:tcPr>
                </a:tc>
                <a:tc>
                  <a:txBody>
                    <a:bodyPr/>
                    <a:lstStyle/>
                    <a:p>
                      <a:endParaRPr lang="en-IN" sz="1000">
                        <a:latin typeface="Constantia" panose="02030602050306030303" pitchFamily="18" charset="0"/>
                      </a:endParaRPr>
                    </a:p>
                  </a:txBody>
                  <a:tcPr marL="14665" marR="14665" marT="7332" marB="7332" anchor="ctr">
                    <a:lnL>
                      <a:noFill/>
                    </a:lnL>
                    <a:lnR>
                      <a:noFill/>
                    </a:lnR>
                    <a:lnT>
                      <a:noFill/>
                    </a:lnT>
                    <a:lnB>
                      <a:noFill/>
                    </a:lnB>
                  </a:tcPr>
                </a:tc>
                <a:extLst>
                  <a:ext uri="{0D108BD9-81ED-4DB2-BD59-A6C34878D82A}">
                    <a16:rowId xmlns:a16="http://schemas.microsoft.com/office/drawing/2014/main" val="2550386876"/>
                  </a:ext>
                </a:extLst>
              </a:tr>
              <a:tr h="372402">
                <a:tc>
                  <a:txBody>
                    <a:bodyPr/>
                    <a:lstStyle/>
                    <a:p>
                      <a:endParaRPr lang="en-IN" sz="1000" dirty="0">
                        <a:latin typeface="Constantia" panose="02030602050306030303" pitchFamily="18" charset="0"/>
                      </a:endParaRPr>
                    </a:p>
                  </a:txBody>
                  <a:tcPr marL="14665" marR="14665" marT="7332" marB="7332" anchor="ctr">
                    <a:lnL>
                      <a:noFill/>
                    </a:lnL>
                    <a:lnR>
                      <a:noFill/>
                    </a:lnR>
                    <a:lnT>
                      <a:noFill/>
                    </a:lnT>
                    <a:lnB>
                      <a:noFill/>
                    </a:lnB>
                  </a:tcPr>
                </a:tc>
                <a:tc>
                  <a:txBody>
                    <a:bodyPr/>
                    <a:lstStyle/>
                    <a:p>
                      <a:endParaRPr lang="en-US" sz="1000">
                        <a:latin typeface="Constantia" panose="02030602050306030303" pitchFamily="18" charset="0"/>
                      </a:endParaRPr>
                    </a:p>
                  </a:txBody>
                  <a:tcPr marL="14665" marR="14665" marT="7332" marB="7332" anchor="ctr">
                    <a:lnL>
                      <a:noFill/>
                    </a:lnL>
                    <a:lnR>
                      <a:noFill/>
                    </a:lnR>
                    <a:lnT>
                      <a:noFill/>
                    </a:lnT>
                    <a:lnB>
                      <a:noFill/>
                    </a:lnB>
                  </a:tcPr>
                </a:tc>
                <a:tc>
                  <a:txBody>
                    <a:bodyPr/>
                    <a:lstStyle/>
                    <a:p>
                      <a:endParaRPr lang="en-IN" sz="1000">
                        <a:latin typeface="Constantia" panose="02030602050306030303" pitchFamily="18" charset="0"/>
                      </a:endParaRPr>
                    </a:p>
                  </a:txBody>
                  <a:tcPr marL="14665" marR="14665" marT="7332" marB="7332" anchor="ctr">
                    <a:lnL>
                      <a:noFill/>
                    </a:lnL>
                    <a:lnR>
                      <a:noFill/>
                    </a:lnR>
                    <a:lnT>
                      <a:noFill/>
                    </a:lnT>
                    <a:lnB>
                      <a:noFill/>
                    </a:lnB>
                  </a:tcPr>
                </a:tc>
                <a:tc>
                  <a:txBody>
                    <a:bodyPr/>
                    <a:lstStyle/>
                    <a:p>
                      <a:endParaRPr lang="en-IN" sz="1000">
                        <a:latin typeface="Constantia" panose="02030602050306030303" pitchFamily="18" charset="0"/>
                      </a:endParaRPr>
                    </a:p>
                  </a:txBody>
                  <a:tcPr marL="14665" marR="14665" marT="7332" marB="7332" anchor="ctr">
                    <a:lnL>
                      <a:noFill/>
                    </a:lnL>
                    <a:lnR>
                      <a:noFill/>
                    </a:lnR>
                    <a:lnT>
                      <a:noFill/>
                    </a:lnT>
                    <a:lnB>
                      <a:noFill/>
                    </a:lnB>
                  </a:tcPr>
                </a:tc>
                <a:tc>
                  <a:txBody>
                    <a:bodyPr/>
                    <a:lstStyle/>
                    <a:p>
                      <a:endParaRPr lang="en-US" sz="1000">
                        <a:latin typeface="Constantia" panose="02030602050306030303" pitchFamily="18" charset="0"/>
                      </a:endParaRPr>
                    </a:p>
                  </a:txBody>
                  <a:tcPr marL="14665" marR="14665" marT="7332" marB="7332" anchor="ctr">
                    <a:lnL>
                      <a:noFill/>
                    </a:lnL>
                    <a:lnR>
                      <a:noFill/>
                    </a:lnR>
                    <a:lnT>
                      <a:noFill/>
                    </a:lnT>
                    <a:lnB>
                      <a:noFill/>
                    </a:lnB>
                  </a:tcPr>
                </a:tc>
                <a:tc>
                  <a:txBody>
                    <a:bodyPr/>
                    <a:lstStyle/>
                    <a:p>
                      <a:endParaRPr lang="en-IN" sz="1000">
                        <a:latin typeface="Constantia" panose="02030602050306030303" pitchFamily="18" charset="0"/>
                      </a:endParaRPr>
                    </a:p>
                  </a:txBody>
                  <a:tcPr marL="14665" marR="14665" marT="7332" marB="7332" anchor="ctr">
                    <a:lnL>
                      <a:noFill/>
                    </a:lnL>
                    <a:lnR>
                      <a:noFill/>
                    </a:lnR>
                    <a:lnT>
                      <a:noFill/>
                    </a:lnT>
                    <a:lnB>
                      <a:noFill/>
                    </a:lnB>
                  </a:tcPr>
                </a:tc>
                <a:extLst>
                  <a:ext uri="{0D108BD9-81ED-4DB2-BD59-A6C34878D82A}">
                    <a16:rowId xmlns:a16="http://schemas.microsoft.com/office/drawing/2014/main" val="4200737910"/>
                  </a:ext>
                </a:extLst>
              </a:tr>
              <a:tr h="251785">
                <a:tc>
                  <a:txBody>
                    <a:bodyPr/>
                    <a:lstStyle/>
                    <a:p>
                      <a:endParaRPr lang="en-IN" sz="1000">
                        <a:latin typeface="Constantia" panose="02030602050306030303" pitchFamily="18" charset="0"/>
                      </a:endParaRPr>
                    </a:p>
                  </a:txBody>
                  <a:tcPr marL="14665" marR="14665" marT="7332" marB="7332" anchor="ctr">
                    <a:lnL>
                      <a:noFill/>
                    </a:lnL>
                    <a:lnR>
                      <a:noFill/>
                    </a:lnR>
                    <a:lnT>
                      <a:noFill/>
                    </a:lnT>
                    <a:lnB>
                      <a:noFill/>
                    </a:lnB>
                  </a:tcPr>
                </a:tc>
                <a:tc>
                  <a:txBody>
                    <a:bodyPr/>
                    <a:lstStyle/>
                    <a:p>
                      <a:endParaRPr lang="en-US" sz="1000">
                        <a:latin typeface="Constantia" panose="02030602050306030303" pitchFamily="18" charset="0"/>
                      </a:endParaRPr>
                    </a:p>
                  </a:txBody>
                  <a:tcPr marL="14665" marR="14665" marT="7332" marB="7332" anchor="ctr">
                    <a:lnL>
                      <a:noFill/>
                    </a:lnL>
                    <a:lnR>
                      <a:noFill/>
                    </a:lnR>
                    <a:lnT>
                      <a:noFill/>
                    </a:lnT>
                    <a:lnB>
                      <a:noFill/>
                    </a:lnB>
                  </a:tcPr>
                </a:tc>
                <a:tc>
                  <a:txBody>
                    <a:bodyPr/>
                    <a:lstStyle/>
                    <a:p>
                      <a:endParaRPr lang="en-IN" sz="1000">
                        <a:latin typeface="Constantia" panose="02030602050306030303" pitchFamily="18" charset="0"/>
                      </a:endParaRPr>
                    </a:p>
                  </a:txBody>
                  <a:tcPr marL="14665" marR="14665" marT="7332" marB="7332" anchor="ctr">
                    <a:lnL>
                      <a:noFill/>
                    </a:lnL>
                    <a:lnR>
                      <a:noFill/>
                    </a:lnR>
                    <a:lnT>
                      <a:noFill/>
                    </a:lnT>
                    <a:lnB>
                      <a:noFill/>
                    </a:lnB>
                  </a:tcPr>
                </a:tc>
                <a:tc>
                  <a:txBody>
                    <a:bodyPr/>
                    <a:lstStyle/>
                    <a:p>
                      <a:endParaRPr lang="en-IN" sz="1000">
                        <a:latin typeface="Constantia" panose="02030602050306030303" pitchFamily="18" charset="0"/>
                      </a:endParaRPr>
                    </a:p>
                  </a:txBody>
                  <a:tcPr marL="14665" marR="14665" marT="7332" marB="7332" anchor="ctr">
                    <a:lnL>
                      <a:noFill/>
                    </a:lnL>
                    <a:lnR>
                      <a:noFill/>
                    </a:lnR>
                    <a:lnT>
                      <a:noFill/>
                    </a:lnT>
                    <a:lnB>
                      <a:noFill/>
                    </a:lnB>
                  </a:tcPr>
                </a:tc>
                <a:tc>
                  <a:txBody>
                    <a:bodyPr/>
                    <a:lstStyle/>
                    <a:p>
                      <a:endParaRPr lang="en-IN" sz="1000">
                        <a:latin typeface="Constantia" panose="02030602050306030303" pitchFamily="18" charset="0"/>
                      </a:endParaRPr>
                    </a:p>
                  </a:txBody>
                  <a:tcPr marL="14665" marR="14665" marT="7332" marB="7332" anchor="ctr">
                    <a:lnL>
                      <a:noFill/>
                    </a:lnL>
                    <a:lnR>
                      <a:noFill/>
                    </a:lnR>
                    <a:lnT>
                      <a:noFill/>
                    </a:lnT>
                    <a:lnB>
                      <a:noFill/>
                    </a:lnB>
                  </a:tcPr>
                </a:tc>
                <a:tc>
                  <a:txBody>
                    <a:bodyPr/>
                    <a:lstStyle/>
                    <a:p>
                      <a:endParaRPr lang="en-IN" sz="1000">
                        <a:latin typeface="Constantia" panose="02030602050306030303" pitchFamily="18" charset="0"/>
                      </a:endParaRPr>
                    </a:p>
                  </a:txBody>
                  <a:tcPr marL="14665" marR="14665" marT="7332" marB="7332" anchor="ctr">
                    <a:lnL>
                      <a:noFill/>
                    </a:lnL>
                    <a:lnR>
                      <a:noFill/>
                    </a:lnR>
                    <a:lnT>
                      <a:noFill/>
                    </a:lnT>
                    <a:lnB>
                      <a:noFill/>
                    </a:lnB>
                  </a:tcPr>
                </a:tc>
                <a:extLst>
                  <a:ext uri="{0D108BD9-81ED-4DB2-BD59-A6C34878D82A}">
                    <a16:rowId xmlns:a16="http://schemas.microsoft.com/office/drawing/2014/main" val="3566654875"/>
                  </a:ext>
                </a:extLst>
              </a:tr>
              <a:tr h="372402">
                <a:tc>
                  <a:txBody>
                    <a:bodyPr/>
                    <a:lstStyle/>
                    <a:p>
                      <a:endParaRPr lang="en-IN" sz="1000">
                        <a:latin typeface="Constantia" panose="02030602050306030303" pitchFamily="18" charset="0"/>
                      </a:endParaRPr>
                    </a:p>
                  </a:txBody>
                  <a:tcPr marL="14665" marR="14665" marT="7332" marB="7332" anchor="ctr">
                    <a:lnL>
                      <a:noFill/>
                    </a:lnL>
                    <a:lnR>
                      <a:noFill/>
                    </a:lnR>
                    <a:lnT>
                      <a:noFill/>
                    </a:lnT>
                    <a:lnB>
                      <a:noFill/>
                    </a:lnB>
                  </a:tcPr>
                </a:tc>
                <a:tc>
                  <a:txBody>
                    <a:bodyPr/>
                    <a:lstStyle/>
                    <a:p>
                      <a:endParaRPr lang="en-US" sz="1000" dirty="0">
                        <a:latin typeface="Constantia" panose="02030602050306030303" pitchFamily="18" charset="0"/>
                      </a:endParaRPr>
                    </a:p>
                  </a:txBody>
                  <a:tcPr marL="14665" marR="14665" marT="7332" marB="7332" anchor="ctr">
                    <a:lnL>
                      <a:noFill/>
                    </a:lnL>
                    <a:lnR>
                      <a:noFill/>
                    </a:lnR>
                    <a:lnT>
                      <a:noFill/>
                    </a:lnT>
                    <a:lnB>
                      <a:noFill/>
                    </a:lnB>
                  </a:tcPr>
                </a:tc>
                <a:tc>
                  <a:txBody>
                    <a:bodyPr/>
                    <a:lstStyle/>
                    <a:p>
                      <a:endParaRPr lang="en-IN" sz="1000" dirty="0">
                        <a:latin typeface="Constantia" panose="02030602050306030303" pitchFamily="18" charset="0"/>
                      </a:endParaRPr>
                    </a:p>
                  </a:txBody>
                  <a:tcPr marL="14665" marR="14665" marT="7332" marB="7332" anchor="ctr">
                    <a:lnL>
                      <a:noFill/>
                    </a:lnL>
                    <a:lnR>
                      <a:noFill/>
                    </a:lnR>
                    <a:lnT>
                      <a:noFill/>
                    </a:lnT>
                    <a:lnB>
                      <a:noFill/>
                    </a:lnB>
                  </a:tcPr>
                </a:tc>
                <a:tc>
                  <a:txBody>
                    <a:bodyPr/>
                    <a:lstStyle/>
                    <a:p>
                      <a:endParaRPr lang="en-IN" sz="1000">
                        <a:latin typeface="Constantia" panose="02030602050306030303" pitchFamily="18" charset="0"/>
                      </a:endParaRPr>
                    </a:p>
                  </a:txBody>
                  <a:tcPr marL="14665" marR="14665" marT="7332" marB="7332" anchor="ctr">
                    <a:lnL>
                      <a:noFill/>
                    </a:lnL>
                    <a:lnR>
                      <a:noFill/>
                    </a:lnR>
                    <a:lnT>
                      <a:noFill/>
                    </a:lnT>
                    <a:lnB>
                      <a:noFill/>
                    </a:lnB>
                  </a:tcPr>
                </a:tc>
                <a:tc>
                  <a:txBody>
                    <a:bodyPr/>
                    <a:lstStyle/>
                    <a:p>
                      <a:endParaRPr lang="en-IN" sz="1000">
                        <a:latin typeface="Constantia" panose="02030602050306030303" pitchFamily="18" charset="0"/>
                      </a:endParaRPr>
                    </a:p>
                  </a:txBody>
                  <a:tcPr marL="14665" marR="14665" marT="7332" marB="7332" anchor="ctr">
                    <a:lnL>
                      <a:noFill/>
                    </a:lnL>
                    <a:lnR>
                      <a:noFill/>
                    </a:lnR>
                    <a:lnT>
                      <a:noFill/>
                    </a:lnT>
                    <a:lnB>
                      <a:noFill/>
                    </a:lnB>
                  </a:tcPr>
                </a:tc>
                <a:tc>
                  <a:txBody>
                    <a:bodyPr/>
                    <a:lstStyle/>
                    <a:p>
                      <a:endParaRPr lang="en-IN" sz="1000">
                        <a:latin typeface="Constantia" panose="02030602050306030303" pitchFamily="18" charset="0"/>
                      </a:endParaRPr>
                    </a:p>
                  </a:txBody>
                  <a:tcPr marL="14665" marR="14665" marT="7332" marB="7332" anchor="ctr">
                    <a:lnL>
                      <a:noFill/>
                    </a:lnL>
                    <a:lnR>
                      <a:noFill/>
                    </a:lnR>
                    <a:lnT>
                      <a:noFill/>
                    </a:lnT>
                    <a:lnB>
                      <a:noFill/>
                    </a:lnB>
                  </a:tcPr>
                </a:tc>
                <a:extLst>
                  <a:ext uri="{0D108BD9-81ED-4DB2-BD59-A6C34878D82A}">
                    <a16:rowId xmlns:a16="http://schemas.microsoft.com/office/drawing/2014/main" val="3025855800"/>
                  </a:ext>
                </a:extLst>
              </a:tr>
              <a:tr h="251785">
                <a:tc>
                  <a:txBody>
                    <a:bodyPr/>
                    <a:lstStyle/>
                    <a:p>
                      <a:endParaRPr lang="en-IN" sz="1000">
                        <a:latin typeface="Constantia" panose="02030602050306030303" pitchFamily="18" charset="0"/>
                      </a:endParaRPr>
                    </a:p>
                  </a:txBody>
                  <a:tcPr marL="14665" marR="14665" marT="7332" marB="7332" anchor="ctr">
                    <a:lnL>
                      <a:noFill/>
                    </a:lnL>
                    <a:lnR>
                      <a:noFill/>
                    </a:lnR>
                    <a:lnT>
                      <a:noFill/>
                    </a:lnT>
                    <a:lnB>
                      <a:noFill/>
                    </a:lnB>
                  </a:tcPr>
                </a:tc>
                <a:tc>
                  <a:txBody>
                    <a:bodyPr/>
                    <a:lstStyle/>
                    <a:p>
                      <a:endParaRPr lang="en-US" sz="1000">
                        <a:latin typeface="Constantia" panose="02030602050306030303" pitchFamily="18" charset="0"/>
                      </a:endParaRPr>
                    </a:p>
                  </a:txBody>
                  <a:tcPr marL="14665" marR="14665" marT="7332" marB="7332" anchor="ctr">
                    <a:lnL>
                      <a:noFill/>
                    </a:lnL>
                    <a:lnR>
                      <a:noFill/>
                    </a:lnR>
                    <a:lnT>
                      <a:noFill/>
                    </a:lnT>
                    <a:lnB>
                      <a:noFill/>
                    </a:lnB>
                  </a:tcPr>
                </a:tc>
                <a:tc>
                  <a:txBody>
                    <a:bodyPr/>
                    <a:lstStyle/>
                    <a:p>
                      <a:endParaRPr lang="en-IN" sz="1000">
                        <a:latin typeface="Constantia" panose="02030602050306030303" pitchFamily="18" charset="0"/>
                      </a:endParaRPr>
                    </a:p>
                  </a:txBody>
                  <a:tcPr marL="14665" marR="14665" marT="7332" marB="7332" anchor="ctr">
                    <a:lnL>
                      <a:noFill/>
                    </a:lnL>
                    <a:lnR>
                      <a:noFill/>
                    </a:lnR>
                    <a:lnT>
                      <a:noFill/>
                    </a:lnT>
                    <a:lnB>
                      <a:noFill/>
                    </a:lnB>
                  </a:tcPr>
                </a:tc>
                <a:tc>
                  <a:txBody>
                    <a:bodyPr/>
                    <a:lstStyle/>
                    <a:p>
                      <a:endParaRPr lang="en-IN" sz="1000">
                        <a:latin typeface="Constantia" panose="02030602050306030303" pitchFamily="18" charset="0"/>
                      </a:endParaRPr>
                    </a:p>
                  </a:txBody>
                  <a:tcPr marL="14665" marR="14665" marT="7332" marB="7332" anchor="ctr">
                    <a:lnL>
                      <a:noFill/>
                    </a:lnL>
                    <a:lnR>
                      <a:noFill/>
                    </a:lnR>
                    <a:lnT>
                      <a:noFill/>
                    </a:lnT>
                    <a:lnB>
                      <a:noFill/>
                    </a:lnB>
                  </a:tcPr>
                </a:tc>
                <a:tc>
                  <a:txBody>
                    <a:bodyPr/>
                    <a:lstStyle/>
                    <a:p>
                      <a:endParaRPr lang="en-IN" sz="1000">
                        <a:latin typeface="Constantia" panose="02030602050306030303" pitchFamily="18" charset="0"/>
                      </a:endParaRPr>
                    </a:p>
                  </a:txBody>
                  <a:tcPr marL="14665" marR="14665" marT="7332" marB="7332" anchor="ctr">
                    <a:lnL>
                      <a:noFill/>
                    </a:lnL>
                    <a:lnR>
                      <a:noFill/>
                    </a:lnR>
                    <a:lnT>
                      <a:noFill/>
                    </a:lnT>
                    <a:lnB>
                      <a:noFill/>
                    </a:lnB>
                  </a:tcPr>
                </a:tc>
                <a:tc>
                  <a:txBody>
                    <a:bodyPr/>
                    <a:lstStyle/>
                    <a:p>
                      <a:endParaRPr lang="en-IN" sz="1000">
                        <a:latin typeface="Constantia" panose="02030602050306030303" pitchFamily="18" charset="0"/>
                      </a:endParaRPr>
                    </a:p>
                  </a:txBody>
                  <a:tcPr marL="14665" marR="14665" marT="7332" marB="7332" anchor="ctr">
                    <a:lnL>
                      <a:noFill/>
                    </a:lnL>
                    <a:lnR>
                      <a:noFill/>
                    </a:lnR>
                    <a:lnT>
                      <a:noFill/>
                    </a:lnT>
                    <a:lnB>
                      <a:noFill/>
                    </a:lnB>
                  </a:tcPr>
                </a:tc>
                <a:extLst>
                  <a:ext uri="{0D108BD9-81ED-4DB2-BD59-A6C34878D82A}">
                    <a16:rowId xmlns:a16="http://schemas.microsoft.com/office/drawing/2014/main" val="3940180570"/>
                  </a:ext>
                </a:extLst>
              </a:tr>
              <a:tr h="372402">
                <a:tc>
                  <a:txBody>
                    <a:bodyPr/>
                    <a:lstStyle/>
                    <a:p>
                      <a:endParaRPr lang="en-IN" sz="1000">
                        <a:latin typeface="Constantia" panose="02030602050306030303" pitchFamily="18" charset="0"/>
                      </a:endParaRPr>
                    </a:p>
                  </a:txBody>
                  <a:tcPr marL="14665" marR="14665" marT="7332" marB="7332" anchor="ctr">
                    <a:lnL>
                      <a:noFill/>
                    </a:lnL>
                    <a:lnR>
                      <a:noFill/>
                    </a:lnR>
                    <a:lnT>
                      <a:noFill/>
                    </a:lnT>
                    <a:lnB>
                      <a:noFill/>
                    </a:lnB>
                  </a:tcPr>
                </a:tc>
                <a:tc>
                  <a:txBody>
                    <a:bodyPr/>
                    <a:lstStyle/>
                    <a:p>
                      <a:endParaRPr lang="en-US" sz="1000" dirty="0">
                        <a:latin typeface="Constantia" panose="02030602050306030303" pitchFamily="18" charset="0"/>
                      </a:endParaRPr>
                    </a:p>
                  </a:txBody>
                  <a:tcPr marL="14665" marR="14665" marT="7332" marB="7332" anchor="ctr">
                    <a:lnL>
                      <a:noFill/>
                    </a:lnL>
                    <a:lnR>
                      <a:noFill/>
                    </a:lnR>
                    <a:lnT>
                      <a:noFill/>
                    </a:lnT>
                    <a:lnB>
                      <a:noFill/>
                    </a:lnB>
                  </a:tcPr>
                </a:tc>
                <a:tc>
                  <a:txBody>
                    <a:bodyPr/>
                    <a:lstStyle/>
                    <a:p>
                      <a:endParaRPr lang="en-IN" sz="1000">
                        <a:latin typeface="Constantia" panose="02030602050306030303" pitchFamily="18" charset="0"/>
                      </a:endParaRPr>
                    </a:p>
                  </a:txBody>
                  <a:tcPr marL="14665" marR="14665" marT="7332" marB="7332" anchor="ctr">
                    <a:lnL>
                      <a:noFill/>
                    </a:lnL>
                    <a:lnR>
                      <a:noFill/>
                    </a:lnR>
                    <a:lnT>
                      <a:noFill/>
                    </a:lnT>
                    <a:lnB>
                      <a:noFill/>
                    </a:lnB>
                  </a:tcPr>
                </a:tc>
                <a:tc>
                  <a:txBody>
                    <a:bodyPr/>
                    <a:lstStyle/>
                    <a:p>
                      <a:endParaRPr lang="en-IN" sz="1000">
                        <a:latin typeface="Constantia" panose="02030602050306030303" pitchFamily="18" charset="0"/>
                      </a:endParaRPr>
                    </a:p>
                  </a:txBody>
                  <a:tcPr marL="14665" marR="14665" marT="7332" marB="7332" anchor="ctr">
                    <a:lnL>
                      <a:noFill/>
                    </a:lnL>
                    <a:lnR>
                      <a:noFill/>
                    </a:lnR>
                    <a:lnT>
                      <a:noFill/>
                    </a:lnT>
                    <a:lnB>
                      <a:noFill/>
                    </a:lnB>
                  </a:tcPr>
                </a:tc>
                <a:tc>
                  <a:txBody>
                    <a:bodyPr/>
                    <a:lstStyle/>
                    <a:p>
                      <a:endParaRPr lang="en-IN" sz="1000">
                        <a:latin typeface="Constantia" panose="02030602050306030303" pitchFamily="18" charset="0"/>
                      </a:endParaRPr>
                    </a:p>
                  </a:txBody>
                  <a:tcPr marL="14665" marR="14665" marT="7332" marB="7332" anchor="ctr">
                    <a:lnL>
                      <a:noFill/>
                    </a:lnL>
                    <a:lnR>
                      <a:noFill/>
                    </a:lnR>
                    <a:lnT>
                      <a:noFill/>
                    </a:lnT>
                    <a:lnB>
                      <a:noFill/>
                    </a:lnB>
                  </a:tcPr>
                </a:tc>
                <a:tc>
                  <a:txBody>
                    <a:bodyPr/>
                    <a:lstStyle/>
                    <a:p>
                      <a:endParaRPr lang="fr-FR" sz="1000" dirty="0">
                        <a:latin typeface="Constantia" panose="02030602050306030303" pitchFamily="18" charset="0"/>
                      </a:endParaRPr>
                    </a:p>
                  </a:txBody>
                  <a:tcPr marL="14665" marR="14665" marT="7332" marB="7332" anchor="ctr">
                    <a:lnL>
                      <a:noFill/>
                    </a:lnL>
                    <a:lnR>
                      <a:noFill/>
                    </a:lnR>
                    <a:lnT>
                      <a:noFill/>
                    </a:lnT>
                    <a:lnB>
                      <a:noFill/>
                    </a:lnB>
                  </a:tcPr>
                </a:tc>
                <a:extLst>
                  <a:ext uri="{0D108BD9-81ED-4DB2-BD59-A6C34878D82A}">
                    <a16:rowId xmlns:a16="http://schemas.microsoft.com/office/drawing/2014/main" val="3979839809"/>
                  </a:ext>
                </a:extLst>
              </a:tr>
              <a:tr h="251785">
                <a:tc>
                  <a:txBody>
                    <a:bodyPr/>
                    <a:lstStyle/>
                    <a:p>
                      <a:endParaRPr lang="en-IN" sz="1000">
                        <a:latin typeface="Constantia" panose="02030602050306030303" pitchFamily="18" charset="0"/>
                      </a:endParaRPr>
                    </a:p>
                  </a:txBody>
                  <a:tcPr marL="14665" marR="14665" marT="7332" marB="7332" anchor="ctr">
                    <a:lnL>
                      <a:noFill/>
                    </a:lnL>
                    <a:lnR>
                      <a:noFill/>
                    </a:lnR>
                    <a:lnT>
                      <a:noFill/>
                    </a:lnT>
                    <a:lnB>
                      <a:noFill/>
                    </a:lnB>
                  </a:tcPr>
                </a:tc>
                <a:tc>
                  <a:txBody>
                    <a:bodyPr/>
                    <a:lstStyle/>
                    <a:p>
                      <a:endParaRPr lang="en-IN" sz="1000">
                        <a:latin typeface="Constantia" panose="02030602050306030303" pitchFamily="18" charset="0"/>
                      </a:endParaRPr>
                    </a:p>
                  </a:txBody>
                  <a:tcPr marL="14665" marR="14665" marT="7332" marB="7332" anchor="ctr">
                    <a:lnL>
                      <a:noFill/>
                    </a:lnL>
                    <a:lnR>
                      <a:noFill/>
                    </a:lnR>
                    <a:lnT>
                      <a:noFill/>
                    </a:lnT>
                    <a:lnB>
                      <a:noFill/>
                    </a:lnB>
                  </a:tcPr>
                </a:tc>
                <a:tc>
                  <a:txBody>
                    <a:bodyPr/>
                    <a:lstStyle/>
                    <a:p>
                      <a:endParaRPr lang="en-IN" sz="1000">
                        <a:latin typeface="Constantia" panose="02030602050306030303" pitchFamily="18" charset="0"/>
                      </a:endParaRPr>
                    </a:p>
                  </a:txBody>
                  <a:tcPr marL="14665" marR="14665" marT="7332" marB="7332" anchor="ctr">
                    <a:lnL>
                      <a:noFill/>
                    </a:lnL>
                    <a:lnR>
                      <a:noFill/>
                    </a:lnR>
                    <a:lnT>
                      <a:noFill/>
                    </a:lnT>
                    <a:lnB>
                      <a:noFill/>
                    </a:lnB>
                  </a:tcPr>
                </a:tc>
                <a:tc>
                  <a:txBody>
                    <a:bodyPr/>
                    <a:lstStyle/>
                    <a:p>
                      <a:endParaRPr lang="en-IN" sz="1000">
                        <a:latin typeface="Constantia" panose="02030602050306030303" pitchFamily="18" charset="0"/>
                      </a:endParaRPr>
                    </a:p>
                  </a:txBody>
                  <a:tcPr marL="14665" marR="14665" marT="7332" marB="7332" anchor="ctr">
                    <a:lnL>
                      <a:noFill/>
                    </a:lnL>
                    <a:lnR>
                      <a:noFill/>
                    </a:lnR>
                    <a:lnT>
                      <a:noFill/>
                    </a:lnT>
                    <a:lnB>
                      <a:noFill/>
                    </a:lnB>
                  </a:tcPr>
                </a:tc>
                <a:tc>
                  <a:txBody>
                    <a:bodyPr/>
                    <a:lstStyle/>
                    <a:p>
                      <a:endParaRPr lang="en-IN" sz="1000">
                        <a:latin typeface="Constantia" panose="02030602050306030303" pitchFamily="18" charset="0"/>
                      </a:endParaRPr>
                    </a:p>
                  </a:txBody>
                  <a:tcPr marL="14665" marR="14665" marT="7332" marB="7332" anchor="ctr">
                    <a:lnL>
                      <a:noFill/>
                    </a:lnL>
                    <a:lnR>
                      <a:noFill/>
                    </a:lnR>
                    <a:lnT>
                      <a:noFill/>
                    </a:lnT>
                    <a:lnB>
                      <a:noFill/>
                    </a:lnB>
                  </a:tcPr>
                </a:tc>
                <a:tc>
                  <a:txBody>
                    <a:bodyPr/>
                    <a:lstStyle/>
                    <a:p>
                      <a:endParaRPr lang="en-IN" sz="1000">
                        <a:latin typeface="Constantia" panose="02030602050306030303" pitchFamily="18" charset="0"/>
                      </a:endParaRPr>
                    </a:p>
                  </a:txBody>
                  <a:tcPr marL="14665" marR="14665" marT="7332" marB="7332" anchor="ctr">
                    <a:lnL>
                      <a:noFill/>
                    </a:lnL>
                    <a:lnR>
                      <a:noFill/>
                    </a:lnR>
                    <a:lnT>
                      <a:noFill/>
                    </a:lnT>
                    <a:lnB>
                      <a:noFill/>
                    </a:lnB>
                  </a:tcPr>
                </a:tc>
                <a:extLst>
                  <a:ext uri="{0D108BD9-81ED-4DB2-BD59-A6C34878D82A}">
                    <a16:rowId xmlns:a16="http://schemas.microsoft.com/office/drawing/2014/main" val="2762515126"/>
                  </a:ext>
                </a:extLst>
              </a:tr>
              <a:tr h="372402">
                <a:tc>
                  <a:txBody>
                    <a:bodyPr/>
                    <a:lstStyle/>
                    <a:p>
                      <a:endParaRPr lang="en-IN" sz="1000">
                        <a:latin typeface="Constantia" panose="02030602050306030303" pitchFamily="18" charset="0"/>
                      </a:endParaRPr>
                    </a:p>
                  </a:txBody>
                  <a:tcPr marL="14665" marR="14665" marT="7332" marB="7332" anchor="ctr">
                    <a:lnL>
                      <a:noFill/>
                    </a:lnL>
                    <a:lnR>
                      <a:noFill/>
                    </a:lnR>
                    <a:lnT>
                      <a:noFill/>
                    </a:lnT>
                    <a:lnB>
                      <a:noFill/>
                    </a:lnB>
                  </a:tcPr>
                </a:tc>
                <a:tc>
                  <a:txBody>
                    <a:bodyPr/>
                    <a:lstStyle/>
                    <a:p>
                      <a:endParaRPr lang="en-US" sz="1000">
                        <a:latin typeface="Constantia" panose="02030602050306030303" pitchFamily="18" charset="0"/>
                      </a:endParaRPr>
                    </a:p>
                  </a:txBody>
                  <a:tcPr marL="14665" marR="14665" marT="7332" marB="7332" anchor="ctr">
                    <a:lnL>
                      <a:noFill/>
                    </a:lnL>
                    <a:lnR>
                      <a:noFill/>
                    </a:lnR>
                    <a:lnT>
                      <a:noFill/>
                    </a:lnT>
                    <a:lnB>
                      <a:noFill/>
                    </a:lnB>
                  </a:tcPr>
                </a:tc>
                <a:tc>
                  <a:txBody>
                    <a:bodyPr/>
                    <a:lstStyle/>
                    <a:p>
                      <a:endParaRPr lang="en-IN" sz="1000">
                        <a:latin typeface="Constantia" panose="02030602050306030303" pitchFamily="18" charset="0"/>
                      </a:endParaRPr>
                    </a:p>
                  </a:txBody>
                  <a:tcPr marL="14665" marR="14665" marT="7332" marB="7332" anchor="ctr">
                    <a:lnL>
                      <a:noFill/>
                    </a:lnL>
                    <a:lnR>
                      <a:noFill/>
                    </a:lnR>
                    <a:lnT>
                      <a:noFill/>
                    </a:lnT>
                    <a:lnB>
                      <a:noFill/>
                    </a:lnB>
                  </a:tcPr>
                </a:tc>
                <a:tc>
                  <a:txBody>
                    <a:bodyPr/>
                    <a:lstStyle/>
                    <a:p>
                      <a:endParaRPr lang="en-IN" sz="1000">
                        <a:latin typeface="Constantia" panose="02030602050306030303" pitchFamily="18" charset="0"/>
                      </a:endParaRPr>
                    </a:p>
                  </a:txBody>
                  <a:tcPr marL="14665" marR="14665" marT="7332" marB="7332" anchor="ctr">
                    <a:lnL>
                      <a:noFill/>
                    </a:lnL>
                    <a:lnR>
                      <a:noFill/>
                    </a:lnR>
                    <a:lnT>
                      <a:noFill/>
                    </a:lnT>
                    <a:lnB>
                      <a:noFill/>
                    </a:lnB>
                  </a:tcPr>
                </a:tc>
                <a:tc>
                  <a:txBody>
                    <a:bodyPr/>
                    <a:lstStyle/>
                    <a:p>
                      <a:endParaRPr lang="en-IN" sz="1000">
                        <a:latin typeface="Constantia" panose="02030602050306030303" pitchFamily="18" charset="0"/>
                      </a:endParaRPr>
                    </a:p>
                  </a:txBody>
                  <a:tcPr marL="14665" marR="14665" marT="7332" marB="7332" anchor="ctr">
                    <a:lnL>
                      <a:noFill/>
                    </a:lnL>
                    <a:lnR>
                      <a:noFill/>
                    </a:lnR>
                    <a:lnT>
                      <a:noFill/>
                    </a:lnT>
                    <a:lnB>
                      <a:noFill/>
                    </a:lnB>
                  </a:tcPr>
                </a:tc>
                <a:tc>
                  <a:txBody>
                    <a:bodyPr/>
                    <a:lstStyle/>
                    <a:p>
                      <a:endParaRPr lang="en-IN" sz="1000">
                        <a:latin typeface="Constantia" panose="02030602050306030303" pitchFamily="18" charset="0"/>
                      </a:endParaRPr>
                    </a:p>
                  </a:txBody>
                  <a:tcPr marL="14665" marR="14665" marT="7332" marB="7332" anchor="ctr">
                    <a:lnL>
                      <a:noFill/>
                    </a:lnL>
                    <a:lnR>
                      <a:noFill/>
                    </a:lnR>
                    <a:lnT>
                      <a:noFill/>
                    </a:lnT>
                    <a:lnB>
                      <a:noFill/>
                    </a:lnB>
                  </a:tcPr>
                </a:tc>
                <a:extLst>
                  <a:ext uri="{0D108BD9-81ED-4DB2-BD59-A6C34878D82A}">
                    <a16:rowId xmlns:a16="http://schemas.microsoft.com/office/drawing/2014/main" val="504335873"/>
                  </a:ext>
                </a:extLst>
              </a:tr>
              <a:tr h="393712">
                <a:tc>
                  <a:txBody>
                    <a:bodyPr/>
                    <a:lstStyle/>
                    <a:p>
                      <a:endParaRPr lang="en-IN" sz="1000">
                        <a:latin typeface="Constantia" panose="02030602050306030303" pitchFamily="18" charset="0"/>
                      </a:endParaRPr>
                    </a:p>
                  </a:txBody>
                  <a:tcPr marL="14665" marR="14665" marT="7332" marB="7332" anchor="ctr">
                    <a:lnL>
                      <a:noFill/>
                    </a:lnL>
                    <a:lnR>
                      <a:noFill/>
                    </a:lnR>
                    <a:lnT>
                      <a:noFill/>
                    </a:lnT>
                    <a:lnB>
                      <a:noFill/>
                    </a:lnB>
                  </a:tcPr>
                </a:tc>
                <a:tc>
                  <a:txBody>
                    <a:bodyPr/>
                    <a:lstStyle/>
                    <a:p>
                      <a:endParaRPr lang="en-IN" sz="1000">
                        <a:latin typeface="Constantia" panose="02030602050306030303" pitchFamily="18" charset="0"/>
                      </a:endParaRPr>
                    </a:p>
                  </a:txBody>
                  <a:tcPr marL="14665" marR="14665" marT="7332" marB="7332" anchor="ctr">
                    <a:lnL>
                      <a:noFill/>
                    </a:lnL>
                    <a:lnR>
                      <a:noFill/>
                    </a:lnR>
                    <a:lnT>
                      <a:noFill/>
                    </a:lnT>
                    <a:lnB>
                      <a:noFill/>
                    </a:lnB>
                  </a:tcPr>
                </a:tc>
                <a:tc>
                  <a:txBody>
                    <a:bodyPr/>
                    <a:lstStyle/>
                    <a:p>
                      <a:endParaRPr lang="en-IN" sz="1000">
                        <a:latin typeface="Constantia" panose="02030602050306030303" pitchFamily="18" charset="0"/>
                      </a:endParaRPr>
                    </a:p>
                  </a:txBody>
                  <a:tcPr marL="14665" marR="14665" marT="7332" marB="7332" anchor="ctr">
                    <a:lnL>
                      <a:noFill/>
                    </a:lnL>
                    <a:lnR>
                      <a:noFill/>
                    </a:lnR>
                    <a:lnT>
                      <a:noFill/>
                    </a:lnT>
                    <a:lnB>
                      <a:noFill/>
                    </a:lnB>
                  </a:tcPr>
                </a:tc>
                <a:tc>
                  <a:txBody>
                    <a:bodyPr/>
                    <a:lstStyle/>
                    <a:p>
                      <a:endParaRPr lang="en-IN" sz="1000">
                        <a:latin typeface="Constantia" panose="02030602050306030303" pitchFamily="18" charset="0"/>
                      </a:endParaRPr>
                    </a:p>
                  </a:txBody>
                  <a:tcPr marL="14665" marR="14665" marT="7332" marB="7332" anchor="ctr">
                    <a:lnL>
                      <a:noFill/>
                    </a:lnL>
                    <a:lnR>
                      <a:noFill/>
                    </a:lnR>
                    <a:lnT>
                      <a:noFill/>
                    </a:lnT>
                    <a:lnB>
                      <a:noFill/>
                    </a:lnB>
                  </a:tcPr>
                </a:tc>
                <a:tc>
                  <a:txBody>
                    <a:bodyPr/>
                    <a:lstStyle/>
                    <a:p>
                      <a:endParaRPr lang="en-IN" sz="1000">
                        <a:latin typeface="Constantia" panose="02030602050306030303" pitchFamily="18" charset="0"/>
                      </a:endParaRPr>
                    </a:p>
                  </a:txBody>
                  <a:tcPr marL="14665" marR="14665" marT="7332" marB="7332" anchor="ctr">
                    <a:lnL>
                      <a:noFill/>
                    </a:lnL>
                    <a:lnR>
                      <a:noFill/>
                    </a:lnR>
                    <a:lnT>
                      <a:noFill/>
                    </a:lnT>
                    <a:lnB>
                      <a:noFill/>
                    </a:lnB>
                  </a:tcPr>
                </a:tc>
                <a:tc>
                  <a:txBody>
                    <a:bodyPr/>
                    <a:lstStyle/>
                    <a:p>
                      <a:endParaRPr lang="en-IN" sz="1000">
                        <a:latin typeface="Constantia" panose="02030602050306030303" pitchFamily="18" charset="0"/>
                      </a:endParaRPr>
                    </a:p>
                  </a:txBody>
                  <a:tcPr marL="14665" marR="14665" marT="7332" marB="7332" anchor="ctr">
                    <a:lnL>
                      <a:noFill/>
                    </a:lnL>
                    <a:lnR>
                      <a:noFill/>
                    </a:lnR>
                    <a:lnT>
                      <a:noFill/>
                    </a:lnT>
                    <a:lnB>
                      <a:noFill/>
                    </a:lnB>
                  </a:tcPr>
                </a:tc>
                <a:extLst>
                  <a:ext uri="{0D108BD9-81ED-4DB2-BD59-A6C34878D82A}">
                    <a16:rowId xmlns:a16="http://schemas.microsoft.com/office/drawing/2014/main" val="706491669"/>
                  </a:ext>
                </a:extLst>
              </a:tr>
              <a:tr h="372402">
                <a:tc>
                  <a:txBody>
                    <a:bodyPr/>
                    <a:lstStyle/>
                    <a:p>
                      <a:endParaRPr lang="en-IN" sz="1000">
                        <a:latin typeface="Constantia" panose="02030602050306030303" pitchFamily="18" charset="0"/>
                      </a:endParaRPr>
                    </a:p>
                  </a:txBody>
                  <a:tcPr marL="14665" marR="14665" marT="7332" marB="7332" anchor="ctr">
                    <a:lnL>
                      <a:noFill/>
                    </a:lnL>
                    <a:lnR>
                      <a:noFill/>
                    </a:lnR>
                    <a:lnT>
                      <a:noFill/>
                    </a:lnT>
                    <a:lnB>
                      <a:noFill/>
                    </a:lnB>
                  </a:tcPr>
                </a:tc>
                <a:tc>
                  <a:txBody>
                    <a:bodyPr/>
                    <a:lstStyle/>
                    <a:p>
                      <a:endParaRPr lang="en-IN" sz="1000">
                        <a:latin typeface="Constantia" panose="02030602050306030303" pitchFamily="18" charset="0"/>
                      </a:endParaRPr>
                    </a:p>
                  </a:txBody>
                  <a:tcPr marL="14665" marR="14665" marT="7332" marB="7332" anchor="ctr">
                    <a:lnL>
                      <a:noFill/>
                    </a:lnL>
                    <a:lnR>
                      <a:noFill/>
                    </a:lnR>
                    <a:lnT>
                      <a:noFill/>
                    </a:lnT>
                    <a:lnB>
                      <a:noFill/>
                    </a:lnB>
                  </a:tcPr>
                </a:tc>
                <a:tc>
                  <a:txBody>
                    <a:bodyPr/>
                    <a:lstStyle/>
                    <a:p>
                      <a:endParaRPr lang="en-IN" sz="1000">
                        <a:latin typeface="Constantia" panose="02030602050306030303" pitchFamily="18" charset="0"/>
                      </a:endParaRPr>
                    </a:p>
                  </a:txBody>
                  <a:tcPr marL="14665" marR="14665" marT="7332" marB="7332" anchor="ctr">
                    <a:lnL>
                      <a:noFill/>
                    </a:lnL>
                    <a:lnR>
                      <a:noFill/>
                    </a:lnR>
                    <a:lnT>
                      <a:noFill/>
                    </a:lnT>
                    <a:lnB>
                      <a:noFill/>
                    </a:lnB>
                  </a:tcPr>
                </a:tc>
                <a:tc>
                  <a:txBody>
                    <a:bodyPr/>
                    <a:lstStyle/>
                    <a:p>
                      <a:endParaRPr lang="en-IN" sz="1000">
                        <a:latin typeface="Constantia" panose="02030602050306030303" pitchFamily="18" charset="0"/>
                      </a:endParaRPr>
                    </a:p>
                  </a:txBody>
                  <a:tcPr marL="14665" marR="14665" marT="7332" marB="7332" anchor="ctr">
                    <a:lnL>
                      <a:noFill/>
                    </a:lnL>
                    <a:lnR>
                      <a:noFill/>
                    </a:lnR>
                    <a:lnT>
                      <a:noFill/>
                    </a:lnT>
                    <a:lnB>
                      <a:noFill/>
                    </a:lnB>
                  </a:tcPr>
                </a:tc>
                <a:tc>
                  <a:txBody>
                    <a:bodyPr/>
                    <a:lstStyle/>
                    <a:p>
                      <a:endParaRPr lang="en-IN" sz="1000">
                        <a:latin typeface="Constantia" panose="02030602050306030303" pitchFamily="18" charset="0"/>
                      </a:endParaRPr>
                    </a:p>
                  </a:txBody>
                  <a:tcPr marL="14665" marR="14665" marT="7332" marB="7332" anchor="ctr">
                    <a:lnL>
                      <a:noFill/>
                    </a:lnL>
                    <a:lnR>
                      <a:noFill/>
                    </a:lnR>
                    <a:lnT>
                      <a:noFill/>
                    </a:lnT>
                    <a:lnB>
                      <a:noFill/>
                    </a:lnB>
                  </a:tcPr>
                </a:tc>
                <a:tc>
                  <a:txBody>
                    <a:bodyPr/>
                    <a:lstStyle/>
                    <a:p>
                      <a:endParaRPr lang="en-IN" sz="1000">
                        <a:latin typeface="Constantia" panose="02030602050306030303" pitchFamily="18" charset="0"/>
                      </a:endParaRPr>
                    </a:p>
                  </a:txBody>
                  <a:tcPr marL="14665" marR="14665" marT="7332" marB="7332" anchor="ctr">
                    <a:lnL>
                      <a:noFill/>
                    </a:lnL>
                    <a:lnR>
                      <a:noFill/>
                    </a:lnR>
                    <a:lnT>
                      <a:noFill/>
                    </a:lnT>
                    <a:lnB>
                      <a:noFill/>
                    </a:lnB>
                  </a:tcPr>
                </a:tc>
                <a:extLst>
                  <a:ext uri="{0D108BD9-81ED-4DB2-BD59-A6C34878D82A}">
                    <a16:rowId xmlns:a16="http://schemas.microsoft.com/office/drawing/2014/main" val="555804765"/>
                  </a:ext>
                </a:extLst>
              </a:tr>
              <a:tr h="372402">
                <a:tc>
                  <a:txBody>
                    <a:bodyPr/>
                    <a:lstStyle/>
                    <a:p>
                      <a:endParaRPr lang="en-IN" sz="1000">
                        <a:latin typeface="Constantia" panose="02030602050306030303" pitchFamily="18" charset="0"/>
                      </a:endParaRPr>
                    </a:p>
                  </a:txBody>
                  <a:tcPr marL="14665" marR="14665" marT="7332" marB="7332" anchor="ctr">
                    <a:lnL>
                      <a:noFill/>
                    </a:lnL>
                    <a:lnR>
                      <a:noFill/>
                    </a:lnR>
                    <a:lnT>
                      <a:noFill/>
                    </a:lnT>
                    <a:lnB>
                      <a:noFill/>
                    </a:lnB>
                  </a:tcPr>
                </a:tc>
                <a:tc>
                  <a:txBody>
                    <a:bodyPr/>
                    <a:lstStyle/>
                    <a:p>
                      <a:endParaRPr lang="en-IN" sz="1000">
                        <a:latin typeface="Constantia" panose="02030602050306030303" pitchFamily="18" charset="0"/>
                      </a:endParaRPr>
                    </a:p>
                  </a:txBody>
                  <a:tcPr marL="14665" marR="14665" marT="7332" marB="7332" anchor="ctr">
                    <a:lnL>
                      <a:noFill/>
                    </a:lnL>
                    <a:lnR>
                      <a:noFill/>
                    </a:lnR>
                    <a:lnT>
                      <a:noFill/>
                    </a:lnT>
                    <a:lnB>
                      <a:noFill/>
                    </a:lnB>
                  </a:tcPr>
                </a:tc>
                <a:tc>
                  <a:txBody>
                    <a:bodyPr/>
                    <a:lstStyle/>
                    <a:p>
                      <a:endParaRPr lang="en-IN" sz="1000">
                        <a:latin typeface="Constantia" panose="02030602050306030303" pitchFamily="18" charset="0"/>
                      </a:endParaRPr>
                    </a:p>
                  </a:txBody>
                  <a:tcPr marL="14665" marR="14665" marT="7332" marB="7332" anchor="ctr">
                    <a:lnL>
                      <a:noFill/>
                    </a:lnL>
                    <a:lnR>
                      <a:noFill/>
                    </a:lnR>
                    <a:lnT>
                      <a:noFill/>
                    </a:lnT>
                    <a:lnB>
                      <a:noFill/>
                    </a:lnB>
                  </a:tcPr>
                </a:tc>
                <a:tc>
                  <a:txBody>
                    <a:bodyPr/>
                    <a:lstStyle/>
                    <a:p>
                      <a:endParaRPr lang="en-IN" sz="1000">
                        <a:latin typeface="Constantia" panose="02030602050306030303" pitchFamily="18" charset="0"/>
                      </a:endParaRPr>
                    </a:p>
                  </a:txBody>
                  <a:tcPr marL="14665" marR="14665" marT="7332" marB="7332" anchor="ctr">
                    <a:lnL>
                      <a:noFill/>
                    </a:lnL>
                    <a:lnR>
                      <a:noFill/>
                    </a:lnR>
                    <a:lnT>
                      <a:noFill/>
                    </a:lnT>
                    <a:lnB>
                      <a:noFill/>
                    </a:lnB>
                  </a:tcPr>
                </a:tc>
                <a:tc>
                  <a:txBody>
                    <a:bodyPr/>
                    <a:lstStyle/>
                    <a:p>
                      <a:endParaRPr lang="en-IN" sz="1000">
                        <a:latin typeface="Constantia" panose="02030602050306030303" pitchFamily="18" charset="0"/>
                      </a:endParaRPr>
                    </a:p>
                  </a:txBody>
                  <a:tcPr marL="14665" marR="14665" marT="7332" marB="7332" anchor="ctr">
                    <a:lnL>
                      <a:noFill/>
                    </a:lnL>
                    <a:lnR>
                      <a:noFill/>
                    </a:lnR>
                    <a:lnT>
                      <a:noFill/>
                    </a:lnT>
                    <a:lnB>
                      <a:noFill/>
                    </a:lnB>
                  </a:tcPr>
                </a:tc>
                <a:tc>
                  <a:txBody>
                    <a:bodyPr/>
                    <a:lstStyle/>
                    <a:p>
                      <a:endParaRPr lang="en-IN" sz="1000">
                        <a:latin typeface="Constantia" panose="02030602050306030303" pitchFamily="18" charset="0"/>
                      </a:endParaRPr>
                    </a:p>
                  </a:txBody>
                  <a:tcPr marL="14665" marR="14665" marT="7332" marB="7332" anchor="ctr">
                    <a:lnL>
                      <a:noFill/>
                    </a:lnL>
                    <a:lnR>
                      <a:noFill/>
                    </a:lnR>
                    <a:lnT>
                      <a:noFill/>
                    </a:lnT>
                    <a:lnB>
                      <a:noFill/>
                    </a:lnB>
                  </a:tcPr>
                </a:tc>
                <a:extLst>
                  <a:ext uri="{0D108BD9-81ED-4DB2-BD59-A6C34878D82A}">
                    <a16:rowId xmlns:a16="http://schemas.microsoft.com/office/drawing/2014/main" val="1432621988"/>
                  </a:ext>
                </a:extLst>
              </a:tr>
              <a:tr h="372402">
                <a:tc>
                  <a:txBody>
                    <a:bodyPr/>
                    <a:lstStyle/>
                    <a:p>
                      <a:endParaRPr lang="en-IN" sz="1000">
                        <a:latin typeface="Constantia" panose="02030602050306030303" pitchFamily="18" charset="0"/>
                      </a:endParaRPr>
                    </a:p>
                  </a:txBody>
                  <a:tcPr marL="14665" marR="14665" marT="7332" marB="7332" anchor="ctr">
                    <a:lnL>
                      <a:noFill/>
                    </a:lnL>
                    <a:lnR>
                      <a:noFill/>
                    </a:lnR>
                    <a:lnT>
                      <a:noFill/>
                    </a:lnT>
                    <a:lnB>
                      <a:noFill/>
                    </a:lnB>
                  </a:tcPr>
                </a:tc>
                <a:tc>
                  <a:txBody>
                    <a:bodyPr/>
                    <a:lstStyle/>
                    <a:p>
                      <a:endParaRPr lang="en-IN" sz="1000">
                        <a:latin typeface="Constantia" panose="02030602050306030303" pitchFamily="18" charset="0"/>
                      </a:endParaRPr>
                    </a:p>
                  </a:txBody>
                  <a:tcPr marL="14665" marR="14665" marT="7332" marB="7332" anchor="ctr">
                    <a:lnL>
                      <a:noFill/>
                    </a:lnL>
                    <a:lnR>
                      <a:noFill/>
                    </a:lnR>
                    <a:lnT>
                      <a:noFill/>
                    </a:lnT>
                    <a:lnB>
                      <a:noFill/>
                    </a:lnB>
                  </a:tcPr>
                </a:tc>
                <a:tc>
                  <a:txBody>
                    <a:bodyPr/>
                    <a:lstStyle/>
                    <a:p>
                      <a:endParaRPr lang="en-IN" sz="1000">
                        <a:latin typeface="Constantia" panose="02030602050306030303" pitchFamily="18" charset="0"/>
                      </a:endParaRPr>
                    </a:p>
                  </a:txBody>
                  <a:tcPr marL="14665" marR="14665" marT="7332" marB="7332" anchor="ctr">
                    <a:lnL>
                      <a:noFill/>
                    </a:lnL>
                    <a:lnR>
                      <a:noFill/>
                    </a:lnR>
                    <a:lnT>
                      <a:noFill/>
                    </a:lnT>
                    <a:lnB>
                      <a:noFill/>
                    </a:lnB>
                  </a:tcPr>
                </a:tc>
                <a:tc>
                  <a:txBody>
                    <a:bodyPr/>
                    <a:lstStyle/>
                    <a:p>
                      <a:endParaRPr lang="en-IN" sz="1000">
                        <a:latin typeface="Constantia" panose="02030602050306030303" pitchFamily="18" charset="0"/>
                      </a:endParaRPr>
                    </a:p>
                  </a:txBody>
                  <a:tcPr marL="14665" marR="14665" marT="7332" marB="7332" anchor="ctr">
                    <a:lnL>
                      <a:noFill/>
                    </a:lnL>
                    <a:lnR>
                      <a:noFill/>
                    </a:lnR>
                    <a:lnT>
                      <a:noFill/>
                    </a:lnT>
                    <a:lnB>
                      <a:noFill/>
                    </a:lnB>
                  </a:tcPr>
                </a:tc>
                <a:tc>
                  <a:txBody>
                    <a:bodyPr/>
                    <a:lstStyle/>
                    <a:p>
                      <a:endParaRPr lang="en-IN" sz="1000">
                        <a:latin typeface="Constantia" panose="02030602050306030303" pitchFamily="18" charset="0"/>
                      </a:endParaRPr>
                    </a:p>
                  </a:txBody>
                  <a:tcPr marL="14665" marR="14665" marT="7332" marB="7332" anchor="ctr">
                    <a:lnL>
                      <a:noFill/>
                    </a:lnL>
                    <a:lnR>
                      <a:noFill/>
                    </a:lnR>
                    <a:lnT>
                      <a:noFill/>
                    </a:lnT>
                    <a:lnB>
                      <a:noFill/>
                    </a:lnB>
                  </a:tcPr>
                </a:tc>
                <a:tc>
                  <a:txBody>
                    <a:bodyPr/>
                    <a:lstStyle/>
                    <a:p>
                      <a:endParaRPr lang="en-IN" sz="1000">
                        <a:latin typeface="Constantia" panose="02030602050306030303" pitchFamily="18" charset="0"/>
                      </a:endParaRPr>
                    </a:p>
                  </a:txBody>
                  <a:tcPr marL="14665" marR="14665" marT="7332" marB="7332" anchor="ctr">
                    <a:lnL>
                      <a:noFill/>
                    </a:lnL>
                    <a:lnR>
                      <a:noFill/>
                    </a:lnR>
                    <a:lnT>
                      <a:noFill/>
                    </a:lnT>
                    <a:lnB>
                      <a:noFill/>
                    </a:lnB>
                  </a:tcPr>
                </a:tc>
                <a:extLst>
                  <a:ext uri="{0D108BD9-81ED-4DB2-BD59-A6C34878D82A}">
                    <a16:rowId xmlns:a16="http://schemas.microsoft.com/office/drawing/2014/main" val="4077515591"/>
                  </a:ext>
                </a:extLst>
              </a:tr>
              <a:tr h="251785">
                <a:tc>
                  <a:txBody>
                    <a:bodyPr/>
                    <a:lstStyle/>
                    <a:p>
                      <a:endParaRPr lang="en-IN" sz="1000">
                        <a:latin typeface="Constantia" panose="02030602050306030303" pitchFamily="18" charset="0"/>
                      </a:endParaRPr>
                    </a:p>
                  </a:txBody>
                  <a:tcPr marL="14665" marR="14665" marT="7332" marB="7332" anchor="ctr">
                    <a:lnL>
                      <a:noFill/>
                    </a:lnL>
                    <a:lnR>
                      <a:noFill/>
                    </a:lnR>
                    <a:lnT>
                      <a:noFill/>
                    </a:lnT>
                    <a:lnB>
                      <a:noFill/>
                    </a:lnB>
                  </a:tcPr>
                </a:tc>
                <a:tc>
                  <a:txBody>
                    <a:bodyPr/>
                    <a:lstStyle/>
                    <a:p>
                      <a:endParaRPr lang="en-US" sz="1000">
                        <a:latin typeface="Constantia" panose="02030602050306030303" pitchFamily="18" charset="0"/>
                      </a:endParaRPr>
                    </a:p>
                  </a:txBody>
                  <a:tcPr marL="14665" marR="14665" marT="7332" marB="7332" anchor="ctr">
                    <a:lnL>
                      <a:noFill/>
                    </a:lnL>
                    <a:lnR>
                      <a:noFill/>
                    </a:lnR>
                    <a:lnT>
                      <a:noFill/>
                    </a:lnT>
                    <a:lnB>
                      <a:noFill/>
                    </a:lnB>
                  </a:tcPr>
                </a:tc>
                <a:tc>
                  <a:txBody>
                    <a:bodyPr/>
                    <a:lstStyle/>
                    <a:p>
                      <a:endParaRPr lang="en-IN" sz="1000">
                        <a:latin typeface="Constantia" panose="02030602050306030303" pitchFamily="18" charset="0"/>
                      </a:endParaRPr>
                    </a:p>
                  </a:txBody>
                  <a:tcPr marL="14665" marR="14665" marT="7332" marB="7332" anchor="ctr">
                    <a:lnL>
                      <a:noFill/>
                    </a:lnL>
                    <a:lnR>
                      <a:noFill/>
                    </a:lnR>
                    <a:lnT>
                      <a:noFill/>
                    </a:lnT>
                    <a:lnB>
                      <a:noFill/>
                    </a:lnB>
                  </a:tcPr>
                </a:tc>
                <a:tc>
                  <a:txBody>
                    <a:bodyPr/>
                    <a:lstStyle/>
                    <a:p>
                      <a:endParaRPr lang="en-IN" sz="1000">
                        <a:latin typeface="Constantia" panose="02030602050306030303" pitchFamily="18" charset="0"/>
                      </a:endParaRPr>
                    </a:p>
                  </a:txBody>
                  <a:tcPr marL="14665" marR="14665" marT="7332" marB="7332" anchor="ctr">
                    <a:lnL>
                      <a:noFill/>
                    </a:lnL>
                    <a:lnR>
                      <a:noFill/>
                    </a:lnR>
                    <a:lnT>
                      <a:noFill/>
                    </a:lnT>
                    <a:lnB>
                      <a:noFill/>
                    </a:lnB>
                  </a:tcPr>
                </a:tc>
                <a:tc>
                  <a:txBody>
                    <a:bodyPr/>
                    <a:lstStyle/>
                    <a:p>
                      <a:endParaRPr lang="en-IN" sz="1000" dirty="0">
                        <a:latin typeface="Constantia" panose="02030602050306030303" pitchFamily="18" charset="0"/>
                      </a:endParaRPr>
                    </a:p>
                  </a:txBody>
                  <a:tcPr marL="14665" marR="14665" marT="7332" marB="7332" anchor="ctr">
                    <a:lnL>
                      <a:noFill/>
                    </a:lnL>
                    <a:lnR>
                      <a:noFill/>
                    </a:lnR>
                    <a:lnT>
                      <a:noFill/>
                    </a:lnT>
                    <a:lnB>
                      <a:noFill/>
                    </a:lnB>
                  </a:tcPr>
                </a:tc>
                <a:tc>
                  <a:txBody>
                    <a:bodyPr/>
                    <a:lstStyle/>
                    <a:p>
                      <a:endParaRPr lang="en-IN" sz="1000" dirty="0">
                        <a:latin typeface="Constantia" panose="02030602050306030303" pitchFamily="18" charset="0"/>
                      </a:endParaRPr>
                    </a:p>
                  </a:txBody>
                  <a:tcPr marL="14665" marR="14665" marT="7332" marB="7332" anchor="ctr">
                    <a:lnL>
                      <a:noFill/>
                    </a:lnL>
                    <a:lnR>
                      <a:noFill/>
                    </a:lnR>
                    <a:lnT>
                      <a:noFill/>
                    </a:lnT>
                    <a:lnB>
                      <a:noFill/>
                    </a:lnB>
                  </a:tcPr>
                </a:tc>
                <a:extLst>
                  <a:ext uri="{0D108BD9-81ED-4DB2-BD59-A6C34878D82A}">
                    <a16:rowId xmlns:a16="http://schemas.microsoft.com/office/drawing/2014/main" val="2857189241"/>
                  </a:ext>
                </a:extLst>
              </a:tr>
            </a:tbl>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267659117"/>
              </p:ext>
            </p:extLst>
          </p:nvPr>
        </p:nvGraphicFramePr>
        <p:xfrm>
          <a:off x="6091238" y="3327400"/>
          <a:ext cx="9525" cy="200025"/>
        </p:xfrm>
        <a:graphic>
          <a:graphicData uri="http://schemas.openxmlformats.org/presentationml/2006/ole">
            <mc:AlternateContent xmlns:mc="http://schemas.openxmlformats.org/markup-compatibility/2006">
              <mc:Choice xmlns:v="urn:schemas-microsoft-com:vml" Requires="v">
                <p:oleObj name="Worksheet" r:id="rId2" imgW="9605" imgH="199961" progId="Excel.Sheet.12">
                  <p:embed/>
                </p:oleObj>
              </mc:Choice>
              <mc:Fallback>
                <p:oleObj name="Worksheet" r:id="rId2" imgW="9605" imgH="199961" progId="Excel.Sheet.12">
                  <p:embed/>
                  <p:pic>
                    <p:nvPicPr>
                      <p:cNvPr id="0" name=""/>
                      <p:cNvPicPr/>
                      <p:nvPr/>
                    </p:nvPicPr>
                    <p:blipFill>
                      <a:blip r:embed="rId3"/>
                      <a:stretch>
                        <a:fillRect/>
                      </a:stretch>
                    </p:blipFill>
                    <p:spPr>
                      <a:xfrm>
                        <a:off x="6091238" y="3327400"/>
                        <a:ext cx="9525" cy="200025"/>
                      </a:xfrm>
                      <a:prstGeom prst="rect">
                        <a:avLst/>
                      </a:prstGeom>
                    </p:spPr>
                  </p:pic>
                </p:oleObj>
              </mc:Fallback>
            </mc:AlternateContent>
          </a:graphicData>
        </a:graphic>
      </p:graphicFrame>
      <p:pic>
        <p:nvPicPr>
          <p:cNvPr id="4" name="Picture 3">
            <a:extLst>
              <a:ext uri="{FF2B5EF4-FFF2-40B4-BE49-F238E27FC236}">
                <a16:creationId xmlns:a16="http://schemas.microsoft.com/office/drawing/2014/main" id="{1ED6248E-6EEC-F21E-BE27-4202B20261BB}"/>
              </a:ext>
            </a:extLst>
          </p:cNvPr>
          <p:cNvPicPr>
            <a:picLocks noChangeAspect="1"/>
          </p:cNvPicPr>
          <p:nvPr/>
        </p:nvPicPr>
        <p:blipFill>
          <a:blip r:embed="rId4"/>
          <a:stretch>
            <a:fillRect/>
          </a:stretch>
        </p:blipFill>
        <p:spPr>
          <a:xfrm>
            <a:off x="3055092" y="98425"/>
            <a:ext cx="6492781" cy="6858000"/>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3089455563"/>
              </p:ext>
            </p:extLst>
          </p:nvPr>
        </p:nvGraphicFramePr>
        <p:xfrm>
          <a:off x="254000" y="872599"/>
          <a:ext cx="11592560" cy="5633060"/>
        </p:xfrm>
        <a:graphic>
          <a:graphicData uri="http://schemas.openxmlformats.org/drawingml/2006/table">
            <a:tbl>
              <a:tblPr firstRow="1" bandRow="1">
                <a:tableStyleId>{5C22544A-7EE6-4342-B048-85BDC9FD1C3A}</a:tableStyleId>
              </a:tblPr>
              <a:tblGrid>
                <a:gridCol w="718676">
                  <a:extLst>
                    <a:ext uri="{9D8B030D-6E8A-4147-A177-3AD203B41FA5}">
                      <a16:colId xmlns:a16="http://schemas.microsoft.com/office/drawing/2014/main" val="291437692"/>
                    </a:ext>
                  </a:extLst>
                </a:gridCol>
                <a:gridCol w="3520472">
                  <a:extLst>
                    <a:ext uri="{9D8B030D-6E8A-4147-A177-3AD203B41FA5}">
                      <a16:colId xmlns:a16="http://schemas.microsoft.com/office/drawing/2014/main" val="2806814477"/>
                    </a:ext>
                  </a:extLst>
                </a:gridCol>
                <a:gridCol w="2166444">
                  <a:extLst>
                    <a:ext uri="{9D8B030D-6E8A-4147-A177-3AD203B41FA5}">
                      <a16:colId xmlns:a16="http://schemas.microsoft.com/office/drawing/2014/main" val="3560729374"/>
                    </a:ext>
                  </a:extLst>
                </a:gridCol>
                <a:gridCol w="864495">
                  <a:extLst>
                    <a:ext uri="{9D8B030D-6E8A-4147-A177-3AD203B41FA5}">
                      <a16:colId xmlns:a16="http://schemas.microsoft.com/office/drawing/2014/main" val="3069487227"/>
                    </a:ext>
                  </a:extLst>
                </a:gridCol>
                <a:gridCol w="4322473">
                  <a:extLst>
                    <a:ext uri="{9D8B030D-6E8A-4147-A177-3AD203B41FA5}">
                      <a16:colId xmlns:a16="http://schemas.microsoft.com/office/drawing/2014/main" val="2246951537"/>
                    </a:ext>
                  </a:extLst>
                </a:gridCol>
              </a:tblGrid>
              <a:tr h="642898">
                <a:tc>
                  <a:txBody>
                    <a:bodyPr/>
                    <a:lstStyle/>
                    <a:p>
                      <a:r>
                        <a:rPr lang="en-IN" dirty="0">
                          <a:latin typeface="Times New Roman" panose="02020603050405020304" pitchFamily="18" charset="0"/>
                          <a:cs typeface="Times New Roman" panose="02020603050405020304" pitchFamily="18" charset="0"/>
                        </a:rPr>
                        <a:t>S:</a:t>
                      </a:r>
                      <a:r>
                        <a:rPr lang="en-IN" baseline="0" dirty="0">
                          <a:latin typeface="Times New Roman" panose="02020603050405020304" pitchFamily="18" charset="0"/>
                          <a:cs typeface="Times New Roman" panose="02020603050405020304" pitchFamily="18" charset="0"/>
                        </a:rPr>
                        <a:t> No</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Title</a:t>
                      </a:r>
                    </a:p>
                  </a:txBody>
                  <a:tcPr/>
                </a:tc>
                <a:tc>
                  <a:txBody>
                    <a:bodyPr/>
                    <a:lstStyle/>
                    <a:p>
                      <a:r>
                        <a:rPr lang="en-IN" dirty="0">
                          <a:latin typeface="Times New Roman" panose="02020603050405020304" pitchFamily="18" charset="0"/>
                          <a:cs typeface="Times New Roman" panose="02020603050405020304" pitchFamily="18" charset="0"/>
                        </a:rPr>
                        <a:t>Authors</a:t>
                      </a:r>
                    </a:p>
                  </a:txBody>
                  <a:tcPr/>
                </a:tc>
                <a:tc>
                  <a:txBody>
                    <a:bodyPr/>
                    <a:lstStyle/>
                    <a:p>
                      <a:r>
                        <a:rPr lang="en-IN" dirty="0">
                          <a:latin typeface="Times New Roman" panose="02020603050405020304" pitchFamily="18" charset="0"/>
                          <a:cs typeface="Times New Roman" panose="02020603050405020304" pitchFamily="18" charset="0"/>
                        </a:rPr>
                        <a:t>Year</a:t>
                      </a:r>
                    </a:p>
                  </a:txBody>
                  <a:tcPr/>
                </a:tc>
                <a:tc>
                  <a:txBody>
                    <a:bodyPr/>
                    <a:lstStyle/>
                    <a:p>
                      <a:r>
                        <a:rPr lang="en-IN" dirty="0" err="1">
                          <a:latin typeface="Times New Roman" panose="02020603050405020304" pitchFamily="18" charset="0"/>
                          <a:cs typeface="Times New Roman" panose="02020603050405020304" pitchFamily="18" charset="0"/>
                        </a:rPr>
                        <a:t>Decsription</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42615259"/>
                  </a:ext>
                </a:extLst>
              </a:tr>
              <a:tr h="1135946">
                <a:tc>
                  <a:txBody>
                    <a:bodyPr/>
                    <a:lstStyle/>
                    <a:p>
                      <a:r>
                        <a:rPr lang="en-US" dirty="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Smart Traffic Light System Using Internet of Things</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err="1">
                          <a:latin typeface="Times New Roman" panose="02020603050405020304" pitchFamily="18" charset="0"/>
                          <a:cs typeface="Times New Roman" panose="02020603050405020304" pitchFamily="18" charset="0"/>
                        </a:rPr>
                        <a:t>vijay</a:t>
                      </a:r>
                      <a:r>
                        <a:rPr lang="en-IN" sz="1400" dirty="0">
                          <a:latin typeface="Times New Roman" panose="02020603050405020304" pitchFamily="18" charset="0"/>
                          <a:cs typeface="Times New Roman" panose="02020603050405020304" pitchFamily="18" charset="0"/>
                        </a:rPr>
                        <a:t> Gaikwad, </a:t>
                      </a:r>
                      <a:r>
                        <a:rPr lang="en-IN" sz="1400" dirty="0" err="1">
                          <a:latin typeface="Times New Roman" panose="02020603050405020304" pitchFamily="18" charset="0"/>
                          <a:cs typeface="Times New Roman" panose="02020603050405020304" pitchFamily="18" charset="0"/>
                        </a:rPr>
                        <a:t>Apoorva</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Holkar</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Tejas</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Hande</a:t>
                      </a:r>
                      <a:r>
                        <a:rPr lang="en-IN" sz="1400" dirty="0">
                          <a:latin typeface="Times New Roman" panose="02020603050405020304" pitchFamily="18" charset="0"/>
                          <a:cs typeface="Times New Roman" panose="02020603050405020304" pitchFamily="18" charset="0"/>
                        </a:rPr>
                        <a:t>, Priyanka </a:t>
                      </a:r>
                      <a:r>
                        <a:rPr lang="en-IN" sz="1400" dirty="0" err="1">
                          <a:latin typeface="Times New Roman" panose="02020603050405020304" pitchFamily="18" charset="0"/>
                          <a:cs typeface="Times New Roman" panose="02020603050405020304" pitchFamily="18" charset="0"/>
                        </a:rPr>
                        <a:t>Lokhande</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Vivek</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Badade</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a:latin typeface="Times New Roman" panose="02020603050405020304" pitchFamily="18" charset="0"/>
                          <a:cs typeface="Times New Roman" panose="02020603050405020304" pitchFamily="18" charset="0"/>
                        </a:rPr>
                        <a:t>   </a:t>
                      </a:r>
                    </a:p>
                    <a:p>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2023</a:t>
                      </a:r>
                    </a:p>
                  </a:txBody>
                  <a:tcPr/>
                </a:tc>
                <a:tc>
                  <a:txBody>
                    <a:bodyPr/>
                    <a:lstStyle/>
                    <a:p>
                      <a:pPr algn="l"/>
                      <a:r>
                        <a:rPr lang="en-US" sz="1400" b="0" dirty="0">
                          <a:latin typeface="Times New Roman" panose="02020603050405020304" pitchFamily="18" charset="0"/>
                          <a:cs typeface="Times New Roman" panose="02020603050405020304" pitchFamily="18" charset="0"/>
                        </a:rPr>
                        <a:t>The Smart Traffic Light System using IoT intelligently controls traffic flow using sensors and automation, reducing congestion and giving priority to emergency vehicles.</a:t>
                      </a:r>
                      <a:endParaRPr lang="en-IN" sz="14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32853773"/>
                  </a:ext>
                </a:extLst>
              </a:tr>
              <a:tr h="878518">
                <a:tc>
                  <a:txBody>
                    <a:bodyPr/>
                    <a:lstStyle/>
                    <a:p>
                      <a:r>
                        <a:rPr lang="en-US" dirty="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tc>
                <a:tc>
                  <a:txBody>
                    <a:bodyPr/>
                    <a:lstStyle/>
                    <a:p>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Smart Traffic Light Control System</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err="1">
                          <a:effectLst/>
                          <a:latin typeface="Times New Roman" panose="02020603050405020304" pitchFamily="18" charset="0"/>
                          <a:cs typeface="Times New Roman" panose="02020603050405020304" pitchFamily="18" charset="0"/>
                        </a:rPr>
                        <a:t>Arun</a:t>
                      </a:r>
                      <a:r>
                        <a:rPr lang="en-IN" sz="1400" dirty="0">
                          <a:effectLst/>
                          <a:latin typeface="Times New Roman" panose="02020603050405020304" pitchFamily="18" charset="0"/>
                          <a:cs typeface="Times New Roman" panose="02020603050405020304" pitchFamily="18" charset="0"/>
                        </a:rPr>
                        <a:t> Kumar </a:t>
                      </a:r>
                      <a:r>
                        <a:rPr lang="en-IN" sz="1400" dirty="0" err="1">
                          <a:effectLst/>
                          <a:latin typeface="Times New Roman" panose="02020603050405020304" pitchFamily="18" charset="0"/>
                          <a:cs typeface="Times New Roman" panose="02020603050405020304" pitchFamily="18" charset="0"/>
                        </a:rPr>
                        <a:t>Pipersenia</a:t>
                      </a:r>
                      <a:endParaRPr lang="en-IN" sz="1400" dirty="0">
                        <a:effectLst/>
                        <a:latin typeface="Times New Roman" panose="02020603050405020304" pitchFamily="18" charset="0"/>
                        <a:cs typeface="Times New Roman" panose="02020603050405020304" pitchFamily="18" charset="0"/>
                      </a:endParaRPr>
                    </a:p>
                  </a:txBody>
                  <a:tcPr anchor="ctr"/>
                </a:tc>
                <a:tc>
                  <a:txBody>
                    <a:bodyPr/>
                    <a:lstStyle/>
                    <a:p>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2022</a:t>
                      </a:r>
                      <a:endParaRPr lang="en-IN" sz="1400" dirty="0">
                        <a:effectLst/>
                        <a:latin typeface="Times New Roman" panose="02020603050405020304" pitchFamily="18" charset="0"/>
                        <a:cs typeface="Times New Roman" panose="02020603050405020304" pitchFamily="18" charset="0"/>
                      </a:endParaRPr>
                    </a:p>
                  </a:txBody>
                  <a:tcPr anchor="ctr"/>
                </a:tc>
                <a:tc>
                  <a:txBody>
                    <a:bodyPr/>
                    <a:lstStyle/>
                    <a:p>
                      <a:r>
                        <a:rPr lang="en-US" sz="1400" dirty="0">
                          <a:latin typeface="Times New Roman" panose="02020603050405020304" pitchFamily="18" charset="0"/>
                          <a:cs typeface="Times New Roman" panose="02020603050405020304" pitchFamily="18" charset="0"/>
                        </a:rPr>
                        <a:t>An IoT-based system that automatically manages traffic flow for efficient and safe transportation.</a:t>
                      </a:r>
                      <a:endParaRPr lang="en-IN" sz="1400" dirty="0">
                        <a:effectLst/>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815405620"/>
                  </a:ext>
                </a:extLst>
              </a:tr>
              <a:tr h="961208">
                <a:tc>
                  <a:txBody>
                    <a:bodyPr/>
                    <a:lstStyle/>
                    <a:p>
                      <a:r>
                        <a:rPr lang="en-US" dirty="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a:txBody>
                  <a:tcPr/>
                </a:tc>
                <a:tc>
                  <a:txBody>
                    <a:bodyPr/>
                    <a:lstStyle/>
                    <a:p>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 An Intelligent Traffic Signaling System Based on an </a:t>
                      </a:r>
                      <a:r>
                        <a:rPr lang="en-US" sz="1400" b="0" i="0" kern="1200" dirty="0" err="1">
                          <a:solidFill>
                            <a:schemeClr val="dk1"/>
                          </a:solidFill>
                          <a:effectLst/>
                          <a:latin typeface="Times New Roman" panose="02020603050405020304" pitchFamily="18" charset="0"/>
                          <a:ea typeface="+mn-ea"/>
                          <a:cs typeface="Times New Roman" panose="02020603050405020304" pitchFamily="18" charset="0"/>
                        </a:rPr>
                        <a:t>IoT</a:t>
                      </a: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 Infrastructure</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S.C. Rai, S.P. </a:t>
                      </a:r>
                      <a:r>
                        <a:rPr lang="en-IN" sz="1400" b="0" i="0" kern="1200" dirty="0" err="1">
                          <a:solidFill>
                            <a:schemeClr val="dk1"/>
                          </a:solidFill>
                          <a:effectLst/>
                          <a:latin typeface="Times New Roman" panose="02020603050405020304" pitchFamily="18" charset="0"/>
                          <a:ea typeface="+mn-ea"/>
                          <a:cs typeface="Times New Roman" panose="02020603050405020304" pitchFamily="18" charset="0"/>
                        </a:rPr>
                        <a:t>Nayak</a:t>
                      </a: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 B. Acharya, V.C. </a:t>
                      </a:r>
                      <a:r>
                        <a:rPr lang="en-IN" sz="1400" b="0" i="0" kern="1200" dirty="0" err="1">
                          <a:solidFill>
                            <a:schemeClr val="dk1"/>
                          </a:solidFill>
                          <a:effectLst/>
                          <a:latin typeface="Times New Roman" panose="02020603050405020304" pitchFamily="18" charset="0"/>
                          <a:ea typeface="+mn-ea"/>
                          <a:cs typeface="Times New Roman" panose="02020603050405020304" pitchFamily="18" charset="0"/>
                        </a:rPr>
                        <a:t>Gerogiannis</a:t>
                      </a: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 et al.</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a:effectLst/>
                          <a:latin typeface="Times New Roman" panose="02020603050405020304" pitchFamily="18" charset="0"/>
                          <a:cs typeface="Times New Roman" panose="02020603050405020304" pitchFamily="18" charset="0"/>
                        </a:rPr>
                        <a:t>2023</a:t>
                      </a:r>
                    </a:p>
                  </a:txBody>
                  <a:tcPr anchor="ctr"/>
                </a:tc>
                <a:tc>
                  <a:txBody>
                    <a:bodyPr/>
                    <a:lstStyle/>
                    <a:p>
                      <a:r>
                        <a:rPr lang="en-US" sz="1400" dirty="0">
                          <a:latin typeface="Times New Roman" panose="02020603050405020304" pitchFamily="18" charset="0"/>
                          <a:cs typeface="Times New Roman" panose="02020603050405020304" pitchFamily="18" charset="0"/>
                        </a:rPr>
                        <a:t>An IoT-enabled system that optimizes traffic signals using real-time data for smarter traffic management.</a:t>
                      </a:r>
                      <a:endParaRPr lang="en-IN" sz="1400" dirty="0">
                        <a:effectLst/>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806506599"/>
                  </a:ext>
                </a:extLst>
              </a:tr>
              <a:tr h="878518">
                <a:tc>
                  <a:txBody>
                    <a:bodyPr/>
                    <a:lstStyle/>
                    <a:p>
                      <a:r>
                        <a:rPr lang="en-US" dirty="0">
                          <a:latin typeface="Times New Roman" panose="02020603050405020304" pitchFamily="18" charset="0"/>
                          <a:cs typeface="Times New Roman" panose="02020603050405020304" pitchFamily="18" charset="0"/>
                        </a:rPr>
                        <a:t>4.</a:t>
                      </a:r>
                      <a:endParaRPr lang="en-IN" dirty="0">
                        <a:latin typeface="Times New Roman" panose="02020603050405020304" pitchFamily="18" charset="0"/>
                        <a:cs typeface="Times New Roman" panose="02020603050405020304" pitchFamily="18" charset="0"/>
                      </a:endParaRPr>
                    </a:p>
                  </a:txBody>
                  <a:tcPr/>
                </a:tc>
                <a:tc>
                  <a:txBody>
                    <a:bodyPr/>
                    <a:lstStyle/>
                    <a:p>
                      <a:br>
                        <a:rPr lang="en-US" sz="1400" dirty="0">
                          <a:effectLst/>
                          <a:latin typeface="Times New Roman" panose="02020603050405020304" pitchFamily="18" charset="0"/>
                          <a:cs typeface="Times New Roman" panose="02020603050405020304" pitchFamily="18" charset="0"/>
                        </a:rPr>
                      </a:br>
                      <a:r>
                        <a:rPr lang="en-US" sz="1400" dirty="0">
                          <a:effectLst/>
                          <a:latin typeface="Times New Roman" panose="02020603050405020304" pitchFamily="18" charset="0"/>
                          <a:cs typeface="Times New Roman" panose="02020603050405020304" pitchFamily="18" charset="0"/>
                        </a:rPr>
                        <a:t>IoT Based: Smart Traffic Light Controller</a:t>
                      </a:r>
                    </a:p>
                  </a:txBody>
                  <a:tcPr anchor="ctr"/>
                </a:tc>
                <a:tc>
                  <a:txBody>
                    <a:bodyPr/>
                    <a:lstStyle/>
                    <a:p>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Faisal Al </a:t>
                      </a:r>
                      <a:r>
                        <a:rPr lang="en-IN" sz="1400" b="0" i="0" kern="1200" dirty="0" err="1">
                          <a:solidFill>
                            <a:schemeClr val="dk1"/>
                          </a:solidFill>
                          <a:effectLst/>
                          <a:latin typeface="Times New Roman" panose="02020603050405020304" pitchFamily="18" charset="0"/>
                          <a:ea typeface="+mn-ea"/>
                          <a:cs typeface="Times New Roman" panose="02020603050405020304" pitchFamily="18" charset="0"/>
                        </a:rPr>
                        <a:t>Kalbani</a:t>
                      </a: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 Nada Al </a:t>
                      </a:r>
                      <a:r>
                        <a:rPr lang="en-IN" sz="1400" b="0" i="0" kern="1200" dirty="0" err="1">
                          <a:solidFill>
                            <a:schemeClr val="dk1"/>
                          </a:solidFill>
                          <a:effectLst/>
                          <a:latin typeface="Times New Roman" panose="02020603050405020304" pitchFamily="18" charset="0"/>
                          <a:ea typeface="+mn-ea"/>
                          <a:cs typeface="Times New Roman" panose="02020603050405020304" pitchFamily="18" charset="0"/>
                        </a:rPr>
                        <a:t>Bulushi</a:t>
                      </a: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 Syed Imran</a:t>
                      </a:r>
                      <a:endParaRPr lang="en-IN" sz="1400" dirty="0">
                        <a:latin typeface="Times New Roman" panose="02020603050405020304" pitchFamily="18" charset="0"/>
                        <a:cs typeface="Times New Roman" panose="02020603050405020304" pitchFamily="18" charset="0"/>
                      </a:endParaRPr>
                    </a:p>
                  </a:txBody>
                  <a:tcPr/>
                </a:tc>
                <a:tc>
                  <a:txBody>
                    <a:bodyPr/>
                    <a:lstStyle/>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2023</a:t>
                      </a:r>
                    </a:p>
                  </a:txBody>
                  <a:tcPr/>
                </a:tc>
                <a:tc>
                  <a:txBody>
                    <a:bodyPr/>
                    <a:lstStyle/>
                    <a:p>
                      <a:r>
                        <a:rPr lang="en-US" sz="1400" dirty="0"/>
                        <a:t>An IoT-based system that dynamically controls traffic lights using real-time vehicle data for smoother traffic flow.</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29225024"/>
                  </a:ext>
                </a:extLst>
              </a:tr>
              <a:tr h="1135972">
                <a:tc>
                  <a:txBody>
                    <a:bodyPr/>
                    <a:lstStyle/>
                    <a:p>
                      <a:r>
                        <a:rPr lang="en-US" dirty="0">
                          <a:latin typeface="Times New Roman" panose="02020603050405020304" pitchFamily="18" charset="0"/>
                          <a:cs typeface="Times New Roman" panose="02020603050405020304" pitchFamily="18" charset="0"/>
                        </a:rPr>
                        <a:t>5.</a:t>
                      </a:r>
                      <a:endParaRPr lang="en-IN" dirty="0">
                        <a:latin typeface="Times New Roman" panose="02020603050405020304" pitchFamily="18" charset="0"/>
                        <a:cs typeface="Times New Roman" panose="02020603050405020304" pitchFamily="18" charset="0"/>
                      </a:endParaRPr>
                    </a:p>
                  </a:txBody>
                  <a:tcPr/>
                </a:tc>
                <a:tc>
                  <a:txBody>
                    <a:bodyPr/>
                    <a:lstStyle/>
                    <a:p>
                      <a:r>
                        <a:rPr lang="en-US" sz="1400" b="0" i="0" kern="1200" dirty="0" err="1">
                          <a:solidFill>
                            <a:schemeClr val="dk1"/>
                          </a:solidFill>
                          <a:effectLst/>
                          <a:latin typeface="Times New Roman" panose="02020603050405020304" pitchFamily="18" charset="0"/>
                          <a:ea typeface="+mn-ea"/>
                          <a:cs typeface="Times New Roman" panose="02020603050405020304" pitchFamily="18" charset="0"/>
                        </a:rPr>
                        <a:t>IoT</a:t>
                      </a: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 Based Smart Traffic Signal Monitoring System Using Vehicle Density</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b="0" i="0" kern="1200" dirty="0" err="1">
                          <a:solidFill>
                            <a:schemeClr val="dk1"/>
                          </a:solidFill>
                          <a:effectLst/>
                          <a:latin typeface="Times New Roman" panose="02020603050405020304" pitchFamily="18" charset="0"/>
                          <a:ea typeface="+mn-ea"/>
                          <a:cs typeface="Times New Roman" panose="02020603050405020304" pitchFamily="18" charset="0"/>
                        </a:rPr>
                        <a:t>Gunashree</a:t>
                      </a: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 HS, </a:t>
                      </a:r>
                      <a:r>
                        <a:rPr lang="en-IN" sz="1400" b="0" i="0" kern="1200" dirty="0" err="1">
                          <a:solidFill>
                            <a:schemeClr val="dk1"/>
                          </a:solidFill>
                          <a:effectLst/>
                          <a:latin typeface="Times New Roman" panose="02020603050405020304" pitchFamily="18" charset="0"/>
                          <a:ea typeface="+mn-ea"/>
                          <a:cs typeface="Times New Roman" panose="02020603050405020304" pitchFamily="18" charset="0"/>
                        </a:rPr>
                        <a:t>Harshitha</a:t>
                      </a: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 DV, </a:t>
                      </a:r>
                      <a:r>
                        <a:rPr lang="en-IN" sz="1400" b="0" i="0" kern="1200" dirty="0" err="1">
                          <a:solidFill>
                            <a:schemeClr val="dk1"/>
                          </a:solidFill>
                          <a:effectLst/>
                          <a:latin typeface="Times New Roman" panose="02020603050405020304" pitchFamily="18" charset="0"/>
                          <a:ea typeface="+mn-ea"/>
                          <a:cs typeface="Times New Roman" panose="02020603050405020304" pitchFamily="18" charset="0"/>
                        </a:rPr>
                        <a:t>Siddesh</a:t>
                      </a: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 Prasad BC, </a:t>
                      </a:r>
                      <a:r>
                        <a:rPr lang="en-IN" sz="1400" b="0" i="0" kern="1200" dirty="0" err="1">
                          <a:solidFill>
                            <a:schemeClr val="dk1"/>
                          </a:solidFill>
                          <a:effectLst/>
                          <a:latin typeface="Times New Roman" panose="02020603050405020304" pitchFamily="18" charset="0"/>
                          <a:ea typeface="+mn-ea"/>
                          <a:cs typeface="Times New Roman" panose="02020603050405020304" pitchFamily="18" charset="0"/>
                        </a:rPr>
                        <a:t>Karthik</a:t>
                      </a: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 Kumar J, Mrs. Dimple R</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i="1" dirty="0">
                          <a:effectLst/>
                          <a:latin typeface="Times New Roman" panose="02020603050405020304" pitchFamily="18" charset="0"/>
                          <a:cs typeface="Times New Roman" panose="02020603050405020304" pitchFamily="18" charset="0"/>
                        </a:rPr>
                        <a:t>2023</a:t>
                      </a:r>
                      <a:endParaRPr lang="en-US" sz="1400" dirty="0">
                        <a:effectLst/>
                        <a:latin typeface="Times New Roman" panose="02020603050405020304" pitchFamily="18" charset="0"/>
                        <a:cs typeface="Times New Roman" panose="02020603050405020304" pitchFamily="18" charset="0"/>
                      </a:endParaRPr>
                    </a:p>
                  </a:txBody>
                  <a:tcPr anchor="ctr"/>
                </a:tc>
                <a:tc>
                  <a:txBody>
                    <a:bodyPr/>
                    <a:lstStyle/>
                    <a:p>
                      <a:pPr algn="just"/>
                      <a:r>
                        <a:rPr lang="en-US" sz="1400" dirty="0"/>
                        <a:t>An IoT-based system that monitors and controls traffic signals based on real-time vehicle density to reduce congestion.</a:t>
                      </a:r>
                      <a:endParaRPr lang="en-US" sz="1400" dirty="0">
                        <a:effectLst/>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331794410"/>
                  </a:ext>
                </a:extLst>
              </a:tr>
            </a:tbl>
          </a:graphicData>
        </a:graphic>
      </p:graphicFrame>
      <p:sp>
        <p:nvSpPr>
          <p:cNvPr id="2" name="TextBox 1">
            <a:extLst>
              <a:ext uri="{FF2B5EF4-FFF2-40B4-BE49-F238E27FC236}">
                <a16:creationId xmlns:a16="http://schemas.microsoft.com/office/drawing/2014/main" id="{8FEF239E-60FE-BF86-F491-290466038F32}"/>
              </a:ext>
            </a:extLst>
          </p:cNvPr>
          <p:cNvSpPr txBox="1"/>
          <p:nvPr/>
        </p:nvSpPr>
        <p:spPr>
          <a:xfrm>
            <a:off x="3169919" y="-1602"/>
            <a:ext cx="6494143" cy="707886"/>
          </a:xfrm>
          <a:prstGeom prst="rect">
            <a:avLst/>
          </a:prstGeom>
          <a:noFill/>
        </p:spPr>
        <p:txBody>
          <a:bodyPr wrap="square" rtlCol="0">
            <a:spAutoFit/>
          </a:bodyPr>
          <a:lstStyle/>
          <a:p>
            <a:r>
              <a:rPr lang="en-US" sz="4000" dirty="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LITERATURE REVIEW</a:t>
            </a:r>
          </a:p>
        </p:txBody>
      </p:sp>
    </p:spTree>
    <p:extLst>
      <p:ext uri="{BB962C8B-B14F-4D97-AF65-F5344CB8AC3E}">
        <p14:creationId xmlns:p14="http://schemas.microsoft.com/office/powerpoint/2010/main" val="505437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F91B70E1-640B-3E31-6BF4-7165D6B551DB}"/>
              </a:ext>
            </a:extLst>
          </p:cNvPr>
          <p:cNvGraphicFramePr>
            <a:graphicFrameLocks noGrp="1"/>
          </p:cNvGraphicFramePr>
          <p:nvPr>
            <p:extLst>
              <p:ext uri="{D42A27DB-BD31-4B8C-83A1-F6EECF244321}">
                <p14:modId xmlns:p14="http://schemas.microsoft.com/office/powerpoint/2010/main" val="1771374171"/>
              </p:ext>
            </p:extLst>
          </p:nvPr>
        </p:nvGraphicFramePr>
        <p:xfrm>
          <a:off x="396240" y="182880"/>
          <a:ext cx="11146475" cy="6461760"/>
        </p:xfrm>
        <a:graphic>
          <a:graphicData uri="http://schemas.openxmlformats.org/drawingml/2006/table">
            <a:tbl>
              <a:tblPr firstRow="1" bandRow="1">
                <a:tableStyleId>{5C22544A-7EE6-4342-B048-85BDC9FD1C3A}</a:tableStyleId>
              </a:tblPr>
              <a:tblGrid>
                <a:gridCol w="650240">
                  <a:extLst>
                    <a:ext uri="{9D8B030D-6E8A-4147-A177-3AD203B41FA5}">
                      <a16:colId xmlns:a16="http://schemas.microsoft.com/office/drawing/2014/main" val="2970859506"/>
                    </a:ext>
                  </a:extLst>
                </a:gridCol>
                <a:gridCol w="2545449">
                  <a:extLst>
                    <a:ext uri="{9D8B030D-6E8A-4147-A177-3AD203B41FA5}">
                      <a16:colId xmlns:a16="http://schemas.microsoft.com/office/drawing/2014/main" val="176365524"/>
                    </a:ext>
                  </a:extLst>
                </a:gridCol>
                <a:gridCol w="2077672">
                  <a:extLst>
                    <a:ext uri="{9D8B030D-6E8A-4147-A177-3AD203B41FA5}">
                      <a16:colId xmlns:a16="http://schemas.microsoft.com/office/drawing/2014/main" val="260921654"/>
                    </a:ext>
                  </a:extLst>
                </a:gridCol>
                <a:gridCol w="2015652">
                  <a:extLst>
                    <a:ext uri="{9D8B030D-6E8A-4147-A177-3AD203B41FA5}">
                      <a16:colId xmlns:a16="http://schemas.microsoft.com/office/drawing/2014/main" val="337317812"/>
                    </a:ext>
                  </a:extLst>
                </a:gridCol>
                <a:gridCol w="3857462">
                  <a:extLst>
                    <a:ext uri="{9D8B030D-6E8A-4147-A177-3AD203B41FA5}">
                      <a16:colId xmlns:a16="http://schemas.microsoft.com/office/drawing/2014/main" val="657539781"/>
                    </a:ext>
                  </a:extLst>
                </a:gridCol>
              </a:tblGrid>
              <a:tr h="12477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6.</a:t>
                      </a:r>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0" i="0" kern="1200" dirty="0">
                        <a:solidFill>
                          <a:schemeClr val="dk1"/>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0" i="0" kern="1200" dirty="0">
                        <a:solidFill>
                          <a:schemeClr val="dk1"/>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An IoT Application in a Smart Traffic Management System</a:t>
                      </a:r>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effectLst/>
                          <a:latin typeface="Times New Roman" panose="02020603050405020304" pitchFamily="18" charset="0"/>
                          <a:cs typeface="Times New Roman" panose="02020603050405020304" pitchFamily="18" charset="0"/>
                        </a:rPr>
                        <a:t>Shailesh </a:t>
                      </a:r>
                      <a:r>
                        <a:rPr lang="en-IN" sz="1400" dirty="0" err="1">
                          <a:effectLst/>
                          <a:latin typeface="Times New Roman" panose="02020603050405020304" pitchFamily="18" charset="0"/>
                          <a:cs typeface="Times New Roman" panose="02020603050405020304" pitchFamily="18" charset="0"/>
                        </a:rPr>
                        <a:t>Shivajirao</a:t>
                      </a:r>
                      <a:r>
                        <a:rPr lang="en-IN" sz="1400" dirty="0">
                          <a:effectLst/>
                          <a:latin typeface="Times New Roman" panose="02020603050405020304" pitchFamily="18" charset="0"/>
                          <a:cs typeface="Times New Roman" panose="02020603050405020304" pitchFamily="18" charset="0"/>
                        </a:rPr>
                        <a:t> Bhise</a:t>
                      </a:r>
                    </a:p>
                    <a:p>
                      <a:endParaRPr lang="en-IN" sz="1400" dirty="0">
                        <a:effectLst/>
                        <a:latin typeface="Times New Roman" panose="02020603050405020304" pitchFamily="18" charset="0"/>
                        <a:cs typeface="Times New Roman" panose="02020603050405020304" pitchFamily="18"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effectLst/>
                          <a:latin typeface="Times New Roman" panose="02020603050405020304" pitchFamily="18" charset="0"/>
                          <a:cs typeface="Times New Roman" panose="02020603050405020304" pitchFamily="18" charset="0"/>
                        </a:rPr>
                        <a:t>2025</a:t>
                      </a:r>
                    </a:p>
                    <a:p>
                      <a:endParaRPr lang="en-US" sz="1400" dirty="0">
                        <a:effectLst/>
                        <a:latin typeface="Times New Roman" panose="02020603050405020304" pitchFamily="18" charset="0"/>
                        <a:cs typeface="Times New Roman" panose="02020603050405020304" pitchFamily="18"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An IoT-enabled system that enhances traffic management through real-time data collection and intelligent signal control.</a:t>
                      </a:r>
                      <a:endParaRPr kumimoji="0" lang="en-US" sz="1400" b="1" i="0" u="none" strike="noStrike" kern="1200" cap="none" spc="0" normalizeH="0" baseline="0" noProof="0" dirty="0">
                        <a:ln>
                          <a:noFill/>
                        </a:ln>
                        <a:solidFill>
                          <a:prstClr val="white"/>
                        </a:solidFill>
                        <a:effectLst/>
                        <a:uLnTx/>
                        <a:uFillTx/>
                        <a:latin typeface="Bahnschrift" panose="020B0502040204020203" pitchFamily="34" charset="0"/>
                        <a:ea typeface="+mn-ea"/>
                        <a:cs typeface="+mn-cs"/>
                      </a:endParaRPr>
                    </a:p>
                    <a:p>
                      <a:endParaRPr lang="en-US" sz="1400" dirty="0">
                        <a:solidFill>
                          <a:schemeClr val="tx1"/>
                        </a:solidFill>
                        <a:effectLst/>
                        <a:latin typeface="Bahnschrift" panose="020B0502040204020203" pitchFamily="34" charset="0"/>
                      </a:endParaRPr>
                    </a:p>
                  </a:txBody>
                  <a:tcPr anchor="ctr"/>
                </a:tc>
                <a:extLst>
                  <a:ext uri="{0D108BD9-81ED-4DB2-BD59-A6C34878D82A}">
                    <a16:rowId xmlns:a16="http://schemas.microsoft.com/office/drawing/2014/main" val="1933618381"/>
                  </a:ext>
                </a:extLst>
              </a:tr>
              <a:tr h="1470608">
                <a:tc>
                  <a:txBody>
                    <a:bodyPr/>
                    <a:lstStyle/>
                    <a:p>
                      <a:r>
                        <a:rPr lang="en-US" sz="1400" dirty="0"/>
                        <a:t>7.</a:t>
                      </a:r>
                      <a:endParaRPr lang="en-IN" sz="1400" dirty="0"/>
                    </a:p>
                  </a:txBody>
                  <a:tcPr/>
                </a:tc>
                <a:tc>
                  <a:txBody>
                    <a:bodyPr/>
                    <a:lstStyle/>
                    <a:p>
                      <a:r>
                        <a:rPr lang="en-IN" sz="1400" dirty="0">
                          <a:effectLst/>
                          <a:latin typeface="Times New Roman" panose="02020603050405020304" pitchFamily="18" charset="0"/>
                          <a:cs typeface="Times New Roman" panose="02020603050405020304" pitchFamily="18" charset="0"/>
                        </a:rPr>
                        <a:t>Smart Traffic Lighting System</a:t>
                      </a:r>
                    </a:p>
                  </a:txBody>
                  <a:tcPr anchor="ctr"/>
                </a:tc>
                <a:tc>
                  <a:txBody>
                    <a:bodyPr/>
                    <a:lstStyle/>
                    <a:p>
                      <a:r>
                        <a:rPr lang="fi-FI" sz="1400" dirty="0">
                          <a:effectLst/>
                          <a:latin typeface="Times New Roman" panose="02020603050405020304" pitchFamily="18" charset="0"/>
                          <a:cs typeface="Times New Roman" panose="02020603050405020304" pitchFamily="18" charset="0"/>
                        </a:rPr>
                        <a:t>Megha Balmiki, Sahali Dutta, Ankita Majumder, Osmeeta Chauhan, et al.</a:t>
                      </a:r>
                    </a:p>
                  </a:txBody>
                  <a:tcPr anchor="ctr"/>
                </a:tc>
                <a:tc>
                  <a:txBody>
                    <a:bodyPr/>
                    <a:lstStyle/>
                    <a:p>
                      <a:r>
                        <a:rPr lang="en-US" sz="1400" dirty="0">
                          <a:effectLst/>
                          <a:latin typeface="Times New Roman" panose="02020603050405020304" pitchFamily="18" charset="0"/>
                          <a:cs typeface="Times New Roman" panose="02020603050405020304" pitchFamily="18" charset="0"/>
                        </a:rPr>
                        <a:t>2022</a:t>
                      </a:r>
                    </a:p>
                  </a:txBody>
                  <a:tcPr anchor="ctr"/>
                </a:tc>
                <a:tc>
                  <a:txBody>
                    <a:bodyPr/>
                    <a:lstStyle/>
                    <a:p>
                      <a:r>
                        <a:rPr lang="en-US" sz="1400" dirty="0"/>
                        <a:t>An intelligent lighting system that uses sensors and IoT to manage traffic signals efficiently and reduce congestion.</a:t>
                      </a:r>
                      <a:endParaRPr lang="en-US" sz="1400" dirty="0">
                        <a:effectLst/>
                        <a:latin typeface="Bahnschrift" panose="020B0502040204020203" pitchFamily="34" charset="0"/>
                      </a:endParaRPr>
                    </a:p>
                  </a:txBody>
                  <a:tcPr anchor="ctr"/>
                </a:tc>
                <a:extLst>
                  <a:ext uri="{0D108BD9-81ED-4DB2-BD59-A6C34878D82A}">
                    <a16:rowId xmlns:a16="http://schemas.microsoft.com/office/drawing/2014/main" val="3876543982"/>
                  </a:ext>
                </a:extLst>
              </a:tr>
              <a:tr h="1247788">
                <a:tc>
                  <a:txBody>
                    <a:bodyPr/>
                    <a:lstStyle/>
                    <a:p>
                      <a:r>
                        <a:rPr lang="en-US" sz="1400" dirty="0"/>
                        <a:t>8.</a:t>
                      </a:r>
                      <a:endParaRPr lang="en-IN" sz="1400" dirty="0"/>
                    </a:p>
                  </a:txBody>
                  <a:tcPr/>
                </a:tc>
                <a:tc>
                  <a:txBody>
                    <a:bodyPr/>
                    <a:lstStyle/>
                    <a:p>
                      <a:r>
                        <a:rPr lang="en-US" sz="1400" dirty="0">
                          <a:effectLst/>
                          <a:latin typeface="Times New Roman" panose="02020603050405020304" pitchFamily="18" charset="0"/>
                          <a:cs typeface="Times New Roman" panose="02020603050405020304" pitchFamily="18" charset="0"/>
                        </a:rPr>
                        <a:t>Smart Traffic Management Using Internet of Things (</a:t>
                      </a:r>
                      <a:r>
                        <a:rPr lang="en-US" sz="1400" dirty="0" err="1">
                          <a:effectLst/>
                          <a:latin typeface="Times New Roman" panose="02020603050405020304" pitchFamily="18" charset="0"/>
                          <a:cs typeface="Times New Roman" panose="02020603050405020304" pitchFamily="18" charset="0"/>
                        </a:rPr>
                        <a:t>IoT</a:t>
                      </a:r>
                      <a:r>
                        <a:rPr lang="en-US" sz="1400" dirty="0">
                          <a:effectLst/>
                          <a:latin typeface="Times New Roman" panose="02020603050405020304" pitchFamily="18" charset="0"/>
                          <a:cs typeface="Times New Roman" panose="02020603050405020304" pitchFamily="18" charset="0"/>
                        </a:rPr>
                        <a:t>)</a:t>
                      </a:r>
                    </a:p>
                  </a:txBody>
                  <a:tcPr anchor="ctr"/>
                </a:tc>
                <a:tc>
                  <a:txBody>
                    <a:bodyPr/>
                    <a:lstStyle/>
                    <a:p>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Rahul </a:t>
                      </a:r>
                      <a:r>
                        <a:rPr lang="en-IN" sz="1400" b="0" i="0" kern="1200" dirty="0" err="1">
                          <a:solidFill>
                            <a:schemeClr val="dk1"/>
                          </a:solidFill>
                          <a:effectLst/>
                          <a:latin typeface="Times New Roman" panose="02020603050405020304" pitchFamily="18" charset="0"/>
                          <a:ea typeface="+mn-ea"/>
                          <a:cs typeface="Times New Roman" panose="02020603050405020304" pitchFamily="18" charset="0"/>
                        </a:rPr>
                        <a:t>Biju</a:t>
                      </a: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IN" sz="1400" b="0" i="0" kern="1200" dirty="0" err="1">
                          <a:solidFill>
                            <a:schemeClr val="dk1"/>
                          </a:solidFill>
                          <a:effectLst/>
                          <a:latin typeface="Times New Roman" panose="02020603050405020304" pitchFamily="18" charset="0"/>
                          <a:ea typeface="+mn-ea"/>
                          <a:cs typeface="Times New Roman" panose="02020603050405020304" pitchFamily="18" charset="0"/>
                        </a:rPr>
                        <a:t>Sakshi</a:t>
                      </a: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 Jain, </a:t>
                      </a:r>
                      <a:r>
                        <a:rPr lang="en-IN" sz="1400" b="0" i="0" kern="1200" dirty="0" err="1">
                          <a:solidFill>
                            <a:schemeClr val="dk1"/>
                          </a:solidFill>
                          <a:effectLst/>
                          <a:latin typeface="Times New Roman" panose="02020603050405020304" pitchFamily="18" charset="0"/>
                          <a:ea typeface="+mn-ea"/>
                          <a:cs typeface="Times New Roman" panose="02020603050405020304" pitchFamily="18" charset="0"/>
                        </a:rPr>
                        <a:t>Nehal</a:t>
                      </a: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IN" sz="1400" b="0" i="0" kern="1200" dirty="0" err="1">
                          <a:solidFill>
                            <a:schemeClr val="dk1"/>
                          </a:solidFill>
                          <a:effectLst/>
                          <a:latin typeface="Times New Roman" panose="02020603050405020304" pitchFamily="18" charset="0"/>
                          <a:ea typeface="+mn-ea"/>
                          <a:cs typeface="Times New Roman" panose="02020603050405020304" pitchFamily="18" charset="0"/>
                        </a:rPr>
                        <a:t>Hemdev</a:t>
                      </a: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IN" sz="1400" b="0" i="0" kern="1200" dirty="0" err="1">
                          <a:solidFill>
                            <a:schemeClr val="dk1"/>
                          </a:solidFill>
                          <a:effectLst/>
                          <a:latin typeface="Times New Roman" panose="02020603050405020304" pitchFamily="18" charset="0"/>
                          <a:ea typeface="+mn-ea"/>
                          <a:cs typeface="Times New Roman" panose="02020603050405020304" pitchFamily="18" charset="0"/>
                        </a:rPr>
                        <a:t>Teesha</a:t>
                      </a: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 P Jain, </a:t>
                      </a:r>
                      <a:r>
                        <a:rPr lang="en-IN" sz="1400" b="0" i="0" kern="1200" dirty="0" err="1">
                          <a:solidFill>
                            <a:schemeClr val="dk1"/>
                          </a:solidFill>
                          <a:effectLst/>
                          <a:latin typeface="Times New Roman" panose="02020603050405020304" pitchFamily="18" charset="0"/>
                          <a:ea typeface="+mn-ea"/>
                          <a:cs typeface="Times New Roman" panose="02020603050405020304" pitchFamily="18" charset="0"/>
                        </a:rPr>
                        <a:t>Preeth</a:t>
                      </a: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 T Jain, </a:t>
                      </a:r>
                      <a:r>
                        <a:rPr lang="en-IN" sz="1400" b="0" i="0" kern="1200" dirty="0" err="1">
                          <a:solidFill>
                            <a:schemeClr val="dk1"/>
                          </a:solidFill>
                          <a:effectLst/>
                          <a:latin typeface="Times New Roman" panose="02020603050405020304" pitchFamily="18" charset="0"/>
                          <a:ea typeface="+mn-ea"/>
                          <a:cs typeface="Times New Roman" panose="02020603050405020304" pitchFamily="18" charset="0"/>
                        </a:rPr>
                        <a:t>Dr.</a:t>
                      </a: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 Anita </a:t>
                      </a:r>
                      <a:r>
                        <a:rPr lang="en-IN" sz="1400" b="0" i="0" kern="1200" dirty="0" err="1">
                          <a:solidFill>
                            <a:schemeClr val="dk1"/>
                          </a:solidFill>
                          <a:effectLst/>
                          <a:latin typeface="Times New Roman" panose="02020603050405020304" pitchFamily="18" charset="0"/>
                          <a:ea typeface="+mn-ea"/>
                          <a:cs typeface="Times New Roman" panose="02020603050405020304" pitchFamily="18" charset="0"/>
                        </a:rPr>
                        <a:t>Walia</a:t>
                      </a: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IN" sz="1400" b="0" i="0" kern="1200" dirty="0" err="1">
                          <a:solidFill>
                            <a:schemeClr val="dk1"/>
                          </a:solidFill>
                          <a:effectLst/>
                          <a:latin typeface="Times New Roman" panose="02020603050405020304" pitchFamily="18" charset="0"/>
                          <a:ea typeface="+mn-ea"/>
                          <a:cs typeface="Times New Roman" panose="02020603050405020304" pitchFamily="18" charset="0"/>
                        </a:rPr>
                        <a:t>Dr.</a:t>
                      </a: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IN" sz="1400" b="0" i="0" kern="1200" dirty="0" err="1">
                          <a:solidFill>
                            <a:schemeClr val="dk1"/>
                          </a:solidFill>
                          <a:effectLst/>
                          <a:latin typeface="Times New Roman" panose="02020603050405020304" pitchFamily="18" charset="0"/>
                          <a:ea typeface="+mn-ea"/>
                          <a:cs typeface="Times New Roman" panose="02020603050405020304" pitchFamily="18" charset="0"/>
                        </a:rPr>
                        <a:t>Supriya</a:t>
                      </a: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 Rai</a:t>
                      </a:r>
                      <a:endParaRPr lang="en-IN" sz="1400" dirty="0">
                        <a:effectLst/>
                        <a:latin typeface="Times New Roman" panose="02020603050405020304" pitchFamily="18" charset="0"/>
                        <a:cs typeface="Times New Roman" panose="02020603050405020304" pitchFamily="18" charset="0"/>
                      </a:endParaRPr>
                    </a:p>
                  </a:txBody>
                  <a:tcPr anchor="ctr"/>
                </a:tc>
                <a:tc>
                  <a:txBody>
                    <a:bodyPr/>
                    <a:lstStyle/>
                    <a:p>
                      <a:r>
                        <a:rPr lang="en-US" sz="1400" dirty="0">
                          <a:effectLst/>
                          <a:latin typeface="Times New Roman" panose="02020603050405020304" pitchFamily="18" charset="0"/>
                          <a:cs typeface="Times New Roman" panose="02020603050405020304" pitchFamily="18" charset="0"/>
                        </a:rPr>
                        <a:t>2023</a:t>
                      </a:r>
                    </a:p>
                  </a:txBody>
                  <a:tcPr anchor="ctr"/>
                </a:tc>
                <a:tc>
                  <a:txBody>
                    <a:bodyPr/>
                    <a:lstStyle/>
                    <a:p>
                      <a:r>
                        <a:rPr lang="en-US" sz="1400" dirty="0"/>
                        <a:t>An IoT-based system that monitors and controls traffic in real-time to improve flow and reduce congestion.</a:t>
                      </a:r>
                      <a:endParaRPr lang="en-US" sz="1400" dirty="0">
                        <a:effectLst/>
                        <a:latin typeface="Bahnschrift" panose="020B0502040204020203" pitchFamily="34" charset="0"/>
                      </a:endParaRPr>
                    </a:p>
                  </a:txBody>
                  <a:tcPr anchor="ctr"/>
                </a:tc>
                <a:extLst>
                  <a:ext uri="{0D108BD9-81ED-4DB2-BD59-A6C34878D82A}">
                    <a16:rowId xmlns:a16="http://schemas.microsoft.com/office/drawing/2014/main" val="1202524150"/>
                  </a:ext>
                </a:extLst>
              </a:tr>
              <a:tr h="1247788">
                <a:tc>
                  <a:txBody>
                    <a:bodyPr/>
                    <a:lstStyle/>
                    <a:p>
                      <a:r>
                        <a:rPr lang="en-US" sz="1400" dirty="0"/>
                        <a:t>9.</a:t>
                      </a:r>
                      <a:endParaRPr lang="en-IN" sz="1400" dirty="0"/>
                    </a:p>
                  </a:txBody>
                  <a:tcPr/>
                </a:tc>
                <a:tc>
                  <a:txBody>
                    <a:bodyPr/>
                    <a:lstStyle/>
                    <a:p>
                      <a:r>
                        <a:rPr lang="en-US" sz="1400" dirty="0">
                          <a:effectLst/>
                          <a:latin typeface="Times New Roman" panose="02020603050405020304" pitchFamily="18" charset="0"/>
                          <a:cs typeface="Times New Roman" panose="02020603050405020304" pitchFamily="18" charset="0"/>
                        </a:rPr>
                        <a:t>An </a:t>
                      </a:r>
                      <a:r>
                        <a:rPr lang="en-US" sz="1400" dirty="0" err="1">
                          <a:effectLst/>
                          <a:latin typeface="Times New Roman" panose="02020603050405020304" pitchFamily="18" charset="0"/>
                          <a:cs typeface="Times New Roman" panose="02020603050405020304" pitchFamily="18" charset="0"/>
                        </a:rPr>
                        <a:t>IoT</a:t>
                      </a:r>
                      <a:r>
                        <a:rPr lang="en-US" sz="1400" dirty="0">
                          <a:effectLst/>
                          <a:latin typeface="Times New Roman" panose="02020603050405020304" pitchFamily="18" charset="0"/>
                          <a:cs typeface="Times New Roman" panose="02020603050405020304" pitchFamily="18" charset="0"/>
                        </a:rPr>
                        <a:t> Based Smart Traffic Management System</a:t>
                      </a:r>
                    </a:p>
                  </a:txBody>
                  <a:tcPr anchor="ctr"/>
                </a:tc>
                <a:tc>
                  <a:txBody>
                    <a:bodyPr/>
                    <a:lstStyle/>
                    <a:p>
                      <a:r>
                        <a:rPr lang="en-IN" sz="1400" dirty="0">
                          <a:effectLst/>
                          <a:latin typeface="Times New Roman" panose="02020603050405020304" pitchFamily="18" charset="0"/>
                          <a:cs typeface="Times New Roman" panose="02020603050405020304" pitchFamily="18" charset="0"/>
                        </a:rPr>
                        <a:t>Pratik Prakash, </a:t>
                      </a:r>
                      <a:r>
                        <a:rPr lang="en-IN" sz="1400" dirty="0" err="1">
                          <a:effectLst/>
                          <a:latin typeface="Times New Roman" panose="02020603050405020304" pitchFamily="18" charset="0"/>
                          <a:cs typeface="Times New Roman" panose="02020603050405020304" pitchFamily="18" charset="0"/>
                        </a:rPr>
                        <a:t>Aadarsh</a:t>
                      </a:r>
                      <a:r>
                        <a:rPr lang="en-IN" sz="1400" dirty="0">
                          <a:effectLst/>
                          <a:latin typeface="Times New Roman" panose="02020603050405020304" pitchFamily="18" charset="0"/>
                          <a:cs typeface="Times New Roman" panose="02020603050405020304" pitchFamily="18" charset="0"/>
                        </a:rPr>
                        <a:t> Singh, </a:t>
                      </a:r>
                      <a:r>
                        <a:rPr lang="en-IN" sz="1400" dirty="0" err="1">
                          <a:effectLst/>
                          <a:latin typeface="Times New Roman" panose="02020603050405020304" pitchFamily="18" charset="0"/>
                          <a:cs typeface="Times New Roman" panose="02020603050405020304" pitchFamily="18" charset="0"/>
                        </a:rPr>
                        <a:t>Aayush</a:t>
                      </a:r>
                      <a:r>
                        <a:rPr lang="en-IN" sz="1400" dirty="0">
                          <a:effectLst/>
                          <a:latin typeface="Times New Roman" panose="02020603050405020304" pitchFamily="18" charset="0"/>
                          <a:cs typeface="Times New Roman" panose="02020603050405020304" pitchFamily="18" charset="0"/>
                        </a:rPr>
                        <a:t> </a:t>
                      </a:r>
                      <a:r>
                        <a:rPr lang="en-IN" sz="1400" dirty="0" err="1">
                          <a:effectLst/>
                          <a:latin typeface="Times New Roman" panose="02020603050405020304" pitchFamily="18" charset="0"/>
                          <a:cs typeface="Times New Roman" panose="02020603050405020304" pitchFamily="18" charset="0"/>
                        </a:rPr>
                        <a:t>Parasrampuria</a:t>
                      </a:r>
                      <a:r>
                        <a:rPr lang="en-IN" sz="1400" dirty="0">
                          <a:effectLst/>
                          <a:latin typeface="Times New Roman" panose="02020603050405020304" pitchFamily="18" charset="0"/>
                          <a:cs typeface="Times New Roman" panose="02020603050405020304" pitchFamily="18" charset="0"/>
                        </a:rPr>
                        <a:t>, </a:t>
                      </a:r>
                      <a:r>
                        <a:rPr lang="en-IN" sz="1400" dirty="0" err="1">
                          <a:effectLst/>
                          <a:latin typeface="Times New Roman" panose="02020603050405020304" pitchFamily="18" charset="0"/>
                          <a:cs typeface="Times New Roman" panose="02020603050405020304" pitchFamily="18" charset="0"/>
                        </a:rPr>
                        <a:t>Gargi</a:t>
                      </a:r>
                      <a:r>
                        <a:rPr lang="en-IN" sz="1400" dirty="0">
                          <a:effectLst/>
                          <a:latin typeface="Times New Roman" panose="02020603050405020304" pitchFamily="18" charset="0"/>
                          <a:cs typeface="Times New Roman" panose="02020603050405020304" pitchFamily="18" charset="0"/>
                        </a:rPr>
                        <a:t> Sharma</a:t>
                      </a:r>
                    </a:p>
                  </a:txBody>
                  <a:tcPr anchor="ctr"/>
                </a:tc>
                <a:tc>
                  <a:txBody>
                    <a:bodyPr/>
                    <a:lstStyle/>
                    <a:p>
                      <a:r>
                        <a:rPr lang="en-US" sz="1400" dirty="0">
                          <a:effectLst/>
                          <a:latin typeface="Times New Roman" panose="02020603050405020304" pitchFamily="18" charset="0"/>
                          <a:cs typeface="Times New Roman" panose="02020603050405020304" pitchFamily="18" charset="0"/>
                        </a:rPr>
                        <a:t>2021</a:t>
                      </a:r>
                    </a:p>
                  </a:txBody>
                  <a:tcPr anchor="ctr"/>
                </a:tc>
                <a:tc>
                  <a:txBody>
                    <a:bodyPr/>
                    <a:lstStyle/>
                    <a:p>
                      <a:r>
                        <a:rPr lang="en-US" sz="1400" dirty="0"/>
                        <a:t>An IoT-enabled system that optimizes traffic flow and signal control using real-time vehicle data.</a:t>
                      </a:r>
                    </a:p>
                    <a:p>
                      <a:endParaRPr lang="en-US" sz="1400" dirty="0">
                        <a:effectLst/>
                        <a:latin typeface="Bahnschrift" panose="020B0502040204020203" pitchFamily="34" charset="0"/>
                      </a:endParaRPr>
                    </a:p>
                  </a:txBody>
                  <a:tcPr anchor="ctr"/>
                </a:tc>
                <a:extLst>
                  <a:ext uri="{0D108BD9-81ED-4DB2-BD59-A6C34878D82A}">
                    <a16:rowId xmlns:a16="http://schemas.microsoft.com/office/drawing/2014/main" val="707454858"/>
                  </a:ext>
                </a:extLst>
              </a:tr>
              <a:tr h="1247788">
                <a:tc>
                  <a:txBody>
                    <a:bodyPr/>
                    <a:lstStyle/>
                    <a:p>
                      <a:r>
                        <a:rPr lang="en-US" sz="1400" dirty="0"/>
                        <a:t>10.</a:t>
                      </a:r>
                      <a:endParaRPr lang="en-IN" sz="1400" dirty="0"/>
                    </a:p>
                  </a:txBody>
                  <a:tcPr/>
                </a:tc>
                <a:tc>
                  <a:txBody>
                    <a:bodyPr/>
                    <a:lstStyle/>
                    <a:p>
                      <a:r>
                        <a:rPr lang="en-IN" sz="1400" dirty="0" err="1">
                          <a:effectLst/>
                          <a:latin typeface="Times New Roman" panose="02020603050405020304" pitchFamily="18" charset="0"/>
                          <a:cs typeface="Times New Roman" panose="02020603050405020304" pitchFamily="18" charset="0"/>
                        </a:rPr>
                        <a:t>IoT</a:t>
                      </a:r>
                      <a:r>
                        <a:rPr lang="en-IN" sz="1400" dirty="0">
                          <a:effectLst/>
                          <a:latin typeface="Times New Roman" panose="02020603050405020304" pitchFamily="18" charset="0"/>
                          <a:cs typeface="Times New Roman" panose="02020603050405020304" pitchFamily="18" charset="0"/>
                        </a:rPr>
                        <a:t> Based Intelligent Traffic Management System</a:t>
                      </a:r>
                    </a:p>
                  </a:txBody>
                  <a:tcPr anchor="ctr"/>
                </a:tc>
                <a:tc>
                  <a:txBody>
                    <a:bodyPr/>
                    <a:lstStyle/>
                    <a:p>
                      <a:r>
                        <a:rPr lang="en-IN" sz="1400" dirty="0">
                          <a:effectLst/>
                          <a:latin typeface="Times New Roman" panose="02020603050405020304" pitchFamily="18" charset="0"/>
                          <a:cs typeface="Times New Roman" panose="02020603050405020304" pitchFamily="18" charset="0"/>
                        </a:rPr>
                        <a:t>G. </a:t>
                      </a:r>
                      <a:r>
                        <a:rPr lang="en-IN" sz="1400" dirty="0" err="1">
                          <a:effectLst/>
                          <a:latin typeface="Times New Roman" panose="02020603050405020304" pitchFamily="18" charset="0"/>
                          <a:cs typeface="Times New Roman" panose="02020603050405020304" pitchFamily="18" charset="0"/>
                        </a:rPr>
                        <a:t>Goutham</a:t>
                      </a:r>
                      <a:r>
                        <a:rPr lang="en-IN" sz="1400" dirty="0">
                          <a:effectLst/>
                          <a:latin typeface="Times New Roman" panose="02020603050405020304" pitchFamily="18" charset="0"/>
                          <a:cs typeface="Times New Roman" panose="02020603050405020304" pitchFamily="18" charset="0"/>
                        </a:rPr>
                        <a:t>, T. </a:t>
                      </a:r>
                      <a:r>
                        <a:rPr lang="en-IN" sz="1400" dirty="0" err="1">
                          <a:effectLst/>
                          <a:latin typeface="Times New Roman" panose="02020603050405020304" pitchFamily="18" charset="0"/>
                          <a:cs typeface="Times New Roman" panose="02020603050405020304" pitchFamily="18" charset="0"/>
                        </a:rPr>
                        <a:t>Maheshwar</a:t>
                      </a:r>
                      <a:r>
                        <a:rPr lang="en-IN" sz="1400" dirty="0">
                          <a:effectLst/>
                          <a:latin typeface="Times New Roman" panose="02020603050405020304" pitchFamily="18" charset="0"/>
                          <a:cs typeface="Times New Roman" panose="02020603050405020304" pitchFamily="18" charset="0"/>
                        </a:rPr>
                        <a:t> Reddy, N. Varun Reddy, V. </a:t>
                      </a:r>
                      <a:r>
                        <a:rPr lang="en-IN" sz="1400" dirty="0" err="1">
                          <a:effectLst/>
                          <a:latin typeface="Times New Roman" panose="02020603050405020304" pitchFamily="18" charset="0"/>
                          <a:cs typeface="Times New Roman" panose="02020603050405020304" pitchFamily="18" charset="0"/>
                        </a:rPr>
                        <a:t>Karthik</a:t>
                      </a:r>
                      <a:r>
                        <a:rPr lang="en-IN" sz="1400" dirty="0">
                          <a:effectLst/>
                          <a:latin typeface="Times New Roman" panose="02020603050405020304" pitchFamily="18" charset="0"/>
                          <a:cs typeface="Times New Roman" panose="02020603050405020304" pitchFamily="18" charset="0"/>
                        </a:rPr>
                        <a:t>, K. Sai </a:t>
                      </a:r>
                      <a:r>
                        <a:rPr lang="en-IN" sz="1400" dirty="0" err="1">
                          <a:effectLst/>
                          <a:latin typeface="Times New Roman" panose="02020603050405020304" pitchFamily="18" charset="0"/>
                          <a:cs typeface="Times New Roman" panose="02020603050405020304" pitchFamily="18" charset="0"/>
                        </a:rPr>
                        <a:t>Sudheer</a:t>
                      </a:r>
                      <a:endParaRPr lang="en-IN" sz="1400" dirty="0">
                        <a:effectLst/>
                        <a:latin typeface="Times New Roman" panose="02020603050405020304" pitchFamily="18" charset="0"/>
                        <a:cs typeface="Times New Roman" panose="02020603050405020304" pitchFamily="18" charset="0"/>
                      </a:endParaRPr>
                    </a:p>
                  </a:txBody>
                  <a:tcPr anchor="ctr"/>
                </a:tc>
                <a:tc>
                  <a:txBody>
                    <a:bodyPr/>
                    <a:lstStyle/>
                    <a:p>
                      <a:r>
                        <a:rPr lang="en-US" sz="1400" dirty="0">
                          <a:effectLst/>
                          <a:latin typeface="Times New Roman" panose="02020603050405020304" pitchFamily="18" charset="0"/>
                          <a:cs typeface="Times New Roman" panose="02020603050405020304" pitchFamily="18" charset="0"/>
                        </a:rPr>
                        <a:t>2020</a:t>
                      </a:r>
                    </a:p>
                  </a:txBody>
                  <a:tcPr anchor="ctr"/>
                </a:tc>
                <a:tc>
                  <a:txBody>
                    <a:bodyPr/>
                    <a:lstStyle/>
                    <a:p>
                      <a:r>
                        <a:rPr lang="en-US" sz="1400" dirty="0"/>
                        <a:t>An IoT-enabled system that intelligently manages traffic flow and signals using real-time data.</a:t>
                      </a:r>
                      <a:endParaRPr lang="en-US" sz="1400" dirty="0">
                        <a:effectLst/>
                        <a:latin typeface="Bahnschrift" panose="020B0502040204020203" pitchFamily="34" charset="0"/>
                      </a:endParaRPr>
                    </a:p>
                  </a:txBody>
                  <a:tcPr anchor="ctr"/>
                </a:tc>
                <a:extLst>
                  <a:ext uri="{0D108BD9-81ED-4DB2-BD59-A6C34878D82A}">
                    <a16:rowId xmlns:a16="http://schemas.microsoft.com/office/drawing/2014/main" val="21363875"/>
                  </a:ext>
                </a:extLst>
              </a:tr>
            </a:tbl>
          </a:graphicData>
        </a:graphic>
      </p:graphicFrame>
    </p:spTree>
    <p:extLst>
      <p:ext uri="{BB962C8B-B14F-4D97-AF65-F5344CB8AC3E}">
        <p14:creationId xmlns:p14="http://schemas.microsoft.com/office/powerpoint/2010/main" val="1427068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33493" y="152400"/>
            <a:ext cx="11725013" cy="7294305"/>
          </a:xfrm>
          <a:prstGeom prst="rect">
            <a:avLst/>
          </a:prstGeom>
          <a:noFill/>
        </p:spPr>
        <p:txBody>
          <a:bodyPr wrap="square" rtlCol="0">
            <a:spAutoFit/>
          </a:bodyPr>
          <a:lstStyle/>
          <a:p>
            <a:r>
              <a:rPr lang="en-US" sz="3600" b="1" dirty="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EXISTING SYSTEM:</a:t>
            </a:r>
          </a:p>
          <a:p>
            <a:endParaRPr lang="en-US" sz="2400"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Most current traffic systems use fixed-time or manual control without real-time      </a:t>
            </a:r>
          </a:p>
          <a:p>
            <a:pPr algn="just"/>
            <a:r>
              <a:rPr lang="en-US" sz="2400" dirty="0">
                <a:latin typeface="Times New Roman" panose="02020603050405020304" pitchFamily="18" charset="0"/>
                <a:cs typeface="Times New Roman" panose="02020603050405020304" pitchFamily="18" charset="0"/>
              </a:rPr>
              <a:t>sensing. </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They operate on preset intervals, ignoring actual traffic flow or emergency vehicles.</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Even semi-automated systems with road sensors lack flexibility during  dynamic events.</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a:t>
            </a:r>
          </a:p>
          <a:p>
            <a:pPr algn="just"/>
            <a:r>
              <a:rPr lang="en-US" sz="2800" b="1" dirty="0">
                <a:solidFill>
                  <a:schemeClr val="accent2"/>
                </a:solidFill>
                <a:latin typeface="Times New Roman" panose="02020603050405020304" pitchFamily="18" charset="0"/>
                <a:cs typeface="Times New Roman" panose="02020603050405020304" pitchFamily="18" charset="0"/>
              </a:rPr>
              <a:t>Types of Existing Systems</a:t>
            </a:r>
          </a:p>
          <a:p>
            <a:pPr marL="285750" indent="-285750" algn="just">
              <a:buFont typeface="Arial" panose="020B0604020202020204" pitchFamily="34" charset="0"/>
              <a:buChar char="•"/>
            </a:pPr>
            <a:endParaRPr lang="en-US" sz="2000" b="1" dirty="0">
              <a:latin typeface="Times New Roman" panose="02020603050405020304" pitchFamily="18" charset="0"/>
              <a:cs typeface="Times New Roman" panose="02020603050405020304" pitchFamily="18" charset="0"/>
            </a:endParaRPr>
          </a:p>
          <a:p>
            <a:pPr marL="342900" indent="-342900" algn="just">
              <a:buAutoNum type="arabicPeriod"/>
            </a:pPr>
            <a:r>
              <a:rPr lang="en-US" sz="2400" b="1" dirty="0">
                <a:latin typeface="Times New Roman" panose="02020603050405020304" pitchFamily="18" charset="0"/>
                <a:cs typeface="Times New Roman" panose="02020603050405020304" pitchFamily="18" charset="0"/>
              </a:rPr>
              <a:t>Fixed Time Traffic Signal System</a:t>
            </a:r>
          </a:p>
          <a:p>
            <a:pPr marL="342900" indent="-342900" algn="just">
              <a:buAutoNum type="arabicPeriod"/>
            </a:pPr>
            <a:endParaRPr lang="en-US" sz="2400"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Works on a predetermined schedule (e.g., 30 seconds green for each lane).</a:t>
            </a:r>
          </a:p>
          <a:p>
            <a:pPr marL="285750" indent="-28575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timer resets regardless of actual traffic presence.</a:t>
            </a:r>
          </a:p>
          <a:p>
            <a:pPr algn="just"/>
            <a:endParaRPr lang="en-US" sz="2000" b="1"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2. </a:t>
            </a:r>
            <a:r>
              <a:rPr lang="en-US" sz="2400" b="1" dirty="0">
                <a:latin typeface="Times New Roman" panose="02020603050405020304" pitchFamily="18" charset="0"/>
                <a:cs typeface="Times New Roman" panose="02020603050405020304" pitchFamily="18" charset="0"/>
              </a:rPr>
              <a:t>Manually Controlled Signals</a:t>
            </a:r>
          </a:p>
          <a:p>
            <a:pPr algn="just"/>
            <a:endParaRPr lang="en-US" sz="2000"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Traffic police or operators manage </a:t>
            </a:r>
            <a:r>
              <a:rPr lang="en-US" sz="2200" u="sng" dirty="0">
                <a:latin typeface="Times New Roman" panose="02020603050405020304" pitchFamily="18" charset="0"/>
                <a:cs typeface="Times New Roman" panose="02020603050405020304" pitchFamily="18" charset="0"/>
              </a:rPr>
              <a:t>signals manually during peak hours.</a:t>
            </a:r>
          </a:p>
          <a:p>
            <a:pPr marL="285750" indent="-28575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Often used during events, VIP movement, or emergencies.</a:t>
            </a:r>
          </a:p>
          <a:p>
            <a:endParaRPr lang="en-US" b="1" dirty="0"/>
          </a:p>
          <a:p>
            <a:endParaRPr lang="en-IN" dirty="0"/>
          </a:p>
        </p:txBody>
      </p:sp>
    </p:spTree>
    <p:extLst>
      <p:ext uri="{BB962C8B-B14F-4D97-AF65-F5344CB8AC3E}">
        <p14:creationId xmlns:p14="http://schemas.microsoft.com/office/powerpoint/2010/main" val="148996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24327" y="-313194"/>
            <a:ext cx="10709499" cy="7232749"/>
          </a:xfrm>
          <a:prstGeom prst="rect">
            <a:avLst/>
          </a:prstGeom>
          <a:noFill/>
        </p:spPr>
        <p:txBody>
          <a:bodyPr wrap="square" rtlCol="0">
            <a:spAutoFit/>
          </a:bodyPr>
          <a:lstStyle/>
          <a:p>
            <a:r>
              <a:rPr lang="en-US" b="1" dirty="0"/>
              <a:t> </a:t>
            </a:r>
          </a:p>
          <a:p>
            <a:pPr algn="just"/>
            <a:r>
              <a:rPr lang="en-US" sz="4000" b="1" dirty="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Disadvantages of the Existing System:</a:t>
            </a:r>
          </a:p>
          <a:p>
            <a:pPr algn="just"/>
            <a:endParaRPr lang="en-US" sz="4000" b="1"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Non-Adaptive to Real-Time Traffic</a:t>
            </a:r>
          </a:p>
          <a:p>
            <a:pPr algn="just"/>
            <a:endParaRPr lang="en-US" sz="2000" dirty="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  Signals run on fixed timers, ignoring actual traffic flow.</a:t>
            </a:r>
          </a:p>
          <a:p>
            <a:pPr marL="742950" lvl="1" indent="-28575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  Causes delays even when no vehicles are present.</a:t>
            </a:r>
          </a:p>
          <a:p>
            <a:pPr lvl="1"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No Emergency Vehicle Support</a:t>
            </a:r>
          </a:p>
          <a:p>
            <a:pPr algn="just"/>
            <a:endParaRPr lang="en-US" sz="2000" dirty="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Cannot detect ambulances or fire trucks.</a:t>
            </a:r>
          </a:p>
          <a:p>
            <a:pPr marL="742950" lvl="1" indent="-28575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  Emergency services face delays, risking lives.</a:t>
            </a:r>
          </a:p>
          <a:p>
            <a:pPr marL="742950" lvl="1" indent="-28575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  Manual control is labor-intensive and error-prone.</a:t>
            </a:r>
          </a:p>
          <a:p>
            <a:pPr lvl="1" algn="just"/>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    Time and Fuel Wastage</a:t>
            </a:r>
          </a:p>
          <a:p>
            <a:pPr algn="just"/>
            <a:endParaRPr lang="en-US" sz="2000" dirty="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Unnecessary waiting increases fuel consumption.</a:t>
            </a:r>
          </a:p>
          <a:p>
            <a:pPr marL="742950" lvl="1" indent="-28575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  Idle engines contribute to pollution and emissions.</a:t>
            </a:r>
          </a:p>
          <a:p>
            <a:pPr lvl="1"/>
            <a:endParaRPr lang="en-US" dirty="0">
              <a:latin typeface="Times New Roman" panose="02020603050405020304" pitchFamily="18" charset="0"/>
              <a:cs typeface="Times New Roman" panose="02020603050405020304" pitchFamily="18" charset="0"/>
            </a:endParaRPr>
          </a:p>
          <a:p>
            <a:pPr lvl="1"/>
            <a:endParaRPr lang="en-US" dirty="0"/>
          </a:p>
        </p:txBody>
      </p:sp>
    </p:spTree>
    <p:extLst>
      <p:ext uri="{BB962C8B-B14F-4D97-AF65-F5344CB8AC3E}">
        <p14:creationId xmlns:p14="http://schemas.microsoft.com/office/powerpoint/2010/main" val="32095667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477</TotalTime>
  <Words>1528</Words>
  <Application>Microsoft Office PowerPoint</Application>
  <PresentationFormat>Widescreen</PresentationFormat>
  <Paragraphs>200</Paragraphs>
  <Slides>22</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30" baseType="lpstr">
      <vt:lpstr>Arial</vt:lpstr>
      <vt:lpstr>Bahnschrift</vt:lpstr>
      <vt:lpstr>Calibri</vt:lpstr>
      <vt:lpstr>Calibri Light</vt:lpstr>
      <vt:lpstr>Constantia</vt:lpstr>
      <vt:lpstr>Times New Roman</vt:lpstr>
      <vt:lpstr>Office Theme</vt:lpstr>
      <vt:lpstr>Worksheet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Traffic Light System using IoT</dc:title>
  <dc:creator>2023PECCS779</dc:creator>
  <cp:lastModifiedBy>Gnaneshwar ..</cp:lastModifiedBy>
  <cp:revision>34</cp:revision>
  <dcterms:created xsi:type="dcterms:W3CDTF">2025-07-25T02:40:57Z</dcterms:created>
  <dcterms:modified xsi:type="dcterms:W3CDTF">2025-10-26T13:36:54Z</dcterms:modified>
</cp:coreProperties>
</file>