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9" r:id="rId2"/>
    <p:sldId id="367" r:id="rId3"/>
    <p:sldId id="509" r:id="rId4"/>
    <p:sldId id="501" r:id="rId5"/>
    <p:sldId id="520" r:id="rId6"/>
    <p:sldId id="524" r:id="rId7"/>
    <p:sldId id="545" r:id="rId8"/>
    <p:sldId id="546" r:id="rId9"/>
    <p:sldId id="527" r:id="rId10"/>
    <p:sldId id="528" r:id="rId11"/>
    <p:sldId id="529" r:id="rId12"/>
    <p:sldId id="548" r:id="rId13"/>
    <p:sldId id="530" r:id="rId14"/>
    <p:sldId id="531" r:id="rId15"/>
    <p:sldId id="541" r:id="rId16"/>
    <p:sldId id="542" r:id="rId17"/>
    <p:sldId id="532" r:id="rId18"/>
    <p:sldId id="550" r:id="rId19"/>
    <p:sldId id="543" r:id="rId20"/>
    <p:sldId id="544" r:id="rId21"/>
    <p:sldId id="533" r:id="rId22"/>
    <p:sldId id="534" r:id="rId23"/>
    <p:sldId id="535" r:id="rId24"/>
    <p:sldId id="537" r:id="rId25"/>
    <p:sldId id="536" r:id="rId26"/>
    <p:sldId id="538" r:id="rId27"/>
    <p:sldId id="540" r:id="rId28"/>
    <p:sldId id="539" r:id="rId29"/>
    <p:sldId id="547" r:id="rId30"/>
    <p:sldId id="525" r:id="rId31"/>
    <p:sldId id="487" r:id="rId32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7">
          <p15:clr>
            <a:srgbClr val="A4A3A4"/>
          </p15:clr>
        </p15:guide>
        <p15:guide id="2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A44"/>
    <a:srgbClr val="99CCFF"/>
    <a:srgbClr val="AA1133"/>
    <a:srgbClr val="C0C0C0"/>
    <a:srgbClr val="F8F8F8"/>
    <a:srgbClr val="000000"/>
    <a:srgbClr val="224433"/>
    <a:srgbClr val="887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5325" autoAdjust="0"/>
  </p:normalViewPr>
  <p:slideViewPr>
    <p:cSldViewPr>
      <p:cViewPr varScale="1">
        <p:scale>
          <a:sx n="92" d="100"/>
          <a:sy n="92" d="100"/>
        </p:scale>
        <p:origin x="1278" y="108"/>
      </p:cViewPr>
      <p:guideLst>
        <p:guide orient="horz" pos="1137"/>
        <p:guide pos="22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115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3600" y="750888"/>
            <a:ext cx="4943475" cy="3708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167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43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650654-AADA-43FA-85F0-72D3F9004EAE}" type="datetime1">
              <a:rPr lang="en-US"/>
              <a:pPr/>
              <a:t>9/2/2016</a:t>
            </a:fld>
            <a:endParaRPr lang="en-US"/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28679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F8E8F2-8571-4969-B512-CF89066E0DCE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68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38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5" descr="Untitled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2"/>
          <p:cNvSpPr>
            <a:spLocks noChangeArrowheads="1"/>
          </p:cNvSpPr>
          <p:nvPr/>
        </p:nvSpPr>
        <p:spPr bwMode="gray">
          <a:xfrm>
            <a:off x="0" y="3433763"/>
            <a:ext cx="9144000" cy="3424237"/>
          </a:xfrm>
          <a:prstGeom prst="rect">
            <a:avLst/>
          </a:prstGeom>
          <a:solidFill>
            <a:srgbClr val="66AA4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111"/>
          <p:cNvSpPr txBox="1">
            <a:spLocks noChangeArrowheads="1"/>
          </p:cNvSpPr>
          <p:nvPr/>
        </p:nvSpPr>
        <p:spPr bwMode="gray">
          <a:xfrm>
            <a:off x="409575" y="6557963"/>
            <a:ext cx="8478838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000" b="0" dirty="0">
                <a:solidFill>
                  <a:schemeClr val="bg1"/>
                </a:solidFill>
                <a:cs typeface="+mn-cs"/>
              </a:rPr>
              <a:t>Copyright © </a:t>
            </a:r>
            <a:r>
              <a:rPr lang="en-US" sz="1000" b="0" dirty="0" smtClean="0">
                <a:solidFill>
                  <a:schemeClr val="bg1"/>
                </a:solidFill>
                <a:cs typeface="+mn-cs"/>
              </a:rPr>
              <a:t>2016</a:t>
            </a:r>
            <a:r>
              <a:rPr lang="en-US" sz="1000" b="0" baseline="0" dirty="0" smtClean="0">
                <a:solidFill>
                  <a:schemeClr val="bg1"/>
                </a:solidFill>
                <a:cs typeface="+mn-cs"/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  <a:cs typeface="+mn-cs"/>
              </a:rPr>
              <a:t>Accenture  </a:t>
            </a:r>
            <a:r>
              <a:rPr lang="en-US" sz="1000" b="0" dirty="0">
                <a:solidFill>
                  <a:schemeClr val="bg1"/>
                </a:solidFill>
                <a:cs typeface="+mn-cs"/>
              </a:rPr>
              <a:t>All Rights Reserved. Accenture, its logo, and High Performance Delivered are trademarks of Accenture.</a:t>
            </a:r>
          </a:p>
        </p:txBody>
      </p:sp>
      <p:pic>
        <p:nvPicPr>
          <p:cNvPr id="7" name="Picture 1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79400" y="2149475"/>
            <a:ext cx="38211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25700" y="4889500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41575" y="6067425"/>
            <a:ext cx="6216650" cy="460375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BD010-B177-4747-A2E2-1F5926639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90A44-2384-4C68-88DE-9681D232F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4257675" cy="4408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905000"/>
            <a:ext cx="4257675" cy="4408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3D777-8E2F-4B67-B787-89A8398C6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8241A-D949-496A-83F7-656BD89FF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AF62-A97A-4A43-BC05-1D020578D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8B785-EEDE-4365-894B-B48D796CD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603A-CAB0-4C08-AA3D-114188255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AC Banner"/>
          <p:cNvSpPr>
            <a:spLocks noChangeArrowheads="1"/>
          </p:cNvSpPr>
          <p:nvPr/>
        </p:nvSpPr>
        <p:spPr bwMode="gray">
          <a:xfrm>
            <a:off x="0" y="0"/>
            <a:ext cx="9144000" cy="1323975"/>
          </a:xfrm>
          <a:prstGeom prst="rect">
            <a:avLst/>
          </a:prstGeom>
          <a:solidFill>
            <a:srgbClr val="66AA4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</p:txBody>
      </p:sp>
      <p:pic>
        <p:nvPicPr>
          <p:cNvPr id="1027" name="Picture 94" descr="Untitled-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91425" y="0"/>
            <a:ext cx="15509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9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905000"/>
            <a:ext cx="8667750" cy="4408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269163" y="65262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0000"/>
              </a:lnSpc>
              <a:defRPr sz="1000" b="0">
                <a:cs typeface="+mn-cs"/>
              </a:defRPr>
            </a:lvl1pPr>
          </a:lstStyle>
          <a:p>
            <a:pPr>
              <a:defRPr/>
            </a:pPr>
            <a:fld id="{0D084F53-21D0-4E00-8305-993E30380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65"/>
          <p:cNvSpPr>
            <a:spLocks noGrp="1" noChangeArrowheads="1"/>
          </p:cNvSpPr>
          <p:nvPr>
            <p:ph type="title"/>
          </p:nvPr>
        </p:nvSpPr>
        <p:spPr bwMode="gray">
          <a:xfrm>
            <a:off x="252413" y="663575"/>
            <a:ext cx="7085012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17" name="Text Box 93"/>
          <p:cNvSpPr txBox="1">
            <a:spLocks noChangeArrowheads="1"/>
          </p:cNvSpPr>
          <p:nvPr/>
        </p:nvSpPr>
        <p:spPr bwMode="gray">
          <a:xfrm>
            <a:off x="412750" y="6557963"/>
            <a:ext cx="8415338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000" b="0" dirty="0">
                <a:cs typeface="+mn-cs"/>
              </a:rPr>
              <a:t>Copyright © </a:t>
            </a:r>
            <a:r>
              <a:rPr lang="en-US" sz="1000" b="0" dirty="0" smtClean="0">
                <a:cs typeface="+mn-cs"/>
              </a:rPr>
              <a:t>2016 </a:t>
            </a:r>
            <a:r>
              <a:rPr lang="en-US" sz="1000" b="0" dirty="0">
                <a:cs typeface="+mn-cs"/>
              </a:rPr>
              <a:t>Accenture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858838" indent="-168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2001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4811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9383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3955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8527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3099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user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3000/users/ne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3000/users/ne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3000/users/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3000/users/1/ed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3000/users/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3000/users/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onrails.org/" TargetMode="External"/><Relationship Id="rId2" Type="http://schemas.openxmlformats.org/officeDocument/2006/relationships/hyperlink" Target="https://www.railstutorial.org/book/begi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ruby-on-rails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023938" y="4210050"/>
            <a:ext cx="7618412" cy="2225675"/>
          </a:xfrm>
          <a:ln w="12700"/>
        </p:spPr>
        <p:txBody>
          <a:bodyPr/>
          <a:lstStyle/>
          <a:p>
            <a:r>
              <a:rPr lang="en-US" sz="2400" dirty="0" smtClean="0"/>
              <a:t> 	         Ruby on Rails for Beginners </a:t>
            </a:r>
            <a:br>
              <a:rPr lang="en-US" sz="2400" dirty="0" smtClean="0"/>
            </a:br>
            <a:r>
              <a:rPr lang="en-US" sz="2400" dirty="0" smtClean="0"/>
              <a:t> 					  </a:t>
            </a:r>
            <a:r>
              <a:rPr lang="en-US" sz="1800" dirty="0" smtClean="0"/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Demo App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527416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Tell </a:t>
            </a:r>
            <a:r>
              <a:rPr lang="en-US" sz="1800" dirty="0"/>
              <a:t>Rails server to o use that action instead of the default </a:t>
            </a:r>
            <a:r>
              <a:rPr lang="en-US" sz="1800" dirty="0" smtClean="0"/>
              <a:t>page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E</a:t>
            </a:r>
            <a:r>
              <a:rPr lang="en-US" altLang="en-US" sz="1800" dirty="0" smtClean="0"/>
              <a:t>dit </a:t>
            </a:r>
            <a:r>
              <a:rPr lang="en-US" altLang="en-US" sz="1800" dirty="0"/>
              <a:t>the Rails router, which </a:t>
            </a:r>
            <a:r>
              <a:rPr lang="en-US" altLang="en-US" sz="1800" dirty="0" smtClean="0"/>
              <a:t>sits </a:t>
            </a:r>
            <a:r>
              <a:rPr lang="en-US" altLang="en-US" sz="1800" dirty="0"/>
              <a:t>in front of the controller </a:t>
            </a:r>
            <a:r>
              <a:rPr lang="en-US" altLang="en-US" sz="1800" dirty="0" smtClean="0"/>
              <a:t>to </a:t>
            </a:r>
            <a:r>
              <a:rPr lang="en-US" sz="1800" dirty="0" smtClean="0"/>
              <a:t>determine </a:t>
            </a:r>
            <a:r>
              <a:rPr lang="en-US" sz="1800" dirty="0"/>
              <a:t>where to send requests that come in from the </a:t>
            </a:r>
            <a:r>
              <a:rPr lang="en-US" sz="1800" dirty="0" smtClean="0"/>
              <a:t>browser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After saving the file run the server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74452"/>
              </p:ext>
            </p:extLst>
          </p:nvPr>
        </p:nvGraphicFramePr>
        <p:xfrm>
          <a:off x="844064" y="3008104"/>
          <a:ext cx="6096000" cy="144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30000"/>
                        </a:spcBef>
                        <a:buClrTx/>
                        <a:buNone/>
                      </a:pPr>
                      <a:r>
                        <a:rPr lang="en-US" sz="1800" b="1" i="0" dirty="0" smtClean="0">
                          <a:solidFill>
                            <a:srgbClr val="070707"/>
                          </a:solidFill>
                          <a:effectLst/>
                          <a:latin typeface="Georgia" panose="02040502050405020303" pitchFamily="18" charset="0"/>
                        </a:rPr>
                        <a:t>The default routing file </a:t>
                      </a:r>
                      <a:r>
                        <a:rPr lang="en-US" sz="1800" b="1" i="1" dirty="0" err="1" smtClean="0">
                          <a:solidFill>
                            <a:srgbClr val="070707"/>
                          </a:solidFill>
                          <a:effectLst/>
                          <a:latin typeface="Courier"/>
                        </a:rPr>
                        <a:t>config</a:t>
                      </a:r>
                      <a:r>
                        <a:rPr lang="en-US" sz="1800" b="1" i="1" dirty="0" smtClean="0">
                          <a:solidFill>
                            <a:srgbClr val="070707"/>
                          </a:solidFill>
                          <a:effectLst/>
                          <a:latin typeface="Courier"/>
                        </a:rPr>
                        <a:t>/</a:t>
                      </a:r>
                      <a:r>
                        <a:rPr lang="en-US" sz="1800" b="1" i="1" dirty="0" err="1" smtClean="0">
                          <a:solidFill>
                            <a:srgbClr val="070707"/>
                          </a:solidFill>
                          <a:effectLst/>
                          <a:latin typeface="Courier"/>
                        </a:rPr>
                        <a:t>routes.rb</a:t>
                      </a:r>
                      <a:endParaRPr lang="en-US" altLang="en-US" sz="1800" b="1" dirty="0" smtClean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ct val="30000"/>
                        </a:spcBef>
                        <a:buClrTx/>
                        <a:buNone/>
                      </a:pP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effectLst/>
                          <a:latin typeface="inherit"/>
                        </a:rPr>
                        <a:t>Rails</a:t>
                      </a:r>
                      <a:r>
                        <a:rPr lang="en-US" sz="1800" dirty="0" err="1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 smtClean="0">
                          <a:effectLst/>
                          <a:latin typeface="inherit"/>
                        </a:rPr>
                        <a:t>application</a:t>
                      </a:r>
                      <a:r>
                        <a:rPr lang="en-US" sz="1800" dirty="0" err="1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 smtClean="0">
                          <a:effectLst/>
                          <a:latin typeface="inherit"/>
                        </a:rPr>
                        <a:t>routes</a:t>
                      </a:r>
                      <a:r>
                        <a:rPr lang="en-US" sz="1800" dirty="0" err="1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 smtClean="0">
                          <a:effectLst/>
                          <a:latin typeface="inherit"/>
                        </a:rPr>
                        <a:t>draw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="1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do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pPr marL="0" lvl="0" indent="0" algn="l" defTabSz="457200" rtl="0" eaLnBrk="1" latinLnBrk="0" hangingPunct="1">
                        <a:spcBef>
                          <a:spcPct val="30000"/>
                        </a:spcBef>
                        <a:buClrTx/>
                        <a:buNone/>
                      </a:pPr>
                      <a:r>
                        <a:rPr lang="en-US" sz="1800" dirty="0" smtClean="0">
                          <a:effectLst/>
                          <a:latin typeface="inherit"/>
                        </a:rPr>
                        <a:t>    root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>
                          <a:solidFill>
                            <a:srgbClr val="BA2121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800" dirty="0" err="1" smtClean="0">
                          <a:solidFill>
                            <a:srgbClr val="BA2121"/>
                          </a:solidFill>
                          <a:effectLst/>
                          <a:latin typeface="inherit"/>
                        </a:rPr>
                        <a:t>application#hello</a:t>
                      </a:r>
                      <a:r>
                        <a:rPr lang="en-US" sz="1800" dirty="0" smtClean="0">
                          <a:solidFill>
                            <a:srgbClr val="BA2121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pPr marL="0" lvl="0" indent="0" algn="l" defTabSz="457200" rtl="0" eaLnBrk="1" latinLnBrk="0" hangingPunct="1">
                        <a:spcBef>
                          <a:spcPct val="30000"/>
                        </a:spcBef>
                        <a:buClrTx/>
                        <a:buNone/>
                      </a:pPr>
                      <a:r>
                        <a:rPr lang="en-US" sz="1800" b="1" dirty="0" smtClean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end</a:t>
                      </a:r>
                      <a:endParaRPr lang="en-US" altLang="en-US" sz="1800" b="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Adding a 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hello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action to the Application controller.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4" y="4859317"/>
            <a:ext cx="7586244" cy="15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</a:t>
            </a:r>
            <a:r>
              <a:rPr lang="en-US" dirty="0" smtClean="0"/>
              <a:t>Demo App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8" y="1865672"/>
            <a:ext cx="8297022" cy="300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66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 Active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767928"/>
          </a:xfrm>
          <a:noFill/>
        </p:spPr>
        <p:txBody>
          <a:bodyPr/>
          <a:lstStyle/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Active Record is the Object/Relational Mapping (ORM) layer supplied with </a:t>
            </a:r>
            <a:r>
              <a:rPr lang="en-US" sz="1800" dirty="0" smtClean="0"/>
              <a:t>Rails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Follows standard ORM model</a:t>
            </a:r>
          </a:p>
          <a:p>
            <a:pPr marL="68707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tables map to classes,</a:t>
            </a:r>
          </a:p>
          <a:p>
            <a:pPr marL="68707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rows map to objects and</a:t>
            </a:r>
          </a:p>
          <a:p>
            <a:pPr marL="68707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columns map to object attributes.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Each Active Record object has CRUD (</a:t>
            </a:r>
            <a:r>
              <a:rPr lang="en-US" sz="1800" b="1" u="sng" dirty="0"/>
              <a:t>C</a:t>
            </a:r>
            <a:r>
              <a:rPr lang="en-US" sz="1800" dirty="0"/>
              <a:t>reate, </a:t>
            </a:r>
            <a:r>
              <a:rPr lang="en-US" sz="1800" b="1" u="sng" dirty="0"/>
              <a:t>R</a:t>
            </a:r>
            <a:r>
              <a:rPr lang="en-US" sz="1800" dirty="0"/>
              <a:t>ead, </a:t>
            </a:r>
            <a:r>
              <a:rPr lang="en-US" sz="1800" b="1" u="sng" dirty="0"/>
              <a:t>U</a:t>
            </a:r>
            <a:r>
              <a:rPr lang="en-US" sz="1800" dirty="0"/>
              <a:t>pdate, and </a:t>
            </a:r>
            <a:r>
              <a:rPr lang="en-US" sz="1800" b="1" u="sng" dirty="0"/>
              <a:t>D</a:t>
            </a:r>
            <a:r>
              <a:rPr lang="en-US" sz="1800" dirty="0"/>
              <a:t>elete) methods for database </a:t>
            </a:r>
            <a:r>
              <a:rPr lang="en-US" sz="1800" dirty="0" smtClean="0"/>
              <a:t>access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It follows below rules to translate </a:t>
            </a:r>
            <a:r>
              <a:rPr lang="en-US" sz="1800" dirty="0"/>
              <a:t>a domain model into SQL</a:t>
            </a:r>
            <a:endParaRPr lang="en-US" sz="1800" dirty="0" smtClean="0"/>
          </a:p>
          <a:p>
            <a:pPr marL="68707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Each entity (such as user) gets a table in the database named after it, but in the plural (Users).</a:t>
            </a:r>
          </a:p>
          <a:p>
            <a:pPr marL="68707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Each such entity-matching table has a field called id, which contains a unique integer for each record inserted into the table</a:t>
            </a:r>
            <a:r>
              <a:rPr lang="en-US" sz="1800" dirty="0" smtClean="0"/>
              <a:t>.</a:t>
            </a:r>
          </a:p>
          <a:p>
            <a:pPr marL="687070" lvl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401320" lvl="1" inden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None/>
            </a:pPr>
            <a:endParaRPr 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Adding a 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hello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action to the Application controller.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a </a:t>
            </a:r>
            <a:r>
              <a:rPr lang="en-US" dirty="0" smtClean="0"/>
              <a:t>User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Generate a User Model ( Active Record File) having following fields</a:t>
            </a:r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sz="1800" dirty="0"/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sz="1800" dirty="0" smtClean="0"/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T</a:t>
            </a:r>
            <a:r>
              <a:rPr lang="en-US" altLang="en-US" sz="1800" dirty="0" smtClean="0"/>
              <a:t>he </a:t>
            </a:r>
            <a:r>
              <a:rPr lang="en-US" altLang="en-US" sz="1800" dirty="0"/>
              <a:t>label </a:t>
            </a:r>
            <a:r>
              <a:rPr lang="en-US" altLang="en-US" sz="1800" i="1" dirty="0"/>
              <a:t>users</a:t>
            </a:r>
            <a:r>
              <a:rPr lang="en-US" altLang="en-US" sz="1800" dirty="0"/>
              <a:t> </a:t>
            </a:r>
            <a:r>
              <a:rPr lang="en-US" altLang="en-US" sz="1800" dirty="0" smtClean="0"/>
              <a:t>corresponds </a:t>
            </a:r>
            <a:r>
              <a:rPr lang="en-US" altLang="en-US" sz="1800" dirty="0"/>
              <a:t>to a table in a database, and the id, name, and email attributes are columns in that </a:t>
            </a:r>
            <a:r>
              <a:rPr lang="en-US" altLang="en-US" sz="1800" dirty="0" smtClean="0"/>
              <a:t>table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Using scaffolding we will generate a User Model : </a:t>
            </a:r>
          </a:p>
          <a:p>
            <a:pPr marL="1270" inden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en-US" sz="1800" dirty="0"/>
              <a:t> </a:t>
            </a:r>
            <a:r>
              <a:rPr lang="en-US" sz="1800" dirty="0" smtClean="0"/>
              <a:t> $ </a:t>
            </a:r>
            <a:r>
              <a:rPr lang="en-US" sz="1800" i="1" dirty="0" smtClean="0"/>
              <a:t>rails generate scaffold User </a:t>
            </a:r>
            <a:r>
              <a:rPr lang="en-US" sz="1800" i="1" dirty="0" err="1" smtClean="0"/>
              <a:t>name:string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email:string</a:t>
            </a:r>
            <a:endParaRPr lang="en-US" sz="1800" i="1" dirty="0" smtClean="0"/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b="1" dirty="0"/>
              <a:t>Note</a:t>
            </a:r>
            <a:r>
              <a:rPr lang="en-US" sz="1800" dirty="0"/>
              <a:t> that there is no need to include a parameter for id; it is created automatically by Rails for use as the primary key in the database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Users resource will be an object that can be created, read, updated, and deleted through the web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63600"/>
              </p:ext>
            </p:extLst>
          </p:nvPr>
        </p:nvGraphicFramePr>
        <p:xfrm>
          <a:off x="663680" y="2046056"/>
          <a:ext cx="336716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84"/>
                <a:gridCol w="1683584"/>
              </a:tblGrid>
              <a:tr h="1303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Users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User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04" y="1423962"/>
            <a:ext cx="6615143" cy="50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Rake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Rake is a software task management and build automation </a:t>
            </a:r>
            <a:r>
              <a:rPr lang="en-US" sz="1800" dirty="0" smtClean="0"/>
              <a:t>tool similar to make in Unix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Written in Ruby Language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In Rails, </a:t>
            </a:r>
            <a:r>
              <a:rPr lang="en-US" sz="1800" dirty="0" smtClean="0"/>
              <a:t>it </a:t>
            </a:r>
            <a:r>
              <a:rPr lang="en-US" sz="1800" dirty="0"/>
              <a:t>is most </a:t>
            </a:r>
            <a:r>
              <a:rPr lang="en-US" sz="1800" dirty="0" smtClean="0"/>
              <a:t>often </a:t>
            </a:r>
            <a:r>
              <a:rPr lang="en-US" sz="1800" dirty="0"/>
              <a:t>used for administration level tasks that can be </a:t>
            </a:r>
            <a:r>
              <a:rPr lang="en-US" sz="1800" dirty="0" smtClean="0"/>
              <a:t>scripted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Rails comes with a set of predefined Rake tasks that allow you to perform database migrations, generate Rails scaffold files, etc</a:t>
            </a:r>
            <a:r>
              <a:rPr lang="en-US" sz="1800" dirty="0" smtClean="0"/>
              <a:t>.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40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Migrations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Rails </a:t>
            </a:r>
            <a:r>
              <a:rPr lang="en-US" sz="1800" dirty="0"/>
              <a:t>Migration allows </a:t>
            </a:r>
            <a:r>
              <a:rPr lang="en-US" sz="1800" dirty="0" smtClean="0"/>
              <a:t>to make changes </a:t>
            </a:r>
            <a:r>
              <a:rPr lang="en-US" sz="1800" dirty="0"/>
              <a:t>to </a:t>
            </a:r>
            <a:r>
              <a:rPr lang="en-US" sz="1800" dirty="0" smtClean="0"/>
              <a:t>database schema 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They use a Ruby </a:t>
            </a:r>
            <a:r>
              <a:rPr lang="en-US" sz="1800" dirty="0" smtClean="0"/>
              <a:t>DSL(Domain Specific Language) </a:t>
            </a:r>
            <a:r>
              <a:rPr lang="en-US" sz="1800" dirty="0"/>
              <a:t>so that </a:t>
            </a:r>
            <a:r>
              <a:rPr lang="en-US" sz="1800" dirty="0" smtClean="0"/>
              <a:t>users don't </a:t>
            </a:r>
            <a:r>
              <a:rPr lang="en-US" sz="1800" dirty="0"/>
              <a:t>have to write </a:t>
            </a:r>
            <a:r>
              <a:rPr lang="en-US" sz="1800" dirty="0" smtClean="0"/>
              <a:t>SQL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M</a:t>
            </a:r>
            <a:r>
              <a:rPr lang="en-US" sz="1800" dirty="0" smtClean="0"/>
              <a:t>igration </a:t>
            </a:r>
            <a:r>
              <a:rPr lang="en-US" sz="1800" dirty="0"/>
              <a:t>is a file that contains a specific set of instructions for the </a:t>
            </a:r>
            <a:r>
              <a:rPr lang="en-US" sz="1800" dirty="0" smtClean="0"/>
              <a:t>database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When we run a migration file for example to create a Table called users, </a:t>
            </a:r>
            <a:r>
              <a:rPr lang="en-US" sz="1800" dirty="0"/>
              <a:t>Rails will be able to make the changes to the database and automatically create the table for </a:t>
            </a:r>
            <a:r>
              <a:rPr lang="en-US" sz="1800" dirty="0" smtClean="0"/>
              <a:t>us</a:t>
            </a:r>
          </a:p>
          <a:p>
            <a:pPr marL="27432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As the application evolves, </a:t>
            </a:r>
            <a:r>
              <a:rPr lang="en-US" sz="1800" dirty="0"/>
              <a:t> migration files </a:t>
            </a:r>
            <a:r>
              <a:rPr lang="en-US" sz="1800" dirty="0" smtClean="0"/>
              <a:t>act </a:t>
            </a:r>
            <a:r>
              <a:rPr lang="en-US" sz="1800" dirty="0"/>
              <a:t>as a versioned history of how the database has changed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21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T</a:t>
            </a:r>
            <a:r>
              <a:rPr lang="en-US" sz="1800" dirty="0" smtClean="0"/>
              <a:t>o </a:t>
            </a:r>
            <a:r>
              <a:rPr lang="en-US" sz="1800" dirty="0"/>
              <a:t>update the database with a data </a:t>
            </a:r>
            <a:r>
              <a:rPr lang="en-US" sz="1800" dirty="0" smtClean="0"/>
              <a:t>model we generated we need to run the </a:t>
            </a:r>
            <a:r>
              <a:rPr lang="en-US" sz="1800" dirty="0" err="1" smtClean="0"/>
              <a:t>db</a:t>
            </a:r>
            <a:r>
              <a:rPr lang="en-US" sz="1800" dirty="0" smtClean="0"/>
              <a:t> migrate command</a:t>
            </a:r>
          </a:p>
          <a:p>
            <a:pPr marL="1270" indent="0">
              <a:spcBef>
                <a:spcPts val="600"/>
              </a:spcBef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</a:t>
            </a:r>
            <a:r>
              <a:rPr lang="en-US" sz="1800" i="1" dirty="0" smtClean="0"/>
              <a:t>rake </a:t>
            </a:r>
            <a:r>
              <a:rPr lang="en-US" sz="1800" i="1" dirty="0" err="1" smtClean="0"/>
              <a:t>db:migrate</a:t>
            </a:r>
            <a:r>
              <a:rPr lang="en-US" sz="1800" i="1" dirty="0" smtClean="0"/>
              <a:t> </a:t>
            </a:r>
            <a:endParaRPr lang="en-US" sz="1800" i="1" dirty="0"/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sz="1800" dirty="0" smtClean="0"/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818812"/>
            <a:ext cx="8771380" cy="24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DB migration </a:t>
            </a:r>
            <a:r>
              <a:rPr lang="en-US" altLang="en-US" sz="1800" dirty="0" smtClean="0"/>
              <a:t>file for User table</a:t>
            </a:r>
            <a:endParaRPr lang="en-US" alt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7" y="2166312"/>
            <a:ext cx="7531032" cy="24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Db schema</a:t>
            </a:r>
            <a:endParaRPr lang="en-US" sz="1800" i="1" dirty="0"/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sz="1800" dirty="0" smtClean="0"/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0" y="2046056"/>
            <a:ext cx="8150555" cy="43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Faculty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92AD3-CF78-45B6-8080-A18369BB66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30905"/>
              </p:ext>
            </p:extLst>
          </p:nvPr>
        </p:nvGraphicFramePr>
        <p:xfrm>
          <a:off x="723808" y="1745416"/>
          <a:ext cx="7275489" cy="403684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25163"/>
                <a:gridCol w="2425163"/>
                <a:gridCol w="2425163"/>
              </a:tblGrid>
              <a:tr h="1924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769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Mahima Agarwal Saran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3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 Lead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4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ADOP </a:t>
                      </a:r>
                      <a:r>
                        <a:rPr lang="en-US" sz="1200" baseline="0" dirty="0" smtClean="0"/>
                        <a:t>Offshore Lead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546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DCSC,</a:t>
                      </a:r>
                      <a:r>
                        <a:rPr lang="en-US" sz="1200" baseline="0" dirty="0" smtClean="0"/>
                        <a:t> Mumbai IDC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5885" y="1865672"/>
            <a:ext cx="1591333" cy="168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Run the local web server and check the application </a:t>
            </a:r>
            <a:endParaRPr lang="en-US" alt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0" y="2226440"/>
            <a:ext cx="8170335" cy="16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06" y="2405151"/>
            <a:ext cx="6474319" cy="3487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4320" y="1565032"/>
            <a:ext cx="67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localhost:3000/users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320" y="1565032"/>
            <a:ext cx="67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localhost:3000/users/new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0" y="2346696"/>
            <a:ext cx="6602504" cy="3547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64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320" y="1565032"/>
            <a:ext cx="67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localhost:3000/users/new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79" y="2587208"/>
            <a:ext cx="6140546" cy="33070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 bwMode="auto">
          <a:xfrm flipH="1" flipV="1">
            <a:off x="1784079" y="3982616"/>
            <a:ext cx="563185" cy="709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347264" y="4554137"/>
            <a:ext cx="14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320" y="1565032"/>
            <a:ext cx="67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localhost:3000/users/1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06" y="2405151"/>
            <a:ext cx="6723692" cy="36081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 bwMode="auto">
          <a:xfrm>
            <a:off x="1204832" y="3609384"/>
            <a:ext cx="901920" cy="721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79757" y="4187872"/>
            <a:ext cx="14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320" y="1565032"/>
            <a:ext cx="67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localhost:3000/users/1/edit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0" y="2405151"/>
            <a:ext cx="6485569" cy="3489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37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320" y="1565032"/>
            <a:ext cx="67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localhost:3000/users/1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76" y="2346696"/>
            <a:ext cx="6794464" cy="3659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23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 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4320" y="1565032"/>
            <a:ext cx="67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localhost:3000/users/1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03" y="2405151"/>
            <a:ext cx="5915163" cy="3186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0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88184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The console command </a:t>
            </a:r>
            <a:r>
              <a:rPr lang="en-US" sz="1800" dirty="0" smtClean="0"/>
              <a:t>allows to interact </a:t>
            </a:r>
            <a:r>
              <a:rPr lang="en-US" sz="1800" dirty="0"/>
              <a:t>with </a:t>
            </a:r>
            <a:r>
              <a:rPr lang="en-US" sz="1800" dirty="0" smtClean="0"/>
              <a:t>Rails application (models, controllers, DB) directly  </a:t>
            </a:r>
            <a:r>
              <a:rPr lang="en-US" sz="1800" dirty="0"/>
              <a:t>from the command </a:t>
            </a:r>
            <a:r>
              <a:rPr lang="en-US" sz="1800" dirty="0" smtClean="0"/>
              <a:t>line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Its an </a:t>
            </a:r>
            <a:r>
              <a:rPr lang="en-US" altLang="en-US" sz="1800" dirty="0" err="1" smtClean="0"/>
              <a:t>irb</a:t>
            </a:r>
            <a:r>
              <a:rPr lang="en-US" altLang="en-US" sz="1800" dirty="0" smtClean="0"/>
              <a:t> session with rails application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Using </a:t>
            </a:r>
            <a:r>
              <a:rPr lang="en-US" sz="1800" dirty="0" smtClean="0"/>
              <a:t>-</a:t>
            </a:r>
            <a:r>
              <a:rPr lang="en-US" sz="1800" dirty="0"/>
              <a:t>e or --environment option </a:t>
            </a:r>
            <a:r>
              <a:rPr lang="en-US" sz="1800" dirty="0" smtClean="0"/>
              <a:t>we can load </a:t>
            </a:r>
            <a:r>
              <a:rPr lang="en-US" sz="1800" dirty="0" err="1" smtClean="0"/>
              <a:t>cosole</a:t>
            </a:r>
            <a:r>
              <a:rPr lang="en-US" sz="1800" dirty="0" smtClean="0"/>
              <a:t> in all 3  </a:t>
            </a:r>
            <a:r>
              <a:rPr lang="en-US" sz="1800" dirty="0"/>
              <a:t>different rails environment </a:t>
            </a:r>
            <a:r>
              <a:rPr lang="en-US" sz="1800" dirty="0" smtClean="0"/>
              <a:t> : test, development and production</a:t>
            </a:r>
          </a:p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1800" dirty="0" smtClean="0"/>
              <a:t>For E.g. : </a:t>
            </a:r>
            <a:r>
              <a:rPr lang="en-US" sz="1800" dirty="0"/>
              <a:t>rails console -e </a:t>
            </a:r>
            <a:r>
              <a:rPr lang="en-US" sz="1800" dirty="0" smtClean="0"/>
              <a:t>test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The </a:t>
            </a:r>
            <a:r>
              <a:rPr lang="en-US" sz="1800" dirty="0" smtClean="0"/>
              <a:t>test option </a:t>
            </a:r>
            <a:r>
              <a:rPr lang="en-US" sz="1800" dirty="0"/>
              <a:t>puts everything done in that console session in a database transaction. The transaction is then rolled back when you exit the console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By default is environment is not specified, console is loaded in development environment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0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7632" y="6588125"/>
            <a:ext cx="1693862" cy="269875"/>
          </a:xfrm>
        </p:spPr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462069"/>
            <a:ext cx="8338946" cy="49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50833"/>
              </p:ext>
            </p:extLst>
          </p:nvPr>
        </p:nvGraphicFramePr>
        <p:xfrm>
          <a:off x="783936" y="1547283"/>
          <a:ext cx="5170719" cy="487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556207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Demo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6207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r>
                        <a:rPr lang="en-US" altLang="en-US" sz="1600" dirty="0" smtClean="0"/>
                        <a:t>on Local machine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009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Ruby on Rails Routes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4009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 the Demo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with Hello world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009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Ruby on Rails Active Records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4009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Developing a User resource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4009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Rake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4009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Migrations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7976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Migrating DB</a:t>
                      </a:r>
                    </a:p>
                  </a:txBody>
                  <a:tcPr/>
                </a:tc>
              </a:tr>
              <a:tr h="59526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 user tour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www.railstutorial.org/book/beginning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>
                <a:hlinkClick r:id="rId3"/>
              </a:rPr>
              <a:t>https://rubyonrails.org/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>
                <a:hlinkClick r:id="rId4"/>
              </a:rPr>
              <a:t>http://www.tutorialspoint.com/ruby-on-rails/</a:t>
            </a:r>
            <a:endParaRPr 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24319"/>
            <a:ext cx="8672616" cy="705321"/>
          </a:xfrm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Thanks for attending!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0A38B-E7B4-41F7-97FC-59031465F3B3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smtClean="0"/>
              <a:t>Demo </a:t>
            </a:r>
            <a:r>
              <a:rPr lang="en-US" dirty="0"/>
              <a:t>S</a:t>
            </a:r>
            <a:r>
              <a:rPr lang="en-US" dirty="0" smtClean="0"/>
              <a:t>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28056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$ </a:t>
            </a:r>
            <a:r>
              <a:rPr lang="en-US" sz="1400" b="1" dirty="0" err="1"/>
              <a:t>mkdir</a:t>
            </a:r>
            <a:r>
              <a:rPr lang="en-US" sz="1400" b="1" dirty="0"/>
              <a:t> workspace</a:t>
            </a:r>
          </a:p>
          <a:p>
            <a:pPr marL="0" indent="0">
              <a:buNone/>
            </a:pPr>
            <a:r>
              <a:rPr lang="en-US" sz="1400" b="1" dirty="0"/>
              <a:t>$ cd workspace</a:t>
            </a:r>
          </a:p>
          <a:p>
            <a:pPr marL="0" indent="0">
              <a:buNone/>
            </a:pPr>
            <a:r>
              <a:rPr lang="en-US" sz="1400" b="1" dirty="0"/>
              <a:t>$ rails </a:t>
            </a:r>
            <a:r>
              <a:rPr lang="en-US" sz="1400" b="1" dirty="0" smtClean="0"/>
              <a:t>new </a:t>
            </a:r>
            <a:r>
              <a:rPr lang="en-US" sz="1400" b="1" kern="1200" dirty="0" err="1" smtClean="0"/>
              <a:t>demo_app</a:t>
            </a:r>
            <a:endParaRPr lang="en-US" sz="1400" b="1" kern="1200" dirty="0"/>
          </a:p>
          <a:p>
            <a:pPr marL="0" indent="0">
              <a:buNone/>
            </a:pPr>
            <a:r>
              <a:rPr lang="en-US" sz="1050" dirty="0"/>
              <a:t>create</a:t>
            </a:r>
          </a:p>
          <a:p>
            <a:pPr marL="0" indent="0">
              <a:buNone/>
            </a:pPr>
            <a:r>
              <a:rPr lang="en-US" sz="1050" dirty="0"/>
              <a:t>      create  README.md</a:t>
            </a:r>
          </a:p>
          <a:p>
            <a:pPr marL="0" indent="0">
              <a:buNone/>
            </a:pPr>
            <a:r>
              <a:rPr lang="en-US" sz="1050" dirty="0"/>
              <a:t>      create  </a:t>
            </a:r>
            <a:r>
              <a:rPr lang="en-US" sz="1050" dirty="0" err="1"/>
              <a:t>Rakefile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config.ru</a:t>
            </a:r>
          </a:p>
          <a:p>
            <a:pPr marL="0" indent="0">
              <a:buNone/>
            </a:pPr>
            <a:r>
              <a:rPr lang="en-US" sz="1050" dirty="0"/>
              <a:t>      create  .</a:t>
            </a:r>
            <a:r>
              <a:rPr lang="en-US" sz="1050" dirty="0" err="1"/>
              <a:t>gitignore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</a:t>
            </a:r>
            <a:r>
              <a:rPr lang="en-US" sz="1050" dirty="0" err="1"/>
              <a:t>Gemfile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app</a:t>
            </a:r>
          </a:p>
          <a:p>
            <a:pPr marL="0" indent="0">
              <a:buNone/>
            </a:pPr>
            <a:r>
              <a:rPr lang="en-US" sz="1050" dirty="0"/>
              <a:t>      create  app/assets/</a:t>
            </a:r>
            <a:r>
              <a:rPr lang="en-US" sz="1050" dirty="0" err="1"/>
              <a:t>config</a:t>
            </a:r>
            <a:r>
              <a:rPr lang="en-US" sz="1050" dirty="0"/>
              <a:t>/manifest.js</a:t>
            </a:r>
          </a:p>
          <a:p>
            <a:pPr marL="0" indent="0">
              <a:buNone/>
            </a:pPr>
            <a:r>
              <a:rPr lang="en-US" sz="1050" dirty="0"/>
              <a:t>      create  app/assets/</a:t>
            </a:r>
            <a:r>
              <a:rPr lang="en-US" sz="1050" dirty="0" err="1"/>
              <a:t>javascripts</a:t>
            </a:r>
            <a:r>
              <a:rPr lang="en-US" sz="1050" dirty="0"/>
              <a:t>/application.js</a:t>
            </a:r>
          </a:p>
          <a:p>
            <a:pPr marL="0" indent="0">
              <a:buNone/>
            </a:pPr>
            <a:r>
              <a:rPr lang="en-US" sz="1050" dirty="0"/>
              <a:t>      create  app/controllers/</a:t>
            </a:r>
            <a:r>
              <a:rPr lang="en-US" sz="1050" dirty="0" err="1"/>
              <a:t>application_controller.rb</a:t>
            </a:r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      create  </a:t>
            </a:r>
            <a:r>
              <a:rPr lang="en-US" sz="1050" dirty="0"/>
              <a:t>vendor/assets/</a:t>
            </a:r>
            <a:r>
              <a:rPr lang="en-US" sz="1050" dirty="0" err="1"/>
              <a:t>javascripts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vendor/assets/stylesheets</a:t>
            </a:r>
          </a:p>
          <a:p>
            <a:pPr marL="0" indent="0">
              <a:buNone/>
            </a:pPr>
            <a:r>
              <a:rPr lang="en-US" sz="1050" dirty="0"/>
              <a:t>      create  vendor/assets/stylesheets/.keep</a:t>
            </a:r>
          </a:p>
          <a:p>
            <a:pPr marL="0" indent="0">
              <a:buNone/>
            </a:pPr>
            <a:r>
              <a:rPr lang="en-US" sz="1050" dirty="0"/>
              <a:t>      remove  </a:t>
            </a:r>
            <a:r>
              <a:rPr lang="en-US" sz="1050" dirty="0" err="1"/>
              <a:t>config</a:t>
            </a:r>
            <a:r>
              <a:rPr lang="en-US" sz="1050" dirty="0"/>
              <a:t>/initializers/</a:t>
            </a:r>
            <a:r>
              <a:rPr lang="en-US" sz="1050" dirty="0" err="1"/>
              <a:t>cors.rb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 run  bundle install</a:t>
            </a:r>
          </a:p>
          <a:p>
            <a:pPr marL="0" indent="0">
              <a:buNone/>
            </a:pPr>
            <a:r>
              <a:rPr lang="en-US" sz="1050" dirty="0"/>
              <a:t>Fetching gem metadata from https://rubygems.org/..........</a:t>
            </a:r>
          </a:p>
          <a:p>
            <a:pPr marL="0" indent="0">
              <a:buNone/>
            </a:pPr>
            <a:r>
              <a:rPr lang="en-US" sz="1050" dirty="0"/>
              <a:t>Fetching additional metadata from https://rubygems.org/..</a:t>
            </a:r>
          </a:p>
          <a:p>
            <a:pPr marL="0" indent="0">
              <a:buNone/>
            </a:pPr>
            <a:r>
              <a:rPr lang="en-US" sz="1050" dirty="0"/>
              <a:t>Resolving dependencies...</a:t>
            </a:r>
          </a:p>
          <a:p>
            <a:pPr marL="0" indent="0">
              <a:buNone/>
            </a:pPr>
            <a:r>
              <a:rPr lang="en-US" sz="1050" dirty="0"/>
              <a:t>Installing rake 11.1.2</a:t>
            </a:r>
          </a:p>
          <a:p>
            <a:pPr marL="0" indent="0">
              <a:buNone/>
            </a:pPr>
            <a:r>
              <a:rPr lang="en-US" sz="1050" dirty="0"/>
              <a:t>Using concurrent-ruby 1.0.2</a:t>
            </a:r>
          </a:p>
          <a:p>
            <a:pPr marL="0" indent="0">
              <a:buNone/>
            </a:pPr>
            <a:r>
              <a:rPr lang="en-US" sz="1050" dirty="0"/>
              <a:t>Your bundle is complete</a:t>
            </a:r>
            <a:r>
              <a:rPr lang="en-US" sz="1050" dirty="0" smtClean="0"/>
              <a:t>!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Rails server on a local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527416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Go to Application Directory</a:t>
            </a:r>
            <a:endParaRPr lang="en-US" altLang="en-US" sz="1800" dirty="0"/>
          </a:p>
          <a:p>
            <a:pPr marL="0" lvl="0" indent="0">
              <a:spcBef>
                <a:spcPct val="30000"/>
              </a:spcBef>
              <a:buClrTx/>
              <a:buNone/>
            </a:pPr>
            <a:endParaRPr lang="en-US" altLang="en-US" sz="1400" b="1" dirty="0" smtClean="0">
              <a:solidFill>
                <a:srgbClr val="070707"/>
              </a:solidFill>
              <a:latin typeface="inherit"/>
              <a:cs typeface="Courier New" panose="02070309020205020404" pitchFamily="49" charset="0"/>
            </a:endParaRPr>
          </a:p>
          <a:p>
            <a:pPr marL="274320" lvl="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Start </a:t>
            </a:r>
            <a:r>
              <a:rPr lang="en-US" altLang="en-US" sz="1800" dirty="0"/>
              <a:t>the </a:t>
            </a:r>
            <a:r>
              <a:rPr lang="en-US" altLang="en-US" sz="1800" dirty="0" smtClean="0"/>
              <a:t>In-built </a:t>
            </a:r>
            <a:r>
              <a:rPr lang="en-US" altLang="en-US" sz="1800" dirty="0" err="1" smtClean="0"/>
              <a:t>WEBrick</a:t>
            </a:r>
            <a:r>
              <a:rPr lang="en-US" altLang="en-US" sz="1800" dirty="0" smtClean="0"/>
              <a:t> Web server (We can use any Web server with ROR)</a:t>
            </a:r>
          </a:p>
          <a:p>
            <a:pPr marL="274320" lvl="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  <a:p>
            <a:pPr marL="1270" lvl="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altLang="en-US" sz="1800" dirty="0" smtClean="0"/>
          </a:p>
          <a:p>
            <a:pPr marL="1270" lvl="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alt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Default </a:t>
            </a:r>
            <a:r>
              <a:rPr lang="en-US" altLang="en-US" sz="1800" dirty="0"/>
              <a:t>environment is development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Default port is 3000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http://127.0.0.1:3000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35"/>
              </p:ext>
            </p:extLst>
          </p:nvPr>
        </p:nvGraphicFramePr>
        <p:xfrm>
          <a:off x="423168" y="2913687"/>
          <a:ext cx="6096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$ rails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Booting Puma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Rails application starting on http://localhost:3000</a:t>
                      </a:r>
                      <a:r>
                        <a:rPr lang="en-US" altLang="en-US" sz="1600" b="1" dirty="0" smtClean="0">
                          <a:solidFill>
                            <a:srgbClr val="070707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=&gt; Run `rails server -h` for more startup options</a:t>
                      </a:r>
                      <a:r>
                        <a:rPr lang="en-US" altLang="en-US" sz="1600" b="1" dirty="0" smtClean="0">
                          <a:solidFill>
                            <a:srgbClr val="070707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=&gt; Ctrl-C to shutdown server</a:t>
                      </a:r>
                      <a:r>
                        <a:rPr lang="en-US" altLang="en-US" sz="110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95164"/>
              </p:ext>
            </p:extLst>
          </p:nvPr>
        </p:nvGraphicFramePr>
        <p:xfrm>
          <a:off x="603552" y="200401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30000"/>
                        </a:spcBef>
                        <a:buClrTx/>
                        <a:buNone/>
                      </a:pPr>
                      <a:r>
                        <a:rPr lang="en-US" altLang="en-US" sz="1800" b="1" dirty="0" smtClean="0">
                          <a:solidFill>
                            <a:srgbClr val="070707"/>
                          </a:solidFill>
                          <a:latin typeface="inherit"/>
                          <a:cs typeface="Courier New" panose="02070309020205020404" pitchFamily="49" charset="0"/>
                        </a:rPr>
                        <a:t>$ cd ~/workspace/</a:t>
                      </a:r>
                      <a:r>
                        <a:rPr lang="en-US" altLang="en-US" sz="1800" b="1" dirty="0" err="1" smtClean="0">
                          <a:solidFill>
                            <a:srgbClr val="070707"/>
                          </a:solidFill>
                          <a:latin typeface="inherit"/>
                          <a:cs typeface="Courier New" panose="02070309020205020404" pitchFamily="49" charset="0"/>
                        </a:rPr>
                        <a:t>demo_app</a:t>
                      </a:r>
                      <a:r>
                        <a:rPr lang="en-US" altLang="en-US" sz="1800" b="1" dirty="0" smtClean="0">
                          <a:solidFill>
                            <a:srgbClr val="070707"/>
                          </a:solidFill>
                          <a:latin typeface="inherit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en-US" sz="1000" dirty="0" smtClean="0"/>
                        <a:t>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Adding a 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hello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action to the Application controller.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Rails server on a local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2" y="1985927"/>
            <a:ext cx="7190193" cy="37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Router is the doorman of the application</a:t>
            </a:r>
          </a:p>
          <a:p>
            <a:pPr marL="274320" lvl="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>
                <a:solidFill>
                  <a:srgbClr val="333333"/>
                </a:solidFill>
                <a:latin typeface="open-sans"/>
              </a:rPr>
              <a:t>Rails handles routing via the </a:t>
            </a:r>
            <a:r>
              <a:rPr lang="en-US" altLang="en-US" sz="1600" dirty="0" err="1">
                <a:solidFill>
                  <a:srgbClr val="C7254E"/>
                </a:solidFill>
                <a:latin typeface="Menlo"/>
              </a:rPr>
              <a:t>config</a:t>
            </a:r>
            <a:r>
              <a:rPr lang="en-US" altLang="en-US" sz="1600" dirty="0">
                <a:solidFill>
                  <a:srgbClr val="C7254E"/>
                </a:solidFill>
                <a:latin typeface="Menlo"/>
              </a:rPr>
              <a:t>/</a:t>
            </a:r>
            <a:r>
              <a:rPr lang="en-US" altLang="en-US" sz="1600" dirty="0" err="1">
                <a:solidFill>
                  <a:srgbClr val="C7254E"/>
                </a:solidFill>
                <a:latin typeface="Menlo"/>
              </a:rPr>
              <a:t>routes.rb</a:t>
            </a:r>
            <a:r>
              <a:rPr lang="en-US" altLang="en-US" sz="1800" dirty="0">
                <a:solidFill>
                  <a:srgbClr val="333333"/>
                </a:solidFill>
                <a:latin typeface="open-sans"/>
              </a:rPr>
              <a:t> file</a:t>
            </a:r>
            <a:r>
              <a:rPr lang="en-US" altLang="en-US" sz="800" dirty="0"/>
              <a:t> 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When </a:t>
            </a:r>
            <a:r>
              <a:rPr lang="en-US" sz="1800" dirty="0"/>
              <a:t>an HTTP request arrives from the user's browser, it needs to know which controller action (method) should be run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Router looks at the HTTP verb (GET, POST, PUT, DELETE) and the URL that it being requested and matches it with the appropriate controller action to run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If it can't find a route that matches the request, your application will throw an </a:t>
            </a:r>
            <a:r>
              <a:rPr lang="en-US" sz="1800" dirty="0" smtClean="0"/>
              <a:t>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4064" y="1625160"/>
            <a:ext cx="7696384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Rails.application.routes.draw</a:t>
            </a:r>
            <a:r>
              <a:rPr lang="en-US" sz="2000" dirty="0">
                <a:latin typeface="Courier New" panose="02070309020205020404" pitchFamily="49" charset="0"/>
              </a:rPr>
              <a:t> do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resources :users</a:t>
            </a:r>
          </a:p>
          <a:p>
            <a:pPr lvl="0"/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generates: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get "/users" -- index on your controller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get "/users/:id" -- show on your controller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get "/users/new" -- new method on your controller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post "/users" -- create on your controller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get "/users/:id/edit" -- edit method on your controller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put "/users/:id" -- update on your controller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patch "/users/:id" -- update on your controller</a:t>
            </a:r>
            <a:r>
              <a:rPr lang="en-US" altLang="en-US" sz="2000" b="0" dirty="0">
                <a:solidFill>
                  <a:srgbClr val="48484C"/>
                </a:solidFill>
                <a:latin typeface="Menlo"/>
              </a:rPr>
              <a:t> </a:t>
            </a:r>
            <a:endParaRPr lang="en-US" altLang="en-US" sz="2000" b="0" dirty="0" smtClean="0">
              <a:solidFill>
                <a:srgbClr val="48484C"/>
              </a:solidFill>
              <a:latin typeface="Menlo"/>
            </a:endParaRPr>
          </a:p>
          <a:p>
            <a:pPr lvl="0"/>
            <a:r>
              <a:rPr lang="en-US" altLang="en-US" sz="2000" b="0" dirty="0" smtClean="0">
                <a:solidFill>
                  <a:srgbClr val="93A1A1"/>
                </a:solidFill>
                <a:latin typeface="Menlo"/>
              </a:rPr>
              <a:t># </a:t>
            </a:r>
            <a:r>
              <a:rPr lang="en-US" altLang="en-US" sz="2000" b="0" dirty="0">
                <a:solidFill>
                  <a:srgbClr val="93A1A1"/>
                </a:solidFill>
                <a:latin typeface="Menlo"/>
              </a:rPr>
              <a:t>delete "/users/:id" -- destroy on your controller</a:t>
            </a:r>
            <a:r>
              <a:rPr lang="en-US" altLang="en-US" sz="500" b="0" dirty="0"/>
              <a:t> </a:t>
            </a:r>
            <a:endParaRPr lang="en-US" altLang="en-US" sz="4800" b="0" dirty="0">
              <a:latin typeface="Arial" panose="020B0604020202020204" pitchFamily="34" charset="0"/>
            </a:endParaRPr>
          </a:p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64" y="5894248"/>
            <a:ext cx="769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0" dirty="0">
                <a:solidFill>
                  <a:srgbClr val="C7254E"/>
                </a:solidFill>
                <a:latin typeface="Menlo"/>
              </a:rPr>
              <a:t>resources</a:t>
            </a:r>
            <a:r>
              <a:rPr lang="en-US" altLang="en-US" sz="1400" b="0" dirty="0">
                <a:solidFill>
                  <a:srgbClr val="333333"/>
                </a:solidFill>
                <a:latin typeface="open-sans"/>
              </a:rPr>
              <a:t> tells Rails </a:t>
            </a:r>
            <a:r>
              <a:rPr lang="en-US" altLang="en-US" sz="1400" b="0" dirty="0" smtClean="0">
                <a:solidFill>
                  <a:srgbClr val="333333"/>
                </a:solidFill>
                <a:latin typeface="open-sans"/>
              </a:rPr>
              <a:t>to </a:t>
            </a:r>
            <a:r>
              <a:rPr lang="en-US" altLang="en-US" sz="1400" b="0" dirty="0">
                <a:solidFill>
                  <a:srgbClr val="333333"/>
                </a:solidFill>
                <a:latin typeface="open-sans"/>
              </a:rPr>
              <a:t>specify the </a:t>
            </a:r>
            <a:r>
              <a:rPr lang="en-US" altLang="en-US" sz="1400" b="0" dirty="0" smtClean="0">
                <a:solidFill>
                  <a:srgbClr val="333333"/>
                </a:solidFill>
                <a:latin typeface="open-sans"/>
              </a:rPr>
              <a:t>below actions </a:t>
            </a:r>
            <a:r>
              <a:rPr lang="en-US" altLang="en-US" sz="1400" b="0" dirty="0">
                <a:solidFill>
                  <a:srgbClr val="333333"/>
                </a:solidFill>
                <a:latin typeface="open-sans"/>
              </a:rPr>
              <a:t>for a given controller</a:t>
            </a:r>
            <a:r>
              <a:rPr lang="en-US" altLang="en-US" sz="800" b="0" dirty="0"/>
              <a:t> </a:t>
            </a:r>
            <a:endParaRPr lang="en-US" altLang="en-US" sz="1400" b="0" dirty="0">
              <a:latin typeface="Arial" panose="020B0604020202020204" pitchFamily="34" charset="0"/>
            </a:endParaRPr>
          </a:p>
          <a:p>
            <a:pPr lvl="0"/>
            <a:r>
              <a:rPr lang="en-US" altLang="en-US" sz="1400" b="0" dirty="0" smtClean="0">
                <a:solidFill>
                  <a:srgbClr val="333333"/>
                </a:solidFill>
                <a:latin typeface="open-sans"/>
              </a:rPr>
              <a:t>The </a:t>
            </a:r>
            <a:r>
              <a:rPr lang="en-US" altLang="en-US" sz="1400" b="0" dirty="0">
                <a:solidFill>
                  <a:srgbClr val="333333"/>
                </a:solidFill>
                <a:latin typeface="open-sans"/>
              </a:rPr>
              <a:t>second keyword, </a:t>
            </a:r>
            <a:r>
              <a:rPr lang="en-US" altLang="en-US" sz="1200" b="0" dirty="0">
                <a:solidFill>
                  <a:srgbClr val="C7254E"/>
                </a:solidFill>
                <a:latin typeface="Menlo"/>
              </a:rPr>
              <a:t>resource</a:t>
            </a:r>
            <a:r>
              <a:rPr lang="en-US" altLang="en-US" sz="1400" b="0" dirty="0">
                <a:solidFill>
                  <a:srgbClr val="333333"/>
                </a:solidFill>
                <a:latin typeface="open-sans"/>
              </a:rPr>
              <a:t> </a:t>
            </a:r>
            <a:r>
              <a:rPr lang="en-US" altLang="en-US" sz="1400" b="0" dirty="0" smtClean="0">
                <a:solidFill>
                  <a:srgbClr val="333333"/>
                </a:solidFill>
                <a:latin typeface="open-sans"/>
              </a:rPr>
              <a:t>is </a:t>
            </a:r>
            <a:r>
              <a:rPr lang="en-US" altLang="en-US" sz="1400" b="0" dirty="0">
                <a:solidFill>
                  <a:srgbClr val="333333"/>
                </a:solidFill>
                <a:latin typeface="open-sans"/>
              </a:rPr>
              <a:t>used if </a:t>
            </a:r>
            <a:r>
              <a:rPr lang="en-US" altLang="en-US" sz="1400" b="0" dirty="0" smtClean="0">
                <a:solidFill>
                  <a:srgbClr val="333333"/>
                </a:solidFill>
                <a:latin typeface="open-sans"/>
              </a:rPr>
              <a:t>we are </a:t>
            </a:r>
            <a:r>
              <a:rPr lang="en-US" altLang="en-US" sz="1400" b="0" dirty="0">
                <a:solidFill>
                  <a:srgbClr val="333333"/>
                </a:solidFill>
                <a:latin typeface="open-sans"/>
              </a:rPr>
              <a:t>interacting with a single resource</a:t>
            </a:r>
            <a:r>
              <a:rPr lang="en-US" altLang="en-US" sz="200" b="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0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App with Hello world Text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527416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Add </a:t>
            </a:r>
            <a:r>
              <a:rPr lang="en-US" sz="1800" dirty="0"/>
              <a:t>a </a:t>
            </a:r>
            <a:r>
              <a:rPr lang="en-US" sz="1800" i="1" dirty="0"/>
              <a:t>controller action</a:t>
            </a:r>
            <a:r>
              <a:rPr lang="en-US" sz="1800" dirty="0"/>
              <a:t> </a:t>
            </a:r>
            <a:r>
              <a:rPr lang="en-US" sz="1800" dirty="0" smtClean="0"/>
              <a:t>to </a:t>
            </a:r>
            <a:r>
              <a:rPr lang="en-US" sz="1800" i="1" dirty="0" smtClean="0"/>
              <a:t>app/controllers/</a:t>
            </a:r>
            <a:r>
              <a:rPr lang="en-US" sz="1800" i="1" dirty="0" err="1" smtClean="0"/>
              <a:t>application_controller.rb</a:t>
            </a:r>
            <a:r>
              <a:rPr lang="en-US" sz="1800" i="1" dirty="0" smtClean="0"/>
              <a:t> to </a:t>
            </a:r>
            <a:r>
              <a:rPr lang="en-US" sz="1800" dirty="0" smtClean="0"/>
              <a:t>render </a:t>
            </a:r>
            <a:r>
              <a:rPr lang="en-US" sz="1800" dirty="0"/>
              <a:t>the string “hello, world!” to replace the default Rails </a:t>
            </a:r>
            <a:r>
              <a:rPr lang="en-US" sz="1800" dirty="0" smtClean="0"/>
              <a:t>page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25786"/>
              </p:ext>
            </p:extLst>
          </p:nvPr>
        </p:nvGraphicFramePr>
        <p:xfrm>
          <a:off x="605898" y="2406824"/>
          <a:ext cx="6096000" cy="361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spcBef>
                          <a:spcPct val="30000"/>
                        </a:spcBef>
                        <a:buClrTx/>
                        <a:buNone/>
                      </a:pPr>
                      <a:r>
                        <a:rPr lang="en-US" altLang="en-US" sz="1800" b="1" i="0" kern="1200" dirty="0" smtClean="0">
                          <a:solidFill>
                            <a:srgbClr val="070707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Add action to </a:t>
                      </a:r>
                      <a:r>
                        <a:rPr lang="en-US" altLang="en-US" sz="1800" b="0" i="1" kern="1200" dirty="0" smtClean="0">
                          <a:solidFill>
                            <a:srgbClr val="070707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app/controllers/</a:t>
                      </a:r>
                      <a:r>
                        <a:rPr lang="en-US" altLang="en-US" sz="1800" b="0" i="1" kern="1200" dirty="0" err="1" smtClean="0">
                          <a:solidFill>
                            <a:srgbClr val="070707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application_controller.rb</a:t>
                      </a:r>
                      <a:endParaRPr lang="en-US" altLang="en-US" sz="1800" b="0" i="1" kern="1200" dirty="0" smtClean="0">
                        <a:solidFill>
                          <a:srgbClr val="070707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70707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Courier New" panose="02070309020205020404" pitchFamily="49" charset="0"/>
                        </a:rPr>
                        <a:t>$ cd ~/workspace/</a:t>
                      </a:r>
                      <a:r>
                        <a:rPr kumimoji="0" lang="en-US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70707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Courier New" panose="02070309020205020404" pitchFamily="49" charset="0"/>
                        </a:rPr>
                        <a:t>demo_app</a:t>
                      </a:r>
                      <a:r>
                        <a:rPr kumimoji="0" lang="en-US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70707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Courier New" panose="02070309020205020404" pitchFamily="49" charset="0"/>
                        </a:rPr>
                        <a:t>/ app/controllers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70707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Courier New" panose="02070309020205020404" pitchFamily="49" charset="0"/>
                        </a:rPr>
                        <a:t>$ vi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70707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Courier New" panose="02070309020205020404" pitchFamily="49" charset="0"/>
                        </a:rPr>
                        <a:t>application_controller.rb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0707"/>
                        </a:solidFill>
                        <a:effectLst/>
                        <a:uLnTx/>
                        <a:uFillTx/>
                        <a:latin typeface="inheri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ApplicationController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ActionController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::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protect_from_forgery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9177C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9177C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:exception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def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hello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      render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9177C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A2121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"hello, world!"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   end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inherit"/>
                          <a:ea typeface="+mn-ea"/>
                          <a:cs typeface="+mn-cs"/>
                        </a:rPr>
                        <a:t>end</a:t>
                      </a:r>
                      <a:endParaRPr kumimoji="0" lang="en-US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spcBef>
                          <a:spcPct val="30000"/>
                        </a:spcBef>
                        <a:buClrTx/>
                        <a:buNone/>
                      </a:pPr>
                      <a:endParaRPr lang="en-US" altLang="en-US" sz="1000" b="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Adding a 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hello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action to the Application controller.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sprig_AT">
  <a:themeElements>
    <a:clrScheme name="Accenture sprig_AT 6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66AA44"/>
      </a:accent1>
      <a:accent2>
        <a:srgbClr val="FF9900"/>
      </a:accent2>
      <a:accent3>
        <a:srgbClr val="FFFFFF"/>
      </a:accent3>
      <a:accent4>
        <a:srgbClr val="000000"/>
      </a:accent4>
      <a:accent5>
        <a:srgbClr val="B8D2B0"/>
      </a:accent5>
      <a:accent6>
        <a:srgbClr val="E78A00"/>
      </a:accent6>
      <a:hlink>
        <a:srgbClr val="00BBEE"/>
      </a:hlink>
      <a:folHlink>
        <a:srgbClr val="445511"/>
      </a:folHlink>
    </a:clrScheme>
    <a:fontScheme name="Accenture sprig_A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ccenture sprig_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AA99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2CA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AA1133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D2AAAD"/>
        </a:accent5>
        <a:accent6>
          <a:srgbClr val="5C9A3D"/>
        </a:accent6>
        <a:hlink>
          <a:srgbClr val="887799"/>
        </a:hlink>
        <a:folHlink>
          <a:srgbClr val="2244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557799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00BBEE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AA44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8D2B0"/>
        </a:accent5>
        <a:accent6>
          <a:srgbClr val="E78A00"/>
        </a:accent6>
        <a:hlink>
          <a:srgbClr val="00BBEE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35938</TotalTime>
  <Words>899</Words>
  <Application>Microsoft Office PowerPoint</Application>
  <PresentationFormat>On-screen Show (4:3)</PresentationFormat>
  <Paragraphs>229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 Unicode MS</vt:lpstr>
      <vt:lpstr>ＭＳ Ｐゴシック</vt:lpstr>
      <vt:lpstr>Arial</vt:lpstr>
      <vt:lpstr>Courier</vt:lpstr>
      <vt:lpstr>Courier New</vt:lpstr>
      <vt:lpstr>Georgia</vt:lpstr>
      <vt:lpstr>inherit</vt:lpstr>
      <vt:lpstr>Menlo</vt:lpstr>
      <vt:lpstr>open-sans</vt:lpstr>
      <vt:lpstr>Symbol</vt:lpstr>
      <vt:lpstr>Wingdings</vt:lpstr>
      <vt:lpstr>Accenture sprig_AT</vt:lpstr>
      <vt:lpstr>           Ruby on Rails for Beginners               </vt:lpstr>
      <vt:lpstr>Faculty</vt:lpstr>
      <vt:lpstr>Agenda</vt:lpstr>
      <vt:lpstr>Creating a Demo Site</vt:lpstr>
      <vt:lpstr>Running the Rails server on a local machine</vt:lpstr>
      <vt:lpstr>Running the Rails server on a local machine</vt:lpstr>
      <vt:lpstr>Ruby on Rails Routes</vt:lpstr>
      <vt:lpstr>Routes file</vt:lpstr>
      <vt:lpstr>Demo App with Hello world Text </vt:lpstr>
      <vt:lpstr>Running the Demo App </vt:lpstr>
      <vt:lpstr>Running the Demo App </vt:lpstr>
      <vt:lpstr>Ruby on Rails Active Records</vt:lpstr>
      <vt:lpstr>Developing a User resource</vt:lpstr>
      <vt:lpstr>Developing a User Resource</vt:lpstr>
      <vt:lpstr>Rake </vt:lpstr>
      <vt:lpstr>Migrations  </vt:lpstr>
      <vt:lpstr>Migrating DB</vt:lpstr>
      <vt:lpstr>Migrating DB</vt:lpstr>
      <vt:lpstr>Migrating DB</vt:lpstr>
      <vt:lpstr>A user tour</vt:lpstr>
      <vt:lpstr>A user tour</vt:lpstr>
      <vt:lpstr>A user tour</vt:lpstr>
      <vt:lpstr>A user tour</vt:lpstr>
      <vt:lpstr>A user tour</vt:lpstr>
      <vt:lpstr>A user tour</vt:lpstr>
      <vt:lpstr>A user tour</vt:lpstr>
      <vt:lpstr>A user tour</vt:lpstr>
      <vt:lpstr>Rails Console</vt:lpstr>
      <vt:lpstr>Rails Console</vt:lpstr>
      <vt:lpstr>References </vt:lpstr>
      <vt:lpstr>PowerPoint Presentation</vt:lpstr>
    </vt:vector>
  </TitlesOfParts>
  <Company>Schawk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Open Source Status Review</dc:title>
  <dc:creator>Tomas Nyström</dc:creator>
  <cp:lastModifiedBy>Agarwal, Mahima</cp:lastModifiedBy>
  <cp:revision>4435</cp:revision>
  <cp:lastPrinted>2000-08-10T20:43:38Z</cp:lastPrinted>
  <dcterms:created xsi:type="dcterms:W3CDTF">2009-11-02T12:51:13Z</dcterms:created>
  <dcterms:modified xsi:type="dcterms:W3CDTF">2016-09-01T21:13:30Z</dcterms:modified>
  <cp:category>Presentation Designs</cp:category>
</cp:coreProperties>
</file>