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5"/>
  </p:sldMasterIdLst>
  <p:notesMasterIdLst>
    <p:notesMasterId r:id="rId71"/>
  </p:notesMasterIdLst>
  <p:handoutMasterIdLst>
    <p:handoutMasterId r:id="rId72"/>
  </p:handoutMasterIdLst>
  <p:sldIdLst>
    <p:sldId id="481" r:id="rId6"/>
    <p:sldId id="664" r:id="rId7"/>
    <p:sldId id="705" r:id="rId8"/>
    <p:sldId id="704" r:id="rId9"/>
    <p:sldId id="698" r:id="rId10"/>
    <p:sldId id="699" r:id="rId11"/>
    <p:sldId id="707" r:id="rId12"/>
    <p:sldId id="708" r:id="rId13"/>
    <p:sldId id="700" r:id="rId14"/>
    <p:sldId id="701" r:id="rId15"/>
    <p:sldId id="738" r:id="rId16"/>
    <p:sldId id="739" r:id="rId17"/>
    <p:sldId id="740" r:id="rId18"/>
    <p:sldId id="741" r:id="rId19"/>
    <p:sldId id="742" r:id="rId20"/>
    <p:sldId id="743" r:id="rId21"/>
    <p:sldId id="744" r:id="rId22"/>
    <p:sldId id="761" r:id="rId23"/>
    <p:sldId id="762" r:id="rId24"/>
    <p:sldId id="711" r:id="rId25"/>
    <p:sldId id="702" r:id="rId26"/>
    <p:sldId id="709" r:id="rId27"/>
    <p:sldId id="710" r:id="rId28"/>
    <p:sldId id="719" r:id="rId29"/>
    <p:sldId id="712" r:id="rId30"/>
    <p:sldId id="763" r:id="rId31"/>
    <p:sldId id="703" r:id="rId32"/>
    <p:sldId id="714" r:id="rId33"/>
    <p:sldId id="715" r:id="rId34"/>
    <p:sldId id="716" r:id="rId35"/>
    <p:sldId id="717" r:id="rId36"/>
    <p:sldId id="722" r:id="rId37"/>
    <p:sldId id="766" r:id="rId38"/>
    <p:sldId id="765" r:id="rId39"/>
    <p:sldId id="764" r:id="rId40"/>
    <p:sldId id="767" r:id="rId41"/>
    <p:sldId id="721" r:id="rId42"/>
    <p:sldId id="723" r:id="rId43"/>
    <p:sldId id="724" r:id="rId44"/>
    <p:sldId id="725" r:id="rId45"/>
    <p:sldId id="726" r:id="rId46"/>
    <p:sldId id="727" r:id="rId47"/>
    <p:sldId id="728" r:id="rId48"/>
    <p:sldId id="729" r:id="rId49"/>
    <p:sldId id="730" r:id="rId50"/>
    <p:sldId id="731" r:id="rId51"/>
    <p:sldId id="732" r:id="rId52"/>
    <p:sldId id="733" r:id="rId53"/>
    <p:sldId id="734" r:id="rId54"/>
    <p:sldId id="735" r:id="rId55"/>
    <p:sldId id="737" r:id="rId56"/>
    <p:sldId id="736" r:id="rId57"/>
    <p:sldId id="749" r:id="rId58"/>
    <p:sldId id="750" r:id="rId59"/>
    <p:sldId id="751" r:id="rId60"/>
    <p:sldId id="752" r:id="rId61"/>
    <p:sldId id="753" r:id="rId62"/>
    <p:sldId id="754" r:id="rId63"/>
    <p:sldId id="755" r:id="rId64"/>
    <p:sldId id="756" r:id="rId65"/>
    <p:sldId id="757" r:id="rId66"/>
    <p:sldId id="759" r:id="rId67"/>
    <p:sldId id="760" r:id="rId68"/>
    <p:sldId id="758" r:id="rId69"/>
    <p:sldId id="694" r:id="rId70"/>
  </p:sldIdLst>
  <p:sldSz cx="9144000" cy="6858000" type="screen4x3"/>
  <p:notesSz cx="6772275" cy="9902825"/>
  <p:defaultTextStyle>
    <a:defPPr>
      <a:defRPr lang="en-GB"/>
    </a:defPPr>
    <a:lvl1pPr algn="r" rtl="0" fontAlgn="base">
      <a:lnSpc>
        <a:spcPct val="80000"/>
      </a:lnSpc>
      <a:spcBef>
        <a:spcPct val="50000"/>
      </a:spcBef>
      <a:spcAft>
        <a:spcPct val="0"/>
      </a:spcAft>
      <a:defRPr sz="1600" b="1" u="sng" kern="1200">
        <a:solidFill>
          <a:schemeClr val="tx2"/>
        </a:solidFill>
        <a:latin typeface="Arial" pitchFamily="34" charset="0"/>
        <a:ea typeface="+mn-ea"/>
        <a:cs typeface="+mn-cs"/>
      </a:defRPr>
    </a:lvl1pPr>
    <a:lvl2pPr marL="457200" algn="r" rtl="0" fontAlgn="base">
      <a:lnSpc>
        <a:spcPct val="80000"/>
      </a:lnSpc>
      <a:spcBef>
        <a:spcPct val="50000"/>
      </a:spcBef>
      <a:spcAft>
        <a:spcPct val="0"/>
      </a:spcAft>
      <a:defRPr sz="1600" b="1" u="sng" kern="1200">
        <a:solidFill>
          <a:schemeClr val="tx2"/>
        </a:solidFill>
        <a:latin typeface="Arial" pitchFamily="34" charset="0"/>
        <a:ea typeface="+mn-ea"/>
        <a:cs typeface="+mn-cs"/>
      </a:defRPr>
    </a:lvl2pPr>
    <a:lvl3pPr marL="914400" algn="r" rtl="0" fontAlgn="base">
      <a:lnSpc>
        <a:spcPct val="80000"/>
      </a:lnSpc>
      <a:spcBef>
        <a:spcPct val="50000"/>
      </a:spcBef>
      <a:spcAft>
        <a:spcPct val="0"/>
      </a:spcAft>
      <a:defRPr sz="1600" b="1" u="sng" kern="1200">
        <a:solidFill>
          <a:schemeClr val="tx2"/>
        </a:solidFill>
        <a:latin typeface="Arial" pitchFamily="34" charset="0"/>
        <a:ea typeface="+mn-ea"/>
        <a:cs typeface="+mn-cs"/>
      </a:defRPr>
    </a:lvl3pPr>
    <a:lvl4pPr marL="1371600" algn="r" rtl="0" fontAlgn="base">
      <a:lnSpc>
        <a:spcPct val="80000"/>
      </a:lnSpc>
      <a:spcBef>
        <a:spcPct val="50000"/>
      </a:spcBef>
      <a:spcAft>
        <a:spcPct val="0"/>
      </a:spcAft>
      <a:defRPr sz="1600" b="1" u="sng" kern="1200">
        <a:solidFill>
          <a:schemeClr val="tx2"/>
        </a:solidFill>
        <a:latin typeface="Arial" pitchFamily="34" charset="0"/>
        <a:ea typeface="+mn-ea"/>
        <a:cs typeface="+mn-cs"/>
      </a:defRPr>
    </a:lvl4pPr>
    <a:lvl5pPr marL="1828800" algn="r" rtl="0" fontAlgn="base">
      <a:lnSpc>
        <a:spcPct val="80000"/>
      </a:lnSpc>
      <a:spcBef>
        <a:spcPct val="50000"/>
      </a:spcBef>
      <a:spcAft>
        <a:spcPct val="0"/>
      </a:spcAft>
      <a:defRPr sz="1600" b="1" u="sng" kern="1200">
        <a:solidFill>
          <a:schemeClr val="tx2"/>
        </a:solidFill>
        <a:latin typeface="Arial" pitchFamily="34" charset="0"/>
        <a:ea typeface="+mn-ea"/>
        <a:cs typeface="+mn-cs"/>
      </a:defRPr>
    </a:lvl5pPr>
    <a:lvl6pPr marL="2286000" algn="l" defTabSz="914400" rtl="0" eaLnBrk="1" latinLnBrk="0" hangingPunct="1">
      <a:defRPr sz="1600" b="1" u="sng" kern="1200">
        <a:solidFill>
          <a:schemeClr val="tx2"/>
        </a:solidFill>
        <a:latin typeface="Arial" pitchFamily="34" charset="0"/>
        <a:ea typeface="+mn-ea"/>
        <a:cs typeface="+mn-cs"/>
      </a:defRPr>
    </a:lvl6pPr>
    <a:lvl7pPr marL="2743200" algn="l" defTabSz="914400" rtl="0" eaLnBrk="1" latinLnBrk="0" hangingPunct="1">
      <a:defRPr sz="1600" b="1" u="sng" kern="1200">
        <a:solidFill>
          <a:schemeClr val="tx2"/>
        </a:solidFill>
        <a:latin typeface="Arial" pitchFamily="34" charset="0"/>
        <a:ea typeface="+mn-ea"/>
        <a:cs typeface="+mn-cs"/>
      </a:defRPr>
    </a:lvl7pPr>
    <a:lvl8pPr marL="3200400" algn="l" defTabSz="914400" rtl="0" eaLnBrk="1" latinLnBrk="0" hangingPunct="1">
      <a:defRPr sz="1600" b="1" u="sng" kern="1200">
        <a:solidFill>
          <a:schemeClr val="tx2"/>
        </a:solidFill>
        <a:latin typeface="Arial" pitchFamily="34" charset="0"/>
        <a:ea typeface="+mn-ea"/>
        <a:cs typeface="+mn-cs"/>
      </a:defRPr>
    </a:lvl8pPr>
    <a:lvl9pPr marL="3657600" algn="l" defTabSz="914400" rtl="0" eaLnBrk="1" latinLnBrk="0" hangingPunct="1">
      <a:defRPr sz="1600" b="1" u="sng" kern="1200">
        <a:solidFill>
          <a:schemeClr val="tx2"/>
        </a:solidFill>
        <a:latin typeface="Arial" pitchFamily="34"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958">
          <p15:clr>
            <a:srgbClr val="A4A3A4"/>
          </p15:clr>
        </p15:guide>
        <p15:guide id="3" orient="horz" pos="3997">
          <p15:clr>
            <a:srgbClr val="A4A3A4"/>
          </p15:clr>
        </p15:guide>
        <p15:guide id="4" pos="2540">
          <p15:clr>
            <a:srgbClr val="A4A3A4"/>
          </p15:clr>
        </p15:guide>
      </p15:sldGuideLst>
    </p:ext>
    <p:ext uri="{2D200454-40CA-4A62-9FC3-DE9A4176ACB9}">
      <p15:notesGuideLst xmlns:p15="http://schemas.microsoft.com/office/powerpoint/2012/main">
        <p15:guide id="1" orient="horz" pos="3119">
          <p15:clr>
            <a:srgbClr val="A4A3A4"/>
          </p15:clr>
        </p15:guide>
        <p15:guide id="2" pos="2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CC9966"/>
    <a:srgbClr val="996633"/>
    <a:srgbClr val="FFFF66"/>
    <a:srgbClr val="FF99FF"/>
    <a:srgbClr val="CC99FF"/>
    <a:srgbClr val="99CCFF"/>
    <a:srgbClr val="99FF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1" autoAdjust="0"/>
    <p:restoredTop sz="96189" autoAdjust="0"/>
  </p:normalViewPr>
  <p:slideViewPr>
    <p:cSldViewPr showGuides="1">
      <p:cViewPr varScale="1">
        <p:scale>
          <a:sx n="92" d="100"/>
          <a:sy n="92" d="100"/>
        </p:scale>
        <p:origin x="1230" y="90"/>
      </p:cViewPr>
      <p:guideLst>
        <p:guide orient="horz" pos="799"/>
        <p:guide orient="horz" pos="958"/>
        <p:guide orient="horz" pos="3997"/>
        <p:guide pos="25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4" d="100"/>
          <a:sy n="64" d="100"/>
        </p:scale>
        <p:origin x="-2658" y="-120"/>
      </p:cViewPr>
      <p:guideLst>
        <p:guide orient="horz" pos="3119"/>
        <p:guide pos="2133"/>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1200" u="none"/>
            </a:lvl1pPr>
          </a:lstStyle>
          <a:p>
            <a:endParaRPr lang="en-GB"/>
          </a:p>
        </p:txBody>
      </p:sp>
      <p:sp>
        <p:nvSpPr>
          <p:cNvPr id="69635" name="Rectangle 3"/>
          <p:cNvSpPr>
            <a:spLocks noGrp="1" noChangeArrowheads="1"/>
          </p:cNvSpPr>
          <p:nvPr>
            <p:ph type="dt" sz="quarter"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u="none"/>
            </a:lvl1pPr>
          </a:lstStyle>
          <a:p>
            <a:endParaRPr lang="en-GB"/>
          </a:p>
        </p:txBody>
      </p:sp>
      <p:sp>
        <p:nvSpPr>
          <p:cNvPr id="69636" name="Rectangle 4"/>
          <p:cNvSpPr>
            <a:spLocks noGrp="1" noChangeArrowheads="1"/>
          </p:cNvSpPr>
          <p:nvPr>
            <p:ph type="ftr" sz="quarter" idx="2"/>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defRPr sz="1200" u="none"/>
            </a:lvl1pPr>
          </a:lstStyle>
          <a:p>
            <a:endParaRPr lang="en-GB"/>
          </a:p>
        </p:txBody>
      </p:sp>
      <p:sp>
        <p:nvSpPr>
          <p:cNvPr id="69637" name="Rectangle 5"/>
          <p:cNvSpPr>
            <a:spLocks noGrp="1" noChangeArrowheads="1"/>
          </p:cNvSpPr>
          <p:nvPr>
            <p:ph type="sldNum" sz="quarter" idx="3"/>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u="none"/>
            </a:lvl1pPr>
          </a:lstStyle>
          <a:p>
            <a:fld id="{5FE50D22-1B46-498B-A47A-DCD29406E593}" type="slidenum">
              <a:rPr lang="en-GB"/>
              <a:pPr/>
              <a:t>‹#›</a:t>
            </a:fld>
            <a:endParaRPr lang="en-GB"/>
          </a:p>
        </p:txBody>
      </p:sp>
    </p:spTree>
    <p:extLst>
      <p:ext uri="{BB962C8B-B14F-4D97-AF65-F5344CB8AC3E}">
        <p14:creationId xmlns:p14="http://schemas.microsoft.com/office/powerpoint/2010/main" val="1811480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52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1200" u="none"/>
            </a:lvl1pPr>
          </a:lstStyle>
          <a:p>
            <a:endParaRPr lang="en-GB"/>
          </a:p>
        </p:txBody>
      </p:sp>
      <p:sp>
        <p:nvSpPr>
          <p:cNvPr id="8195" name="Rectangle 3"/>
          <p:cNvSpPr>
            <a:spLocks noGrp="1" noChangeArrowheads="1"/>
          </p:cNvSpPr>
          <p:nvPr>
            <p:ph type="dt" idx="1"/>
          </p:nvPr>
        </p:nvSpPr>
        <p:spPr bwMode="auto">
          <a:xfrm>
            <a:off x="3836988" y="0"/>
            <a:ext cx="293528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u="none"/>
            </a:lvl1pPr>
          </a:lstStyle>
          <a:p>
            <a:endParaRPr lang="en-GB"/>
          </a:p>
        </p:txBody>
      </p:sp>
      <p:sp>
        <p:nvSpPr>
          <p:cNvPr id="8196" name="Rectangle 4"/>
          <p:cNvSpPr>
            <a:spLocks noGrp="1" noRot="1" noChangeAspect="1" noChangeArrowheads="1" noTextEdit="1"/>
          </p:cNvSpPr>
          <p:nvPr>
            <p:ph type="sldImg" idx="2"/>
          </p:nvPr>
        </p:nvSpPr>
        <p:spPr bwMode="auto">
          <a:xfrm>
            <a:off x="911225" y="742950"/>
            <a:ext cx="4951413" cy="3713163"/>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03288" y="4703763"/>
            <a:ext cx="4965700" cy="4456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198" name="Rectangle 6"/>
          <p:cNvSpPr>
            <a:spLocks noGrp="1" noChangeArrowheads="1"/>
          </p:cNvSpPr>
          <p:nvPr>
            <p:ph type="ftr" sz="quarter" idx="4"/>
          </p:nvPr>
        </p:nvSpPr>
        <p:spPr bwMode="auto">
          <a:xfrm>
            <a:off x="0" y="9407525"/>
            <a:ext cx="29352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defRPr sz="1200" u="none"/>
            </a:lvl1pPr>
          </a:lstStyle>
          <a:p>
            <a:endParaRPr lang="en-GB"/>
          </a:p>
        </p:txBody>
      </p:sp>
      <p:sp>
        <p:nvSpPr>
          <p:cNvPr id="8199" name="Rectangle 7"/>
          <p:cNvSpPr>
            <a:spLocks noGrp="1" noChangeArrowheads="1"/>
          </p:cNvSpPr>
          <p:nvPr>
            <p:ph type="sldNum" sz="quarter" idx="5"/>
          </p:nvPr>
        </p:nvSpPr>
        <p:spPr bwMode="auto">
          <a:xfrm>
            <a:off x="3836988" y="9407525"/>
            <a:ext cx="293528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u="none"/>
            </a:lvl1pPr>
          </a:lstStyle>
          <a:p>
            <a:fld id="{C9B9A10C-EB1F-456E-BD2E-8466CC1EB353}" type="slidenum">
              <a:rPr lang="en-GB"/>
              <a:pPr/>
              <a:t>‹#›</a:t>
            </a:fld>
            <a:endParaRPr lang="en-GB"/>
          </a:p>
        </p:txBody>
      </p:sp>
    </p:spTree>
    <p:extLst>
      <p:ext uri="{BB962C8B-B14F-4D97-AF65-F5344CB8AC3E}">
        <p14:creationId xmlns:p14="http://schemas.microsoft.com/office/powerpoint/2010/main" val="19438219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51C74-109C-44D3-9C5A-D1C614EEC6F4}" type="slidenum">
              <a:rPr lang="en-GB"/>
              <a:pPr/>
              <a:t>1</a:t>
            </a:fld>
            <a:endParaRPr lang="en-GB" dirty="0"/>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r>
              <a:rPr lang="en-GB" dirty="0"/>
              <a:t>Intro me and what I do – DCS UKDC</a:t>
            </a:r>
          </a:p>
          <a:p>
            <a:endParaRPr lang="en-GB" dirty="0"/>
          </a:p>
        </p:txBody>
      </p:sp>
    </p:spTree>
    <p:extLst>
      <p:ext uri="{BB962C8B-B14F-4D97-AF65-F5344CB8AC3E}">
        <p14:creationId xmlns:p14="http://schemas.microsoft.com/office/powerpoint/2010/main" val="1563277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86737" name="Picture 1041" descr="main_image_large01"/>
          <p:cNvPicPr>
            <a:picLocks noChangeAspect="1" noChangeArrowheads="1"/>
          </p:cNvPicPr>
          <p:nvPr userDrawn="1"/>
        </p:nvPicPr>
        <p:blipFill>
          <a:blip r:embed="rId2" cstate="print"/>
          <a:srcRect t="26389"/>
          <a:stretch>
            <a:fillRect/>
          </a:stretch>
        </p:blipFill>
        <p:spPr bwMode="auto">
          <a:xfrm>
            <a:off x="0" y="0"/>
            <a:ext cx="9144000" cy="5300663"/>
          </a:xfrm>
          <a:prstGeom prst="rect">
            <a:avLst/>
          </a:prstGeom>
          <a:noFill/>
        </p:spPr>
      </p:pic>
      <p:sp>
        <p:nvSpPr>
          <p:cNvPr id="286735" name="Rectangle 1039"/>
          <p:cNvSpPr>
            <a:spLocks noChangeArrowheads="1"/>
          </p:cNvSpPr>
          <p:nvPr userDrawn="1"/>
        </p:nvSpPr>
        <p:spPr bwMode="auto">
          <a:xfrm>
            <a:off x="0" y="3429000"/>
            <a:ext cx="9144000" cy="3429000"/>
          </a:xfrm>
          <a:prstGeom prst="rect">
            <a:avLst/>
          </a:prstGeom>
          <a:solidFill>
            <a:schemeClr val="bg1"/>
          </a:solidFill>
          <a:ln w="12700" algn="ctr">
            <a:noFill/>
            <a:miter lim="800000"/>
            <a:headEnd/>
            <a:tailEnd/>
          </a:ln>
          <a:effectLst/>
        </p:spPr>
        <p:txBody>
          <a:bodyPr lIns="90488" tIns="44450" rIns="90488" bIns="44450" anchor="ctr">
            <a:spAutoFit/>
          </a:bodyPr>
          <a:lstStyle/>
          <a:p>
            <a:endParaRPr lang="en-GB"/>
          </a:p>
        </p:txBody>
      </p:sp>
      <p:pic>
        <p:nvPicPr>
          <p:cNvPr id="286738" name="Picture 1042" descr="main_image_large01"/>
          <p:cNvPicPr>
            <a:picLocks noChangeAspect="1" noChangeArrowheads="1"/>
          </p:cNvPicPr>
          <p:nvPr userDrawn="1"/>
        </p:nvPicPr>
        <p:blipFill>
          <a:blip r:embed="rId2" cstate="print"/>
          <a:srcRect t="26755" r="20000"/>
          <a:stretch>
            <a:fillRect/>
          </a:stretch>
        </p:blipFill>
        <p:spPr bwMode="auto">
          <a:xfrm>
            <a:off x="0" y="0"/>
            <a:ext cx="9144000" cy="6858000"/>
          </a:xfrm>
          <a:prstGeom prst="rect">
            <a:avLst/>
          </a:prstGeom>
          <a:noFill/>
        </p:spPr>
      </p:pic>
      <p:sp>
        <p:nvSpPr>
          <p:cNvPr id="286723" name="Rectangle 1027"/>
          <p:cNvSpPr>
            <a:spLocks noGrp="1" noChangeArrowheads="1"/>
          </p:cNvSpPr>
          <p:nvPr>
            <p:ph type="ctrTitle" sz="quarter"/>
          </p:nvPr>
        </p:nvSpPr>
        <p:spPr>
          <a:xfrm>
            <a:off x="2533650" y="4878388"/>
            <a:ext cx="6215063" cy="1001712"/>
          </a:xfrm>
        </p:spPr>
        <p:txBody>
          <a:bodyPr anchor="t"/>
          <a:lstStyle>
            <a:lvl1pPr>
              <a:defRPr/>
            </a:lvl1pPr>
          </a:lstStyle>
          <a:p>
            <a:r>
              <a:rPr lang="en-GB"/>
              <a:t>Click to edit Master title style</a:t>
            </a:r>
          </a:p>
        </p:txBody>
      </p:sp>
      <p:sp>
        <p:nvSpPr>
          <p:cNvPr id="286730" name="Text Box 1034"/>
          <p:cNvSpPr txBox="1">
            <a:spLocks noChangeArrowheads="1"/>
          </p:cNvSpPr>
          <p:nvPr userDrawn="1"/>
        </p:nvSpPr>
        <p:spPr bwMode="auto">
          <a:xfrm>
            <a:off x="57150" y="6599238"/>
            <a:ext cx="9361488" cy="214312"/>
          </a:xfrm>
          <a:prstGeom prst="rect">
            <a:avLst/>
          </a:prstGeom>
          <a:noFill/>
          <a:ln w="9525">
            <a:noFill/>
            <a:miter lim="800000"/>
            <a:headEnd/>
            <a:tailEnd/>
          </a:ln>
          <a:effectLst/>
        </p:spPr>
        <p:txBody>
          <a:bodyPr>
            <a:spAutoFit/>
          </a:bodyPr>
          <a:lstStyle/>
          <a:p>
            <a:pPr algn="l" eaLnBrk="0" hangingPunct="0"/>
            <a:r>
              <a:rPr lang="en-GB" sz="1000" b="0" u="none" dirty="0">
                <a:solidFill>
                  <a:schemeClr val="bg1"/>
                </a:solidFill>
              </a:rPr>
              <a:t>Copyright </a:t>
            </a:r>
            <a:r>
              <a:rPr lang="en-US" sz="1000" b="0" u="none" dirty="0">
                <a:solidFill>
                  <a:schemeClr val="bg1"/>
                </a:solidFill>
                <a:cs typeface="Arial" pitchFamily="34" charset="0"/>
              </a:rPr>
              <a:t>© </a:t>
            </a:r>
            <a:r>
              <a:rPr lang="en-US" sz="1000" b="0" u="none" dirty="0" smtClean="0">
                <a:solidFill>
                  <a:schemeClr val="bg1"/>
                </a:solidFill>
                <a:cs typeface="Arial" pitchFamily="34" charset="0"/>
              </a:rPr>
              <a:t>2011 </a:t>
            </a:r>
            <a:r>
              <a:rPr lang="en-US" sz="1000" b="0" u="none" dirty="0">
                <a:solidFill>
                  <a:schemeClr val="bg1"/>
                </a:solidFill>
                <a:cs typeface="Arial" pitchFamily="34" charset="0"/>
              </a:rPr>
              <a:t>Accenture.  All Rights Reserved.  Accenture, its logo, and Accenture High Performance Delivered are trademarks of Accenture.</a:t>
            </a:r>
          </a:p>
        </p:txBody>
      </p:sp>
      <p:pic>
        <p:nvPicPr>
          <p:cNvPr id="286741" name="Picture 1045"/>
          <p:cNvPicPr>
            <a:picLocks noChangeAspect="1" noChangeArrowheads="1"/>
          </p:cNvPicPr>
          <p:nvPr userDrawn="1"/>
        </p:nvPicPr>
        <p:blipFill>
          <a:blip r:embed="rId3" cstate="print"/>
          <a:srcRect/>
          <a:stretch>
            <a:fillRect/>
          </a:stretch>
        </p:blipFill>
        <p:spPr bwMode="auto">
          <a:xfrm>
            <a:off x="279400" y="2155825"/>
            <a:ext cx="3821113" cy="1885950"/>
          </a:xfrm>
          <a:prstGeom prst="rect">
            <a:avLst/>
          </a:prstGeom>
          <a:noFill/>
        </p:spPr>
      </p:pic>
      <p:sp>
        <p:nvSpPr>
          <p:cNvPr id="286742" name="Line 1046"/>
          <p:cNvSpPr>
            <a:spLocks noChangeShapeType="1"/>
          </p:cNvSpPr>
          <p:nvPr userDrawn="1"/>
        </p:nvSpPr>
        <p:spPr bwMode="auto">
          <a:xfrm>
            <a:off x="0" y="3424238"/>
            <a:ext cx="9144000" cy="0"/>
          </a:xfrm>
          <a:prstGeom prst="line">
            <a:avLst/>
          </a:prstGeom>
          <a:noFill/>
          <a:ln w="19050">
            <a:solidFill>
              <a:schemeClr val="bg1"/>
            </a:solidFill>
            <a:round/>
            <a:headEnd/>
            <a:tailEnd/>
          </a:ln>
          <a:effectLst/>
        </p:spPr>
        <p:txBody>
          <a:body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6050" y="161925"/>
            <a:ext cx="7018238" cy="1143000"/>
          </a:xfrm>
        </p:spPr>
        <p:txBody>
          <a:bodyPr/>
          <a:lstStyle/>
          <a:p>
            <a:r>
              <a:rPr lang="en-US" smtClean="0"/>
              <a:t>Click to edit Master title style</a:t>
            </a:r>
            <a:endParaRPr lang="en-GB"/>
          </a:p>
        </p:txBody>
      </p:sp>
      <p:sp>
        <p:nvSpPr>
          <p:cNvPr id="3" name="Content Placeholder 2"/>
          <p:cNvSpPr>
            <a:spLocks noGrp="1"/>
          </p:cNvSpPr>
          <p:nvPr>
            <p:ph idx="1"/>
          </p:nvPr>
        </p:nvSpPr>
        <p:spPr>
          <a:xfrm>
            <a:off x="301625" y="1520825"/>
            <a:ext cx="8266819" cy="48244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Slide Number Placeholder 3"/>
          <p:cNvSpPr>
            <a:spLocks noGrp="1"/>
          </p:cNvSpPr>
          <p:nvPr>
            <p:ph type="sldNum" sz="quarter" idx="10"/>
          </p:nvPr>
        </p:nvSpPr>
        <p:spPr/>
        <p:txBody>
          <a:bodyPr/>
          <a:lstStyle>
            <a:lvl1pPr>
              <a:defRPr/>
            </a:lvl1pPr>
          </a:lstStyle>
          <a:p>
            <a:fld id="{1AC2B99E-7ADD-40DD-B580-37386A7ED51A}" type="slidenum">
              <a:rPr lang="en-GB"/>
              <a:pPr/>
              <a:t>‹#›</a:t>
            </a:fld>
            <a:endParaRPr lang="en-GB"/>
          </a:p>
        </p:txBody>
      </p:sp>
      <p:sp>
        <p:nvSpPr>
          <p:cNvPr id="6" name="Footer Placeholder 5"/>
          <p:cNvSpPr>
            <a:spLocks noGrp="1" noChangeArrowheads="1"/>
          </p:cNvSpPr>
          <p:nvPr>
            <p:ph type="ftr" sz="quarter" idx="3"/>
          </p:nvPr>
        </p:nvSpPr>
        <p:spPr bwMode="auto">
          <a:xfrm>
            <a:off x="0" y="63881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800" b="0" u="none">
                <a:solidFill>
                  <a:schemeClr val="tx1"/>
                </a:solidFill>
              </a:defRPr>
            </a:lvl1pPr>
          </a:lstStyle>
          <a:p>
            <a:r>
              <a:rPr lang="en-GB" dirty="0" smtClean="0"/>
              <a:t>Confidential: For Internal Use Only. Copyright © 2011 Accenture. All Rights Reserved.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2CD93D85-18FE-47CA-8000-2377507DD130}" type="slidenum">
              <a:rPr lang="en-GB"/>
              <a:pPr/>
              <a:t>‹#›</a:t>
            </a:fld>
            <a:endParaRPr lang="en-GB"/>
          </a:p>
        </p:txBody>
      </p:sp>
      <p:sp>
        <p:nvSpPr>
          <p:cNvPr id="6" name="Footer Placeholder 5"/>
          <p:cNvSpPr>
            <a:spLocks noGrp="1" noChangeArrowheads="1"/>
          </p:cNvSpPr>
          <p:nvPr>
            <p:ph type="ftr" sz="quarter" idx="3"/>
          </p:nvPr>
        </p:nvSpPr>
        <p:spPr bwMode="auto">
          <a:xfrm>
            <a:off x="0" y="63881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800" b="0" u="none">
                <a:solidFill>
                  <a:schemeClr val="tx1"/>
                </a:solidFill>
              </a:defRPr>
            </a:lvl1pPr>
          </a:lstStyle>
          <a:p>
            <a:r>
              <a:rPr lang="en-GB" dirty="0" smtClean="0"/>
              <a:t>Confidential: For Internal Use Only. Copyright © 2011 Accenture. All Rights Reserved.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1625" y="1520826"/>
            <a:ext cx="3944938" cy="47884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398963" y="1520826"/>
            <a:ext cx="3946525" cy="47884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DCA59AA9-FEF5-496C-878C-5EB6D564A617}" type="slidenum">
              <a:rPr lang="en-GB"/>
              <a:pPr/>
              <a:t>‹#›</a:t>
            </a:fld>
            <a:endParaRPr lang="en-GB"/>
          </a:p>
        </p:txBody>
      </p:sp>
      <p:sp>
        <p:nvSpPr>
          <p:cNvPr id="7" name="Title 1"/>
          <p:cNvSpPr>
            <a:spLocks noGrp="1"/>
          </p:cNvSpPr>
          <p:nvPr>
            <p:ph type="title"/>
          </p:nvPr>
        </p:nvSpPr>
        <p:spPr>
          <a:xfrm>
            <a:off x="146050" y="161925"/>
            <a:ext cx="7018238" cy="1143000"/>
          </a:xfrm>
        </p:spPr>
        <p:txBody>
          <a:bodyPr/>
          <a:lstStyle/>
          <a:p>
            <a:r>
              <a:rPr lang="en-US" smtClean="0"/>
              <a:t>Click to edit Master title style</a:t>
            </a:r>
            <a:endParaRPr lang="en-GB"/>
          </a:p>
        </p:txBody>
      </p:sp>
      <p:sp>
        <p:nvSpPr>
          <p:cNvPr id="8" name="Rectangle 5"/>
          <p:cNvSpPr>
            <a:spLocks noGrp="1" noChangeArrowheads="1"/>
          </p:cNvSpPr>
          <p:nvPr>
            <p:ph type="ftr" sz="quarter" idx="3"/>
          </p:nvPr>
        </p:nvSpPr>
        <p:spPr bwMode="auto">
          <a:xfrm>
            <a:off x="0" y="63881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800" b="0" u="none">
                <a:solidFill>
                  <a:schemeClr val="tx1"/>
                </a:solidFill>
              </a:defRPr>
            </a:lvl1pPr>
          </a:lstStyle>
          <a:p>
            <a:r>
              <a:rPr lang="en-GB" dirty="0" smtClean="0"/>
              <a:t>Confidential: For Internal Use Only. Copyright © 2011 Accenture. All Rights Reserved.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D5FEC7B2-215D-4BDF-AE6D-E449143B21A7}" type="slidenum">
              <a:rPr lang="en-GB"/>
              <a:pPr/>
              <a:t>‹#›</a:t>
            </a:fld>
            <a:endParaRPr lang="en-GB"/>
          </a:p>
        </p:txBody>
      </p:sp>
      <p:sp>
        <p:nvSpPr>
          <p:cNvPr id="5" name="Title 1"/>
          <p:cNvSpPr>
            <a:spLocks noGrp="1"/>
          </p:cNvSpPr>
          <p:nvPr>
            <p:ph type="title"/>
          </p:nvPr>
        </p:nvSpPr>
        <p:spPr>
          <a:xfrm>
            <a:off x="146050" y="161925"/>
            <a:ext cx="7018238" cy="1143000"/>
          </a:xfrm>
        </p:spPr>
        <p:txBody>
          <a:bodyPr/>
          <a:lstStyle/>
          <a:p>
            <a:r>
              <a:rPr lang="en-US" smtClean="0"/>
              <a:t>Click to edit Master title style</a:t>
            </a:r>
            <a:endParaRPr lang="en-GB"/>
          </a:p>
        </p:txBody>
      </p:sp>
      <p:sp>
        <p:nvSpPr>
          <p:cNvPr id="6" name="Footer Placeholder 5"/>
          <p:cNvSpPr>
            <a:spLocks noGrp="1" noChangeArrowheads="1"/>
          </p:cNvSpPr>
          <p:nvPr>
            <p:ph type="ftr" sz="quarter" idx="3"/>
          </p:nvPr>
        </p:nvSpPr>
        <p:spPr bwMode="auto">
          <a:xfrm>
            <a:off x="0" y="63881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800" b="0" u="none">
                <a:solidFill>
                  <a:schemeClr val="tx1"/>
                </a:solidFill>
              </a:defRPr>
            </a:lvl1pPr>
          </a:lstStyle>
          <a:p>
            <a:r>
              <a:rPr lang="en-GB" dirty="0" smtClean="0"/>
              <a:t>Confidential: For Internal Use Only. Copyright © 2011 Accenture. All Rights Reserved.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86150AA-D777-4E3D-AC3F-BEB1E4C2F543}" type="slidenum">
              <a:rPr lang="en-GB"/>
              <a:pPr/>
              <a:t>‹#›</a:t>
            </a:fld>
            <a:endParaRPr lang="en-GB"/>
          </a:p>
        </p:txBody>
      </p:sp>
      <p:sp>
        <p:nvSpPr>
          <p:cNvPr id="4" name="Rectangle 5"/>
          <p:cNvSpPr>
            <a:spLocks noGrp="1" noChangeArrowheads="1"/>
          </p:cNvSpPr>
          <p:nvPr>
            <p:ph type="ftr" sz="quarter" idx="3"/>
          </p:nvPr>
        </p:nvSpPr>
        <p:spPr bwMode="auto">
          <a:xfrm>
            <a:off x="0" y="63881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800" b="0" u="none">
                <a:solidFill>
                  <a:schemeClr val="tx1"/>
                </a:solidFill>
              </a:defRPr>
            </a:lvl1pPr>
          </a:lstStyle>
          <a:p>
            <a:r>
              <a:rPr lang="en-GB" dirty="0" smtClean="0"/>
              <a:t>Confidential: For Internal Use Only. Copyright © 2011 Accenture. All Rights Reserved.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5237"/>
            <a:ext cx="8229600" cy="4525963"/>
          </a:xfrm>
        </p:spPr>
        <p:txBody>
          <a:bodyPr/>
          <a:lstStyle>
            <a:lvl1pPr>
              <a:defRPr>
                <a:solidFill>
                  <a:srgbClr val="DE4610"/>
                </a:solidFill>
              </a:defRPr>
            </a:lvl1pPr>
            <a:lvl2pPr>
              <a:defRPr/>
            </a:lvl2pPr>
            <a:lvl3pPr>
              <a:defRPr/>
            </a:lvl3pPr>
            <a:lvl4pPr>
              <a:defRPr baseline="0"/>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itle 1"/>
          <p:cNvSpPr>
            <a:spLocks noGrp="1"/>
          </p:cNvSpPr>
          <p:nvPr>
            <p:ph type="title"/>
          </p:nvPr>
        </p:nvSpPr>
        <p:spPr>
          <a:xfrm>
            <a:off x="457200" y="183228"/>
            <a:ext cx="8229600" cy="868362"/>
          </a:xfrm>
        </p:spPr>
        <p:txBody>
          <a:bodyPr>
            <a:noAutofit/>
          </a:bodyPr>
          <a:lstStyle>
            <a:lvl1pPr>
              <a:defRPr sz="2600">
                <a:solidFill>
                  <a:srgbClr val="003344"/>
                </a:solidFill>
              </a:defRPr>
            </a:lvl1pPr>
          </a:lstStyle>
          <a:p>
            <a:r>
              <a:rPr lang="en-US" smtClean="0"/>
              <a:t>Click to edit Master title style</a:t>
            </a:r>
            <a:endParaRPr lang="en-GB" dirty="0"/>
          </a:p>
        </p:txBody>
      </p:sp>
      <p:sp>
        <p:nvSpPr>
          <p:cNvPr id="6" name="Footer Placeholder 5"/>
          <p:cNvSpPr>
            <a:spLocks noGrp="1" noChangeArrowheads="1"/>
          </p:cNvSpPr>
          <p:nvPr>
            <p:ph type="ftr" sz="quarter" idx="3"/>
          </p:nvPr>
        </p:nvSpPr>
        <p:spPr bwMode="auto">
          <a:xfrm>
            <a:off x="0" y="63881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800" b="0" u="none">
                <a:solidFill>
                  <a:schemeClr val="tx1"/>
                </a:solidFill>
              </a:defRPr>
            </a:lvl1pPr>
          </a:lstStyle>
          <a:p>
            <a:r>
              <a:rPr lang="en-GB" dirty="0" smtClean="0"/>
              <a:t>Confidential: For Internal Use Only. Copyright © 2011 Accenture. All Rights Reserved.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5707" name="Picture 11" descr="main_image_large01"/>
          <p:cNvPicPr>
            <a:picLocks noChangeAspect="1" noChangeArrowheads="1"/>
          </p:cNvPicPr>
          <p:nvPr userDrawn="1"/>
        </p:nvPicPr>
        <p:blipFill>
          <a:blip r:embed="rId9" cstate="print"/>
          <a:srcRect l="19885" t="14830" r="23786" b="37668"/>
          <a:stretch>
            <a:fillRect/>
          </a:stretch>
        </p:blipFill>
        <p:spPr bwMode="auto">
          <a:xfrm>
            <a:off x="7308304" y="0"/>
            <a:ext cx="1835696" cy="1268413"/>
          </a:xfrm>
          <a:prstGeom prst="rect">
            <a:avLst/>
          </a:prstGeom>
          <a:noFill/>
        </p:spPr>
      </p:pic>
      <p:sp>
        <p:nvSpPr>
          <p:cNvPr id="285699" name="Rectangle 3"/>
          <p:cNvSpPr>
            <a:spLocks noGrp="1" noChangeArrowheads="1"/>
          </p:cNvSpPr>
          <p:nvPr>
            <p:ph type="body" idx="1"/>
          </p:nvPr>
        </p:nvSpPr>
        <p:spPr bwMode="auto">
          <a:xfrm>
            <a:off x="301625" y="1882775"/>
            <a:ext cx="8043863" cy="411321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85700" name="Rectangle 4"/>
          <p:cNvSpPr>
            <a:spLocks noGrp="1" noChangeArrowheads="1"/>
          </p:cNvSpPr>
          <p:nvPr>
            <p:ph type="sldNum" sz="quarter" idx="4"/>
          </p:nvPr>
        </p:nvSpPr>
        <p:spPr bwMode="auto">
          <a:xfrm>
            <a:off x="7269163" y="6526213"/>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eaLnBrk="0" hangingPunct="0">
              <a:spcBef>
                <a:spcPct val="0"/>
              </a:spcBef>
              <a:defRPr sz="1000" b="0" u="none">
                <a:solidFill>
                  <a:schemeClr val="tx1"/>
                </a:solidFill>
              </a:defRPr>
            </a:lvl1pPr>
          </a:lstStyle>
          <a:p>
            <a:fld id="{A8FC0E5B-4397-452B-B92C-5FB7ECCB9D50}" type="slidenum">
              <a:rPr lang="en-GB"/>
              <a:pPr/>
              <a:t>‹#›</a:t>
            </a:fld>
            <a:endParaRPr lang="en-GB"/>
          </a:p>
        </p:txBody>
      </p:sp>
      <p:sp>
        <p:nvSpPr>
          <p:cNvPr id="285701" name="Rectangle 5"/>
          <p:cNvSpPr>
            <a:spLocks noGrp="1" noChangeArrowheads="1"/>
          </p:cNvSpPr>
          <p:nvPr>
            <p:ph type="ftr" sz="quarter" idx="3"/>
          </p:nvPr>
        </p:nvSpPr>
        <p:spPr bwMode="auto">
          <a:xfrm>
            <a:off x="0" y="6388100"/>
            <a:ext cx="28956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defRPr sz="800" b="0" u="none">
                <a:solidFill>
                  <a:schemeClr val="tx1"/>
                </a:solidFill>
              </a:defRPr>
            </a:lvl1pPr>
          </a:lstStyle>
          <a:p>
            <a:r>
              <a:rPr lang="en-GB" dirty="0" smtClean="0"/>
              <a:t>Confidential: For Internal Use Only. Copyright © 2011 Accenture. All Rights Reserved. </a:t>
            </a:r>
          </a:p>
        </p:txBody>
      </p:sp>
      <p:sp>
        <p:nvSpPr>
          <p:cNvPr id="285702" name="Rectangle 6"/>
          <p:cNvSpPr>
            <a:spLocks noGrp="1" noChangeArrowheads="1"/>
          </p:cNvSpPr>
          <p:nvPr>
            <p:ph type="title"/>
          </p:nvPr>
        </p:nvSpPr>
        <p:spPr bwMode="auto">
          <a:xfrm>
            <a:off x="590550" y="523875"/>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285705" name="AC Banner"/>
          <p:cNvSpPr>
            <a:spLocks noChangeArrowheads="1"/>
          </p:cNvSpPr>
          <p:nvPr userDrawn="1"/>
        </p:nvSpPr>
        <p:spPr bwMode="auto">
          <a:xfrm>
            <a:off x="0" y="-1588"/>
            <a:ext cx="7359650" cy="1270001"/>
          </a:xfrm>
          <a:prstGeom prst="rect">
            <a:avLst/>
          </a:prstGeom>
          <a:solidFill>
            <a:srgbClr val="CC9966"/>
          </a:solidFill>
          <a:ln w="12700">
            <a:noFill/>
            <a:miter lim="800000"/>
            <a:headEnd/>
            <a:tailEnd/>
          </a:ln>
          <a:effectLst/>
        </p:spPr>
        <p:txBody>
          <a:bodyPr wrap="none" anchor="ctr"/>
          <a:lstStyle/>
          <a:p>
            <a:endParaRPr lang="en-GB"/>
          </a:p>
        </p:txBody>
      </p:sp>
      <p:sp>
        <p:nvSpPr>
          <p:cNvPr id="285710" name="Rectangle 14"/>
          <p:cNvSpPr>
            <a:spLocks noChangeArrowheads="1"/>
          </p:cNvSpPr>
          <p:nvPr userDrawn="1"/>
        </p:nvSpPr>
        <p:spPr bwMode="auto">
          <a:xfrm>
            <a:off x="287338" y="549275"/>
            <a:ext cx="7772400" cy="1143000"/>
          </a:xfrm>
          <a:prstGeom prst="rect">
            <a:avLst/>
          </a:prstGeom>
          <a:noFill/>
          <a:ln w="9525">
            <a:noFill/>
            <a:miter lim="800000"/>
            <a:headEnd/>
            <a:tailEnd/>
          </a:ln>
          <a:effectLst/>
        </p:spPr>
        <p:txBody>
          <a:bodyPr/>
          <a:lstStyle/>
          <a:p>
            <a:pPr marL="58738" algn="l" eaLnBrk="0" hangingPunct="0">
              <a:lnSpc>
                <a:spcPct val="100000"/>
              </a:lnSpc>
              <a:spcBef>
                <a:spcPct val="0"/>
              </a:spcBef>
            </a:pPr>
            <a:endParaRPr lang="en-US" sz="2800" u="none">
              <a:solidFill>
                <a:schemeClr val="bg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9" r:id="rId5"/>
    <p:sldLayoutId id="2147483670" r:id="rId6"/>
    <p:sldLayoutId id="2147483671" r:id="rId7"/>
  </p:sldLayoutIdLst>
  <p:hf hdr="0" ftr="0" dt="0"/>
  <p:txStyles>
    <p:titleStyle>
      <a:lvl1pPr marL="58738" algn="l" rtl="0" eaLnBrk="0" fontAlgn="base" hangingPunct="0">
        <a:spcBef>
          <a:spcPct val="0"/>
        </a:spcBef>
        <a:spcAft>
          <a:spcPct val="0"/>
        </a:spcAft>
        <a:defRPr sz="2800" b="1">
          <a:solidFill>
            <a:schemeClr val="bg1"/>
          </a:solidFill>
          <a:latin typeface="+mj-lt"/>
          <a:ea typeface="+mj-ea"/>
          <a:cs typeface="+mj-cs"/>
        </a:defRPr>
      </a:lvl1pPr>
      <a:lvl2pPr marL="58738" algn="l" rtl="0" eaLnBrk="0" fontAlgn="base" hangingPunct="0">
        <a:spcBef>
          <a:spcPct val="0"/>
        </a:spcBef>
        <a:spcAft>
          <a:spcPct val="0"/>
        </a:spcAft>
        <a:defRPr sz="2800" b="1">
          <a:solidFill>
            <a:schemeClr val="bg1"/>
          </a:solidFill>
          <a:latin typeface="Arial" pitchFamily="34" charset="0"/>
        </a:defRPr>
      </a:lvl2pPr>
      <a:lvl3pPr marL="58738" algn="l" rtl="0" eaLnBrk="0" fontAlgn="base" hangingPunct="0">
        <a:spcBef>
          <a:spcPct val="0"/>
        </a:spcBef>
        <a:spcAft>
          <a:spcPct val="0"/>
        </a:spcAft>
        <a:defRPr sz="2800" b="1">
          <a:solidFill>
            <a:schemeClr val="bg1"/>
          </a:solidFill>
          <a:latin typeface="Arial" pitchFamily="34" charset="0"/>
        </a:defRPr>
      </a:lvl3pPr>
      <a:lvl4pPr marL="58738" algn="l" rtl="0" eaLnBrk="0" fontAlgn="base" hangingPunct="0">
        <a:spcBef>
          <a:spcPct val="0"/>
        </a:spcBef>
        <a:spcAft>
          <a:spcPct val="0"/>
        </a:spcAft>
        <a:defRPr sz="2800" b="1">
          <a:solidFill>
            <a:schemeClr val="bg1"/>
          </a:solidFill>
          <a:latin typeface="Arial" pitchFamily="34" charset="0"/>
        </a:defRPr>
      </a:lvl4pPr>
      <a:lvl5pPr marL="58738" algn="l" rtl="0" eaLnBrk="0" fontAlgn="base" hangingPunct="0">
        <a:spcBef>
          <a:spcPct val="0"/>
        </a:spcBef>
        <a:spcAft>
          <a:spcPct val="0"/>
        </a:spcAft>
        <a:defRPr sz="2800" b="1">
          <a:solidFill>
            <a:schemeClr val="bg1"/>
          </a:solidFill>
          <a:latin typeface="Arial" pitchFamily="34" charset="0"/>
        </a:defRPr>
      </a:lvl5pPr>
      <a:lvl6pPr marL="515938" algn="l" rtl="0" eaLnBrk="0" fontAlgn="base" hangingPunct="0">
        <a:spcBef>
          <a:spcPct val="0"/>
        </a:spcBef>
        <a:spcAft>
          <a:spcPct val="0"/>
        </a:spcAft>
        <a:defRPr sz="2800" b="1">
          <a:solidFill>
            <a:schemeClr val="bg1"/>
          </a:solidFill>
          <a:latin typeface="Arial" pitchFamily="34" charset="0"/>
        </a:defRPr>
      </a:lvl6pPr>
      <a:lvl7pPr marL="973138" algn="l" rtl="0" eaLnBrk="0" fontAlgn="base" hangingPunct="0">
        <a:spcBef>
          <a:spcPct val="0"/>
        </a:spcBef>
        <a:spcAft>
          <a:spcPct val="0"/>
        </a:spcAft>
        <a:defRPr sz="2800" b="1">
          <a:solidFill>
            <a:schemeClr val="bg1"/>
          </a:solidFill>
          <a:latin typeface="Arial" pitchFamily="34" charset="0"/>
        </a:defRPr>
      </a:lvl7pPr>
      <a:lvl8pPr marL="1430338" algn="l" rtl="0" eaLnBrk="0" fontAlgn="base" hangingPunct="0">
        <a:spcBef>
          <a:spcPct val="0"/>
        </a:spcBef>
        <a:spcAft>
          <a:spcPct val="0"/>
        </a:spcAft>
        <a:defRPr sz="2800" b="1">
          <a:solidFill>
            <a:schemeClr val="bg1"/>
          </a:solidFill>
          <a:latin typeface="Arial" pitchFamily="34" charset="0"/>
        </a:defRPr>
      </a:lvl8pPr>
      <a:lvl9pPr marL="1887538" algn="l" rtl="0" eaLnBrk="0" fontAlgn="base" hangingPunct="0">
        <a:spcBef>
          <a:spcPct val="0"/>
        </a:spcBef>
        <a:spcAft>
          <a:spcPct val="0"/>
        </a:spcAft>
        <a:defRPr sz="28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000">
          <a:solidFill>
            <a:schemeClr val="tx1"/>
          </a:solidFill>
          <a:latin typeface="+mn-lt"/>
        </a:defRPr>
      </a:lvl2pPr>
      <a:lvl3pPr marL="1143000" indent="-228600" algn="l" rtl="0" eaLnBrk="0" fontAlgn="base" hangingPunct="0">
        <a:spcBef>
          <a:spcPct val="20000"/>
        </a:spcBef>
        <a:spcAft>
          <a:spcPct val="0"/>
        </a:spcAft>
        <a:buClr>
          <a:schemeClr val="tx1"/>
        </a:buClr>
        <a:buChar char="•"/>
        <a:defRPr>
          <a:solidFill>
            <a:schemeClr val="tx1"/>
          </a:solidFill>
          <a:latin typeface="+mn-lt"/>
        </a:defRPr>
      </a:lvl3pPr>
      <a:lvl4pPr marL="1600200" indent="-228600" algn="l" rtl="0" eaLnBrk="0" fontAlgn="base" hangingPunct="0">
        <a:spcBef>
          <a:spcPct val="20000"/>
        </a:spcBef>
        <a:spcAft>
          <a:spcPct val="0"/>
        </a:spcAft>
        <a:buClr>
          <a:schemeClr val="tx1"/>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Char char="•"/>
        <a:defRPr sz="1400">
          <a:solidFill>
            <a:schemeClr val="tx1"/>
          </a:solidFill>
          <a:latin typeface="+mn-lt"/>
        </a:defRPr>
      </a:lvl5pPr>
      <a:lvl6pPr marL="2514600" indent="-228600" algn="l" rtl="0" eaLnBrk="0" fontAlgn="base" hangingPunct="0">
        <a:spcBef>
          <a:spcPct val="20000"/>
        </a:spcBef>
        <a:spcAft>
          <a:spcPct val="0"/>
        </a:spcAft>
        <a:buClr>
          <a:schemeClr val="tx1"/>
        </a:buClr>
        <a:buChar char="•"/>
        <a:defRPr sz="1400">
          <a:solidFill>
            <a:schemeClr val="tx1"/>
          </a:solidFill>
          <a:latin typeface="+mn-lt"/>
        </a:defRPr>
      </a:lvl6pPr>
      <a:lvl7pPr marL="2971800" indent="-228600" algn="l" rtl="0" eaLnBrk="0" fontAlgn="base" hangingPunct="0">
        <a:spcBef>
          <a:spcPct val="20000"/>
        </a:spcBef>
        <a:spcAft>
          <a:spcPct val="0"/>
        </a:spcAft>
        <a:buClr>
          <a:schemeClr val="tx1"/>
        </a:buClr>
        <a:buChar char="•"/>
        <a:defRPr sz="1400">
          <a:solidFill>
            <a:schemeClr val="tx1"/>
          </a:solidFill>
          <a:latin typeface="+mn-lt"/>
        </a:defRPr>
      </a:lvl7pPr>
      <a:lvl8pPr marL="3429000" indent="-228600" algn="l" rtl="0" eaLnBrk="0" fontAlgn="base" hangingPunct="0">
        <a:spcBef>
          <a:spcPct val="20000"/>
        </a:spcBef>
        <a:spcAft>
          <a:spcPct val="0"/>
        </a:spcAft>
        <a:buClr>
          <a:schemeClr val="tx1"/>
        </a:buClr>
        <a:buChar char="•"/>
        <a:defRPr sz="1400">
          <a:solidFill>
            <a:schemeClr val="tx1"/>
          </a:solidFill>
          <a:latin typeface="+mn-lt"/>
        </a:defRPr>
      </a:lvl8pPr>
      <a:lvl9pPr marL="3886200" indent="-228600" algn="l" rtl="0" eaLnBrk="0" fontAlgn="base" hangingPunct="0">
        <a:spcBef>
          <a:spcPct val="20000"/>
        </a:spcBef>
        <a:spcAft>
          <a:spcPct val="0"/>
        </a:spcAft>
        <a:buClr>
          <a:schemeClr val="tx1"/>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your.emailid@domain.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book/en/v2/Getting-Started-Installing-Git#Installing-from-Source" TargetMode="External"/><Relationship Id="rId2" Type="http://schemas.openxmlformats.org/officeDocument/2006/relationships/hyperlink" Target="http://git-scm.com/downloads" TargetMode="External"/><Relationship Id="rId1" Type="http://schemas.openxmlformats.org/officeDocument/2006/relationships/slideLayout" Target="../slideLayouts/slideLayout7.xml"/><Relationship Id="rId4" Type="http://schemas.openxmlformats.org/officeDocument/2006/relationships/hyperlink" Target="https://github.com/git/git/relea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2514600" y="4443413"/>
            <a:ext cx="6215063" cy="1001712"/>
          </a:xfrm>
        </p:spPr>
        <p:txBody>
          <a:bodyPr/>
          <a:lstStyle/>
          <a:p>
            <a:pPr>
              <a:lnSpc>
                <a:spcPct val="120000"/>
              </a:lnSpc>
            </a:pPr>
            <a:r>
              <a:rPr lang="en-GB" sz="2200" dirty="0"/>
              <a:t>Development Control Services</a:t>
            </a:r>
            <a:br>
              <a:rPr lang="en-GB" sz="2200" dirty="0"/>
            </a:br>
            <a:r>
              <a:rPr lang="en-GB" sz="2200" dirty="0" smtClean="0"/>
              <a:t>Overview on GIT</a:t>
            </a:r>
            <a:r>
              <a:rPr lang="en-GB" sz="2400" i="1" dirty="0"/>
              <a:t/>
            </a:r>
            <a:br>
              <a:rPr lang="en-GB" sz="2400" i="1" dirty="0"/>
            </a:br>
            <a:r>
              <a:rPr lang="en-GB" sz="1600" b="0" dirty="0" smtClean="0"/>
              <a:t>JAN 2016 (Internal Use Only)</a:t>
            </a:r>
            <a:br>
              <a:rPr lang="en-GB" sz="1600" b="0" dirty="0" smtClean="0"/>
            </a:br>
            <a:r>
              <a:rPr lang="en-GB" sz="1600" b="0" dirty="0" smtClean="0"/>
              <a:t>Presented By – Saurabh Suman</a:t>
            </a:r>
            <a:br>
              <a:rPr lang="en-GB" sz="1600" b="0" dirty="0" smtClean="0"/>
            </a:br>
            <a:endParaRPr lang="en-GB" sz="1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en-US" dirty="0" err="1"/>
              <a:t>git</a:t>
            </a:r>
            <a:r>
              <a:rPr lang="en-US" altLang="en-US" dirty="0"/>
              <a:t> </a:t>
            </a:r>
            <a:r>
              <a:rPr lang="en-US" altLang="en-US" dirty="0" err="1"/>
              <a:t>config</a:t>
            </a:r>
            <a:r>
              <a:rPr lang="en-US" altLang="en-US" dirty="0"/>
              <a:t>:</a:t>
            </a:r>
          </a:p>
          <a:p>
            <a:pPr lvl="1"/>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solidFill>
                  <a:schemeClr val="bg2"/>
                </a:solidFill>
                <a:latin typeface="Consolas" panose="020B0609020204030204" pitchFamily="49" charset="0"/>
                <a:cs typeface="Consolas" panose="020B0609020204030204" pitchFamily="49" charset="0"/>
              </a:rPr>
              <a:t> </a:t>
            </a:r>
            <a:r>
              <a:rPr lang="en-US" altLang="en-US" dirty="0" err="1">
                <a:solidFill>
                  <a:schemeClr val="bg2"/>
                </a:solidFill>
                <a:latin typeface="Consolas" panose="020B0609020204030204" pitchFamily="49" charset="0"/>
                <a:cs typeface="Consolas" panose="020B0609020204030204" pitchFamily="49" charset="0"/>
              </a:rPr>
              <a:t>config</a:t>
            </a:r>
            <a:r>
              <a:rPr lang="en-US" altLang="en-US" dirty="0">
                <a:solidFill>
                  <a:schemeClr val="bg2"/>
                </a:solidFill>
                <a:latin typeface="Consolas" panose="020B0609020204030204" pitchFamily="49" charset="0"/>
                <a:cs typeface="Consolas" panose="020B0609020204030204" pitchFamily="49" charset="0"/>
              </a:rPr>
              <a:t> --global user.name </a:t>
            </a:r>
            <a:r>
              <a:rPr lang="en-US" altLang="en-US" dirty="0" smtClean="0">
                <a:solidFill>
                  <a:schemeClr val="bg2"/>
                </a:solidFill>
                <a:latin typeface="Consolas" panose="020B0609020204030204" pitchFamily="49" charset="0"/>
                <a:cs typeface="Consolas" panose="020B0609020204030204" pitchFamily="49" charset="0"/>
              </a:rPr>
              <a:t>“Your Name“</a:t>
            </a:r>
          </a:p>
          <a:p>
            <a:pPr lvl="1"/>
            <a:r>
              <a:rPr lang="en-US" altLang="en-US" dirty="0" err="1" smtClean="0">
                <a:solidFill>
                  <a:schemeClr val="bg2"/>
                </a:solidFill>
                <a:latin typeface="Consolas" panose="020B0609020204030204" pitchFamily="49" charset="0"/>
                <a:cs typeface="Consolas" panose="020B0609020204030204" pitchFamily="49" charset="0"/>
              </a:rPr>
              <a:t>git</a:t>
            </a:r>
            <a:r>
              <a:rPr lang="en-US" altLang="en-US" dirty="0" smtClean="0">
                <a:solidFill>
                  <a:schemeClr val="bg2"/>
                </a:solidFill>
                <a:latin typeface="Consolas" panose="020B0609020204030204" pitchFamily="49" charset="0"/>
                <a:cs typeface="Consolas" panose="020B0609020204030204" pitchFamily="49" charset="0"/>
              </a:rPr>
              <a:t> </a:t>
            </a:r>
            <a:r>
              <a:rPr lang="en-US" altLang="en-US" dirty="0" err="1">
                <a:solidFill>
                  <a:schemeClr val="bg2"/>
                </a:solidFill>
                <a:latin typeface="Consolas" panose="020B0609020204030204" pitchFamily="49" charset="0"/>
                <a:cs typeface="Consolas" panose="020B0609020204030204" pitchFamily="49" charset="0"/>
              </a:rPr>
              <a:t>config</a:t>
            </a:r>
            <a:r>
              <a:rPr lang="en-US" altLang="en-US" dirty="0">
                <a:solidFill>
                  <a:schemeClr val="bg2"/>
                </a:solidFill>
                <a:latin typeface="Consolas" panose="020B0609020204030204" pitchFamily="49" charset="0"/>
                <a:cs typeface="Consolas" panose="020B0609020204030204" pitchFamily="49" charset="0"/>
              </a:rPr>
              <a:t> --global </a:t>
            </a:r>
            <a:r>
              <a:rPr lang="en-US" altLang="en-US" dirty="0" err="1">
                <a:solidFill>
                  <a:schemeClr val="bg2"/>
                </a:solidFill>
                <a:latin typeface="Consolas" panose="020B0609020204030204" pitchFamily="49" charset="0"/>
                <a:cs typeface="Consolas" panose="020B0609020204030204" pitchFamily="49" charset="0"/>
              </a:rPr>
              <a:t>user.email</a:t>
            </a:r>
            <a:r>
              <a:rPr lang="en-US" altLang="en-US" dirty="0">
                <a:solidFill>
                  <a:schemeClr val="bg2"/>
                </a:solidFill>
                <a:latin typeface="Consolas" panose="020B0609020204030204" pitchFamily="49" charset="0"/>
                <a:cs typeface="Consolas" panose="020B0609020204030204" pitchFamily="49" charset="0"/>
              </a:rPr>
              <a:t> </a:t>
            </a:r>
            <a:r>
              <a:rPr lang="en-US" altLang="en-US" dirty="0" smtClean="0">
                <a:solidFill>
                  <a:schemeClr val="bg2"/>
                </a:solidFill>
                <a:latin typeface="Consolas" panose="020B0609020204030204" pitchFamily="49" charset="0"/>
                <a:cs typeface="Consolas" panose="020B0609020204030204" pitchFamily="49" charset="0"/>
                <a:hlinkClick r:id="rId2"/>
              </a:rPr>
              <a:t>your.emailid@domain.com</a:t>
            </a:r>
            <a:r>
              <a:rPr lang="en-US" altLang="en-US" dirty="0" smtClean="0">
                <a:solidFill>
                  <a:schemeClr val="bg2"/>
                </a:solidFill>
                <a:latin typeface="Consolas" panose="020B0609020204030204" pitchFamily="49" charset="0"/>
                <a:cs typeface="Consolas" panose="020B0609020204030204" pitchFamily="49" charset="0"/>
              </a:rPr>
              <a:t> </a:t>
            </a:r>
          </a:p>
          <a:p>
            <a:pPr marL="457200" lvl="1" indent="0">
              <a:buNone/>
            </a:pPr>
            <a:r>
              <a:rPr lang="en-IN" altLang="en-US" dirty="0" smtClean="0">
                <a:solidFill>
                  <a:schemeClr val="bg2"/>
                </a:solidFill>
                <a:latin typeface="Consolas" panose="020B0609020204030204" pitchFamily="49" charset="0"/>
                <a:cs typeface="Consolas" panose="020B0609020204030204" pitchFamily="49" charset="0"/>
              </a:rPr>
              <a:t>(</a:t>
            </a:r>
            <a:r>
              <a:rPr lang="en-IN" dirty="0"/>
              <a:t>Sets the name </a:t>
            </a:r>
            <a:r>
              <a:rPr lang="en-IN" dirty="0" smtClean="0"/>
              <a:t>&amp; Email you </a:t>
            </a:r>
            <a:r>
              <a:rPr lang="en-IN" dirty="0"/>
              <a:t>want attached to your commit transactions</a:t>
            </a:r>
            <a:r>
              <a:rPr lang="en-IN" altLang="en-US" dirty="0" smtClean="0">
                <a:solidFill>
                  <a:schemeClr val="bg2"/>
                </a:solidFill>
                <a:latin typeface="Consolas" panose="020B0609020204030204" pitchFamily="49" charset="0"/>
                <a:cs typeface="Consolas" panose="020B0609020204030204" pitchFamily="49" charset="0"/>
              </a:rPr>
              <a:t>)</a:t>
            </a:r>
            <a:endParaRPr lang="en-US" altLang="en-US" dirty="0" smtClean="0">
              <a:solidFill>
                <a:schemeClr val="bg2"/>
              </a:solidFill>
              <a:latin typeface="Consolas" panose="020B0609020204030204" pitchFamily="49" charset="0"/>
              <a:cs typeface="Consolas" panose="020B0609020204030204" pitchFamily="49" charset="0"/>
            </a:endParaRPr>
          </a:p>
          <a:p>
            <a:pPr lvl="1"/>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solidFill>
                  <a:schemeClr val="bg2"/>
                </a:solidFill>
                <a:latin typeface="Consolas" panose="020B0609020204030204" pitchFamily="49" charset="0"/>
                <a:cs typeface="Consolas" panose="020B0609020204030204" pitchFamily="49" charset="0"/>
              </a:rPr>
              <a:t> </a:t>
            </a:r>
            <a:r>
              <a:rPr lang="en-US" altLang="en-US" dirty="0" err="1">
                <a:solidFill>
                  <a:schemeClr val="bg2"/>
                </a:solidFill>
                <a:latin typeface="Consolas" panose="020B0609020204030204" pitchFamily="49" charset="0"/>
                <a:cs typeface="Consolas" panose="020B0609020204030204" pitchFamily="49" charset="0"/>
              </a:rPr>
              <a:t>config</a:t>
            </a:r>
            <a:r>
              <a:rPr lang="en-US" altLang="en-US" dirty="0">
                <a:solidFill>
                  <a:schemeClr val="bg2"/>
                </a:solidFill>
                <a:latin typeface="Consolas" panose="020B0609020204030204" pitchFamily="49" charset="0"/>
                <a:cs typeface="Consolas" panose="020B0609020204030204" pitchFamily="49" charset="0"/>
              </a:rPr>
              <a:t> --global </a:t>
            </a:r>
            <a:r>
              <a:rPr lang="en-US" altLang="en-US" dirty="0" err="1" smtClean="0">
                <a:solidFill>
                  <a:schemeClr val="bg2"/>
                </a:solidFill>
                <a:latin typeface="Consolas" panose="020B0609020204030204" pitchFamily="49" charset="0"/>
                <a:cs typeface="Consolas" panose="020B0609020204030204" pitchFamily="49" charset="0"/>
              </a:rPr>
              <a:t>color.ui</a:t>
            </a:r>
            <a:r>
              <a:rPr lang="en-US" altLang="en-US" dirty="0" smtClean="0">
                <a:solidFill>
                  <a:schemeClr val="bg2"/>
                </a:solidFill>
                <a:latin typeface="Consolas" panose="020B0609020204030204" pitchFamily="49" charset="0"/>
                <a:cs typeface="Consolas" panose="020B0609020204030204" pitchFamily="49" charset="0"/>
              </a:rPr>
              <a:t> auto</a:t>
            </a:r>
            <a:endParaRPr lang="en-US" altLang="en-US" dirty="0">
              <a:solidFill>
                <a:schemeClr val="bg2"/>
              </a:solidFill>
              <a:latin typeface="Consolas" panose="020B0609020204030204" pitchFamily="49" charset="0"/>
              <a:cs typeface="Consolas" panose="020B0609020204030204" pitchFamily="49" charset="0"/>
            </a:endParaRPr>
          </a:p>
          <a:p>
            <a:r>
              <a:rPr lang="en-US" altLang="en-US" dirty="0"/>
              <a:t>You only need to do this </a:t>
            </a:r>
            <a:r>
              <a:rPr lang="en-US" altLang="en-US" dirty="0" smtClean="0"/>
              <a:t>once</a:t>
            </a:r>
            <a:endParaRPr lang="en-US" altLang="en-US" dirty="0"/>
          </a:p>
          <a:p>
            <a:r>
              <a:rPr lang="en-US" altLang="en-US" dirty="0"/>
              <a:t>If you want to use a different name/email address for a particular project, you can change it for just that project</a:t>
            </a:r>
          </a:p>
          <a:p>
            <a:pPr lvl="1"/>
            <a:r>
              <a:rPr lang="en-US" altLang="en-US" dirty="0">
                <a:solidFill>
                  <a:schemeClr val="bg2"/>
                </a:solidFill>
                <a:latin typeface="Consolas" panose="020B0609020204030204" pitchFamily="49" charset="0"/>
                <a:cs typeface="Consolas" panose="020B0609020204030204" pitchFamily="49" charset="0"/>
              </a:rPr>
              <a:t>cd</a:t>
            </a:r>
            <a:r>
              <a:rPr lang="en-US" altLang="en-US" dirty="0"/>
              <a:t> to the project directory</a:t>
            </a:r>
          </a:p>
          <a:p>
            <a:pPr lvl="1"/>
            <a:r>
              <a:rPr lang="en-US" altLang="en-US" dirty="0"/>
              <a:t>Use the above commands, but leave out the </a:t>
            </a:r>
            <a:r>
              <a:rPr lang="en-US" altLang="en-US" dirty="0">
                <a:solidFill>
                  <a:schemeClr val="bg2"/>
                </a:solidFill>
                <a:latin typeface="Consolas" panose="020B0609020204030204" pitchFamily="49" charset="0"/>
                <a:cs typeface="Consolas" panose="020B0609020204030204" pitchFamily="49" charset="0"/>
              </a:rPr>
              <a:t>--global</a:t>
            </a:r>
          </a:p>
          <a:p>
            <a:pPr marL="0" indent="0">
              <a:buNone/>
            </a:pPr>
            <a:endParaRPr lang="en-US" altLang="en-US" dirty="0"/>
          </a:p>
        </p:txBody>
      </p:sp>
      <p:sp>
        <p:nvSpPr>
          <p:cNvPr id="3" name="Title 2"/>
          <p:cNvSpPr>
            <a:spLocks noGrp="1"/>
          </p:cNvSpPr>
          <p:nvPr>
            <p:ph type="title"/>
          </p:nvPr>
        </p:nvSpPr>
        <p:spPr/>
        <p:txBody>
          <a:bodyPr/>
          <a:lstStyle/>
          <a:p>
            <a:r>
              <a:rPr lang="en-US" altLang="en-US" dirty="0"/>
              <a:t>Introduce yourself to </a:t>
            </a:r>
            <a:r>
              <a:rPr lang="en-US" altLang="en-US" dirty="0" err="1"/>
              <a:t>Git</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10</a:t>
            </a:fld>
            <a:endParaRPr lang="en-GB"/>
          </a:p>
        </p:txBody>
      </p:sp>
    </p:spTree>
    <p:extLst>
      <p:ext uri="{BB962C8B-B14F-4D97-AF65-F5344CB8AC3E}">
        <p14:creationId xmlns:p14="http://schemas.microsoft.com/office/powerpoint/2010/main" val="401301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sz="2000" dirty="0">
                <a:solidFill>
                  <a:schemeClr val="tx1"/>
                </a:solidFill>
              </a:rPr>
              <a:t>The central repo holds two main branches with an infinite lifetime</a:t>
            </a:r>
            <a:r>
              <a:rPr lang="en-US" sz="2000" dirty="0" smtClean="0">
                <a:solidFill>
                  <a:schemeClr val="tx1"/>
                </a:solidFill>
              </a:rPr>
              <a:t>:</a:t>
            </a:r>
            <a:endParaRPr lang="en-US" altLang="en-US" sz="2000" dirty="0">
              <a:solidFill>
                <a:schemeClr val="tx1"/>
              </a:solidFill>
            </a:endParaRPr>
          </a:p>
          <a:p>
            <a:pPr marL="0" indent="0">
              <a:buNone/>
            </a:pPr>
            <a:r>
              <a:rPr lang="en-US" altLang="en-US" sz="2000" dirty="0">
                <a:solidFill>
                  <a:schemeClr val="tx1"/>
                </a:solidFill>
              </a:rPr>
              <a:t>•master</a:t>
            </a:r>
          </a:p>
          <a:p>
            <a:pPr marL="0" indent="0">
              <a:buNone/>
            </a:pPr>
            <a:r>
              <a:rPr lang="en-US" altLang="en-US" sz="2000" dirty="0">
                <a:solidFill>
                  <a:schemeClr val="tx1"/>
                </a:solidFill>
              </a:rPr>
              <a:t>•</a:t>
            </a:r>
            <a:r>
              <a:rPr lang="en-US" altLang="en-US" sz="2000" dirty="0" smtClean="0">
                <a:solidFill>
                  <a:schemeClr val="tx1"/>
                </a:solidFill>
              </a:rPr>
              <a:t>develop</a:t>
            </a:r>
            <a:endParaRPr lang="en-US" altLang="en-US" sz="2000" dirty="0">
              <a:solidFill>
                <a:schemeClr val="tx1"/>
              </a:solidFill>
            </a:endParaRPr>
          </a:p>
          <a:p>
            <a:pPr marL="0" indent="0">
              <a:buNone/>
            </a:pPr>
            <a:r>
              <a:rPr lang="en-US" altLang="en-US" sz="2000" dirty="0">
                <a:solidFill>
                  <a:schemeClr val="tx1"/>
                </a:solidFill>
              </a:rPr>
              <a:t>We consider origin/master to be the main branch where the source code of HEAD always reflects a production-ready state</a:t>
            </a:r>
            <a:r>
              <a:rPr lang="en-US" altLang="en-US" sz="2000" dirty="0" smtClean="0">
                <a:solidFill>
                  <a:schemeClr val="tx1"/>
                </a:solidFill>
              </a:rPr>
              <a:t>.</a:t>
            </a:r>
          </a:p>
          <a:p>
            <a:pPr marL="0" indent="0">
              <a:buNone/>
            </a:pPr>
            <a:endParaRPr lang="en-US" altLang="en-US" sz="2000" dirty="0" smtClean="0">
              <a:solidFill>
                <a:schemeClr val="tx1"/>
              </a:solidFill>
            </a:endParaRPr>
          </a:p>
          <a:p>
            <a:pPr marL="0" indent="0">
              <a:buNone/>
            </a:pPr>
            <a:r>
              <a:rPr lang="en-US" altLang="en-US" sz="2000" dirty="0">
                <a:solidFill>
                  <a:schemeClr val="tx1"/>
                </a:solidFill>
              </a:rPr>
              <a:t>We consider origin/develop to be the main branch where the source code of HEAD always reflects a state with the latest delivered development changes for the next release. Some would call this the “integration branch”. This is where any automatic nightly builds are built from.</a:t>
            </a:r>
          </a:p>
          <a:p>
            <a:pPr marL="0" indent="0">
              <a:buNone/>
            </a:pPr>
            <a:endParaRPr lang="en-US" altLang="en-US" sz="2000" dirty="0">
              <a:solidFill>
                <a:schemeClr val="tx1"/>
              </a:solidFill>
            </a:endParaRPr>
          </a:p>
          <a:p>
            <a:pPr marL="0" indent="0">
              <a:buNone/>
            </a:pPr>
            <a:r>
              <a:rPr lang="en-US" altLang="en-US" sz="2000" dirty="0">
                <a:solidFill>
                  <a:schemeClr val="tx1"/>
                </a:solidFill>
              </a:rPr>
              <a:t>When the source code in the develop branch reaches a stable point and is ready to be released, all of the changes should be merged back into master somehow and then tagged with a release number.</a:t>
            </a:r>
          </a:p>
          <a:p>
            <a:pPr marL="0" indent="0">
              <a:buNone/>
            </a:pPr>
            <a:endParaRPr lang="en-US" altLang="en-US" sz="2000" dirty="0">
              <a:solidFill>
                <a:schemeClr val="tx1"/>
              </a:solidFill>
            </a:endParaRPr>
          </a:p>
          <a:p>
            <a:pPr marL="0" indent="0">
              <a:buNone/>
            </a:pPr>
            <a:endParaRPr lang="en-US" altLang="en-US" dirty="0"/>
          </a:p>
        </p:txBody>
      </p:sp>
      <p:sp>
        <p:nvSpPr>
          <p:cNvPr id="3" name="Title 2"/>
          <p:cNvSpPr>
            <a:spLocks noGrp="1"/>
          </p:cNvSpPr>
          <p:nvPr>
            <p:ph type="title"/>
          </p:nvPr>
        </p:nvSpPr>
        <p:spPr/>
        <p:txBody>
          <a:bodyPr/>
          <a:lstStyle/>
          <a:p>
            <a:r>
              <a:rPr lang="en-US" altLang="en-US" dirty="0" err="1" smtClean="0"/>
              <a:t>Git</a:t>
            </a:r>
            <a:r>
              <a:rPr lang="en-US" altLang="en-US" dirty="0" smtClean="0"/>
              <a:t> B</a:t>
            </a:r>
            <a:r>
              <a:rPr lang="en-US" dirty="0" smtClean="0"/>
              <a:t>ranches</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11</a:t>
            </a:fld>
            <a:endParaRPr lang="en-GB"/>
          </a:p>
        </p:txBody>
      </p:sp>
    </p:spTree>
    <p:extLst>
      <p:ext uri="{BB962C8B-B14F-4D97-AF65-F5344CB8AC3E}">
        <p14:creationId xmlns:p14="http://schemas.microsoft.com/office/powerpoint/2010/main" val="2157857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err="1" smtClean="0"/>
              <a:t>Git</a:t>
            </a:r>
            <a:r>
              <a:rPr lang="en-US" altLang="en-US" dirty="0" smtClean="0"/>
              <a:t> B</a:t>
            </a:r>
            <a:r>
              <a:rPr lang="en-US" dirty="0" smtClean="0"/>
              <a:t>ranches</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12</a:t>
            </a:fld>
            <a:endParaRPr lang="en-GB"/>
          </a:p>
        </p:txBody>
      </p:sp>
      <p:pic>
        <p:nvPicPr>
          <p:cNvPr id="8" name="Content Placeholder 7"/>
          <p:cNvPicPr>
            <a:picLocks noGrp="1" noChangeAspect="1"/>
          </p:cNvPicPr>
          <p:nvPr>
            <p:ph idx="1"/>
          </p:nvPr>
        </p:nvPicPr>
        <p:blipFill>
          <a:blip r:embed="rId2"/>
          <a:stretch>
            <a:fillRect/>
          </a:stretch>
        </p:blipFill>
        <p:spPr>
          <a:xfrm>
            <a:off x="3015224" y="1265238"/>
            <a:ext cx="3681011" cy="5080086"/>
          </a:xfrm>
          <a:prstGeom prst="rect">
            <a:avLst/>
          </a:prstGeom>
        </p:spPr>
      </p:pic>
    </p:spTree>
    <p:extLst>
      <p:ext uri="{BB962C8B-B14F-4D97-AF65-F5344CB8AC3E}">
        <p14:creationId xmlns:p14="http://schemas.microsoft.com/office/powerpoint/2010/main" val="3072175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Supporting branches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13</a:t>
            </a:fld>
            <a:endParaRPr lang="en-GB"/>
          </a:p>
        </p:txBody>
      </p:sp>
      <p:sp>
        <p:nvSpPr>
          <p:cNvPr id="4" name="Content Placeholder 3"/>
          <p:cNvSpPr>
            <a:spLocks noGrp="1"/>
          </p:cNvSpPr>
          <p:nvPr>
            <p:ph idx="1"/>
          </p:nvPr>
        </p:nvSpPr>
        <p:spPr/>
        <p:txBody>
          <a:bodyPr/>
          <a:lstStyle/>
          <a:p>
            <a:pPr marL="0" indent="0">
              <a:buNone/>
            </a:pPr>
            <a:r>
              <a:rPr lang="en-US" sz="2000" dirty="0">
                <a:solidFill>
                  <a:schemeClr val="tx1"/>
                </a:solidFill>
              </a:rPr>
              <a:t>The different types of branches we may use are:</a:t>
            </a:r>
          </a:p>
          <a:p>
            <a:r>
              <a:rPr lang="en-US" sz="2000" dirty="0">
                <a:solidFill>
                  <a:schemeClr val="tx1"/>
                </a:solidFill>
              </a:rPr>
              <a:t>Feature branches</a:t>
            </a:r>
          </a:p>
          <a:p>
            <a:r>
              <a:rPr lang="en-US" sz="2000" dirty="0">
                <a:solidFill>
                  <a:schemeClr val="tx1"/>
                </a:solidFill>
              </a:rPr>
              <a:t>Release branches</a:t>
            </a:r>
          </a:p>
          <a:p>
            <a:r>
              <a:rPr lang="en-US" sz="2000" dirty="0">
                <a:solidFill>
                  <a:schemeClr val="tx1"/>
                </a:solidFill>
              </a:rPr>
              <a:t>Hotfix </a:t>
            </a:r>
            <a:r>
              <a:rPr lang="en-US" sz="2000" dirty="0" smtClean="0">
                <a:solidFill>
                  <a:schemeClr val="tx1"/>
                </a:solidFill>
              </a:rPr>
              <a:t>branches</a:t>
            </a:r>
          </a:p>
          <a:p>
            <a:pPr marL="0" indent="0">
              <a:buNone/>
            </a:pPr>
            <a:r>
              <a:rPr lang="en-US" sz="2000" b="1" dirty="0" smtClean="0"/>
              <a:t>Feature </a:t>
            </a:r>
            <a:r>
              <a:rPr lang="en-US" sz="2000" b="1" dirty="0"/>
              <a:t>branches </a:t>
            </a:r>
            <a:r>
              <a:rPr lang="en-US" sz="2000" b="1" dirty="0" smtClean="0"/>
              <a:t>:</a:t>
            </a:r>
          </a:p>
          <a:p>
            <a:pPr marL="0" indent="0">
              <a:buNone/>
            </a:pPr>
            <a:r>
              <a:rPr lang="en-US" sz="2000" dirty="0">
                <a:solidFill>
                  <a:schemeClr val="tx1"/>
                </a:solidFill>
              </a:rPr>
              <a:t>Feature branches (or sometimes called </a:t>
            </a:r>
            <a:r>
              <a:rPr lang="en-US" sz="2000" b="1" dirty="0">
                <a:solidFill>
                  <a:schemeClr val="tx1"/>
                </a:solidFill>
              </a:rPr>
              <a:t>topic branches</a:t>
            </a:r>
            <a:r>
              <a:rPr lang="en-US" sz="2000" dirty="0">
                <a:solidFill>
                  <a:schemeClr val="tx1"/>
                </a:solidFill>
              </a:rPr>
              <a:t>) are used to develop new features for the upcoming or a distant future release. When starting development of a feature, the target release in which this feature will be incorporated may well be </a:t>
            </a:r>
            <a:r>
              <a:rPr lang="en-US" sz="2000" b="1" dirty="0">
                <a:solidFill>
                  <a:schemeClr val="tx1"/>
                </a:solidFill>
              </a:rPr>
              <a:t>unknown at that point</a:t>
            </a:r>
            <a:r>
              <a:rPr lang="en-US" sz="2000" dirty="0">
                <a:solidFill>
                  <a:schemeClr val="tx1"/>
                </a:solidFill>
              </a:rPr>
              <a:t>. The essence of a feature branch is that it exists as long as the feature is in development, but will eventually be </a:t>
            </a:r>
            <a:r>
              <a:rPr lang="en-US" sz="2000" b="1" dirty="0">
                <a:solidFill>
                  <a:schemeClr val="tx1"/>
                </a:solidFill>
              </a:rPr>
              <a:t>merged back into develop </a:t>
            </a:r>
            <a:r>
              <a:rPr lang="en-US" sz="2000" dirty="0">
                <a:solidFill>
                  <a:schemeClr val="tx1"/>
                </a:solidFill>
              </a:rPr>
              <a:t>(to definitely add the new feature to the upcoming release) or discarded (in case of a disappointing experiment</a:t>
            </a:r>
            <a:r>
              <a:rPr lang="en-US" sz="2000" dirty="0" smtClean="0">
                <a:solidFill>
                  <a:schemeClr val="tx1"/>
                </a:solidFill>
              </a:rPr>
              <a:t>).</a:t>
            </a:r>
            <a:endParaRPr lang="en-US" sz="2000" dirty="0">
              <a:solidFill>
                <a:schemeClr val="tx1"/>
              </a:solidFill>
            </a:endParaRPr>
          </a:p>
          <a:p>
            <a:pPr marL="0" indent="0">
              <a:buNone/>
            </a:pPr>
            <a:r>
              <a:rPr lang="en-US" sz="2000" dirty="0">
                <a:solidFill>
                  <a:schemeClr val="tx1"/>
                </a:solidFill>
              </a:rPr>
              <a:t>Feature branches typically exist in developer repos only, not in origin.</a:t>
            </a:r>
          </a:p>
        </p:txBody>
      </p:sp>
    </p:spTree>
    <p:extLst>
      <p:ext uri="{BB962C8B-B14F-4D97-AF65-F5344CB8AC3E}">
        <p14:creationId xmlns:p14="http://schemas.microsoft.com/office/powerpoint/2010/main" val="2929336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Supporting branches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14</a:t>
            </a:fld>
            <a:endParaRPr lang="en-GB"/>
          </a:p>
        </p:txBody>
      </p:sp>
      <p:sp>
        <p:nvSpPr>
          <p:cNvPr id="4" name="Content Placeholder 3"/>
          <p:cNvSpPr>
            <a:spLocks noGrp="1"/>
          </p:cNvSpPr>
          <p:nvPr>
            <p:ph idx="1"/>
          </p:nvPr>
        </p:nvSpPr>
        <p:spPr/>
        <p:txBody>
          <a:bodyPr/>
          <a:lstStyle/>
          <a:p>
            <a:pPr marL="0" indent="0">
              <a:buNone/>
            </a:pPr>
            <a:r>
              <a:rPr lang="en-US" sz="2000" dirty="0" smtClean="0">
                <a:solidFill>
                  <a:schemeClr val="tx1"/>
                </a:solidFill>
              </a:rPr>
              <a:t>	</a:t>
            </a:r>
            <a:endParaRPr lang="en-US" sz="2000" dirty="0">
              <a:solidFill>
                <a:schemeClr val="tx1"/>
              </a:solidFill>
            </a:endParaRPr>
          </a:p>
        </p:txBody>
      </p:sp>
      <p:pic>
        <p:nvPicPr>
          <p:cNvPr id="5" name="Picture 4"/>
          <p:cNvPicPr>
            <a:picLocks noChangeAspect="1"/>
          </p:cNvPicPr>
          <p:nvPr/>
        </p:nvPicPr>
        <p:blipFill>
          <a:blip r:embed="rId2"/>
          <a:stretch>
            <a:fillRect/>
          </a:stretch>
        </p:blipFill>
        <p:spPr>
          <a:xfrm>
            <a:off x="3419872" y="1450023"/>
            <a:ext cx="1885714" cy="5076190"/>
          </a:xfrm>
          <a:prstGeom prst="rect">
            <a:avLst/>
          </a:prstGeom>
        </p:spPr>
      </p:pic>
    </p:spTree>
    <p:extLst>
      <p:ext uri="{BB962C8B-B14F-4D97-AF65-F5344CB8AC3E}">
        <p14:creationId xmlns:p14="http://schemas.microsoft.com/office/powerpoint/2010/main" val="2302644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Supporting branches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15</a:t>
            </a:fld>
            <a:endParaRPr lang="en-GB"/>
          </a:p>
        </p:txBody>
      </p:sp>
      <p:sp>
        <p:nvSpPr>
          <p:cNvPr id="4" name="Content Placeholder 3"/>
          <p:cNvSpPr>
            <a:spLocks noGrp="1"/>
          </p:cNvSpPr>
          <p:nvPr>
            <p:ph idx="1"/>
          </p:nvPr>
        </p:nvSpPr>
        <p:spPr/>
        <p:txBody>
          <a:bodyPr/>
          <a:lstStyle/>
          <a:p>
            <a:pPr marL="0" indent="0">
              <a:buNone/>
            </a:pPr>
            <a:r>
              <a:rPr lang="en-US" sz="2000" b="1" dirty="0"/>
              <a:t>Release </a:t>
            </a:r>
            <a:r>
              <a:rPr lang="en-US" sz="2000" b="1" dirty="0" smtClean="0"/>
              <a:t>branches:</a:t>
            </a:r>
          </a:p>
          <a:p>
            <a:pPr marL="0" indent="0">
              <a:buNone/>
            </a:pPr>
            <a:endParaRPr lang="en-US" sz="2000" dirty="0" smtClean="0">
              <a:solidFill>
                <a:schemeClr val="tx1"/>
              </a:solidFill>
            </a:endParaRPr>
          </a:p>
          <a:p>
            <a:pPr marL="0" indent="0">
              <a:buNone/>
            </a:pPr>
            <a:r>
              <a:rPr lang="en-US" sz="2000" dirty="0">
                <a:solidFill>
                  <a:schemeClr val="tx1"/>
                </a:solidFill>
              </a:rPr>
              <a:t>Release branches support preparation of a new production release. They allow for last-minute </a:t>
            </a:r>
            <a:r>
              <a:rPr lang="en-US" sz="2000" dirty="0" smtClean="0">
                <a:solidFill>
                  <a:schemeClr val="tx1"/>
                </a:solidFill>
              </a:rPr>
              <a:t>changes. </a:t>
            </a:r>
            <a:r>
              <a:rPr lang="en-US" sz="2000" dirty="0">
                <a:solidFill>
                  <a:schemeClr val="tx1"/>
                </a:solidFill>
              </a:rPr>
              <a:t>Furthermore, they allow for minor bug fixes and preparing meta-data for a release (version number, build dates, etc.). By doing all of this work on a release branch, the develop branch is cleared to receive features for the next big release.</a:t>
            </a:r>
            <a:r>
              <a:rPr lang="en-US" sz="2000" dirty="0" smtClean="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1589304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Supporting branches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16</a:t>
            </a:fld>
            <a:endParaRPr lang="en-GB"/>
          </a:p>
        </p:txBody>
      </p:sp>
      <p:sp>
        <p:nvSpPr>
          <p:cNvPr id="4" name="Content Placeholder 3"/>
          <p:cNvSpPr>
            <a:spLocks noGrp="1"/>
          </p:cNvSpPr>
          <p:nvPr>
            <p:ph idx="1"/>
          </p:nvPr>
        </p:nvSpPr>
        <p:spPr/>
        <p:txBody>
          <a:bodyPr/>
          <a:lstStyle/>
          <a:p>
            <a:pPr marL="0" indent="0">
              <a:buNone/>
            </a:pPr>
            <a:r>
              <a:rPr lang="en-US" sz="2000" b="1" dirty="0"/>
              <a:t>Hotfix </a:t>
            </a:r>
            <a:r>
              <a:rPr lang="en-US" sz="2000" b="1" dirty="0" smtClean="0"/>
              <a:t>branches:</a:t>
            </a:r>
          </a:p>
          <a:p>
            <a:pPr marL="0" indent="0">
              <a:buNone/>
            </a:pPr>
            <a:r>
              <a:rPr lang="en-US" sz="2000" dirty="0">
                <a:solidFill>
                  <a:schemeClr val="tx1"/>
                </a:solidFill>
              </a:rPr>
              <a:t>Hotfix branches are very much like release branches in that they are also meant to prepare for a new production release, albeit unplanned. They arise from the necessity to act immediately upon an undesired state of a live production version. When a critical bug in a production version must be resolved immediately, a hotfix branch may be branched off from the corresponding tag on the master branch that marks the production version</a:t>
            </a:r>
            <a:r>
              <a:rPr lang="en-US" sz="2000" dirty="0" smtClean="0">
                <a:solidFill>
                  <a:schemeClr val="tx1"/>
                </a:solidFill>
              </a:rPr>
              <a:t>.</a:t>
            </a:r>
          </a:p>
          <a:p>
            <a:pPr marL="0" indent="0">
              <a:buNone/>
            </a:pPr>
            <a:r>
              <a:rPr lang="en-US" sz="2000" b="1" dirty="0">
                <a:solidFill>
                  <a:schemeClr val="tx1"/>
                </a:solidFill>
              </a:rPr>
              <a:t>The essence is that work of team members (on the develop branch) can continue, while another person is preparing a quick production fix.</a:t>
            </a:r>
            <a:r>
              <a:rPr lang="en-US" sz="2000" dirty="0" smtClean="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3111668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Supporting branches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17</a:t>
            </a:fld>
            <a:endParaRPr lang="en-GB"/>
          </a:p>
        </p:txBody>
      </p:sp>
      <p:sp>
        <p:nvSpPr>
          <p:cNvPr id="4" name="Content Placeholder 3"/>
          <p:cNvSpPr>
            <a:spLocks noGrp="1"/>
          </p:cNvSpPr>
          <p:nvPr>
            <p:ph idx="1"/>
          </p:nvPr>
        </p:nvSpPr>
        <p:spPr/>
        <p:txBody>
          <a:bodyPr/>
          <a:lstStyle/>
          <a:p>
            <a:pPr marL="0" indent="0">
              <a:buNone/>
            </a:pPr>
            <a:r>
              <a:rPr lang="en-US" sz="2000" dirty="0" smtClean="0">
                <a:solidFill>
                  <a:schemeClr val="tx1"/>
                </a:solidFill>
              </a:rPr>
              <a:t>		</a:t>
            </a:r>
            <a:endParaRPr lang="en-US" sz="2000" dirty="0">
              <a:solidFill>
                <a:schemeClr val="tx1"/>
              </a:solidFill>
            </a:endParaRPr>
          </a:p>
        </p:txBody>
      </p:sp>
      <p:pic>
        <p:nvPicPr>
          <p:cNvPr id="5" name="Picture 4"/>
          <p:cNvPicPr>
            <a:picLocks noChangeAspect="1"/>
          </p:cNvPicPr>
          <p:nvPr/>
        </p:nvPicPr>
        <p:blipFill>
          <a:blip r:embed="rId2"/>
          <a:stretch>
            <a:fillRect/>
          </a:stretch>
        </p:blipFill>
        <p:spPr>
          <a:xfrm>
            <a:off x="2278537" y="1300428"/>
            <a:ext cx="3869653" cy="5225785"/>
          </a:xfrm>
          <a:prstGeom prst="rect">
            <a:avLst/>
          </a:prstGeom>
        </p:spPr>
      </p:pic>
    </p:spTree>
    <p:extLst>
      <p:ext uri="{BB962C8B-B14F-4D97-AF65-F5344CB8AC3E}">
        <p14:creationId xmlns:p14="http://schemas.microsoft.com/office/powerpoint/2010/main" val="1540157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Supporting branches </a:t>
            </a:r>
          </a:p>
        </p:txBody>
      </p:sp>
      <p:pic>
        <p:nvPicPr>
          <p:cNvPr id="4" name="Content Placeholder 3"/>
          <p:cNvPicPr>
            <a:picLocks noGrp="1"/>
          </p:cNvPicPr>
          <p:nvPr>
            <p:ph idx="1"/>
          </p:nvPr>
        </p:nvPicPr>
        <p:blipFill>
          <a:blip r:embed="rId2"/>
          <a:stretch>
            <a:fillRect/>
          </a:stretch>
        </p:blipFill>
        <p:spPr>
          <a:xfrm>
            <a:off x="521676" y="1484784"/>
            <a:ext cx="8165124" cy="4525962"/>
          </a:xfrm>
          <a:prstGeom prst="rect">
            <a:avLst/>
          </a:prstGeom>
        </p:spPr>
      </p:pic>
    </p:spTree>
    <p:extLst>
      <p:ext uri="{BB962C8B-B14F-4D97-AF65-F5344CB8AC3E}">
        <p14:creationId xmlns:p14="http://schemas.microsoft.com/office/powerpoint/2010/main" val="788235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Supporting branches </a:t>
            </a:r>
          </a:p>
        </p:txBody>
      </p:sp>
      <p:pic>
        <p:nvPicPr>
          <p:cNvPr id="4" name="Content Placeholder 3"/>
          <p:cNvPicPr>
            <a:picLocks noGrp="1"/>
          </p:cNvPicPr>
          <p:nvPr>
            <p:ph idx="1"/>
          </p:nvPr>
        </p:nvPicPr>
        <p:blipFill>
          <a:blip r:embed="rId2"/>
          <a:stretch>
            <a:fillRect/>
          </a:stretch>
        </p:blipFill>
        <p:spPr>
          <a:xfrm>
            <a:off x="442245" y="1484784"/>
            <a:ext cx="8229600" cy="4492519"/>
          </a:xfrm>
          <a:prstGeom prst="rect">
            <a:avLst/>
          </a:prstGeom>
        </p:spPr>
      </p:pic>
    </p:spTree>
    <p:extLst>
      <p:ext uri="{BB962C8B-B14F-4D97-AF65-F5344CB8AC3E}">
        <p14:creationId xmlns:p14="http://schemas.microsoft.com/office/powerpoint/2010/main" val="283114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5400" dirty="0" smtClean="0"/>
              <a:t>What </a:t>
            </a:r>
            <a:r>
              <a:rPr lang="en-US" sz="5400" dirty="0"/>
              <a:t>is </a:t>
            </a:r>
            <a:r>
              <a:rPr lang="en-US" sz="5400" dirty="0" err="1"/>
              <a:t>Git</a:t>
            </a:r>
            <a:r>
              <a:rPr lang="en-US" sz="5400" dirty="0"/>
              <a:t>?</a:t>
            </a:r>
            <a:endParaRPr lang="en-US" altLang="en-US" sz="5400" dirty="0"/>
          </a:p>
        </p:txBody>
      </p:sp>
      <p:sp>
        <p:nvSpPr>
          <p:cNvPr id="3" name="Title 2"/>
          <p:cNvSpPr>
            <a:spLocks noGrp="1"/>
          </p:cNvSpPr>
          <p:nvPr>
            <p:ph type="title"/>
          </p:nvPr>
        </p:nvSpPr>
        <p:spPr/>
        <p:txBody>
          <a:bodyPr/>
          <a:lstStyle/>
          <a:p>
            <a:r>
              <a:rPr lang="en-US" altLang="en-US" dirty="0"/>
              <a:t>Version control systems</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a:t>
            </a:fld>
            <a:endParaRPr lang="en-GB"/>
          </a:p>
        </p:txBody>
      </p:sp>
    </p:spTree>
    <p:extLst>
      <p:ext uri="{BB962C8B-B14F-4D97-AF65-F5344CB8AC3E}">
        <p14:creationId xmlns:p14="http://schemas.microsoft.com/office/powerpoint/2010/main" val="1473735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altLang="en-US" sz="2000" dirty="0">
                <a:solidFill>
                  <a:schemeClr val="tx1"/>
                </a:solidFill>
              </a:rPr>
              <a:t>Three trees of </a:t>
            </a:r>
            <a:r>
              <a:rPr lang="en-US" altLang="en-US" sz="2000" dirty="0" err="1" smtClean="0">
                <a:solidFill>
                  <a:schemeClr val="tx1"/>
                </a:solidFill>
              </a:rPr>
              <a:t>Git</a:t>
            </a:r>
            <a:endParaRPr lang="en-US" altLang="en-US" sz="2000" dirty="0" smtClean="0">
              <a:solidFill>
                <a:schemeClr val="tx1"/>
              </a:solidFill>
            </a:endParaRPr>
          </a:p>
          <a:p>
            <a:pPr marL="0" indent="0">
              <a:buNone/>
            </a:pPr>
            <a:endParaRPr lang="en-US" altLang="en-US" sz="2000" dirty="0">
              <a:solidFill>
                <a:schemeClr val="tx1"/>
              </a:solidFill>
            </a:endParaRPr>
          </a:p>
          <a:p>
            <a:pPr marL="0" indent="0">
              <a:buNone/>
            </a:pPr>
            <a:r>
              <a:rPr lang="en-US" altLang="en-US" sz="2000" dirty="0">
                <a:solidFill>
                  <a:schemeClr val="tx1"/>
                </a:solidFill>
              </a:rPr>
              <a:t>The HEAD</a:t>
            </a:r>
          </a:p>
          <a:p>
            <a:pPr marL="0" indent="0">
              <a:buNone/>
            </a:pPr>
            <a:r>
              <a:rPr lang="en-US" altLang="en-US" sz="2000" dirty="0" smtClean="0">
                <a:solidFill>
                  <a:schemeClr val="tx1"/>
                </a:solidFill>
              </a:rPr>
              <a:t>last </a:t>
            </a:r>
            <a:r>
              <a:rPr lang="en-US" altLang="en-US" sz="2000" dirty="0">
                <a:solidFill>
                  <a:schemeClr val="tx1"/>
                </a:solidFill>
              </a:rPr>
              <a:t>commit snapshot, next parent</a:t>
            </a:r>
          </a:p>
          <a:p>
            <a:pPr marL="0" indent="0">
              <a:buNone/>
            </a:pPr>
            <a:endParaRPr lang="en-US" altLang="en-US" sz="2000" dirty="0" smtClean="0">
              <a:solidFill>
                <a:schemeClr val="tx1"/>
              </a:solidFill>
            </a:endParaRPr>
          </a:p>
          <a:p>
            <a:pPr marL="0" indent="0">
              <a:buNone/>
            </a:pPr>
            <a:r>
              <a:rPr lang="en-US" altLang="en-US" sz="2000" dirty="0" smtClean="0">
                <a:solidFill>
                  <a:schemeClr val="tx1"/>
                </a:solidFill>
              </a:rPr>
              <a:t>Index</a:t>
            </a:r>
            <a:endParaRPr lang="en-US" altLang="en-US" sz="2000" dirty="0">
              <a:solidFill>
                <a:schemeClr val="tx1"/>
              </a:solidFill>
            </a:endParaRPr>
          </a:p>
          <a:p>
            <a:pPr marL="0" indent="0">
              <a:buNone/>
            </a:pPr>
            <a:r>
              <a:rPr lang="en-US" altLang="en-US" sz="2000" dirty="0">
                <a:solidFill>
                  <a:schemeClr val="tx1"/>
                </a:solidFill>
              </a:rPr>
              <a:t>Proposed next commit snapshot</a:t>
            </a:r>
          </a:p>
          <a:p>
            <a:pPr marL="0" indent="0">
              <a:buNone/>
            </a:pPr>
            <a:endParaRPr lang="en-US" altLang="en-US" sz="2000" dirty="0" smtClean="0">
              <a:solidFill>
                <a:schemeClr val="tx1"/>
              </a:solidFill>
            </a:endParaRPr>
          </a:p>
          <a:p>
            <a:pPr marL="0" indent="0">
              <a:buNone/>
            </a:pPr>
            <a:r>
              <a:rPr lang="en-US" altLang="en-US" sz="2000" dirty="0" smtClean="0">
                <a:solidFill>
                  <a:schemeClr val="tx1"/>
                </a:solidFill>
              </a:rPr>
              <a:t>Working </a:t>
            </a:r>
            <a:r>
              <a:rPr lang="en-US" altLang="en-US" sz="2000" dirty="0">
                <a:solidFill>
                  <a:schemeClr val="tx1"/>
                </a:solidFill>
              </a:rPr>
              <a:t>directory</a:t>
            </a:r>
          </a:p>
          <a:p>
            <a:pPr marL="0" indent="0">
              <a:buNone/>
            </a:pPr>
            <a:r>
              <a:rPr lang="en-US" altLang="en-US" sz="2000" dirty="0">
                <a:solidFill>
                  <a:schemeClr val="tx1"/>
                </a:solidFill>
              </a:rPr>
              <a:t>Sandbox</a:t>
            </a:r>
          </a:p>
        </p:txBody>
      </p:sp>
      <p:sp>
        <p:nvSpPr>
          <p:cNvPr id="3" name="Title 2"/>
          <p:cNvSpPr>
            <a:spLocks noGrp="1"/>
          </p:cNvSpPr>
          <p:nvPr>
            <p:ph type="title"/>
          </p:nvPr>
        </p:nvSpPr>
        <p:spPr/>
        <p:txBody>
          <a:bodyPr/>
          <a:lstStyle/>
          <a:p>
            <a:r>
              <a:rPr lang="en-US" altLang="en-US" dirty="0"/>
              <a:t>Introduce yourself to </a:t>
            </a:r>
            <a:r>
              <a:rPr lang="en-US" altLang="en-US" dirty="0" err="1"/>
              <a:t>Git</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20</a:t>
            </a:fld>
            <a:endParaRPr lang="en-GB"/>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068638"/>
            <a:ext cx="3613150"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66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6400" y="1525920"/>
            <a:ext cx="8229600" cy="4525963"/>
          </a:xfrm>
        </p:spPr>
        <p:txBody>
          <a:bodyPr/>
          <a:lstStyle/>
          <a:p>
            <a:pPr marL="457200" indent="-457200">
              <a:buSzPct val="100000"/>
              <a:buFont typeface="+mj-lt"/>
              <a:buAutoNum type="arabicPeriod"/>
            </a:pPr>
            <a:r>
              <a:rPr lang="en-US" altLang="en-US" dirty="0">
                <a:solidFill>
                  <a:schemeClr val="bg2"/>
                </a:solidFill>
                <a:latin typeface="Consolas" panose="020B0609020204030204" pitchFamily="49" charset="0"/>
                <a:cs typeface="Consolas" panose="020B0609020204030204" pitchFamily="49" charset="0"/>
              </a:rPr>
              <a:t>cd</a:t>
            </a:r>
            <a:r>
              <a:rPr lang="en-US" altLang="en-US" dirty="0"/>
              <a:t>  to the project directory you want to use</a:t>
            </a:r>
          </a:p>
          <a:p>
            <a:pPr marL="457200" indent="-457200">
              <a:buSzPct val="100000"/>
              <a:buFont typeface="+mj-lt"/>
              <a:buAutoNum type="arabicPeriod"/>
            </a:pPr>
            <a:r>
              <a:rPr lang="en-US" altLang="en-US" dirty="0"/>
              <a:t>Type in </a:t>
            </a:r>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solidFill>
                  <a:schemeClr val="bg2"/>
                </a:solidFill>
                <a:latin typeface="Consolas" panose="020B0609020204030204" pitchFamily="49" charset="0"/>
                <a:cs typeface="Consolas" panose="020B0609020204030204" pitchFamily="49" charset="0"/>
              </a:rPr>
              <a:t> </a:t>
            </a:r>
            <a:r>
              <a:rPr lang="en-US" altLang="en-US" dirty="0" err="1">
                <a:solidFill>
                  <a:schemeClr val="bg2"/>
                </a:solidFill>
                <a:latin typeface="Consolas" panose="020B0609020204030204" pitchFamily="49" charset="0"/>
                <a:cs typeface="Consolas" panose="020B0609020204030204" pitchFamily="49" charset="0"/>
              </a:rPr>
              <a:t>init</a:t>
            </a:r>
            <a:endParaRPr lang="en-US" altLang="en-US" dirty="0">
              <a:solidFill>
                <a:schemeClr val="bg2"/>
              </a:solidFill>
              <a:latin typeface="Consolas" panose="020B0609020204030204" pitchFamily="49" charset="0"/>
              <a:cs typeface="Consolas" panose="020B0609020204030204" pitchFamily="49" charset="0"/>
            </a:endParaRPr>
          </a:p>
          <a:p>
            <a:pPr marL="914400" lvl="1" indent="-514350">
              <a:buSzPct val="100000"/>
              <a:buFont typeface="Wingdings" panose="05000000000000000000" pitchFamily="2" charset="2"/>
              <a:buChar char="Ø"/>
            </a:pPr>
            <a:r>
              <a:rPr lang="en-US" altLang="en-US" dirty="0"/>
              <a:t>This creates the repository (a directory named </a:t>
            </a:r>
            <a:r>
              <a:rPr lang="en-US" altLang="en-US" dirty="0">
                <a:solidFill>
                  <a:schemeClr val="bg2"/>
                </a:solidFill>
                <a:latin typeface="Consolas" panose="020B0609020204030204" pitchFamily="49" charset="0"/>
                <a:cs typeface="Consolas" panose="020B0609020204030204" pitchFamily="49" charset="0"/>
              </a:rPr>
              <a:t>.</a:t>
            </a:r>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t>)</a:t>
            </a:r>
          </a:p>
          <a:p>
            <a:pPr marL="914400" lvl="1" indent="-514350">
              <a:buSzPct val="100000"/>
              <a:buFont typeface="Wingdings" panose="05000000000000000000" pitchFamily="2" charset="2"/>
              <a:buChar char="Ø"/>
            </a:pPr>
            <a:r>
              <a:rPr lang="en-US" altLang="en-US" dirty="0"/>
              <a:t>Transform the current directory into a </a:t>
            </a:r>
            <a:r>
              <a:rPr lang="en-US" altLang="en-US" dirty="0" err="1"/>
              <a:t>Git</a:t>
            </a:r>
            <a:r>
              <a:rPr lang="en-US" altLang="en-US" dirty="0"/>
              <a:t> repository</a:t>
            </a:r>
            <a:r>
              <a:rPr lang="en-US" altLang="en-US" dirty="0" smtClean="0"/>
              <a:t>.</a:t>
            </a:r>
          </a:p>
          <a:p>
            <a:pPr marL="914400" lvl="1" indent="-514350">
              <a:buSzPct val="100000"/>
              <a:buFont typeface="Wingdings" panose="05000000000000000000" pitchFamily="2" charset="2"/>
              <a:buChar char="Ø"/>
            </a:pPr>
            <a:r>
              <a:rPr lang="en-US" altLang="en-US" dirty="0"/>
              <a:t>This adds a .</a:t>
            </a:r>
            <a:r>
              <a:rPr lang="en-US" altLang="en-US" dirty="0" err="1"/>
              <a:t>git</a:t>
            </a:r>
            <a:r>
              <a:rPr lang="en-US" altLang="en-US" dirty="0"/>
              <a:t> folder to the current directory and makes it possible to start recording revisions of the project</a:t>
            </a:r>
            <a:r>
              <a:rPr lang="en-US" altLang="en-US" dirty="0" smtClean="0"/>
              <a:t>.</a:t>
            </a:r>
            <a:endParaRPr lang="en-US" altLang="en-US" dirty="0"/>
          </a:p>
          <a:p>
            <a:pPr marL="457200" lvl="1" indent="-457200">
              <a:buSzPct val="100000"/>
              <a:buFont typeface="+mj-lt"/>
              <a:buAutoNum type="arabicPeriod"/>
            </a:pPr>
            <a:r>
              <a:rPr lang="en-US" altLang="en-US" sz="2400" dirty="0" err="1">
                <a:solidFill>
                  <a:schemeClr val="bg2"/>
                </a:solidFill>
                <a:latin typeface="Consolas" panose="020B0609020204030204" pitchFamily="49" charset="0"/>
                <a:ea typeface="+mn-ea"/>
                <a:cs typeface="Consolas" panose="020B0609020204030204" pitchFamily="49" charset="0"/>
              </a:rPr>
              <a:t>git</a:t>
            </a:r>
            <a:r>
              <a:rPr lang="en-US" altLang="en-US" sz="2400" dirty="0">
                <a:solidFill>
                  <a:schemeClr val="bg2"/>
                </a:solidFill>
                <a:latin typeface="Consolas" panose="020B0609020204030204" pitchFamily="49" charset="0"/>
                <a:ea typeface="+mn-ea"/>
                <a:cs typeface="Consolas" panose="020B0609020204030204" pitchFamily="49" charset="0"/>
              </a:rPr>
              <a:t> </a:t>
            </a:r>
            <a:r>
              <a:rPr lang="en-US" altLang="en-US" sz="2400" dirty="0" err="1">
                <a:solidFill>
                  <a:schemeClr val="bg2"/>
                </a:solidFill>
                <a:latin typeface="Consolas" panose="020B0609020204030204" pitchFamily="49" charset="0"/>
                <a:ea typeface="+mn-ea"/>
                <a:cs typeface="Consolas" panose="020B0609020204030204" pitchFamily="49" charset="0"/>
              </a:rPr>
              <a:t>init</a:t>
            </a:r>
            <a:r>
              <a:rPr lang="en-US" altLang="en-US" sz="2400" dirty="0">
                <a:solidFill>
                  <a:schemeClr val="bg2"/>
                </a:solidFill>
                <a:latin typeface="Consolas" panose="020B0609020204030204" pitchFamily="49" charset="0"/>
                <a:ea typeface="+mn-ea"/>
                <a:cs typeface="Consolas" panose="020B0609020204030204" pitchFamily="49" charset="0"/>
              </a:rPr>
              <a:t> &lt;directory</a:t>
            </a:r>
            <a:r>
              <a:rPr lang="en-US" altLang="en-US" sz="2400" dirty="0" smtClean="0">
                <a:solidFill>
                  <a:schemeClr val="bg2"/>
                </a:solidFill>
                <a:latin typeface="Consolas" panose="020B0609020204030204" pitchFamily="49" charset="0"/>
                <a:ea typeface="+mn-ea"/>
                <a:cs typeface="Consolas" panose="020B0609020204030204" pitchFamily="49" charset="0"/>
              </a:rPr>
              <a:t>&gt;</a:t>
            </a:r>
          </a:p>
          <a:p>
            <a:pPr marL="342900" lvl="1" indent="-342900">
              <a:buSzPct val="100000"/>
              <a:buFont typeface="Wingdings" panose="05000000000000000000" pitchFamily="2" charset="2"/>
              <a:buChar char="Ø"/>
            </a:pPr>
            <a:r>
              <a:rPr lang="en-US" altLang="en-US" dirty="0" smtClean="0"/>
              <a:t>Create </a:t>
            </a:r>
            <a:r>
              <a:rPr lang="en-US" altLang="en-US" dirty="0"/>
              <a:t>an empty </a:t>
            </a:r>
            <a:r>
              <a:rPr lang="en-US" altLang="en-US" dirty="0" err="1"/>
              <a:t>Git</a:t>
            </a:r>
            <a:r>
              <a:rPr lang="en-US" altLang="en-US" dirty="0"/>
              <a:t> repository in the specified directory</a:t>
            </a:r>
            <a:r>
              <a:rPr lang="en-US" altLang="en-US" dirty="0" smtClean="0"/>
              <a:t>.</a:t>
            </a:r>
          </a:p>
          <a:p>
            <a:pPr marL="342900" lvl="1" indent="-342900">
              <a:buSzPct val="100000"/>
              <a:buFont typeface="Wingdings" panose="05000000000000000000" pitchFamily="2" charset="2"/>
              <a:buChar char="Ø"/>
            </a:pPr>
            <a:r>
              <a:rPr lang="en-US" altLang="en-US" dirty="0"/>
              <a:t>Running this command will create a new folder called &lt;directory containing nothing but the .</a:t>
            </a:r>
            <a:r>
              <a:rPr lang="en-US" altLang="en-US" dirty="0" err="1"/>
              <a:t>git</a:t>
            </a:r>
            <a:r>
              <a:rPr lang="en-US" altLang="en-US" dirty="0"/>
              <a:t> subdirectory</a:t>
            </a:r>
            <a:r>
              <a:rPr lang="en-US" altLang="en-US" dirty="0" smtClean="0"/>
              <a:t>.</a:t>
            </a:r>
          </a:p>
          <a:p>
            <a:pPr marL="457200" lvl="1" indent="-457200">
              <a:buSzPct val="100000"/>
              <a:buFont typeface="+mj-lt"/>
              <a:buAutoNum type="arabicPeriod"/>
            </a:pPr>
            <a:r>
              <a:rPr lang="en-US" altLang="en-US" sz="2400" dirty="0" err="1" smtClean="0">
                <a:solidFill>
                  <a:schemeClr val="bg2"/>
                </a:solidFill>
                <a:latin typeface="Consolas" panose="020B0609020204030204" pitchFamily="49" charset="0"/>
                <a:ea typeface="+mn-ea"/>
                <a:cs typeface="Consolas" panose="020B0609020204030204" pitchFamily="49" charset="0"/>
              </a:rPr>
              <a:t>git</a:t>
            </a:r>
            <a:r>
              <a:rPr lang="en-US" altLang="en-US" sz="2400" dirty="0" smtClean="0">
                <a:solidFill>
                  <a:schemeClr val="bg2"/>
                </a:solidFill>
                <a:latin typeface="Consolas" panose="020B0609020204030204" pitchFamily="49" charset="0"/>
                <a:ea typeface="+mn-ea"/>
                <a:cs typeface="Consolas" panose="020B0609020204030204" pitchFamily="49" charset="0"/>
              </a:rPr>
              <a:t> </a:t>
            </a:r>
            <a:r>
              <a:rPr lang="en-US" altLang="en-US" sz="2400" dirty="0" err="1">
                <a:solidFill>
                  <a:schemeClr val="bg2"/>
                </a:solidFill>
                <a:latin typeface="Consolas" panose="020B0609020204030204" pitchFamily="49" charset="0"/>
                <a:ea typeface="+mn-ea"/>
                <a:cs typeface="Consolas" panose="020B0609020204030204" pitchFamily="49" charset="0"/>
              </a:rPr>
              <a:t>init</a:t>
            </a:r>
            <a:r>
              <a:rPr lang="en-US" altLang="en-US" sz="2400" dirty="0">
                <a:solidFill>
                  <a:schemeClr val="bg2"/>
                </a:solidFill>
                <a:latin typeface="Consolas" panose="020B0609020204030204" pitchFamily="49" charset="0"/>
                <a:ea typeface="+mn-ea"/>
                <a:cs typeface="Consolas" panose="020B0609020204030204" pitchFamily="49" charset="0"/>
              </a:rPr>
              <a:t> --bare &lt;directory</a:t>
            </a:r>
            <a:r>
              <a:rPr lang="en-US" altLang="en-US" sz="2400" dirty="0" smtClean="0">
                <a:solidFill>
                  <a:schemeClr val="bg2"/>
                </a:solidFill>
                <a:latin typeface="Consolas" panose="020B0609020204030204" pitchFamily="49" charset="0"/>
                <a:ea typeface="+mn-ea"/>
                <a:cs typeface="Consolas" panose="020B0609020204030204" pitchFamily="49" charset="0"/>
              </a:rPr>
              <a:t>&gt;</a:t>
            </a:r>
          </a:p>
          <a:p>
            <a:pPr marL="342900" lvl="1" indent="-342900">
              <a:buSzPct val="100000"/>
              <a:buFont typeface="Wingdings" panose="05000000000000000000" pitchFamily="2" charset="2"/>
              <a:buChar char="Ø"/>
            </a:pPr>
            <a:r>
              <a:rPr lang="en-US" altLang="en-US" dirty="0"/>
              <a:t>Initialize an empty </a:t>
            </a:r>
            <a:r>
              <a:rPr lang="en-US" altLang="en-US" dirty="0" err="1"/>
              <a:t>Git</a:t>
            </a:r>
            <a:r>
              <a:rPr lang="en-US" altLang="en-US" dirty="0"/>
              <a:t> repository, but omit the working directory</a:t>
            </a:r>
            <a:r>
              <a:rPr lang="en-US" altLang="en-US" dirty="0" smtClean="0"/>
              <a:t>.</a:t>
            </a:r>
          </a:p>
          <a:p>
            <a:pPr marL="342900" lvl="1" indent="-342900">
              <a:buSzPct val="100000"/>
              <a:buFont typeface="Wingdings" panose="05000000000000000000" pitchFamily="2" charset="2"/>
              <a:buChar char="Ø"/>
            </a:pPr>
            <a:r>
              <a:rPr lang="en-US" altLang="en-US" dirty="0"/>
              <a:t>Shared repositories should always be created with the --bare </a:t>
            </a:r>
            <a:r>
              <a:rPr lang="en-US" altLang="en-US" dirty="0" smtClean="0"/>
              <a:t>flag</a:t>
            </a:r>
            <a:endParaRPr lang="en-US" altLang="en-US" dirty="0"/>
          </a:p>
          <a:p>
            <a:pPr marL="342900" lvl="1" indent="-342900">
              <a:buSzPct val="100000"/>
              <a:buFont typeface="Wingdings" panose="05000000000000000000" pitchFamily="2" charset="2"/>
              <a:buChar char="Ø"/>
            </a:pPr>
            <a:endParaRPr lang="en-US" altLang="en-US" dirty="0"/>
          </a:p>
        </p:txBody>
      </p:sp>
      <p:sp>
        <p:nvSpPr>
          <p:cNvPr id="3" name="Title 2"/>
          <p:cNvSpPr>
            <a:spLocks noGrp="1"/>
          </p:cNvSpPr>
          <p:nvPr>
            <p:ph type="title"/>
          </p:nvPr>
        </p:nvSpPr>
        <p:spPr/>
        <p:txBody>
          <a:bodyPr/>
          <a:lstStyle/>
          <a:p>
            <a:r>
              <a:rPr lang="en-US" altLang="en-US" dirty="0"/>
              <a:t>Create and fill a repository</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21</a:t>
            </a:fld>
            <a:endParaRPr lang="en-GB"/>
          </a:p>
        </p:txBody>
      </p:sp>
    </p:spTree>
    <p:extLst>
      <p:ext uri="{BB962C8B-B14F-4D97-AF65-F5344CB8AC3E}">
        <p14:creationId xmlns:p14="http://schemas.microsoft.com/office/powerpoint/2010/main" val="278278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altLang="en-US" dirty="0"/>
              <a:t>Bare </a:t>
            </a:r>
            <a:r>
              <a:rPr lang="en-US" altLang="en-US" dirty="0" smtClean="0"/>
              <a:t>Repositories:</a:t>
            </a:r>
          </a:p>
          <a:p>
            <a:pPr marL="0" indent="0">
              <a:buNone/>
            </a:pPr>
            <a:r>
              <a:rPr lang="en-US" altLang="en-US" sz="2000" dirty="0">
                <a:solidFill>
                  <a:schemeClr val="tx1"/>
                </a:solidFill>
              </a:rPr>
              <a:t>The --bare flag creates a repository that doesn’t have a working directory, making it impossible to edit files and commit changes in that repository. Central repositories should always be created as bare repositories because pushing branches to a non-bare repository has the potential to overwrite changes. Think of --bare as a way to mark a repository as a storage facility, opposed to a development environment. This means that for virtually all </a:t>
            </a:r>
            <a:r>
              <a:rPr lang="en-US" altLang="en-US" sz="2000" dirty="0" err="1">
                <a:solidFill>
                  <a:schemeClr val="tx1"/>
                </a:solidFill>
              </a:rPr>
              <a:t>Git</a:t>
            </a:r>
            <a:r>
              <a:rPr lang="en-US" altLang="en-US" sz="2000" dirty="0">
                <a:solidFill>
                  <a:schemeClr val="tx1"/>
                </a:solidFill>
              </a:rPr>
              <a:t> workflows, the central repository is bare, and developers local repositories are non-bare.</a:t>
            </a:r>
          </a:p>
        </p:txBody>
      </p:sp>
      <p:sp>
        <p:nvSpPr>
          <p:cNvPr id="3" name="Title 2"/>
          <p:cNvSpPr>
            <a:spLocks noGrp="1"/>
          </p:cNvSpPr>
          <p:nvPr>
            <p:ph type="title"/>
          </p:nvPr>
        </p:nvSpPr>
        <p:spPr/>
        <p:txBody>
          <a:bodyPr/>
          <a:lstStyle/>
          <a:p>
            <a:r>
              <a:rPr lang="en-US" altLang="en-US" dirty="0"/>
              <a:t>Create and fill a repository</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22</a:t>
            </a:fld>
            <a:endParaRPr lang="en-GB"/>
          </a:p>
        </p:txBody>
      </p:sp>
    </p:spTree>
    <p:extLst>
      <p:ext uri="{BB962C8B-B14F-4D97-AF65-F5344CB8AC3E}">
        <p14:creationId xmlns:p14="http://schemas.microsoft.com/office/powerpoint/2010/main" val="3757543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514350" indent="-514350">
              <a:buSzPct val="100000"/>
              <a:buFont typeface="Times New Roman" panose="02020603050405020304" pitchFamily="18" charset="0"/>
              <a:buAutoNum type="arabicPeriod"/>
            </a:pPr>
            <a:r>
              <a:rPr lang="en-US" altLang="en-US" dirty="0">
                <a:solidFill>
                  <a:schemeClr val="bg2"/>
                </a:solidFill>
                <a:latin typeface="Consolas" panose="020B0609020204030204" pitchFamily="49" charset="0"/>
                <a:cs typeface="Consolas" panose="020B0609020204030204" pitchFamily="49" charset="0"/>
              </a:rPr>
              <a:t>cd</a:t>
            </a:r>
            <a:r>
              <a:rPr lang="en-US" altLang="en-US" dirty="0"/>
              <a:t>  to the project directory you want to use</a:t>
            </a:r>
          </a:p>
          <a:p>
            <a:pPr marL="514350" indent="-514350">
              <a:buSzPct val="100000"/>
              <a:buFont typeface="Times New Roman" panose="02020603050405020304" pitchFamily="18" charset="0"/>
              <a:buAutoNum type="arabicPeriod"/>
            </a:pPr>
            <a:r>
              <a:rPr lang="en-US" altLang="en-US" dirty="0"/>
              <a:t>Type in </a:t>
            </a:r>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solidFill>
                  <a:schemeClr val="bg2"/>
                </a:solidFill>
                <a:latin typeface="Consolas" panose="020B0609020204030204" pitchFamily="49" charset="0"/>
                <a:cs typeface="Consolas" panose="020B0609020204030204" pitchFamily="49" charset="0"/>
              </a:rPr>
              <a:t> </a:t>
            </a:r>
            <a:r>
              <a:rPr lang="en-US" altLang="en-US" dirty="0" err="1">
                <a:solidFill>
                  <a:schemeClr val="bg2"/>
                </a:solidFill>
                <a:latin typeface="Consolas" panose="020B0609020204030204" pitchFamily="49" charset="0"/>
                <a:cs typeface="Consolas" panose="020B0609020204030204" pitchFamily="49" charset="0"/>
              </a:rPr>
              <a:t>init</a:t>
            </a:r>
            <a:endParaRPr lang="en-US" altLang="en-US" dirty="0">
              <a:solidFill>
                <a:schemeClr val="bg2"/>
              </a:solidFill>
              <a:latin typeface="Consolas" panose="020B0609020204030204" pitchFamily="49" charset="0"/>
              <a:cs typeface="Consolas" panose="020B0609020204030204" pitchFamily="49" charset="0"/>
            </a:endParaRPr>
          </a:p>
          <a:p>
            <a:pPr marL="914400" lvl="1" indent="-514350">
              <a:buSzPct val="100000"/>
            </a:pPr>
            <a:r>
              <a:rPr lang="en-US" altLang="en-US" dirty="0"/>
              <a:t>This creates the repository (a directory named </a:t>
            </a:r>
            <a:r>
              <a:rPr lang="en-US" altLang="en-US" dirty="0">
                <a:solidFill>
                  <a:schemeClr val="bg2"/>
                </a:solidFill>
                <a:latin typeface="Consolas" panose="020B0609020204030204" pitchFamily="49" charset="0"/>
                <a:cs typeface="Consolas" panose="020B0609020204030204" pitchFamily="49" charset="0"/>
              </a:rPr>
              <a:t>.</a:t>
            </a:r>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t>)</a:t>
            </a:r>
          </a:p>
          <a:p>
            <a:pPr marL="914400" lvl="1" indent="-514350">
              <a:buSzPct val="100000"/>
            </a:pPr>
            <a:r>
              <a:rPr lang="en-US" altLang="en-US" dirty="0"/>
              <a:t>You seldom (if ever) need to look inside this directory</a:t>
            </a:r>
          </a:p>
          <a:p>
            <a:pPr marL="514350" indent="-514350">
              <a:buSzPct val="100000"/>
              <a:buFont typeface="Times New Roman" panose="02020603050405020304" pitchFamily="18" charset="0"/>
              <a:buAutoNum type="arabicPeriod"/>
            </a:pPr>
            <a:r>
              <a:rPr lang="en-US" altLang="en-US" dirty="0"/>
              <a:t>Type in </a:t>
            </a:r>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solidFill>
                  <a:schemeClr val="bg2"/>
                </a:solidFill>
                <a:latin typeface="Consolas" panose="020B0609020204030204" pitchFamily="49" charset="0"/>
                <a:cs typeface="Consolas" panose="020B0609020204030204" pitchFamily="49" charset="0"/>
              </a:rPr>
              <a:t> add </a:t>
            </a:r>
            <a:r>
              <a:rPr lang="en-US" altLang="en-US" b="1" dirty="0">
                <a:solidFill>
                  <a:schemeClr val="bg2"/>
                </a:solidFill>
                <a:latin typeface="Consolas" panose="020B0609020204030204" pitchFamily="49" charset="0"/>
                <a:cs typeface="Consolas" panose="020B0609020204030204" pitchFamily="49" charset="0"/>
              </a:rPr>
              <a:t>.</a:t>
            </a:r>
          </a:p>
          <a:p>
            <a:pPr marL="914400" lvl="1" indent="-514350">
              <a:buSzPct val="100000"/>
            </a:pPr>
            <a:r>
              <a:rPr lang="en-US" altLang="en-US" dirty="0"/>
              <a:t>The period at the end is part of this command!</a:t>
            </a:r>
          </a:p>
          <a:p>
            <a:pPr marL="1314450" lvl="2" indent="-514350">
              <a:buSzPct val="100000"/>
            </a:pPr>
            <a:r>
              <a:rPr lang="en-US" altLang="en-US" dirty="0"/>
              <a:t>Period means “this directory”</a:t>
            </a:r>
          </a:p>
          <a:p>
            <a:pPr marL="914400" lvl="1" indent="-514350">
              <a:buSzPct val="100000"/>
            </a:pPr>
            <a:r>
              <a:rPr lang="en-US" altLang="en-US" dirty="0"/>
              <a:t>This adds all your current files to the repository</a:t>
            </a:r>
          </a:p>
          <a:p>
            <a:pPr marL="514350" indent="-514350">
              <a:buSzPct val="100000"/>
              <a:buFont typeface="Times New Roman" panose="02020603050405020304" pitchFamily="18" charset="0"/>
              <a:buAutoNum type="arabicPeriod"/>
            </a:pPr>
            <a:r>
              <a:rPr lang="en-US" altLang="en-US" dirty="0"/>
              <a:t>Type in </a:t>
            </a:r>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solidFill>
                  <a:schemeClr val="bg2"/>
                </a:solidFill>
                <a:latin typeface="Consolas" panose="020B0609020204030204" pitchFamily="49" charset="0"/>
                <a:cs typeface="Consolas" panose="020B0609020204030204" pitchFamily="49" charset="0"/>
              </a:rPr>
              <a:t> commit –m "Initial commit"</a:t>
            </a:r>
          </a:p>
          <a:p>
            <a:pPr marL="914400" lvl="1" indent="-514350">
              <a:buSzPct val="100000"/>
            </a:pPr>
            <a:r>
              <a:rPr lang="en-US" altLang="en-US" dirty="0"/>
              <a:t>You can use a different commit message, if you like</a:t>
            </a:r>
          </a:p>
          <a:p>
            <a:pPr marL="0" indent="0">
              <a:buNone/>
            </a:pPr>
            <a:endParaRPr lang="en-US" altLang="en-US" dirty="0"/>
          </a:p>
        </p:txBody>
      </p:sp>
      <p:sp>
        <p:nvSpPr>
          <p:cNvPr id="3" name="Title 2"/>
          <p:cNvSpPr>
            <a:spLocks noGrp="1"/>
          </p:cNvSpPr>
          <p:nvPr>
            <p:ph type="title"/>
          </p:nvPr>
        </p:nvSpPr>
        <p:spPr/>
        <p:txBody>
          <a:bodyPr/>
          <a:lstStyle/>
          <a:p>
            <a:r>
              <a:rPr lang="en-US" altLang="en-US" dirty="0"/>
              <a:t>Create and fill a repository</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23</a:t>
            </a:fld>
            <a:endParaRPr lang="en-GB"/>
          </a:p>
        </p:txBody>
      </p:sp>
    </p:spTree>
    <p:extLst>
      <p:ext uri="{BB962C8B-B14F-4D97-AF65-F5344CB8AC3E}">
        <p14:creationId xmlns:p14="http://schemas.microsoft.com/office/powerpoint/2010/main" val="109475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altLang="en-US" sz="1400" dirty="0">
                <a:solidFill>
                  <a:schemeClr val="tx1"/>
                </a:solidFill>
              </a:rPr>
              <a:t>-n    --dry-run</a:t>
            </a:r>
          </a:p>
          <a:p>
            <a:pPr marL="0" indent="0">
              <a:buNone/>
            </a:pPr>
            <a:r>
              <a:rPr lang="en-US" altLang="en-US" sz="1400" dirty="0">
                <a:solidFill>
                  <a:schemeClr val="tx1"/>
                </a:solidFill>
              </a:rPr>
              <a:t>Don’t actually add the file(s), just show if they exist and/or will be ignored.</a:t>
            </a:r>
          </a:p>
          <a:p>
            <a:pPr marL="0" indent="0">
              <a:buNone/>
            </a:pPr>
            <a:r>
              <a:rPr lang="en-US" altLang="en-US" sz="1400" dirty="0">
                <a:solidFill>
                  <a:schemeClr val="tx1"/>
                </a:solidFill>
              </a:rPr>
              <a:t>-v   --verbose</a:t>
            </a:r>
          </a:p>
          <a:p>
            <a:pPr marL="0" indent="0">
              <a:buNone/>
            </a:pPr>
            <a:r>
              <a:rPr lang="en-US" altLang="en-US" sz="1400" dirty="0">
                <a:solidFill>
                  <a:schemeClr val="tx1"/>
                </a:solidFill>
              </a:rPr>
              <a:t>Be verbose.</a:t>
            </a:r>
          </a:p>
          <a:p>
            <a:pPr marL="0" indent="0">
              <a:buNone/>
            </a:pPr>
            <a:r>
              <a:rPr lang="en-US" altLang="en-US" sz="1400" dirty="0">
                <a:solidFill>
                  <a:schemeClr val="tx1"/>
                </a:solidFill>
              </a:rPr>
              <a:t>-f    --force</a:t>
            </a:r>
          </a:p>
          <a:p>
            <a:pPr marL="0" indent="0">
              <a:buNone/>
            </a:pPr>
            <a:r>
              <a:rPr lang="en-US" altLang="en-US" sz="1400" dirty="0">
                <a:solidFill>
                  <a:schemeClr val="tx1"/>
                </a:solidFill>
              </a:rPr>
              <a:t>Allow adding otherwise ignored files.</a:t>
            </a:r>
          </a:p>
          <a:p>
            <a:pPr marL="0" indent="0">
              <a:buNone/>
            </a:pPr>
            <a:r>
              <a:rPr lang="en-US" altLang="en-US" sz="1400" dirty="0">
                <a:solidFill>
                  <a:schemeClr val="tx1"/>
                </a:solidFill>
              </a:rPr>
              <a:t>-p   --patch</a:t>
            </a:r>
          </a:p>
          <a:p>
            <a:pPr marL="0" indent="0">
              <a:buNone/>
            </a:pPr>
            <a:r>
              <a:rPr lang="en-US" altLang="en-US" sz="1400" dirty="0">
                <a:solidFill>
                  <a:schemeClr val="tx1"/>
                </a:solidFill>
              </a:rPr>
              <a:t>Interactively choose hunks of patch between the index and the work tree and add them to the index. This gives the user a chance to review the difference before adding modified contents to the index.</a:t>
            </a:r>
          </a:p>
          <a:p>
            <a:pPr marL="0" indent="0">
              <a:buNone/>
            </a:pPr>
            <a:r>
              <a:rPr lang="en-US" altLang="en-US" sz="1400" dirty="0">
                <a:solidFill>
                  <a:schemeClr val="tx1"/>
                </a:solidFill>
              </a:rPr>
              <a:t>-e   --edit</a:t>
            </a:r>
          </a:p>
          <a:p>
            <a:pPr marL="0" indent="0">
              <a:buNone/>
            </a:pPr>
            <a:r>
              <a:rPr lang="en-US" altLang="en-US" sz="1400" dirty="0">
                <a:solidFill>
                  <a:schemeClr val="tx1"/>
                </a:solidFill>
              </a:rPr>
              <a:t>Open the diff vs. the index in an editor and let the user edit it. After the editor was closed, adjust the hunk headers and apply the patch to the index.</a:t>
            </a:r>
          </a:p>
          <a:p>
            <a:pPr marL="0" indent="0">
              <a:buNone/>
            </a:pPr>
            <a:r>
              <a:rPr lang="en-US" altLang="en-US" sz="1400" dirty="0">
                <a:solidFill>
                  <a:schemeClr val="tx1"/>
                </a:solidFill>
              </a:rPr>
              <a:t>-u  --update</a:t>
            </a:r>
          </a:p>
          <a:p>
            <a:pPr marL="0" indent="0">
              <a:buNone/>
            </a:pPr>
            <a:r>
              <a:rPr lang="en-US" altLang="en-US" sz="1400" dirty="0">
                <a:solidFill>
                  <a:schemeClr val="tx1"/>
                </a:solidFill>
              </a:rPr>
              <a:t>Update the index just where it already has an entry matching &lt;</a:t>
            </a:r>
            <a:r>
              <a:rPr lang="en-US" altLang="en-US" sz="1400" dirty="0" err="1">
                <a:solidFill>
                  <a:schemeClr val="tx1"/>
                </a:solidFill>
              </a:rPr>
              <a:t>pathspec</a:t>
            </a:r>
            <a:r>
              <a:rPr lang="en-US" altLang="en-US" sz="1400" dirty="0">
                <a:solidFill>
                  <a:schemeClr val="tx1"/>
                </a:solidFill>
              </a:rPr>
              <a:t>&gt;. This removes as well as modifies index entries to match the working tree, but adds no new files.</a:t>
            </a:r>
          </a:p>
          <a:p>
            <a:pPr marL="0" indent="0">
              <a:buNone/>
            </a:pPr>
            <a:r>
              <a:rPr lang="en-US" altLang="en-US" sz="1400" dirty="0">
                <a:solidFill>
                  <a:schemeClr val="tx1"/>
                </a:solidFill>
              </a:rPr>
              <a:t>-A   --all</a:t>
            </a:r>
          </a:p>
        </p:txBody>
      </p:sp>
      <p:sp>
        <p:nvSpPr>
          <p:cNvPr id="3" name="Title 2"/>
          <p:cNvSpPr>
            <a:spLocks noGrp="1"/>
          </p:cNvSpPr>
          <p:nvPr>
            <p:ph type="title"/>
          </p:nvPr>
        </p:nvSpPr>
        <p:spPr/>
        <p:txBody>
          <a:bodyPr/>
          <a:lstStyle/>
          <a:p>
            <a:r>
              <a:rPr lang="en-US" dirty="0" err="1" smtClean="0"/>
              <a:t>Git</a:t>
            </a:r>
            <a:r>
              <a:rPr lang="en-US" dirty="0" smtClean="0"/>
              <a:t> add options</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24</a:t>
            </a:fld>
            <a:endParaRPr lang="en-GB"/>
          </a:p>
        </p:txBody>
      </p:sp>
    </p:spTree>
    <p:extLst>
      <p:ext uri="{BB962C8B-B14F-4D97-AF65-F5344CB8AC3E}">
        <p14:creationId xmlns:p14="http://schemas.microsoft.com/office/powerpoint/2010/main" val="836770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altLang="en-US" dirty="0"/>
              <a:t>A basic </a:t>
            </a:r>
            <a:r>
              <a:rPr lang="en-US" altLang="en-US" dirty="0" smtClean="0"/>
              <a:t>workflow: </a:t>
            </a:r>
            <a:endParaRPr lang="en-US" altLang="en-US" dirty="0"/>
          </a:p>
          <a:p>
            <a:pPr marL="457200" indent="-457200">
              <a:buFont typeface="+mj-lt"/>
              <a:buAutoNum type="arabicPeriod"/>
            </a:pPr>
            <a:r>
              <a:rPr lang="en-US" altLang="en-US" sz="2000" dirty="0">
                <a:solidFill>
                  <a:schemeClr val="tx1"/>
                </a:solidFill>
              </a:rPr>
              <a:t>(Possible </a:t>
            </a:r>
            <a:r>
              <a:rPr lang="en-US" altLang="en-US" sz="2000" dirty="0" err="1">
                <a:solidFill>
                  <a:schemeClr val="tx1"/>
                </a:solidFill>
              </a:rPr>
              <a:t>init</a:t>
            </a:r>
            <a:r>
              <a:rPr lang="en-US" altLang="en-US" sz="2000" dirty="0">
                <a:solidFill>
                  <a:schemeClr val="tx1"/>
                </a:solidFill>
              </a:rPr>
              <a:t> or clone) </a:t>
            </a:r>
            <a:r>
              <a:rPr lang="en-US" altLang="en-US" sz="2000" dirty="0" err="1">
                <a:solidFill>
                  <a:schemeClr val="tx1"/>
                </a:solidFill>
              </a:rPr>
              <a:t>Init</a:t>
            </a:r>
            <a:r>
              <a:rPr lang="en-US" altLang="en-US" sz="2000" dirty="0">
                <a:solidFill>
                  <a:schemeClr val="tx1"/>
                </a:solidFill>
              </a:rPr>
              <a:t> a repo</a:t>
            </a:r>
          </a:p>
          <a:p>
            <a:pPr marL="457200" indent="-457200">
              <a:buFont typeface="+mj-lt"/>
              <a:buAutoNum type="arabicPeriod"/>
            </a:pPr>
            <a:r>
              <a:rPr lang="en-US" altLang="en-US" sz="2000" dirty="0">
                <a:solidFill>
                  <a:schemeClr val="tx1"/>
                </a:solidFill>
              </a:rPr>
              <a:t>Edit files</a:t>
            </a:r>
          </a:p>
          <a:p>
            <a:pPr marL="457200" indent="-457200">
              <a:buFont typeface="+mj-lt"/>
              <a:buAutoNum type="arabicPeriod"/>
            </a:pPr>
            <a:r>
              <a:rPr lang="en-US" altLang="en-US" sz="2000" dirty="0">
                <a:solidFill>
                  <a:schemeClr val="tx1"/>
                </a:solidFill>
              </a:rPr>
              <a:t>Stage the changes</a:t>
            </a:r>
          </a:p>
          <a:p>
            <a:pPr marL="457200" indent="-457200">
              <a:buFont typeface="+mj-lt"/>
              <a:buAutoNum type="arabicPeriod"/>
            </a:pPr>
            <a:r>
              <a:rPr lang="en-US" altLang="en-US" sz="2000" dirty="0">
                <a:solidFill>
                  <a:schemeClr val="tx1"/>
                </a:solidFill>
              </a:rPr>
              <a:t>Review your </a:t>
            </a:r>
            <a:r>
              <a:rPr lang="en-US" altLang="en-US" sz="2000" dirty="0" smtClean="0">
                <a:solidFill>
                  <a:schemeClr val="tx1"/>
                </a:solidFill>
              </a:rPr>
              <a:t>changes - </a:t>
            </a:r>
            <a:r>
              <a:rPr lang="en-US" sz="2000" dirty="0" err="1"/>
              <a:t>git</a:t>
            </a:r>
            <a:r>
              <a:rPr lang="en-US" sz="2000" dirty="0"/>
              <a:t> </a:t>
            </a:r>
            <a:r>
              <a:rPr lang="en-US" sz="2000" dirty="0" smtClean="0"/>
              <a:t>status</a:t>
            </a:r>
            <a:endParaRPr lang="en-US" altLang="en-US" sz="2000" dirty="0">
              <a:solidFill>
                <a:schemeClr val="tx1"/>
              </a:solidFill>
            </a:endParaRPr>
          </a:p>
          <a:p>
            <a:pPr marL="457200" indent="-457200">
              <a:buFont typeface="+mj-lt"/>
              <a:buAutoNum type="arabicPeriod"/>
            </a:pPr>
            <a:r>
              <a:rPr lang="en-US" altLang="en-US" sz="2000" dirty="0">
                <a:solidFill>
                  <a:schemeClr val="tx1"/>
                </a:solidFill>
              </a:rPr>
              <a:t>Commit the </a:t>
            </a:r>
            <a:r>
              <a:rPr lang="en-US" altLang="en-US" sz="2000" dirty="0" smtClean="0">
                <a:solidFill>
                  <a:schemeClr val="tx1"/>
                </a:solidFill>
              </a:rPr>
              <a:t>changes</a:t>
            </a:r>
          </a:p>
          <a:p>
            <a:pPr marL="0" indent="0">
              <a:buNone/>
            </a:pPr>
            <a:r>
              <a:rPr lang="en-US" altLang="en-US" sz="2000" dirty="0">
                <a:solidFill>
                  <a:schemeClr val="tx1"/>
                </a:solidFill>
              </a:rPr>
              <a:t>$ </a:t>
            </a:r>
            <a:r>
              <a:rPr lang="en-US" altLang="en-US" sz="2000" dirty="0" err="1">
                <a:solidFill>
                  <a:schemeClr val="tx1"/>
                </a:solidFill>
              </a:rPr>
              <a:t>git</a:t>
            </a:r>
            <a:r>
              <a:rPr lang="en-US" altLang="en-US" sz="2000" dirty="0">
                <a:solidFill>
                  <a:schemeClr val="tx1"/>
                </a:solidFill>
              </a:rPr>
              <a:t> status</a:t>
            </a:r>
          </a:p>
          <a:p>
            <a:pPr marL="0" indent="0">
              <a:buNone/>
            </a:pPr>
            <a:r>
              <a:rPr lang="en-US" altLang="en-US" sz="2000" dirty="0">
                <a:solidFill>
                  <a:schemeClr val="tx1"/>
                </a:solidFill>
              </a:rPr>
              <a:t>On branch develop</a:t>
            </a:r>
          </a:p>
          <a:p>
            <a:pPr marL="0" indent="0">
              <a:buNone/>
            </a:pPr>
            <a:r>
              <a:rPr lang="en-US" altLang="en-US" sz="2000" dirty="0">
                <a:solidFill>
                  <a:schemeClr val="tx1"/>
                </a:solidFill>
              </a:rPr>
              <a:t>Your branch is up-to-date with 'origin/develop'.</a:t>
            </a:r>
          </a:p>
          <a:p>
            <a:pPr marL="0" indent="0">
              <a:buNone/>
            </a:pPr>
            <a:endParaRPr lang="en-US" altLang="en-US" sz="2000" dirty="0">
              <a:solidFill>
                <a:schemeClr val="tx1"/>
              </a:solidFill>
            </a:endParaRPr>
          </a:p>
          <a:p>
            <a:pPr marL="0" indent="0">
              <a:buNone/>
            </a:pPr>
            <a:r>
              <a:rPr lang="en-US" altLang="en-US" sz="2000" dirty="0">
                <a:solidFill>
                  <a:schemeClr val="tx1"/>
                </a:solidFill>
              </a:rPr>
              <a:t>nothing to commit, working directory clean</a:t>
            </a:r>
          </a:p>
        </p:txBody>
      </p:sp>
      <p:sp>
        <p:nvSpPr>
          <p:cNvPr id="3" name="Title 2"/>
          <p:cNvSpPr>
            <a:spLocks noGrp="1"/>
          </p:cNvSpPr>
          <p:nvPr>
            <p:ph type="title"/>
          </p:nvPr>
        </p:nvSpPr>
        <p:spPr/>
        <p:txBody>
          <a:bodyPr/>
          <a:lstStyle/>
          <a:p>
            <a:r>
              <a:rPr lang="en-US" altLang="en-US" dirty="0" smtClean="0"/>
              <a:t>Basic Workflow</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25</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3068960"/>
            <a:ext cx="407828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066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Reset from staging area</a:t>
            </a:r>
            <a:endParaRPr lang="en-US" dirty="0"/>
          </a:p>
        </p:txBody>
      </p:sp>
      <p:pic>
        <p:nvPicPr>
          <p:cNvPr id="4" name="Content Placeholder 3"/>
          <p:cNvPicPr>
            <a:picLocks noGrp="1"/>
          </p:cNvPicPr>
          <p:nvPr>
            <p:ph idx="1"/>
          </p:nvPr>
        </p:nvPicPr>
        <p:blipFill>
          <a:blip r:embed="rId2"/>
          <a:stretch>
            <a:fillRect/>
          </a:stretch>
        </p:blipFill>
        <p:spPr>
          <a:xfrm>
            <a:off x="1367644" y="2168860"/>
            <a:ext cx="5906543" cy="4525962"/>
          </a:xfrm>
          <a:prstGeom prst="rect">
            <a:avLst/>
          </a:prstGeom>
        </p:spPr>
      </p:pic>
    </p:spTree>
    <p:extLst>
      <p:ext uri="{BB962C8B-B14F-4D97-AF65-F5344CB8AC3E}">
        <p14:creationId xmlns:p14="http://schemas.microsoft.com/office/powerpoint/2010/main" val="3520260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solidFill>
                  <a:schemeClr val="bg2"/>
                </a:solidFill>
                <a:latin typeface="Consolas" panose="020B0609020204030204" pitchFamily="49" charset="0"/>
                <a:cs typeface="Consolas" panose="020B0609020204030204" pitchFamily="49" charset="0"/>
              </a:rPr>
              <a:t> clone </a:t>
            </a:r>
            <a:r>
              <a:rPr lang="en-US" altLang="en-US" i="1" dirty="0">
                <a:solidFill>
                  <a:schemeClr val="bg2"/>
                </a:solidFill>
                <a:latin typeface="Consolas" panose="020B0609020204030204" pitchFamily="49" charset="0"/>
                <a:cs typeface="Consolas" panose="020B0609020204030204" pitchFamily="49" charset="0"/>
              </a:rPr>
              <a:t>URL</a:t>
            </a:r>
          </a:p>
          <a:p>
            <a:r>
              <a:rPr lang="en-US" altLang="en-US" dirty="0" err="1">
                <a:solidFill>
                  <a:schemeClr val="bg2"/>
                </a:solidFill>
                <a:latin typeface="Consolas" panose="020B0609020204030204" pitchFamily="49" charset="0"/>
                <a:cs typeface="Consolas" panose="020B0609020204030204" pitchFamily="49" charset="0"/>
              </a:rPr>
              <a:t>git</a:t>
            </a:r>
            <a:r>
              <a:rPr lang="en-US" altLang="en-US" dirty="0">
                <a:solidFill>
                  <a:schemeClr val="bg2"/>
                </a:solidFill>
                <a:latin typeface="Consolas" panose="020B0609020204030204" pitchFamily="49" charset="0"/>
                <a:cs typeface="Consolas" panose="020B0609020204030204" pitchFamily="49" charset="0"/>
              </a:rPr>
              <a:t> clone</a:t>
            </a:r>
            <a:r>
              <a:rPr lang="en-US" altLang="en-US" i="1" dirty="0">
                <a:solidFill>
                  <a:schemeClr val="bg2"/>
                </a:solidFill>
                <a:latin typeface="Consolas" panose="020B0609020204030204" pitchFamily="49" charset="0"/>
                <a:cs typeface="Consolas" panose="020B0609020204030204" pitchFamily="49" charset="0"/>
              </a:rPr>
              <a:t> URL </a:t>
            </a:r>
            <a:r>
              <a:rPr lang="en-US" altLang="en-US" i="1" dirty="0" err="1">
                <a:solidFill>
                  <a:schemeClr val="bg2"/>
                </a:solidFill>
                <a:latin typeface="Consolas" panose="020B0609020204030204" pitchFamily="49" charset="0"/>
                <a:cs typeface="Consolas" panose="020B0609020204030204" pitchFamily="49" charset="0"/>
              </a:rPr>
              <a:t>mypath</a:t>
            </a:r>
            <a:endParaRPr lang="en-US" altLang="en-US" i="1" dirty="0">
              <a:solidFill>
                <a:schemeClr val="bg2"/>
              </a:solidFill>
              <a:latin typeface="Consolas" panose="020B0609020204030204" pitchFamily="49" charset="0"/>
              <a:cs typeface="Consolas" panose="020B0609020204030204" pitchFamily="49" charset="0"/>
            </a:endParaRPr>
          </a:p>
          <a:p>
            <a:pPr lvl="1"/>
            <a:r>
              <a:rPr lang="en-US" altLang="en-US" dirty="0"/>
              <a:t>These make an exact copy of the repository at the given </a:t>
            </a:r>
            <a:r>
              <a:rPr lang="en-US" altLang="en-US" dirty="0" smtClean="0"/>
              <a:t>URL</a:t>
            </a:r>
          </a:p>
          <a:p>
            <a:pPr marL="0" lvl="1" indent="0">
              <a:buNone/>
            </a:pPr>
            <a:endParaRPr lang="en-US" altLang="en-US" sz="2400" dirty="0">
              <a:solidFill>
                <a:schemeClr val="bg2"/>
              </a:solidFill>
              <a:latin typeface="Consolas" panose="020B0609020204030204" pitchFamily="49" charset="0"/>
              <a:ea typeface="+mn-ea"/>
              <a:cs typeface="Consolas" panose="020B0609020204030204" pitchFamily="49" charset="0"/>
            </a:endParaRPr>
          </a:p>
        </p:txBody>
      </p:sp>
      <p:sp>
        <p:nvSpPr>
          <p:cNvPr id="3" name="Title 2"/>
          <p:cNvSpPr>
            <a:spLocks noGrp="1"/>
          </p:cNvSpPr>
          <p:nvPr>
            <p:ph type="title"/>
          </p:nvPr>
        </p:nvSpPr>
        <p:spPr/>
        <p:txBody>
          <a:bodyPr/>
          <a:lstStyle/>
          <a:p>
            <a:r>
              <a:rPr lang="en-US" altLang="en-US" dirty="0"/>
              <a:t>Clone a repository</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27</a:t>
            </a:fld>
            <a:endParaRPr lang="en-GB"/>
          </a:p>
        </p:txBody>
      </p:sp>
    </p:spTree>
    <p:extLst>
      <p:ext uri="{BB962C8B-B14F-4D97-AF65-F5344CB8AC3E}">
        <p14:creationId xmlns:p14="http://schemas.microsoft.com/office/powerpoint/2010/main" val="2292010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zh-TW" dirty="0"/>
              <a:t>View changes</a:t>
            </a:r>
          </a:p>
          <a:p>
            <a:pPr marL="0" indent="0">
              <a:buNone/>
            </a:pPr>
            <a:r>
              <a:rPr lang="en-US" altLang="zh-TW" dirty="0" smtClean="0"/>
              <a:t>     </a:t>
            </a:r>
            <a:r>
              <a:rPr lang="en-US" altLang="zh-TW" sz="1800" dirty="0" err="1" smtClean="0"/>
              <a:t>Git</a:t>
            </a:r>
            <a:r>
              <a:rPr lang="en-US" altLang="zh-TW" sz="1800" dirty="0" smtClean="0"/>
              <a:t> </a:t>
            </a:r>
            <a:r>
              <a:rPr lang="en-US" altLang="zh-TW" sz="1800" dirty="0"/>
              <a:t>diff</a:t>
            </a:r>
          </a:p>
          <a:p>
            <a:pPr lvl="1"/>
            <a:r>
              <a:rPr lang="en-US" altLang="zh-TW" dirty="0"/>
              <a:t>Show the difference between </a:t>
            </a:r>
            <a:r>
              <a:rPr lang="en-US" altLang="zh-TW" dirty="0">
                <a:solidFill>
                  <a:srgbClr val="C00000"/>
                </a:solidFill>
              </a:rPr>
              <a:t>working directory</a:t>
            </a:r>
            <a:r>
              <a:rPr lang="en-US" altLang="zh-TW" dirty="0"/>
              <a:t> and </a:t>
            </a:r>
            <a:r>
              <a:rPr lang="en-US" altLang="zh-TW" dirty="0" smtClean="0">
                <a:solidFill>
                  <a:srgbClr val="C00000"/>
                </a:solidFill>
              </a:rPr>
              <a:t>staged</a:t>
            </a:r>
          </a:p>
          <a:p>
            <a:pPr marL="0" indent="0">
              <a:buNone/>
            </a:pPr>
            <a:r>
              <a:rPr lang="en-US" altLang="zh-TW" dirty="0" smtClean="0"/>
              <a:t>     </a:t>
            </a:r>
            <a:r>
              <a:rPr lang="en-US" altLang="zh-TW" sz="1800" dirty="0" err="1" smtClean="0"/>
              <a:t>Git</a:t>
            </a:r>
            <a:r>
              <a:rPr lang="en-US" altLang="zh-TW" sz="1800" dirty="0" smtClean="0"/>
              <a:t> diff --cached</a:t>
            </a:r>
          </a:p>
          <a:p>
            <a:pPr lvl="1"/>
            <a:r>
              <a:rPr lang="en-US" altLang="zh-TW" dirty="0" smtClean="0"/>
              <a:t>Show </a:t>
            </a:r>
            <a:r>
              <a:rPr lang="en-US" altLang="zh-TW" dirty="0"/>
              <a:t>the difference between </a:t>
            </a:r>
            <a:r>
              <a:rPr lang="en-US" altLang="zh-TW" dirty="0">
                <a:solidFill>
                  <a:srgbClr val="C00000"/>
                </a:solidFill>
              </a:rPr>
              <a:t>staged</a:t>
            </a:r>
            <a:r>
              <a:rPr lang="en-US" altLang="zh-TW" dirty="0"/>
              <a:t> and </a:t>
            </a:r>
            <a:r>
              <a:rPr lang="en-US" altLang="zh-TW" dirty="0">
                <a:solidFill>
                  <a:srgbClr val="C00000"/>
                </a:solidFill>
              </a:rPr>
              <a:t>the HEAD</a:t>
            </a:r>
            <a:endParaRPr lang="zh-TW" altLang="en-US" dirty="0">
              <a:solidFill>
                <a:srgbClr val="C00000"/>
              </a:solidFill>
            </a:endParaRPr>
          </a:p>
          <a:p>
            <a:pPr marL="342900" lvl="1" indent="-342900">
              <a:buChar char="•"/>
            </a:pPr>
            <a:endParaRPr lang="en-US" altLang="en-US" sz="2400" dirty="0" smtClean="0">
              <a:solidFill>
                <a:schemeClr val="bg2"/>
              </a:solidFill>
              <a:latin typeface="Consolas" panose="020B0609020204030204" pitchFamily="49" charset="0"/>
              <a:ea typeface="+mn-ea"/>
              <a:cs typeface="Consolas" panose="020B0609020204030204" pitchFamily="49" charset="0"/>
            </a:endParaRPr>
          </a:p>
          <a:p>
            <a:r>
              <a:rPr lang="en-US" altLang="zh-TW" dirty="0"/>
              <a:t>View history</a:t>
            </a:r>
          </a:p>
          <a:p>
            <a:pPr marL="0" indent="0">
              <a:buNone/>
            </a:pPr>
            <a:r>
              <a:rPr lang="en-US" altLang="zh-TW" dirty="0" smtClean="0"/>
              <a:t>    </a:t>
            </a:r>
            <a:r>
              <a:rPr lang="en-US" altLang="zh-TW" sz="1800" dirty="0" err="1" smtClean="0"/>
              <a:t>Git</a:t>
            </a:r>
            <a:r>
              <a:rPr lang="en-US" altLang="zh-TW" sz="1800" dirty="0" smtClean="0"/>
              <a:t> </a:t>
            </a:r>
            <a:r>
              <a:rPr lang="en-US" altLang="zh-TW" sz="1800" dirty="0"/>
              <a:t>log</a:t>
            </a:r>
            <a:endParaRPr lang="zh-TW" altLang="en-US" sz="1800" dirty="0"/>
          </a:p>
          <a:p>
            <a:pPr marL="0" lvl="1" indent="0">
              <a:buNone/>
            </a:pPr>
            <a:endParaRPr lang="en-US" altLang="en-US" sz="2400" dirty="0">
              <a:solidFill>
                <a:schemeClr val="bg2"/>
              </a:solidFill>
              <a:latin typeface="Consolas" panose="020B0609020204030204" pitchFamily="49" charset="0"/>
              <a:ea typeface="+mn-ea"/>
              <a:cs typeface="Consolas" panose="020B0609020204030204" pitchFamily="49" charset="0"/>
            </a:endParaRPr>
          </a:p>
        </p:txBody>
      </p:sp>
      <p:sp>
        <p:nvSpPr>
          <p:cNvPr id="3" name="Title 2"/>
          <p:cNvSpPr>
            <a:spLocks noGrp="1"/>
          </p:cNvSpPr>
          <p:nvPr>
            <p:ph type="title"/>
          </p:nvPr>
        </p:nvSpPr>
        <p:spPr/>
        <p:txBody>
          <a:bodyPr/>
          <a:lstStyle/>
          <a:p>
            <a:r>
              <a:rPr lang="en-US" altLang="en-US" dirty="0"/>
              <a:t>Clone a repository</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28</a:t>
            </a:fld>
            <a:endParaRPr lang="en-GB"/>
          </a:p>
        </p:txBody>
      </p:sp>
    </p:spTree>
    <p:extLst>
      <p:ext uri="{BB962C8B-B14F-4D97-AF65-F5344CB8AC3E}">
        <p14:creationId xmlns:p14="http://schemas.microsoft.com/office/powerpoint/2010/main" val="55200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zh-TW" dirty="0"/>
              <a:t>Steps to merge two branch</a:t>
            </a:r>
          </a:p>
          <a:p>
            <a:pPr lvl="1"/>
            <a:r>
              <a:rPr lang="en-US" altLang="zh-TW" dirty="0"/>
              <a:t>Checkout the branch you want to merge </a:t>
            </a:r>
            <a:r>
              <a:rPr lang="en-US" altLang="zh-TW" dirty="0">
                <a:solidFill>
                  <a:srgbClr val="C00000"/>
                </a:solidFill>
              </a:rPr>
              <a:t>onto</a:t>
            </a:r>
          </a:p>
          <a:p>
            <a:pPr lvl="1"/>
            <a:r>
              <a:rPr lang="en-US" altLang="zh-TW" dirty="0"/>
              <a:t>Merge the branch you want to merge</a:t>
            </a:r>
            <a:endParaRPr lang="zh-TW" altLang="en-US" dirty="0"/>
          </a:p>
          <a:p>
            <a:pPr marL="0" lvl="1" indent="0">
              <a:buNone/>
            </a:pPr>
            <a:endParaRPr lang="en-US" altLang="en-US" sz="2400" dirty="0">
              <a:solidFill>
                <a:schemeClr val="bg2"/>
              </a:solidFill>
              <a:latin typeface="Consolas" panose="020B0609020204030204" pitchFamily="49" charset="0"/>
              <a:ea typeface="+mn-ea"/>
              <a:cs typeface="Consolas" panose="020B0609020204030204" pitchFamily="49" charset="0"/>
            </a:endParaRPr>
          </a:p>
        </p:txBody>
      </p:sp>
      <p:sp>
        <p:nvSpPr>
          <p:cNvPr id="3" name="Title 2"/>
          <p:cNvSpPr>
            <a:spLocks noGrp="1"/>
          </p:cNvSpPr>
          <p:nvPr>
            <p:ph type="title"/>
          </p:nvPr>
        </p:nvSpPr>
        <p:spPr/>
        <p:txBody>
          <a:bodyPr/>
          <a:lstStyle/>
          <a:p>
            <a:r>
              <a:rPr lang="en-US" altLang="zh-TW" dirty="0"/>
              <a:t>Merging</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29</a:t>
            </a:fld>
            <a:endParaRPr lang="en-GB"/>
          </a:p>
        </p:txBody>
      </p:sp>
    </p:spTree>
    <p:extLst>
      <p:ext uri="{BB962C8B-B14F-4D97-AF65-F5344CB8AC3E}">
        <p14:creationId xmlns:p14="http://schemas.microsoft.com/office/powerpoint/2010/main" val="4183447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5400" dirty="0" smtClean="0"/>
              <a:t>“</a:t>
            </a:r>
            <a:r>
              <a:rPr lang="en-US" sz="5400" dirty="0"/>
              <a:t>D</a:t>
            </a:r>
            <a:r>
              <a:rPr lang="en-US" sz="5400" dirty="0" smtClean="0"/>
              <a:t>istributed </a:t>
            </a:r>
            <a:r>
              <a:rPr lang="en-US" sz="5400" dirty="0"/>
              <a:t>V</a:t>
            </a:r>
            <a:r>
              <a:rPr lang="en-US" sz="5400" dirty="0" smtClean="0"/>
              <a:t>ersion</a:t>
            </a:r>
            <a:endParaRPr lang="en-US" sz="5400" dirty="0"/>
          </a:p>
          <a:p>
            <a:pPr marL="0" indent="0">
              <a:buNone/>
            </a:pPr>
            <a:r>
              <a:rPr lang="en-US" sz="5400" dirty="0"/>
              <a:t>C</a:t>
            </a:r>
            <a:r>
              <a:rPr lang="en-US" sz="5400" dirty="0" smtClean="0"/>
              <a:t>ontrol </a:t>
            </a:r>
            <a:r>
              <a:rPr lang="en-US" sz="5400" dirty="0"/>
              <a:t>S</a:t>
            </a:r>
            <a:r>
              <a:rPr lang="en-US" sz="5400" dirty="0" smtClean="0"/>
              <a:t>ystem</a:t>
            </a:r>
            <a:r>
              <a:rPr lang="en-US" sz="5400" dirty="0"/>
              <a:t>”</a:t>
            </a:r>
            <a:endParaRPr lang="en-US" altLang="en-US" sz="5400" dirty="0"/>
          </a:p>
        </p:txBody>
      </p:sp>
      <p:sp>
        <p:nvSpPr>
          <p:cNvPr id="3" name="Title 2"/>
          <p:cNvSpPr>
            <a:spLocks noGrp="1"/>
          </p:cNvSpPr>
          <p:nvPr>
            <p:ph type="title"/>
          </p:nvPr>
        </p:nvSpPr>
        <p:spPr/>
        <p:txBody>
          <a:bodyPr/>
          <a:lstStyle/>
          <a:p>
            <a:r>
              <a:rPr lang="en-US" altLang="en-US" dirty="0"/>
              <a:t>Version control systems</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3</a:t>
            </a:fld>
            <a:endParaRPr lang="en-GB"/>
          </a:p>
        </p:txBody>
      </p:sp>
    </p:spTree>
    <p:extLst>
      <p:ext uri="{BB962C8B-B14F-4D97-AF65-F5344CB8AC3E}">
        <p14:creationId xmlns:p14="http://schemas.microsoft.com/office/powerpoint/2010/main" val="975818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Merging</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30</a:t>
            </a:fld>
            <a:endParaRPr lang="en-GB"/>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2251" y="1265238"/>
            <a:ext cx="603949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249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Merging</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31</a:t>
            </a:fld>
            <a:endParaRPr lang="en-GB"/>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2251" y="1265238"/>
            <a:ext cx="603949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650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lvl="1" indent="-342900">
              <a:buChar char="•"/>
            </a:pPr>
            <a:r>
              <a:rPr lang="en-US" altLang="en-US" sz="2400" dirty="0" err="1">
                <a:solidFill>
                  <a:srgbClr val="DE4610"/>
                </a:solidFill>
                <a:ea typeface="+mn-ea"/>
                <a:cs typeface="+mn-cs"/>
              </a:rPr>
              <a:t>git</a:t>
            </a:r>
            <a:r>
              <a:rPr lang="en-US" altLang="en-US" sz="2400" dirty="0">
                <a:solidFill>
                  <a:srgbClr val="DE4610"/>
                </a:solidFill>
                <a:ea typeface="+mn-ea"/>
                <a:cs typeface="+mn-cs"/>
              </a:rPr>
              <a:t> </a:t>
            </a:r>
            <a:r>
              <a:rPr lang="en-US" altLang="en-US" sz="2400" dirty="0" smtClean="0">
                <a:solidFill>
                  <a:srgbClr val="DE4610"/>
                </a:solidFill>
                <a:ea typeface="+mn-ea"/>
                <a:cs typeface="+mn-cs"/>
              </a:rPr>
              <a:t>revert</a:t>
            </a:r>
          </a:p>
          <a:p>
            <a:pPr marL="0" lvl="1" indent="0">
              <a:buNone/>
            </a:pPr>
            <a:r>
              <a:rPr lang="en-US" altLang="en-US" sz="2400" dirty="0">
                <a:solidFill>
                  <a:srgbClr val="DE4610"/>
                </a:solidFill>
                <a:ea typeface="+mn-ea"/>
                <a:cs typeface="+mn-cs"/>
              </a:rPr>
              <a:t>	</a:t>
            </a:r>
            <a:r>
              <a:rPr lang="en-US" altLang="en-US" dirty="0"/>
              <a:t>-</a:t>
            </a:r>
            <a:r>
              <a:rPr lang="en-US" altLang="en-US" sz="2400" dirty="0">
                <a:solidFill>
                  <a:srgbClr val="DE4610"/>
                </a:solidFill>
                <a:ea typeface="+mn-ea"/>
                <a:cs typeface="+mn-cs"/>
              </a:rPr>
              <a:t> </a:t>
            </a:r>
            <a:r>
              <a:rPr lang="en-US" altLang="en-US" dirty="0"/>
              <a:t>This command creates a new commit that undoes the changes from a previous commit. </a:t>
            </a:r>
            <a:r>
              <a:rPr lang="en-US" altLang="en-US" b="1" dirty="0"/>
              <a:t>This command adds new history to the project (it doesn't modify existing history</a:t>
            </a:r>
            <a:r>
              <a:rPr lang="en-US" altLang="en-US" b="1" dirty="0" smtClean="0"/>
              <a:t>)</a:t>
            </a:r>
            <a:r>
              <a:rPr lang="en-US" altLang="en-US" dirty="0" smtClean="0"/>
              <a:t>.</a:t>
            </a:r>
          </a:p>
          <a:p>
            <a:pPr marL="0" lvl="1" indent="0">
              <a:buNone/>
            </a:pPr>
            <a:endParaRPr lang="en-US" altLang="en-US" dirty="0"/>
          </a:p>
          <a:p>
            <a:pPr marL="342900" lvl="1" indent="-342900">
              <a:buChar char="•"/>
            </a:pPr>
            <a:r>
              <a:rPr lang="en-US" altLang="en-US" sz="2400" dirty="0" err="1">
                <a:solidFill>
                  <a:srgbClr val="DE4610"/>
                </a:solidFill>
                <a:ea typeface="+mn-ea"/>
                <a:cs typeface="+mn-cs"/>
              </a:rPr>
              <a:t>git</a:t>
            </a:r>
            <a:r>
              <a:rPr lang="en-US" altLang="en-US" sz="2400" dirty="0">
                <a:solidFill>
                  <a:srgbClr val="DE4610"/>
                </a:solidFill>
                <a:ea typeface="+mn-ea"/>
                <a:cs typeface="+mn-cs"/>
              </a:rPr>
              <a:t> </a:t>
            </a:r>
            <a:r>
              <a:rPr lang="en-US" altLang="en-US" sz="2400" dirty="0" smtClean="0">
                <a:solidFill>
                  <a:srgbClr val="DE4610"/>
                </a:solidFill>
                <a:ea typeface="+mn-ea"/>
                <a:cs typeface="+mn-cs"/>
              </a:rPr>
              <a:t>reset</a:t>
            </a:r>
          </a:p>
          <a:p>
            <a:pPr marL="0" lvl="1" indent="0">
              <a:buNone/>
            </a:pPr>
            <a:r>
              <a:rPr lang="en-US" altLang="en-US" sz="2400" dirty="0">
                <a:solidFill>
                  <a:srgbClr val="DE4610"/>
                </a:solidFill>
                <a:ea typeface="+mn-ea"/>
                <a:cs typeface="+mn-cs"/>
              </a:rPr>
              <a:t>	</a:t>
            </a:r>
            <a:r>
              <a:rPr lang="en-US" altLang="en-US" dirty="0"/>
              <a:t>- This command is a little more complicated. It actually does a couple of different things depending on how it is invoked. </a:t>
            </a:r>
            <a:r>
              <a:rPr lang="en-US" altLang="en-US" b="1" dirty="0"/>
              <a:t>It modifies the index (the so-called "staging area")</a:t>
            </a:r>
            <a:r>
              <a:rPr lang="en-US" altLang="en-US" dirty="0"/>
              <a:t>. Or it changes which commit a branch head is currently pointing at. </a:t>
            </a:r>
            <a:r>
              <a:rPr lang="en-US" altLang="en-US" b="1" dirty="0" smtClean="0"/>
              <a:t>This command may alter existing history (by changing the commit that a branch references)</a:t>
            </a:r>
            <a:r>
              <a:rPr lang="en-US" altLang="en-US" dirty="0" smtClean="0"/>
              <a:t>.</a:t>
            </a:r>
            <a:endParaRPr lang="en-US" altLang="en-US" dirty="0"/>
          </a:p>
        </p:txBody>
      </p:sp>
      <p:sp>
        <p:nvSpPr>
          <p:cNvPr id="3" name="Title 2"/>
          <p:cNvSpPr>
            <a:spLocks noGrp="1"/>
          </p:cNvSpPr>
          <p:nvPr>
            <p:ph type="title"/>
          </p:nvPr>
        </p:nvSpPr>
        <p:spPr/>
        <p:txBody>
          <a:bodyPr/>
          <a:lstStyle/>
          <a:p>
            <a:r>
              <a:rPr lang="en-US" dirty="0" smtClean="0"/>
              <a:t>“</a:t>
            </a:r>
            <a:r>
              <a:rPr lang="en-US" dirty="0" err="1" smtClean="0"/>
              <a:t>git</a:t>
            </a:r>
            <a:r>
              <a:rPr lang="en-US" dirty="0"/>
              <a:t> revert” vs “</a:t>
            </a:r>
            <a:r>
              <a:rPr lang="en-US" dirty="0" err="1"/>
              <a:t>git</a:t>
            </a:r>
            <a:r>
              <a:rPr lang="en-US" dirty="0"/>
              <a:t> </a:t>
            </a:r>
            <a:r>
              <a:rPr lang="en-US" dirty="0" smtClean="0"/>
              <a:t>reset”</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32</a:t>
            </a:fld>
            <a:endParaRPr lang="en-GB"/>
          </a:p>
        </p:txBody>
      </p:sp>
    </p:spTree>
    <p:extLst>
      <p:ext uri="{BB962C8B-B14F-4D97-AF65-F5344CB8AC3E}">
        <p14:creationId xmlns:p14="http://schemas.microsoft.com/office/powerpoint/2010/main" val="3988079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git</a:t>
            </a:r>
            <a:r>
              <a:rPr lang="en-US" dirty="0"/>
              <a:t> reset</a:t>
            </a:r>
          </a:p>
        </p:txBody>
      </p:sp>
      <p:pic>
        <p:nvPicPr>
          <p:cNvPr id="6" name="Content Placeholder 5"/>
          <p:cNvPicPr>
            <a:picLocks noGrp="1"/>
          </p:cNvPicPr>
          <p:nvPr>
            <p:ph idx="1"/>
          </p:nvPr>
        </p:nvPicPr>
        <p:blipFill>
          <a:blip r:embed="rId2"/>
          <a:stretch>
            <a:fillRect/>
          </a:stretch>
        </p:blipFill>
        <p:spPr>
          <a:xfrm>
            <a:off x="1891821" y="1265238"/>
            <a:ext cx="5360357" cy="4525962"/>
          </a:xfrm>
          <a:prstGeom prst="rect">
            <a:avLst/>
          </a:prstGeom>
        </p:spPr>
      </p:pic>
      <p:sp>
        <p:nvSpPr>
          <p:cNvPr id="7" name="Rectangle 6"/>
          <p:cNvSpPr/>
          <p:nvPr/>
        </p:nvSpPr>
        <p:spPr>
          <a:xfrm>
            <a:off x="1763688" y="5805961"/>
            <a:ext cx="4572000" cy="882742"/>
          </a:xfrm>
          <a:prstGeom prst="rect">
            <a:avLst/>
          </a:prstGeom>
        </p:spPr>
        <p:txBody>
          <a:bodyPr>
            <a:spAutoFit/>
          </a:bodyPr>
          <a:lstStyle/>
          <a:p>
            <a:pPr>
              <a:lnSpc>
                <a:spcPct val="107000"/>
              </a:lnSpc>
              <a:spcAft>
                <a:spcPts val="800"/>
              </a:spcAft>
            </a:pPr>
            <a:r>
              <a:rPr lang="en-US" u="none" dirty="0">
                <a:latin typeface="Calibri" panose="020F0502020204030204" pitchFamily="34" charset="0"/>
                <a:ea typeface="Calibri" panose="020F0502020204030204" pitchFamily="34" charset="0"/>
                <a:cs typeface="Times New Roman" panose="02020603050405020304" pitchFamily="18" charset="0"/>
              </a:rPr>
              <a:t>Moving head to parent position  from V3 to V2 and V3 will be available in working directory because we use soft command  </a:t>
            </a:r>
            <a:endParaRPr lang="en-US" u="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923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git</a:t>
            </a:r>
            <a:r>
              <a:rPr lang="en-US" dirty="0"/>
              <a:t> reset</a:t>
            </a:r>
          </a:p>
        </p:txBody>
      </p:sp>
      <p:pic>
        <p:nvPicPr>
          <p:cNvPr id="4" name="Picture 3"/>
          <p:cNvPicPr/>
          <p:nvPr/>
        </p:nvPicPr>
        <p:blipFill>
          <a:blip r:embed="rId2"/>
          <a:stretch>
            <a:fillRect/>
          </a:stretch>
        </p:blipFill>
        <p:spPr>
          <a:xfrm>
            <a:off x="1600200" y="1269221"/>
            <a:ext cx="5943600" cy="4536044"/>
          </a:xfrm>
          <a:prstGeom prst="rect">
            <a:avLst/>
          </a:prstGeom>
        </p:spPr>
      </p:pic>
      <p:sp>
        <p:nvSpPr>
          <p:cNvPr id="5" name="Rectangle 4"/>
          <p:cNvSpPr/>
          <p:nvPr/>
        </p:nvSpPr>
        <p:spPr>
          <a:xfrm>
            <a:off x="2087724" y="5805265"/>
            <a:ext cx="4572000" cy="882742"/>
          </a:xfrm>
          <a:prstGeom prst="rect">
            <a:avLst/>
          </a:prstGeom>
        </p:spPr>
        <p:txBody>
          <a:bodyPr>
            <a:spAutoFit/>
          </a:bodyPr>
          <a:lstStyle/>
          <a:p>
            <a:pPr>
              <a:lnSpc>
                <a:spcPct val="107000"/>
              </a:lnSpc>
              <a:spcAft>
                <a:spcPts val="800"/>
              </a:spcAft>
            </a:pPr>
            <a:r>
              <a:rPr lang="en-US" u="none" dirty="0">
                <a:latin typeface="Calibri" panose="020F0502020204030204" pitchFamily="34" charset="0"/>
                <a:ea typeface="Calibri" panose="020F0502020204030204" pitchFamily="34" charset="0"/>
                <a:cs typeface="Times New Roman" panose="02020603050405020304" pitchFamily="18" charset="0"/>
              </a:rPr>
              <a:t>In this case head will be moved to V2 and V3 will be available in the index are mean it is modified but not staged</a:t>
            </a:r>
            <a:endParaRPr lang="en-US" u="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2153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git</a:t>
            </a:r>
            <a:r>
              <a:rPr lang="en-US" dirty="0"/>
              <a:t> reset</a:t>
            </a:r>
          </a:p>
        </p:txBody>
      </p:sp>
      <p:pic>
        <p:nvPicPr>
          <p:cNvPr id="4" name="Picture 3"/>
          <p:cNvPicPr/>
          <p:nvPr/>
        </p:nvPicPr>
        <p:blipFill>
          <a:blip r:embed="rId2"/>
          <a:stretch>
            <a:fillRect/>
          </a:stretch>
        </p:blipFill>
        <p:spPr>
          <a:xfrm>
            <a:off x="1511660" y="1304764"/>
            <a:ext cx="5943600" cy="4605054"/>
          </a:xfrm>
          <a:prstGeom prst="rect">
            <a:avLst/>
          </a:prstGeom>
        </p:spPr>
      </p:pic>
      <p:sp>
        <p:nvSpPr>
          <p:cNvPr id="5" name="Rectangle 4"/>
          <p:cNvSpPr/>
          <p:nvPr/>
        </p:nvSpPr>
        <p:spPr>
          <a:xfrm>
            <a:off x="2015716" y="6021288"/>
            <a:ext cx="4572000" cy="619272"/>
          </a:xfrm>
          <a:prstGeom prst="rect">
            <a:avLst/>
          </a:prstGeom>
        </p:spPr>
        <p:txBody>
          <a:bodyPr>
            <a:spAutoFit/>
          </a:bodyPr>
          <a:lstStyle/>
          <a:p>
            <a:pPr>
              <a:lnSpc>
                <a:spcPct val="107000"/>
              </a:lnSpc>
              <a:spcAft>
                <a:spcPts val="800"/>
              </a:spcAft>
            </a:pPr>
            <a:r>
              <a:rPr lang="en-US" u="none" dirty="0">
                <a:latin typeface="Calibri" panose="020F0502020204030204" pitchFamily="34" charset="0"/>
                <a:ea typeface="Calibri" panose="020F0502020204030204" pitchFamily="34" charset="0"/>
                <a:cs typeface="Times New Roman" panose="02020603050405020304" pitchFamily="18" charset="0"/>
              </a:rPr>
              <a:t>In this case due to use of –hard it will delete the changes even from working directory </a:t>
            </a:r>
            <a:endParaRPr lang="en-US" u="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6284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Level of  </a:t>
            </a:r>
            <a:r>
              <a:rPr lang="en-US" dirty="0"/>
              <a:t>reset</a:t>
            </a:r>
          </a:p>
        </p:txBody>
      </p:sp>
      <p:pic>
        <p:nvPicPr>
          <p:cNvPr id="4" name="Content Placeholder 3"/>
          <p:cNvPicPr>
            <a:picLocks noGrp="1"/>
          </p:cNvPicPr>
          <p:nvPr>
            <p:ph idx="1"/>
          </p:nvPr>
        </p:nvPicPr>
        <p:blipFill>
          <a:blip r:embed="rId2"/>
          <a:stretch>
            <a:fillRect/>
          </a:stretch>
        </p:blipFill>
        <p:spPr>
          <a:xfrm>
            <a:off x="1671637" y="1727994"/>
            <a:ext cx="5800725" cy="3600450"/>
          </a:xfrm>
          <a:prstGeom prst="rect">
            <a:avLst/>
          </a:prstGeom>
        </p:spPr>
      </p:pic>
    </p:spTree>
    <p:extLst>
      <p:ext uri="{BB962C8B-B14F-4D97-AF65-F5344CB8AC3E}">
        <p14:creationId xmlns:p14="http://schemas.microsoft.com/office/powerpoint/2010/main" val="1663538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lvl="1" indent="0">
              <a:buNone/>
            </a:pPr>
            <a:r>
              <a:rPr lang="en-US" altLang="en-US" dirty="0"/>
              <a:t>Stashing</a:t>
            </a:r>
          </a:p>
          <a:p>
            <a:pPr marL="0" lvl="1" indent="0">
              <a:buNone/>
            </a:pPr>
            <a:endParaRPr lang="en-US" altLang="en-US" dirty="0"/>
          </a:p>
          <a:p>
            <a:pPr marL="0" lvl="1" indent="0">
              <a:buNone/>
            </a:pPr>
            <a:r>
              <a:rPr lang="en-US" altLang="en-US" dirty="0"/>
              <a:t>Often, when you’ve been working on part of your project, things are in a messy state and you want to switch branches for a bit to work on something else. The problem is, you don’t want to do a commit of half-done work just so you can get back to this point later. The answer to this issue is the </a:t>
            </a:r>
            <a:r>
              <a:rPr lang="en-US" altLang="en-US" dirty="0" err="1"/>
              <a:t>git</a:t>
            </a:r>
            <a:r>
              <a:rPr lang="en-US" altLang="en-US" dirty="0"/>
              <a:t> stash command.</a:t>
            </a:r>
          </a:p>
          <a:p>
            <a:pPr marL="0" lvl="1" indent="0">
              <a:buNone/>
            </a:pPr>
            <a:endParaRPr lang="en-US" altLang="en-US" dirty="0"/>
          </a:p>
          <a:p>
            <a:pPr marL="0" lvl="1" indent="0">
              <a:buNone/>
            </a:pPr>
            <a:r>
              <a:rPr lang="en-US" altLang="en-US" dirty="0"/>
              <a:t>Stashing takes the dirty state of your working directory — that is, your modified tracked files and staged changes — and saves it on a stack of unfinished changes that you can reapply at any time</a:t>
            </a:r>
            <a:r>
              <a:rPr lang="en-US" altLang="en-US" dirty="0" smtClean="0"/>
              <a:t>.</a:t>
            </a:r>
          </a:p>
          <a:p>
            <a:pPr marL="0" lvl="1" indent="0">
              <a:buNone/>
            </a:pPr>
            <a:endParaRPr lang="en-US" altLang="en-US" dirty="0" smtClean="0"/>
          </a:p>
          <a:p>
            <a:pPr marL="0" lvl="1" indent="0">
              <a:buNone/>
            </a:pPr>
            <a:r>
              <a:rPr lang="en-US" dirty="0"/>
              <a:t>$ </a:t>
            </a:r>
            <a:r>
              <a:rPr lang="en-US" dirty="0" err="1"/>
              <a:t>git</a:t>
            </a:r>
            <a:r>
              <a:rPr lang="en-US" dirty="0"/>
              <a:t> stash Saved working directory and index state \ "WIP on master: 049d078 added the index file" HEAD is now at 049d078 added the index file (To restore them type "</a:t>
            </a:r>
            <a:r>
              <a:rPr lang="en-US" dirty="0" err="1"/>
              <a:t>git</a:t>
            </a:r>
            <a:r>
              <a:rPr lang="en-US" dirty="0"/>
              <a:t> stash apply") </a:t>
            </a:r>
            <a:endParaRPr lang="en-US" dirty="0" smtClean="0"/>
          </a:p>
          <a:p>
            <a:pPr marL="0" lvl="1" indent="0">
              <a:buNone/>
            </a:pPr>
            <a:r>
              <a:rPr lang="en-US" dirty="0"/>
              <a:t>Your working directory is clean:</a:t>
            </a:r>
            <a:endParaRPr lang="en-US" altLang="en-US" dirty="0"/>
          </a:p>
        </p:txBody>
      </p:sp>
      <p:sp>
        <p:nvSpPr>
          <p:cNvPr id="3" name="Title 2"/>
          <p:cNvSpPr>
            <a:spLocks noGrp="1"/>
          </p:cNvSpPr>
          <p:nvPr>
            <p:ph type="title"/>
          </p:nvPr>
        </p:nvSpPr>
        <p:spPr/>
        <p:txBody>
          <a:bodyPr/>
          <a:lstStyle/>
          <a:p>
            <a:r>
              <a:rPr lang="en-US" dirty="0" err="1"/>
              <a:t>Git</a:t>
            </a:r>
            <a:r>
              <a:rPr lang="en-US" dirty="0"/>
              <a:t> Tools - Stashing</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37</a:t>
            </a:fld>
            <a:endParaRPr lang="en-GB"/>
          </a:p>
        </p:txBody>
      </p:sp>
    </p:spTree>
    <p:extLst>
      <p:ext uri="{BB962C8B-B14F-4D97-AF65-F5344CB8AC3E}">
        <p14:creationId xmlns:p14="http://schemas.microsoft.com/office/powerpoint/2010/main" val="4140821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lvl="1" indent="0">
              <a:buNone/>
            </a:pPr>
            <a:r>
              <a:rPr lang="en-US" dirty="0" smtClean="0"/>
              <a:t>		</a:t>
            </a:r>
          </a:p>
          <a:p>
            <a:pPr marL="0" lvl="1" indent="0">
              <a:buNone/>
            </a:pPr>
            <a:endParaRPr lang="en-US" dirty="0"/>
          </a:p>
          <a:p>
            <a:pPr marL="0" lvl="1" indent="0">
              <a:buNone/>
            </a:pPr>
            <a:endParaRPr lang="en-US" dirty="0" smtClean="0"/>
          </a:p>
          <a:p>
            <a:pPr marL="0" lvl="1" indent="0">
              <a:buNone/>
            </a:pPr>
            <a:endParaRPr lang="en-US" dirty="0"/>
          </a:p>
          <a:p>
            <a:pPr marL="0" lvl="1" indent="0">
              <a:buNone/>
            </a:pPr>
            <a:r>
              <a:rPr lang="en-US" dirty="0" smtClean="0"/>
              <a:t>		</a:t>
            </a:r>
            <a:r>
              <a:rPr lang="en-US" sz="4000" dirty="0"/>
              <a:t>D</a:t>
            </a:r>
            <a:r>
              <a:rPr lang="en-US" sz="4000" dirty="0" smtClean="0"/>
              <a:t>istributed </a:t>
            </a:r>
            <a:r>
              <a:rPr lang="en-US" sz="4000" dirty="0"/>
              <a:t>W</a:t>
            </a:r>
            <a:r>
              <a:rPr lang="en-US" sz="4000" dirty="0" smtClean="0"/>
              <a:t>orkflow</a:t>
            </a:r>
          </a:p>
          <a:p>
            <a:pPr marL="0" lvl="1" indent="0">
              <a:buNone/>
            </a:pPr>
            <a:r>
              <a:rPr lang="en-US" altLang="en-US" sz="4000" dirty="0"/>
              <a:t>	</a:t>
            </a:r>
            <a:r>
              <a:rPr lang="en-US" altLang="en-US" sz="4000" dirty="0" smtClean="0"/>
              <a:t>		</a:t>
            </a:r>
            <a:r>
              <a:rPr lang="en-US" dirty="0"/>
              <a:t>fetch, pull and push</a:t>
            </a:r>
            <a:endParaRPr lang="en-US" altLang="en-US" dirty="0"/>
          </a:p>
        </p:txBody>
      </p:sp>
      <p:sp>
        <p:nvSpPr>
          <p:cNvPr id="3" name="Title 2"/>
          <p:cNvSpPr>
            <a:spLocks noGrp="1"/>
          </p:cNvSpPr>
          <p:nvPr>
            <p:ph type="title"/>
          </p:nvPr>
        </p:nvSpPr>
        <p:spPr/>
        <p:txBody>
          <a:bodyPr/>
          <a:lstStyle/>
          <a:p>
            <a:r>
              <a:rPr lang="en-US" b="0" dirty="0"/>
              <a:t>D</a:t>
            </a:r>
            <a:r>
              <a:rPr lang="en-US" b="0" dirty="0" smtClean="0"/>
              <a:t>istributed </a:t>
            </a:r>
            <a:r>
              <a:rPr lang="en-US" b="0" dirty="0"/>
              <a:t>W</a:t>
            </a:r>
            <a:r>
              <a:rPr lang="en-US" b="0" dirty="0" smtClean="0"/>
              <a:t>orkflow</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38</a:t>
            </a:fld>
            <a:endParaRPr lang="en-GB"/>
          </a:p>
        </p:txBody>
      </p:sp>
    </p:spTree>
    <p:extLst>
      <p:ext uri="{BB962C8B-B14F-4D97-AF65-F5344CB8AC3E}">
        <p14:creationId xmlns:p14="http://schemas.microsoft.com/office/powerpoint/2010/main" val="785832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lvl="1" indent="0">
              <a:buNone/>
            </a:pPr>
            <a:r>
              <a:rPr lang="en-US" dirty="0" err="1"/>
              <a:t>git</a:t>
            </a:r>
            <a:r>
              <a:rPr lang="en-US" dirty="0"/>
              <a:t> </a:t>
            </a:r>
            <a:r>
              <a:rPr lang="en-US" dirty="0" smtClean="0"/>
              <a:t>fetch </a:t>
            </a:r>
          </a:p>
          <a:p>
            <a:pPr marL="0" lvl="1" indent="0">
              <a:buNone/>
            </a:pPr>
            <a:endParaRPr lang="en-US" dirty="0"/>
          </a:p>
          <a:p>
            <a:pPr marL="0" lvl="1" indent="0">
              <a:buNone/>
            </a:pPr>
            <a:r>
              <a:rPr lang="en-US" dirty="0"/>
              <a:t>The </a:t>
            </a:r>
            <a:r>
              <a:rPr lang="en-US" dirty="0" err="1"/>
              <a:t>git</a:t>
            </a:r>
            <a:r>
              <a:rPr lang="en-US" dirty="0"/>
              <a:t> fetch command imports commits from a remote repository into your local repo. The resulting commits are stored as remote branches instead of the normal local branches that we’ve been working with. This gives you a chance to review changes before integrating them into your copy of the project</a:t>
            </a:r>
            <a:r>
              <a:rPr lang="en-US" dirty="0" smtClean="0"/>
              <a:t>.</a:t>
            </a:r>
          </a:p>
          <a:p>
            <a:pPr marL="0" lvl="1" indent="0">
              <a:buNone/>
            </a:pPr>
            <a:endParaRPr lang="en-US" dirty="0" smtClean="0"/>
          </a:p>
          <a:p>
            <a:pPr marL="0" lvl="1" indent="0">
              <a:buNone/>
            </a:pPr>
            <a:r>
              <a:rPr lang="en-US" dirty="0" err="1"/>
              <a:t>git</a:t>
            </a:r>
            <a:r>
              <a:rPr lang="en-US" dirty="0"/>
              <a:t> fetch &lt;remote&gt; </a:t>
            </a:r>
            <a:r>
              <a:rPr lang="en-US" dirty="0" smtClean="0"/>
              <a:t>		</a:t>
            </a:r>
          </a:p>
          <a:p>
            <a:pPr marL="0" lvl="1" indent="0">
              <a:buNone/>
            </a:pPr>
            <a:r>
              <a:rPr lang="en-US" dirty="0"/>
              <a:t>Fetch all of the branches from the repository. This also downloads all of the required commits and files from the other repository</a:t>
            </a:r>
            <a:r>
              <a:rPr lang="en-US" dirty="0" smtClean="0"/>
              <a:t>.</a:t>
            </a:r>
          </a:p>
          <a:p>
            <a:pPr marL="0" lvl="1" indent="0">
              <a:buNone/>
            </a:pPr>
            <a:endParaRPr lang="en-US" dirty="0" smtClean="0"/>
          </a:p>
          <a:p>
            <a:pPr marL="0" lvl="1" indent="0">
              <a:buNone/>
            </a:pPr>
            <a:r>
              <a:rPr lang="en-US" dirty="0" err="1"/>
              <a:t>git</a:t>
            </a:r>
            <a:r>
              <a:rPr lang="en-US" dirty="0"/>
              <a:t> fetch &lt;remote&gt; &lt;branch</a:t>
            </a:r>
            <a:r>
              <a:rPr lang="en-US" dirty="0" smtClean="0"/>
              <a:t>&gt;</a:t>
            </a:r>
          </a:p>
          <a:p>
            <a:pPr marL="0" lvl="1" indent="0">
              <a:buNone/>
            </a:pPr>
            <a:r>
              <a:rPr lang="en-US" dirty="0"/>
              <a:t>Same as the above command, but only fetch the specified branch.</a:t>
            </a:r>
            <a:endParaRPr lang="en-US" dirty="0" smtClean="0"/>
          </a:p>
          <a:p>
            <a:pPr marL="0" lvl="1" indent="0">
              <a:buNone/>
            </a:pPr>
            <a:endParaRPr lang="en-US" dirty="0"/>
          </a:p>
        </p:txBody>
      </p:sp>
      <p:sp>
        <p:nvSpPr>
          <p:cNvPr id="3" name="Title 2"/>
          <p:cNvSpPr>
            <a:spLocks noGrp="1"/>
          </p:cNvSpPr>
          <p:nvPr>
            <p:ph type="title"/>
          </p:nvPr>
        </p:nvSpPr>
        <p:spPr/>
        <p:txBody>
          <a:bodyPr/>
          <a:lstStyle/>
          <a:p>
            <a:r>
              <a:rPr lang="en-US" dirty="0" err="1" smtClean="0"/>
              <a:t>Git</a:t>
            </a:r>
            <a:r>
              <a:rPr lang="en-US" dirty="0" smtClean="0"/>
              <a:t> </a:t>
            </a:r>
            <a:r>
              <a:rPr lang="en-US" dirty="0"/>
              <a:t>fetch</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39</a:t>
            </a:fld>
            <a:endParaRPr lang="en-GB"/>
          </a:p>
        </p:txBody>
      </p:sp>
    </p:spTree>
    <p:extLst>
      <p:ext uri="{BB962C8B-B14F-4D97-AF65-F5344CB8AC3E}">
        <p14:creationId xmlns:p14="http://schemas.microsoft.com/office/powerpoint/2010/main" val="2041691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en-US" dirty="0">
                <a:solidFill>
                  <a:srgbClr val="FF0000"/>
                </a:solidFill>
              </a:rPr>
              <a:t>Version control </a:t>
            </a:r>
            <a:r>
              <a:rPr lang="en-US" altLang="en-US" dirty="0"/>
              <a:t>(or </a:t>
            </a:r>
            <a:r>
              <a:rPr lang="en-US" altLang="en-US" dirty="0">
                <a:solidFill>
                  <a:srgbClr val="FF0000"/>
                </a:solidFill>
              </a:rPr>
              <a:t>revision control</a:t>
            </a:r>
            <a:r>
              <a:rPr lang="en-US" altLang="en-US" dirty="0"/>
              <a:t>, or </a:t>
            </a:r>
            <a:r>
              <a:rPr lang="en-US" altLang="en-US" dirty="0">
                <a:solidFill>
                  <a:srgbClr val="FF0000"/>
                </a:solidFill>
              </a:rPr>
              <a:t>source control</a:t>
            </a:r>
            <a:r>
              <a:rPr lang="en-US" altLang="en-US" dirty="0"/>
              <a:t>) is all about managing multiple versions of documents, programs, web sites, </a:t>
            </a:r>
            <a:r>
              <a:rPr lang="en-US" altLang="en-US" dirty="0" smtClean="0"/>
              <a:t>etc.</a:t>
            </a:r>
          </a:p>
          <a:p>
            <a:r>
              <a:rPr lang="en-US" altLang="en-US" dirty="0"/>
              <a:t>Some well-known version control systems are CVS, Subversion, Mercurial, and </a:t>
            </a:r>
            <a:r>
              <a:rPr lang="en-US" altLang="en-US" dirty="0" err="1"/>
              <a:t>Git</a:t>
            </a:r>
            <a:endParaRPr lang="en-US" altLang="en-US" dirty="0"/>
          </a:p>
          <a:p>
            <a:pPr lvl="1"/>
            <a:r>
              <a:rPr lang="en-US" altLang="en-US" dirty="0"/>
              <a:t>CVS and Subversion use a “central” repository; users “check out” files, work on them, and “check them in</a:t>
            </a:r>
            <a:r>
              <a:rPr lang="en-US" altLang="en-US" dirty="0" smtClean="0"/>
              <a:t>” . This is the example of centralized version control.</a:t>
            </a:r>
            <a:endParaRPr lang="en-US" altLang="en-US" dirty="0"/>
          </a:p>
          <a:p>
            <a:pPr lvl="1"/>
            <a:r>
              <a:rPr lang="en-US" altLang="en-US" dirty="0" err="1" smtClean="0"/>
              <a:t>Git</a:t>
            </a:r>
            <a:r>
              <a:rPr lang="en-US" altLang="en-US" dirty="0" smtClean="0"/>
              <a:t> </a:t>
            </a:r>
            <a:r>
              <a:rPr lang="en-US" altLang="en-US" dirty="0"/>
              <a:t>treat all repositories as </a:t>
            </a:r>
            <a:r>
              <a:rPr lang="en-US" altLang="en-US" dirty="0" smtClean="0"/>
              <a:t>equal . This is the example of distributed OR Decentralized version control.</a:t>
            </a:r>
            <a:endParaRPr lang="en-US" altLang="en-US" dirty="0"/>
          </a:p>
          <a:p>
            <a:endParaRPr lang="en-US" altLang="en-US" dirty="0"/>
          </a:p>
        </p:txBody>
      </p:sp>
      <p:sp>
        <p:nvSpPr>
          <p:cNvPr id="3" name="Title 2"/>
          <p:cNvSpPr>
            <a:spLocks noGrp="1"/>
          </p:cNvSpPr>
          <p:nvPr>
            <p:ph type="title"/>
          </p:nvPr>
        </p:nvSpPr>
        <p:spPr/>
        <p:txBody>
          <a:bodyPr/>
          <a:lstStyle/>
          <a:p>
            <a:r>
              <a:rPr lang="en-US" altLang="en-US" dirty="0"/>
              <a:t>Version control systems</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a:t>
            </a:fld>
            <a:endParaRPr lang="en-GB"/>
          </a:p>
        </p:txBody>
      </p:sp>
    </p:spTree>
    <p:extLst>
      <p:ext uri="{BB962C8B-B14F-4D97-AF65-F5344CB8AC3E}">
        <p14:creationId xmlns:p14="http://schemas.microsoft.com/office/powerpoint/2010/main" val="35310756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87524" y="1265238"/>
            <a:ext cx="7248210" cy="5530850"/>
          </a:xfrm>
          <a:prstGeom prst="rect">
            <a:avLst/>
          </a:prstGeom>
        </p:spPr>
      </p:pic>
      <p:sp>
        <p:nvSpPr>
          <p:cNvPr id="3" name="Title 2"/>
          <p:cNvSpPr>
            <a:spLocks noGrp="1"/>
          </p:cNvSpPr>
          <p:nvPr>
            <p:ph type="title"/>
          </p:nvPr>
        </p:nvSpPr>
        <p:spPr/>
        <p:txBody>
          <a:bodyPr/>
          <a:lstStyle/>
          <a:p>
            <a:r>
              <a:rPr lang="en-US" dirty="0" err="1" smtClean="0"/>
              <a:t>Git</a:t>
            </a:r>
            <a:r>
              <a:rPr lang="en-US" dirty="0" smtClean="0"/>
              <a:t> </a:t>
            </a:r>
            <a:r>
              <a:rPr lang="en-US" dirty="0"/>
              <a:t>fetch</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40</a:t>
            </a:fld>
            <a:endParaRPr lang="en-GB"/>
          </a:p>
        </p:txBody>
      </p:sp>
    </p:spTree>
    <p:extLst>
      <p:ext uri="{BB962C8B-B14F-4D97-AF65-F5344CB8AC3E}">
        <p14:creationId xmlns:p14="http://schemas.microsoft.com/office/powerpoint/2010/main" val="1034836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dirty="0" smtClean="0"/>
              <a:t> pull</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41</a:t>
            </a:fld>
            <a:endParaRPr lang="en-GB"/>
          </a:p>
        </p:txBody>
      </p:sp>
      <p:sp>
        <p:nvSpPr>
          <p:cNvPr id="7" name="Content Placeholder 6"/>
          <p:cNvSpPr>
            <a:spLocks noGrp="1"/>
          </p:cNvSpPr>
          <p:nvPr>
            <p:ph idx="1"/>
          </p:nvPr>
        </p:nvSpPr>
        <p:spPr/>
        <p:txBody>
          <a:bodyPr/>
          <a:lstStyle/>
          <a:p>
            <a:pPr marL="0" indent="0">
              <a:buNone/>
            </a:pPr>
            <a:r>
              <a:rPr lang="en-US" dirty="0" smtClean="0"/>
              <a:t>pull </a:t>
            </a:r>
            <a:r>
              <a:rPr lang="en-US" dirty="0"/>
              <a:t>= fetch + </a:t>
            </a:r>
            <a:r>
              <a:rPr lang="en-US" dirty="0" smtClean="0"/>
              <a:t>merge</a:t>
            </a:r>
          </a:p>
          <a:p>
            <a:pPr marL="0" indent="0">
              <a:buNone/>
            </a:pPr>
            <a:endParaRPr lang="en-US" dirty="0" smtClean="0"/>
          </a:p>
          <a:p>
            <a:pPr marL="0" indent="0">
              <a:buNone/>
            </a:pPr>
            <a:r>
              <a:rPr lang="en-US" sz="2000" dirty="0">
                <a:solidFill>
                  <a:schemeClr val="tx1"/>
                </a:solidFill>
              </a:rPr>
              <a:t>Merging upstream changes into your local repository is a common task in </a:t>
            </a:r>
            <a:r>
              <a:rPr lang="en-US" sz="2000" dirty="0" err="1">
                <a:solidFill>
                  <a:schemeClr val="tx1"/>
                </a:solidFill>
              </a:rPr>
              <a:t>Git</a:t>
            </a:r>
            <a:r>
              <a:rPr lang="en-US" sz="2000" dirty="0">
                <a:solidFill>
                  <a:schemeClr val="tx1"/>
                </a:solidFill>
              </a:rPr>
              <a:t>-based collaboration workflows. We already know how to do this with </a:t>
            </a:r>
            <a:r>
              <a:rPr lang="en-US" sz="2000" dirty="0" err="1">
                <a:solidFill>
                  <a:schemeClr val="tx1"/>
                </a:solidFill>
              </a:rPr>
              <a:t>git</a:t>
            </a:r>
            <a:r>
              <a:rPr lang="en-US" sz="2000" dirty="0">
                <a:solidFill>
                  <a:schemeClr val="tx1"/>
                </a:solidFill>
              </a:rPr>
              <a:t> fetch followed by </a:t>
            </a:r>
            <a:r>
              <a:rPr lang="en-US" sz="2000" dirty="0" err="1">
                <a:solidFill>
                  <a:schemeClr val="tx1"/>
                </a:solidFill>
              </a:rPr>
              <a:t>git</a:t>
            </a:r>
            <a:r>
              <a:rPr lang="en-US" sz="2000" dirty="0">
                <a:solidFill>
                  <a:schemeClr val="tx1"/>
                </a:solidFill>
              </a:rPr>
              <a:t> merge, but </a:t>
            </a:r>
            <a:r>
              <a:rPr lang="en-US" sz="2000" dirty="0" err="1">
                <a:solidFill>
                  <a:schemeClr val="tx1"/>
                </a:solidFill>
              </a:rPr>
              <a:t>git</a:t>
            </a:r>
            <a:r>
              <a:rPr lang="en-US" sz="2000" dirty="0">
                <a:solidFill>
                  <a:schemeClr val="tx1"/>
                </a:solidFill>
              </a:rPr>
              <a:t> pull rolls this into a single command</a:t>
            </a:r>
            <a:r>
              <a:rPr lang="en-US" sz="2000" dirty="0" smtClean="0">
                <a:solidFill>
                  <a:schemeClr val="tx1"/>
                </a:solidFill>
              </a:rPr>
              <a:t>.</a:t>
            </a:r>
          </a:p>
          <a:p>
            <a:pPr marL="0" indent="0">
              <a:buNone/>
            </a:pPr>
            <a:r>
              <a:rPr lang="en-US" sz="2000" dirty="0" err="1"/>
              <a:t>git</a:t>
            </a:r>
            <a:r>
              <a:rPr lang="en-US" sz="2000" dirty="0"/>
              <a:t> pull &lt;remote</a:t>
            </a:r>
            <a:r>
              <a:rPr lang="en-US" sz="2000" dirty="0" smtClean="0"/>
              <a:t>&gt;</a:t>
            </a:r>
          </a:p>
          <a:p>
            <a:pPr marL="0" indent="0">
              <a:buNone/>
            </a:pPr>
            <a:r>
              <a:rPr lang="en-US" sz="2000" dirty="0">
                <a:solidFill>
                  <a:schemeClr val="tx1"/>
                </a:solidFill>
              </a:rPr>
              <a:t>Fetch the specified remote’s copy of the current branch and immediately merge it into the local copy. This is the same as </a:t>
            </a:r>
            <a:r>
              <a:rPr lang="en-US" sz="2000" dirty="0" err="1">
                <a:solidFill>
                  <a:schemeClr val="tx1"/>
                </a:solidFill>
              </a:rPr>
              <a:t>git</a:t>
            </a:r>
            <a:r>
              <a:rPr lang="en-US" sz="2000" dirty="0">
                <a:solidFill>
                  <a:schemeClr val="tx1"/>
                </a:solidFill>
              </a:rPr>
              <a:t> fetch &lt;remote&gt; followed by </a:t>
            </a:r>
            <a:r>
              <a:rPr lang="en-US" sz="2000" dirty="0" err="1">
                <a:solidFill>
                  <a:schemeClr val="tx1"/>
                </a:solidFill>
              </a:rPr>
              <a:t>git</a:t>
            </a:r>
            <a:r>
              <a:rPr lang="en-US" sz="2000" dirty="0">
                <a:solidFill>
                  <a:schemeClr val="tx1"/>
                </a:solidFill>
              </a:rPr>
              <a:t> merge origin/&lt;current-branch</a:t>
            </a:r>
            <a:r>
              <a:rPr lang="en-US" sz="2000" dirty="0" smtClean="0">
                <a:solidFill>
                  <a:schemeClr val="tx1"/>
                </a:solidFill>
              </a:rPr>
              <a:t>&gt;.</a:t>
            </a:r>
          </a:p>
          <a:p>
            <a:pPr marL="0" indent="0">
              <a:buNone/>
            </a:pPr>
            <a:r>
              <a:rPr lang="en-US" sz="2000" b="1" dirty="0"/>
              <a:t>Pulling via </a:t>
            </a:r>
            <a:r>
              <a:rPr lang="en-US" sz="2000" b="1" dirty="0" smtClean="0"/>
              <a:t>Rebase</a:t>
            </a:r>
          </a:p>
          <a:p>
            <a:pPr marL="0" indent="0">
              <a:buNone/>
            </a:pPr>
            <a:r>
              <a:rPr lang="en-US" sz="2000" dirty="0">
                <a:solidFill>
                  <a:schemeClr val="tx1"/>
                </a:solidFill>
              </a:rPr>
              <a:t>The --rebase option can be used to ensure a linear history by preventing unnecessary merge commits. Many developers prefer rebasing over merging, since it’s like saying, “I want to put my changes on top of what everybody else has done.” In this sense, using </a:t>
            </a:r>
            <a:r>
              <a:rPr lang="en-US" sz="2000" dirty="0" err="1">
                <a:solidFill>
                  <a:schemeClr val="tx1"/>
                </a:solidFill>
              </a:rPr>
              <a:t>git</a:t>
            </a:r>
            <a:r>
              <a:rPr lang="en-US" sz="2000" dirty="0">
                <a:solidFill>
                  <a:schemeClr val="tx1"/>
                </a:solidFill>
              </a:rPr>
              <a:t> pull with the --rebase flag</a:t>
            </a:r>
          </a:p>
          <a:p>
            <a:pPr marL="0" indent="0">
              <a:buNone/>
            </a:pPr>
            <a:endParaRPr lang="en-US" sz="2000" dirty="0">
              <a:solidFill>
                <a:schemeClr val="tx1"/>
              </a:solidFill>
            </a:endParaRPr>
          </a:p>
        </p:txBody>
      </p:sp>
    </p:spTree>
    <p:extLst>
      <p:ext uri="{BB962C8B-B14F-4D97-AF65-F5344CB8AC3E}">
        <p14:creationId xmlns:p14="http://schemas.microsoft.com/office/powerpoint/2010/main" val="14082439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dirty="0" smtClean="0"/>
              <a:t> pull VS </a:t>
            </a:r>
            <a:r>
              <a:rPr lang="en-US" dirty="0" err="1" smtClean="0"/>
              <a:t>Git</a:t>
            </a:r>
            <a:r>
              <a:rPr lang="en-US" dirty="0" smtClean="0"/>
              <a:t> fetch</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42</a:t>
            </a:fld>
            <a:endParaRPr lang="en-GB"/>
          </a:p>
        </p:txBody>
      </p:sp>
      <p:sp>
        <p:nvSpPr>
          <p:cNvPr id="7" name="Content Placeholder 6"/>
          <p:cNvSpPr>
            <a:spLocks noGrp="1"/>
          </p:cNvSpPr>
          <p:nvPr>
            <p:ph idx="1"/>
          </p:nvPr>
        </p:nvSpPr>
        <p:spPr/>
        <p:txBody>
          <a:bodyPr/>
          <a:lstStyle/>
          <a:p>
            <a:pPr marL="0" indent="0">
              <a:buNone/>
            </a:pPr>
            <a:r>
              <a:rPr lang="en-US" sz="2000" dirty="0">
                <a:solidFill>
                  <a:schemeClr val="tx1"/>
                </a:solidFill>
              </a:rPr>
              <a:t>•When you use pull, </a:t>
            </a:r>
            <a:r>
              <a:rPr lang="en-US" sz="2000" dirty="0" err="1">
                <a:solidFill>
                  <a:schemeClr val="tx1"/>
                </a:solidFill>
              </a:rPr>
              <a:t>Git</a:t>
            </a:r>
            <a:r>
              <a:rPr lang="en-US" sz="2000" dirty="0">
                <a:solidFill>
                  <a:schemeClr val="tx1"/>
                </a:solidFill>
              </a:rPr>
              <a:t> tries to automatically do your work for you. </a:t>
            </a:r>
            <a:r>
              <a:rPr lang="en-US" sz="2000" b="1" dirty="0">
                <a:solidFill>
                  <a:schemeClr val="tx1"/>
                </a:solidFill>
              </a:rPr>
              <a:t>It is context sensitive</a:t>
            </a:r>
            <a:r>
              <a:rPr lang="en-US" sz="2000" dirty="0">
                <a:solidFill>
                  <a:schemeClr val="tx1"/>
                </a:solidFill>
              </a:rPr>
              <a:t>, so </a:t>
            </a:r>
            <a:r>
              <a:rPr lang="en-US" sz="2000" dirty="0" err="1">
                <a:solidFill>
                  <a:schemeClr val="tx1"/>
                </a:solidFill>
              </a:rPr>
              <a:t>Git</a:t>
            </a:r>
            <a:r>
              <a:rPr lang="en-US" sz="2000" dirty="0">
                <a:solidFill>
                  <a:schemeClr val="tx1"/>
                </a:solidFill>
              </a:rPr>
              <a:t> will merge any pulled commits into the branch you are currently working in. pull </a:t>
            </a:r>
            <a:r>
              <a:rPr lang="en-US" sz="2000" b="1" dirty="0">
                <a:solidFill>
                  <a:schemeClr val="tx1"/>
                </a:solidFill>
              </a:rPr>
              <a:t>automatically merges the commits without letting you review them first</a:t>
            </a:r>
            <a:r>
              <a:rPr lang="en-US" sz="2000" dirty="0">
                <a:solidFill>
                  <a:schemeClr val="tx1"/>
                </a:solidFill>
              </a:rPr>
              <a:t>. If you don’t closely manage your branches, you may run into frequent conflicts.</a:t>
            </a:r>
          </a:p>
          <a:p>
            <a:pPr marL="0" indent="0">
              <a:buNone/>
            </a:pPr>
            <a:endParaRPr lang="en-US" sz="2000" dirty="0">
              <a:solidFill>
                <a:schemeClr val="tx1"/>
              </a:solidFill>
            </a:endParaRPr>
          </a:p>
          <a:p>
            <a:pPr marL="0" indent="0">
              <a:buNone/>
            </a:pPr>
            <a:r>
              <a:rPr lang="en-US" sz="2000" dirty="0">
                <a:solidFill>
                  <a:schemeClr val="tx1"/>
                </a:solidFill>
              </a:rPr>
              <a:t>•When you fetch, </a:t>
            </a:r>
            <a:r>
              <a:rPr lang="en-US" sz="2000" dirty="0" err="1">
                <a:solidFill>
                  <a:schemeClr val="tx1"/>
                </a:solidFill>
              </a:rPr>
              <a:t>Git</a:t>
            </a:r>
            <a:r>
              <a:rPr lang="en-US" sz="2000" dirty="0">
                <a:solidFill>
                  <a:schemeClr val="tx1"/>
                </a:solidFill>
              </a:rPr>
              <a:t> gathers any commits from the target branch that do not exist in your current branch and </a:t>
            </a:r>
            <a:r>
              <a:rPr lang="en-US" sz="2000" b="1" dirty="0">
                <a:solidFill>
                  <a:schemeClr val="tx1"/>
                </a:solidFill>
              </a:rPr>
              <a:t>stores them in your local repository</a:t>
            </a:r>
            <a:r>
              <a:rPr lang="en-US" sz="2000" dirty="0">
                <a:solidFill>
                  <a:schemeClr val="tx1"/>
                </a:solidFill>
              </a:rPr>
              <a:t>. However, </a:t>
            </a:r>
            <a:r>
              <a:rPr lang="en-US" sz="2000" b="1" dirty="0">
                <a:solidFill>
                  <a:schemeClr val="tx1"/>
                </a:solidFill>
              </a:rPr>
              <a:t>it does not merge them with your current branch</a:t>
            </a:r>
            <a:r>
              <a:rPr lang="en-US" sz="2000" dirty="0">
                <a:solidFill>
                  <a:schemeClr val="tx1"/>
                </a:solidFill>
              </a:rPr>
              <a:t>. This is particularly useful if you need to keep your repository up to date, but are working on something that might break if you update your files. To integrate the commits into your master branch, you use merge.</a:t>
            </a:r>
          </a:p>
        </p:txBody>
      </p:sp>
    </p:spTree>
    <p:extLst>
      <p:ext uri="{BB962C8B-B14F-4D97-AF65-F5344CB8AC3E}">
        <p14:creationId xmlns:p14="http://schemas.microsoft.com/office/powerpoint/2010/main" val="21555771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dirty="0" smtClean="0"/>
              <a:t> push</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43</a:t>
            </a:fld>
            <a:endParaRPr lang="en-GB"/>
          </a:p>
        </p:txBody>
      </p:sp>
      <p:sp>
        <p:nvSpPr>
          <p:cNvPr id="7" name="Content Placeholder 6"/>
          <p:cNvSpPr>
            <a:spLocks noGrp="1"/>
          </p:cNvSpPr>
          <p:nvPr>
            <p:ph idx="1"/>
          </p:nvPr>
        </p:nvSpPr>
        <p:spPr/>
        <p:txBody>
          <a:bodyPr/>
          <a:lstStyle/>
          <a:p>
            <a:pPr marL="0" indent="0">
              <a:buNone/>
            </a:pPr>
            <a:r>
              <a:rPr lang="en-US" sz="2000" b="1" dirty="0" err="1"/>
              <a:t>git</a:t>
            </a:r>
            <a:r>
              <a:rPr lang="en-US" sz="2000" b="1" dirty="0"/>
              <a:t> </a:t>
            </a:r>
            <a:r>
              <a:rPr lang="en-US" sz="2000" b="1" dirty="0" smtClean="0"/>
              <a:t>push</a:t>
            </a:r>
          </a:p>
          <a:p>
            <a:pPr marL="0" indent="0">
              <a:buNone/>
            </a:pPr>
            <a:r>
              <a:rPr lang="en-US" sz="2000" dirty="0" smtClean="0">
                <a:solidFill>
                  <a:schemeClr val="tx1"/>
                </a:solidFill>
              </a:rPr>
              <a:t>Pushing </a:t>
            </a:r>
            <a:r>
              <a:rPr lang="en-US" sz="2000" dirty="0">
                <a:solidFill>
                  <a:schemeClr val="tx1"/>
                </a:solidFill>
              </a:rPr>
              <a:t>is how you </a:t>
            </a:r>
            <a:r>
              <a:rPr lang="en-US" sz="2000" b="1" dirty="0">
                <a:solidFill>
                  <a:schemeClr val="tx1"/>
                </a:solidFill>
              </a:rPr>
              <a:t>transfer commits from your local repository to a remote repo</a:t>
            </a:r>
            <a:r>
              <a:rPr lang="en-US" sz="2000" dirty="0">
                <a:solidFill>
                  <a:schemeClr val="tx1"/>
                </a:solidFill>
              </a:rPr>
              <a:t>. It's the counterpart to </a:t>
            </a:r>
            <a:r>
              <a:rPr lang="en-US" sz="2000" b="1" dirty="0" err="1">
                <a:solidFill>
                  <a:schemeClr val="tx1"/>
                </a:solidFill>
              </a:rPr>
              <a:t>git</a:t>
            </a:r>
            <a:r>
              <a:rPr lang="en-US" sz="2000" b="1" dirty="0">
                <a:solidFill>
                  <a:schemeClr val="tx1"/>
                </a:solidFill>
              </a:rPr>
              <a:t> fetch, but whereas fetching imports commits to local branches, pushing exports commits to remote branches</a:t>
            </a:r>
            <a:r>
              <a:rPr lang="en-US" sz="2000" dirty="0">
                <a:solidFill>
                  <a:schemeClr val="tx1"/>
                </a:solidFill>
              </a:rPr>
              <a:t>. This has the potential to overwrite changes, so you need to be careful how you use it. These issues are discussed below</a:t>
            </a:r>
            <a:r>
              <a:rPr lang="en-US" sz="2000" dirty="0" smtClean="0">
                <a:solidFill>
                  <a:schemeClr val="tx1"/>
                </a:solidFill>
              </a:rPr>
              <a:t>.</a:t>
            </a:r>
          </a:p>
          <a:p>
            <a:pPr marL="0" indent="0">
              <a:buNone/>
            </a:pPr>
            <a:r>
              <a:rPr lang="en-US" sz="2000" dirty="0" err="1"/>
              <a:t>git</a:t>
            </a:r>
            <a:r>
              <a:rPr lang="en-US" sz="2000" dirty="0"/>
              <a:t> push &lt;remote&gt; &lt;branch</a:t>
            </a:r>
            <a:r>
              <a:rPr lang="en-US" sz="2000" dirty="0" smtClean="0"/>
              <a:t>&gt;</a:t>
            </a:r>
          </a:p>
          <a:p>
            <a:pPr marL="0" indent="0">
              <a:buNone/>
            </a:pPr>
            <a:r>
              <a:rPr lang="en-US" sz="2000" dirty="0" err="1"/>
              <a:t>git</a:t>
            </a:r>
            <a:r>
              <a:rPr lang="en-US" sz="2000" dirty="0"/>
              <a:t> push &lt;remote&gt; --</a:t>
            </a:r>
            <a:r>
              <a:rPr lang="en-US" sz="2000" dirty="0" smtClean="0"/>
              <a:t>force</a:t>
            </a:r>
          </a:p>
          <a:p>
            <a:pPr marL="0" indent="0">
              <a:buNone/>
            </a:pPr>
            <a:r>
              <a:rPr lang="en-US" sz="2000" dirty="0">
                <a:solidFill>
                  <a:schemeClr val="tx1"/>
                </a:solidFill>
              </a:rPr>
              <a:t>Do not use the --force flag unless you’re absolutely sure you know what you’re doing</a:t>
            </a:r>
            <a:r>
              <a:rPr lang="en-US" sz="2000" dirty="0" smtClean="0">
                <a:solidFill>
                  <a:schemeClr val="tx1"/>
                </a:solidFill>
              </a:rPr>
              <a:t>.</a:t>
            </a:r>
          </a:p>
          <a:p>
            <a:pPr marL="0" indent="0">
              <a:buNone/>
            </a:pPr>
            <a:r>
              <a:rPr lang="en-US" sz="2000" dirty="0" err="1"/>
              <a:t>git</a:t>
            </a:r>
            <a:r>
              <a:rPr lang="en-US" sz="2000" dirty="0"/>
              <a:t> push &lt;remote&gt; --</a:t>
            </a:r>
            <a:r>
              <a:rPr lang="en-US" sz="2000" dirty="0" smtClean="0"/>
              <a:t>all</a:t>
            </a:r>
          </a:p>
          <a:p>
            <a:pPr marL="0" indent="0">
              <a:buNone/>
            </a:pPr>
            <a:r>
              <a:rPr lang="en-US" sz="2000" dirty="0">
                <a:solidFill>
                  <a:schemeClr val="tx1"/>
                </a:solidFill>
              </a:rPr>
              <a:t>Push all of your local branches to the specified remote</a:t>
            </a:r>
            <a:r>
              <a:rPr lang="en-US" sz="2000" dirty="0" smtClean="0">
                <a:solidFill>
                  <a:schemeClr val="tx1"/>
                </a:solidFill>
              </a:rPr>
              <a:t>.</a:t>
            </a:r>
          </a:p>
          <a:p>
            <a:pPr marL="0" indent="0">
              <a:buNone/>
            </a:pPr>
            <a:r>
              <a:rPr lang="en-US" sz="2000" dirty="0" err="1"/>
              <a:t>git</a:t>
            </a:r>
            <a:r>
              <a:rPr lang="en-US" sz="2000" dirty="0"/>
              <a:t> push &lt;remote&gt; --</a:t>
            </a:r>
            <a:r>
              <a:rPr lang="en-US" sz="2000" dirty="0" smtClean="0"/>
              <a:t>tags</a:t>
            </a:r>
          </a:p>
          <a:p>
            <a:pPr marL="0" indent="0">
              <a:buNone/>
            </a:pPr>
            <a:r>
              <a:rPr lang="en-US" sz="2000" dirty="0">
                <a:solidFill>
                  <a:schemeClr val="tx1"/>
                </a:solidFill>
              </a:rPr>
              <a:t>Tags are not automatically pushed when you push a branch or use the --all option. The --tags flag sends all of your local tags to the remote repository.</a:t>
            </a:r>
          </a:p>
          <a:p>
            <a:pPr marL="0" indent="0">
              <a:buNone/>
            </a:pPr>
            <a:endParaRPr lang="en-US" sz="2000" dirty="0">
              <a:solidFill>
                <a:schemeClr val="tx1"/>
              </a:solidFill>
            </a:endParaRPr>
          </a:p>
        </p:txBody>
      </p:sp>
    </p:spTree>
    <p:extLst>
      <p:ext uri="{BB962C8B-B14F-4D97-AF65-F5344CB8AC3E}">
        <p14:creationId xmlns:p14="http://schemas.microsoft.com/office/powerpoint/2010/main" val="169686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dirty="0" smtClean="0"/>
              <a:t> merge</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44</a:t>
            </a:fld>
            <a:endParaRPr lang="en-GB"/>
          </a:p>
        </p:txBody>
      </p:sp>
      <p:sp>
        <p:nvSpPr>
          <p:cNvPr id="7" name="Content Placeholder 6"/>
          <p:cNvSpPr>
            <a:spLocks noGrp="1"/>
          </p:cNvSpPr>
          <p:nvPr>
            <p:ph idx="1"/>
          </p:nvPr>
        </p:nvSpPr>
        <p:spPr/>
        <p:txBody>
          <a:bodyPr/>
          <a:lstStyle/>
          <a:p>
            <a:pPr marL="0" indent="0">
              <a:buNone/>
            </a:pPr>
            <a:r>
              <a:rPr lang="en-US" sz="2000" b="1" dirty="0" err="1"/>
              <a:t>git</a:t>
            </a:r>
            <a:r>
              <a:rPr lang="en-US" sz="2000" b="1" dirty="0"/>
              <a:t> </a:t>
            </a:r>
            <a:r>
              <a:rPr lang="en-US" sz="2000" b="1" dirty="0" smtClean="0"/>
              <a:t>merge</a:t>
            </a:r>
          </a:p>
          <a:p>
            <a:pPr marL="0" indent="0">
              <a:buNone/>
            </a:pPr>
            <a:r>
              <a:rPr lang="en-US" sz="2000" dirty="0">
                <a:solidFill>
                  <a:schemeClr val="tx1"/>
                </a:solidFill>
              </a:rPr>
              <a:t>Putting a forked history back together again. The </a:t>
            </a:r>
            <a:r>
              <a:rPr lang="en-US" sz="2000" dirty="0" err="1">
                <a:solidFill>
                  <a:schemeClr val="tx1"/>
                </a:solidFill>
              </a:rPr>
              <a:t>git</a:t>
            </a:r>
            <a:r>
              <a:rPr lang="en-US" sz="2000" dirty="0">
                <a:solidFill>
                  <a:schemeClr val="tx1"/>
                </a:solidFill>
              </a:rPr>
              <a:t> merge command lets you take the independent lines of development created by </a:t>
            </a:r>
            <a:r>
              <a:rPr lang="en-US" sz="2000" dirty="0" err="1">
                <a:solidFill>
                  <a:schemeClr val="tx1"/>
                </a:solidFill>
              </a:rPr>
              <a:t>git</a:t>
            </a:r>
            <a:r>
              <a:rPr lang="en-US" sz="2000" dirty="0">
                <a:solidFill>
                  <a:schemeClr val="tx1"/>
                </a:solidFill>
              </a:rPr>
              <a:t> branch and integrate them into a single branch</a:t>
            </a:r>
            <a:r>
              <a:rPr lang="en-US" sz="2000" dirty="0" smtClean="0">
                <a:solidFill>
                  <a:schemeClr val="tx1"/>
                </a:solidFill>
              </a:rPr>
              <a:t>.</a:t>
            </a:r>
          </a:p>
          <a:p>
            <a:pPr marL="0" indent="0">
              <a:buNone/>
            </a:pPr>
            <a:r>
              <a:rPr lang="en-US" sz="2000" b="1" dirty="0" smtClean="0"/>
              <a:t>Usage</a:t>
            </a:r>
          </a:p>
          <a:p>
            <a:pPr marL="0" indent="0">
              <a:buNone/>
            </a:pPr>
            <a:r>
              <a:rPr lang="en-US" sz="2000" dirty="0" err="1">
                <a:solidFill>
                  <a:schemeClr val="tx1"/>
                </a:solidFill>
              </a:rPr>
              <a:t>git</a:t>
            </a:r>
            <a:r>
              <a:rPr lang="en-US" sz="2000" dirty="0">
                <a:solidFill>
                  <a:schemeClr val="tx1"/>
                </a:solidFill>
              </a:rPr>
              <a:t> merge &lt;branch</a:t>
            </a:r>
            <a:r>
              <a:rPr lang="en-US" sz="2000" dirty="0" smtClean="0">
                <a:solidFill>
                  <a:schemeClr val="tx1"/>
                </a:solidFill>
              </a:rPr>
              <a:t>&gt;</a:t>
            </a:r>
          </a:p>
          <a:p>
            <a:pPr marL="0" indent="0">
              <a:buNone/>
            </a:pPr>
            <a:r>
              <a:rPr lang="en-US" sz="2000" dirty="0">
                <a:solidFill>
                  <a:schemeClr val="tx1"/>
                </a:solidFill>
              </a:rPr>
              <a:t>Merge the specified branch into the current branch</a:t>
            </a:r>
            <a:r>
              <a:rPr lang="en-US" sz="2000" dirty="0" smtClean="0">
                <a:solidFill>
                  <a:schemeClr val="tx1"/>
                </a:solidFill>
              </a:rPr>
              <a:t>.</a:t>
            </a:r>
          </a:p>
          <a:p>
            <a:pPr marL="0" indent="0">
              <a:buNone/>
            </a:pPr>
            <a:r>
              <a:rPr lang="en-US" sz="2000" dirty="0" err="1">
                <a:solidFill>
                  <a:schemeClr val="tx1"/>
                </a:solidFill>
              </a:rPr>
              <a:t>git</a:t>
            </a:r>
            <a:r>
              <a:rPr lang="en-US" sz="2000" dirty="0">
                <a:solidFill>
                  <a:schemeClr val="tx1"/>
                </a:solidFill>
              </a:rPr>
              <a:t> merge --no-</a:t>
            </a:r>
            <a:r>
              <a:rPr lang="en-US" sz="2000" dirty="0" err="1">
                <a:solidFill>
                  <a:schemeClr val="tx1"/>
                </a:solidFill>
              </a:rPr>
              <a:t>ff</a:t>
            </a:r>
            <a:r>
              <a:rPr lang="en-US" sz="2000" dirty="0">
                <a:solidFill>
                  <a:schemeClr val="tx1"/>
                </a:solidFill>
              </a:rPr>
              <a:t> &lt;branch</a:t>
            </a:r>
            <a:r>
              <a:rPr lang="en-US" sz="2000" dirty="0" smtClean="0">
                <a:solidFill>
                  <a:schemeClr val="tx1"/>
                </a:solidFill>
              </a:rPr>
              <a:t>&gt;</a:t>
            </a:r>
          </a:p>
          <a:p>
            <a:pPr marL="0" indent="0">
              <a:buNone/>
            </a:pPr>
            <a:r>
              <a:rPr lang="en-US" sz="2000" dirty="0">
                <a:solidFill>
                  <a:schemeClr val="tx1"/>
                </a:solidFill>
              </a:rPr>
              <a:t>Merge the specified branch into the current branch, </a:t>
            </a:r>
            <a:r>
              <a:rPr lang="en-US" sz="2000" b="1" dirty="0">
                <a:solidFill>
                  <a:schemeClr val="tx1"/>
                </a:solidFill>
              </a:rPr>
              <a:t>but always generate a merge commit (even if it was a fast-forward merge)</a:t>
            </a:r>
            <a:r>
              <a:rPr lang="en-US" sz="2000" dirty="0">
                <a:solidFill>
                  <a:schemeClr val="tx1"/>
                </a:solidFill>
              </a:rPr>
              <a:t>. This is useful for documenting all merges that occur in your repository.</a:t>
            </a:r>
          </a:p>
        </p:txBody>
      </p:sp>
    </p:spTree>
    <p:extLst>
      <p:ext uri="{BB962C8B-B14F-4D97-AF65-F5344CB8AC3E}">
        <p14:creationId xmlns:p14="http://schemas.microsoft.com/office/powerpoint/2010/main" val="1540971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fast-forward merge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45</a:t>
            </a:fld>
            <a:endParaRPr lang="en-GB"/>
          </a:p>
        </p:txBody>
      </p:sp>
      <p:sp>
        <p:nvSpPr>
          <p:cNvPr id="7" name="Content Placeholder 6"/>
          <p:cNvSpPr>
            <a:spLocks noGrp="1"/>
          </p:cNvSpPr>
          <p:nvPr>
            <p:ph idx="1"/>
          </p:nvPr>
        </p:nvSpPr>
        <p:spPr/>
        <p:txBody>
          <a:bodyPr/>
          <a:lstStyle/>
          <a:p>
            <a:pPr marL="0" indent="0">
              <a:buNone/>
            </a:pPr>
            <a:r>
              <a:rPr lang="en-US" sz="2000" dirty="0" smtClean="0">
                <a:solidFill>
                  <a:schemeClr val="tx1"/>
                </a:solidFill>
              </a:rPr>
              <a:t>A </a:t>
            </a:r>
            <a:r>
              <a:rPr lang="en-US" sz="2000" dirty="0">
                <a:solidFill>
                  <a:schemeClr val="tx1"/>
                </a:solidFill>
              </a:rPr>
              <a:t>fast-forward merge can occur when there is a linear path from the current branch tip to the target branch</a:t>
            </a:r>
            <a:r>
              <a:rPr lang="en-US" sz="2000" dirty="0" smtClean="0">
                <a:solidFill>
                  <a:schemeClr val="tx1"/>
                </a:solidFill>
              </a:rPr>
              <a:t>.</a:t>
            </a:r>
          </a:p>
          <a:p>
            <a:pPr marL="0" indent="0">
              <a:buNone/>
            </a:pPr>
            <a:endParaRPr lang="en-US" sz="2000" dirty="0">
              <a:solidFill>
                <a:schemeClr val="tx1"/>
              </a:solidFill>
            </a:endParaRPr>
          </a:p>
          <a:p>
            <a:pPr marL="0" indent="0">
              <a:buNone/>
            </a:pPr>
            <a:endParaRPr lang="en-US" sz="2000" dirty="0" smtClean="0">
              <a:solidFill>
                <a:schemeClr val="tx1"/>
              </a:solidFill>
            </a:endParaRPr>
          </a:p>
        </p:txBody>
      </p:sp>
      <p:pic>
        <p:nvPicPr>
          <p:cNvPr id="6" name="Picture 5"/>
          <p:cNvPicPr>
            <a:picLocks noChangeAspect="1"/>
          </p:cNvPicPr>
          <p:nvPr/>
        </p:nvPicPr>
        <p:blipFill>
          <a:blip r:embed="rId2"/>
          <a:stretch>
            <a:fillRect/>
          </a:stretch>
        </p:blipFill>
        <p:spPr>
          <a:xfrm>
            <a:off x="1259632" y="2119312"/>
            <a:ext cx="6588732" cy="3671888"/>
          </a:xfrm>
          <a:prstGeom prst="rect">
            <a:avLst/>
          </a:prstGeom>
        </p:spPr>
      </p:pic>
    </p:spTree>
    <p:extLst>
      <p:ext uri="{BB962C8B-B14F-4D97-AF65-F5344CB8AC3E}">
        <p14:creationId xmlns:p14="http://schemas.microsoft.com/office/powerpoint/2010/main" val="6224843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fast-forward merge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46</a:t>
            </a:fld>
            <a:endParaRPr lang="en-GB"/>
          </a:p>
        </p:txBody>
      </p:sp>
      <p:sp>
        <p:nvSpPr>
          <p:cNvPr id="7" name="Content Placeholder 6"/>
          <p:cNvSpPr>
            <a:spLocks noGrp="1"/>
          </p:cNvSpPr>
          <p:nvPr>
            <p:ph idx="1"/>
          </p:nvPr>
        </p:nvSpPr>
        <p:spPr/>
        <p:txBody>
          <a:bodyPr/>
          <a:lstStyle/>
          <a:p>
            <a:pPr marL="0" indent="0">
              <a:buNone/>
            </a:pPr>
            <a:endParaRPr lang="en-US" sz="2000" b="1" dirty="0" smtClean="0"/>
          </a:p>
          <a:p>
            <a:pPr marL="0" indent="0">
              <a:buNone/>
            </a:pPr>
            <a:endParaRPr lang="en-US" sz="2000" dirty="0" smtClean="0">
              <a:solidFill>
                <a:schemeClr val="tx1"/>
              </a:solidFill>
            </a:endParaRPr>
          </a:p>
        </p:txBody>
      </p:sp>
      <p:pic>
        <p:nvPicPr>
          <p:cNvPr id="5" name="Picture 4"/>
          <p:cNvPicPr>
            <a:picLocks noChangeAspect="1"/>
          </p:cNvPicPr>
          <p:nvPr/>
        </p:nvPicPr>
        <p:blipFill>
          <a:blip r:embed="rId2"/>
          <a:stretch>
            <a:fillRect/>
          </a:stretch>
        </p:blipFill>
        <p:spPr>
          <a:xfrm>
            <a:off x="899592" y="1952836"/>
            <a:ext cx="7020780" cy="3838364"/>
          </a:xfrm>
          <a:prstGeom prst="rect">
            <a:avLst/>
          </a:prstGeom>
        </p:spPr>
      </p:pic>
    </p:spTree>
    <p:extLst>
      <p:ext uri="{BB962C8B-B14F-4D97-AF65-F5344CB8AC3E}">
        <p14:creationId xmlns:p14="http://schemas.microsoft.com/office/powerpoint/2010/main" val="16237854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fast-forward merge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47</a:t>
            </a:fld>
            <a:endParaRPr lang="en-GB"/>
          </a:p>
        </p:txBody>
      </p:sp>
      <p:sp>
        <p:nvSpPr>
          <p:cNvPr id="7" name="Content Placeholder 6"/>
          <p:cNvSpPr>
            <a:spLocks noGrp="1"/>
          </p:cNvSpPr>
          <p:nvPr>
            <p:ph idx="1"/>
          </p:nvPr>
        </p:nvSpPr>
        <p:spPr/>
        <p:txBody>
          <a:bodyPr/>
          <a:lstStyle/>
          <a:p>
            <a:pPr marL="0" indent="0">
              <a:buNone/>
            </a:pPr>
            <a:endParaRPr lang="en-US" sz="2000" b="1" dirty="0" smtClean="0"/>
          </a:p>
          <a:p>
            <a:pPr marL="0" indent="0">
              <a:buNone/>
            </a:pPr>
            <a:r>
              <a:rPr lang="en-US" sz="2000" b="1" dirty="0" smtClean="0"/>
              <a:t>Example:</a:t>
            </a:r>
          </a:p>
          <a:p>
            <a:pPr marL="0" indent="0">
              <a:buNone/>
            </a:pPr>
            <a:r>
              <a:rPr lang="en-US" sz="2000" dirty="0">
                <a:solidFill>
                  <a:schemeClr val="tx1"/>
                </a:solidFill>
              </a:rPr>
              <a:t>The code below creates a new branch, adds </a:t>
            </a:r>
            <a:r>
              <a:rPr lang="en-US" sz="2000" dirty="0" smtClean="0">
                <a:solidFill>
                  <a:schemeClr val="tx1"/>
                </a:solidFill>
              </a:rPr>
              <a:t>one commit </a:t>
            </a:r>
            <a:r>
              <a:rPr lang="en-US" sz="2000" dirty="0">
                <a:solidFill>
                  <a:schemeClr val="tx1"/>
                </a:solidFill>
              </a:rPr>
              <a:t>to it, then integrates it into the main line with a fast-forward merge</a:t>
            </a:r>
            <a:r>
              <a:rPr lang="en-US" sz="2000" dirty="0" smtClean="0">
                <a:solidFill>
                  <a:schemeClr val="tx1"/>
                </a:solidFill>
              </a:rPr>
              <a:t>.</a:t>
            </a:r>
            <a:endParaRPr lang="en-US" sz="2000" dirty="0">
              <a:solidFill>
                <a:schemeClr val="tx1"/>
              </a:solidFill>
            </a:endParaRPr>
          </a:p>
          <a:p>
            <a:pPr marL="0" indent="0">
              <a:buNone/>
            </a:pPr>
            <a:r>
              <a:rPr lang="en-US" sz="2000" dirty="0">
                <a:solidFill>
                  <a:schemeClr val="tx1"/>
                </a:solidFill>
              </a:rPr>
              <a:t># Start a new feature</a:t>
            </a:r>
          </a:p>
          <a:p>
            <a:pPr marL="0" indent="0">
              <a:buNone/>
            </a:pPr>
            <a:r>
              <a:rPr lang="en-US" sz="2000" dirty="0" err="1">
                <a:solidFill>
                  <a:schemeClr val="tx1"/>
                </a:solidFill>
              </a:rPr>
              <a:t>git</a:t>
            </a:r>
            <a:r>
              <a:rPr lang="en-US" sz="2000" dirty="0">
                <a:solidFill>
                  <a:schemeClr val="tx1"/>
                </a:solidFill>
              </a:rPr>
              <a:t> checkout -b </a:t>
            </a:r>
            <a:r>
              <a:rPr lang="en-US" sz="2000" dirty="0" smtClean="0">
                <a:solidFill>
                  <a:schemeClr val="tx1"/>
                </a:solidFill>
              </a:rPr>
              <a:t>new-feature</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 Edit some files</a:t>
            </a:r>
          </a:p>
          <a:p>
            <a:pPr marL="0" indent="0">
              <a:buNone/>
            </a:pPr>
            <a:r>
              <a:rPr lang="en-US" sz="2000" dirty="0" err="1">
                <a:solidFill>
                  <a:schemeClr val="tx1"/>
                </a:solidFill>
              </a:rPr>
              <a:t>git</a:t>
            </a:r>
            <a:r>
              <a:rPr lang="en-US" sz="2000" dirty="0">
                <a:solidFill>
                  <a:schemeClr val="tx1"/>
                </a:solidFill>
              </a:rPr>
              <a:t> add &lt;file&gt;</a:t>
            </a:r>
          </a:p>
          <a:p>
            <a:pPr marL="0" indent="0">
              <a:buNone/>
            </a:pPr>
            <a:r>
              <a:rPr lang="en-US" sz="2000" dirty="0" err="1">
                <a:solidFill>
                  <a:schemeClr val="tx1"/>
                </a:solidFill>
              </a:rPr>
              <a:t>git</a:t>
            </a:r>
            <a:r>
              <a:rPr lang="en-US" sz="2000" dirty="0">
                <a:solidFill>
                  <a:schemeClr val="tx1"/>
                </a:solidFill>
              </a:rPr>
              <a:t> commit -m "Start a feature"</a:t>
            </a:r>
          </a:p>
          <a:p>
            <a:pPr marL="0" indent="0">
              <a:buNone/>
            </a:pPr>
            <a:endParaRPr lang="en-US" sz="2000" dirty="0">
              <a:solidFill>
                <a:schemeClr val="tx1"/>
              </a:solidFill>
            </a:endParaRPr>
          </a:p>
          <a:p>
            <a:pPr marL="0" indent="0">
              <a:buNone/>
            </a:pPr>
            <a:r>
              <a:rPr lang="en-US" sz="2000" dirty="0">
                <a:solidFill>
                  <a:schemeClr val="tx1"/>
                </a:solidFill>
              </a:rPr>
              <a:t># Merge in the new-feature branch</a:t>
            </a:r>
          </a:p>
          <a:p>
            <a:pPr marL="0" indent="0">
              <a:buNone/>
            </a:pPr>
            <a:r>
              <a:rPr lang="en-US" sz="2000" dirty="0" err="1">
                <a:solidFill>
                  <a:schemeClr val="tx1"/>
                </a:solidFill>
              </a:rPr>
              <a:t>git</a:t>
            </a:r>
            <a:r>
              <a:rPr lang="en-US" sz="2000" dirty="0">
                <a:solidFill>
                  <a:schemeClr val="tx1"/>
                </a:solidFill>
              </a:rPr>
              <a:t> checkout master</a:t>
            </a:r>
          </a:p>
          <a:p>
            <a:pPr marL="0" indent="0">
              <a:buNone/>
            </a:pPr>
            <a:r>
              <a:rPr lang="en-US" sz="2000" dirty="0" err="1">
                <a:solidFill>
                  <a:schemeClr val="tx1"/>
                </a:solidFill>
              </a:rPr>
              <a:t>git</a:t>
            </a:r>
            <a:r>
              <a:rPr lang="en-US" sz="2000" dirty="0">
                <a:solidFill>
                  <a:schemeClr val="tx1"/>
                </a:solidFill>
              </a:rPr>
              <a:t> merge new-feature</a:t>
            </a:r>
          </a:p>
          <a:p>
            <a:pPr marL="0" indent="0">
              <a:buNone/>
            </a:pPr>
            <a:r>
              <a:rPr lang="en-US" sz="2000" dirty="0" err="1">
                <a:solidFill>
                  <a:schemeClr val="tx1"/>
                </a:solidFill>
              </a:rPr>
              <a:t>git</a:t>
            </a:r>
            <a:r>
              <a:rPr lang="en-US" sz="2000" dirty="0">
                <a:solidFill>
                  <a:schemeClr val="tx1"/>
                </a:solidFill>
              </a:rPr>
              <a:t> branch -d new-feature</a:t>
            </a:r>
            <a:endParaRPr lang="en-US" sz="2000" dirty="0" smtClean="0">
              <a:solidFill>
                <a:schemeClr val="tx1"/>
              </a:solidFill>
            </a:endParaRPr>
          </a:p>
        </p:txBody>
      </p:sp>
    </p:spTree>
    <p:extLst>
      <p:ext uri="{BB962C8B-B14F-4D97-AF65-F5344CB8AC3E}">
        <p14:creationId xmlns:p14="http://schemas.microsoft.com/office/powerpoint/2010/main" val="40931120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fast-forward merge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48</a:t>
            </a:fld>
            <a:endParaRPr lang="en-GB"/>
          </a:p>
        </p:txBody>
      </p:sp>
      <p:sp>
        <p:nvSpPr>
          <p:cNvPr id="7" name="Content Placeholder 6"/>
          <p:cNvSpPr>
            <a:spLocks noGrp="1"/>
          </p:cNvSpPr>
          <p:nvPr>
            <p:ph idx="1"/>
          </p:nvPr>
        </p:nvSpPr>
        <p:spPr/>
        <p:txBody>
          <a:bodyPr/>
          <a:lstStyle/>
          <a:p>
            <a:pPr marL="0" indent="0">
              <a:buNone/>
            </a:pPr>
            <a:endParaRPr lang="en-US" sz="2000" b="1" dirty="0" smtClean="0"/>
          </a:p>
          <a:p>
            <a:pPr marL="0" indent="0">
              <a:buNone/>
            </a:pPr>
            <a:r>
              <a:rPr lang="en-US" sz="2000" b="1" dirty="0" smtClean="0"/>
              <a:t>Example:</a:t>
            </a:r>
          </a:p>
          <a:p>
            <a:pPr marL="0" indent="0">
              <a:buNone/>
            </a:pPr>
            <a:r>
              <a:rPr lang="en-US" sz="2000" dirty="0">
                <a:solidFill>
                  <a:schemeClr val="tx1"/>
                </a:solidFill>
              </a:rPr>
              <a:t>The code below creates a new branch, adds </a:t>
            </a:r>
            <a:r>
              <a:rPr lang="en-US" sz="2000" dirty="0" smtClean="0">
                <a:solidFill>
                  <a:schemeClr val="tx1"/>
                </a:solidFill>
              </a:rPr>
              <a:t>one commit </a:t>
            </a:r>
            <a:r>
              <a:rPr lang="en-US" sz="2000" dirty="0">
                <a:solidFill>
                  <a:schemeClr val="tx1"/>
                </a:solidFill>
              </a:rPr>
              <a:t>to it, then integrates it into the main line with a fast-forward merge</a:t>
            </a:r>
            <a:r>
              <a:rPr lang="en-US" sz="2000" dirty="0" smtClean="0">
                <a:solidFill>
                  <a:schemeClr val="tx1"/>
                </a:solidFill>
              </a:rPr>
              <a:t>.</a:t>
            </a:r>
            <a:endParaRPr lang="en-US" sz="2000" dirty="0">
              <a:solidFill>
                <a:schemeClr val="tx1"/>
              </a:solidFill>
            </a:endParaRPr>
          </a:p>
          <a:p>
            <a:pPr marL="0" indent="0">
              <a:buNone/>
            </a:pPr>
            <a:r>
              <a:rPr lang="en-US" sz="2000" dirty="0">
                <a:solidFill>
                  <a:schemeClr val="tx1"/>
                </a:solidFill>
              </a:rPr>
              <a:t># Start a new feature</a:t>
            </a:r>
          </a:p>
          <a:p>
            <a:pPr marL="0" indent="0">
              <a:buNone/>
            </a:pPr>
            <a:r>
              <a:rPr lang="en-US" sz="2000" dirty="0" err="1">
                <a:solidFill>
                  <a:schemeClr val="tx1"/>
                </a:solidFill>
              </a:rPr>
              <a:t>git</a:t>
            </a:r>
            <a:r>
              <a:rPr lang="en-US" sz="2000" dirty="0">
                <a:solidFill>
                  <a:schemeClr val="tx1"/>
                </a:solidFill>
              </a:rPr>
              <a:t> checkout -b </a:t>
            </a:r>
            <a:r>
              <a:rPr lang="en-US" sz="2000" dirty="0" smtClean="0">
                <a:solidFill>
                  <a:schemeClr val="tx1"/>
                </a:solidFill>
              </a:rPr>
              <a:t>new-feature</a:t>
            </a: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 Edit some files</a:t>
            </a:r>
          </a:p>
          <a:p>
            <a:pPr marL="0" indent="0">
              <a:buNone/>
            </a:pPr>
            <a:r>
              <a:rPr lang="en-US" sz="2000" dirty="0" err="1">
                <a:solidFill>
                  <a:schemeClr val="tx1"/>
                </a:solidFill>
              </a:rPr>
              <a:t>git</a:t>
            </a:r>
            <a:r>
              <a:rPr lang="en-US" sz="2000" dirty="0">
                <a:solidFill>
                  <a:schemeClr val="tx1"/>
                </a:solidFill>
              </a:rPr>
              <a:t> add &lt;file&gt;</a:t>
            </a:r>
          </a:p>
          <a:p>
            <a:pPr marL="0" indent="0">
              <a:buNone/>
            </a:pPr>
            <a:r>
              <a:rPr lang="en-US" sz="2000" dirty="0" err="1">
                <a:solidFill>
                  <a:schemeClr val="tx1"/>
                </a:solidFill>
              </a:rPr>
              <a:t>git</a:t>
            </a:r>
            <a:r>
              <a:rPr lang="en-US" sz="2000" dirty="0">
                <a:solidFill>
                  <a:schemeClr val="tx1"/>
                </a:solidFill>
              </a:rPr>
              <a:t> commit -m "Start a feature"</a:t>
            </a:r>
          </a:p>
          <a:p>
            <a:pPr marL="0" indent="0">
              <a:buNone/>
            </a:pPr>
            <a:endParaRPr lang="en-US" sz="2000" dirty="0">
              <a:solidFill>
                <a:schemeClr val="tx1"/>
              </a:solidFill>
            </a:endParaRPr>
          </a:p>
          <a:p>
            <a:pPr marL="0" indent="0">
              <a:buNone/>
            </a:pPr>
            <a:r>
              <a:rPr lang="en-US" sz="2000" dirty="0">
                <a:solidFill>
                  <a:schemeClr val="tx1"/>
                </a:solidFill>
              </a:rPr>
              <a:t># Merge in the new-feature branch</a:t>
            </a:r>
          </a:p>
          <a:p>
            <a:pPr marL="0" indent="0">
              <a:buNone/>
            </a:pPr>
            <a:r>
              <a:rPr lang="en-US" sz="2000" dirty="0" err="1">
                <a:solidFill>
                  <a:schemeClr val="tx1"/>
                </a:solidFill>
              </a:rPr>
              <a:t>git</a:t>
            </a:r>
            <a:r>
              <a:rPr lang="en-US" sz="2000" dirty="0">
                <a:solidFill>
                  <a:schemeClr val="tx1"/>
                </a:solidFill>
              </a:rPr>
              <a:t> checkout master</a:t>
            </a:r>
          </a:p>
          <a:p>
            <a:pPr marL="0" indent="0">
              <a:buNone/>
            </a:pPr>
            <a:r>
              <a:rPr lang="en-US" sz="2000" dirty="0" err="1">
                <a:solidFill>
                  <a:schemeClr val="tx1"/>
                </a:solidFill>
              </a:rPr>
              <a:t>git</a:t>
            </a:r>
            <a:r>
              <a:rPr lang="en-US" sz="2000" dirty="0">
                <a:solidFill>
                  <a:schemeClr val="tx1"/>
                </a:solidFill>
              </a:rPr>
              <a:t> merge new-feature</a:t>
            </a:r>
          </a:p>
          <a:p>
            <a:pPr marL="0" indent="0">
              <a:buNone/>
            </a:pPr>
            <a:r>
              <a:rPr lang="en-US" sz="2000" dirty="0" err="1">
                <a:solidFill>
                  <a:schemeClr val="tx1"/>
                </a:solidFill>
              </a:rPr>
              <a:t>git</a:t>
            </a:r>
            <a:r>
              <a:rPr lang="en-US" sz="2000" dirty="0">
                <a:solidFill>
                  <a:schemeClr val="tx1"/>
                </a:solidFill>
              </a:rPr>
              <a:t> branch -d new-feature</a:t>
            </a:r>
            <a:endParaRPr lang="en-US" sz="2000" dirty="0" smtClean="0">
              <a:solidFill>
                <a:schemeClr val="tx1"/>
              </a:solidFill>
            </a:endParaRPr>
          </a:p>
        </p:txBody>
      </p:sp>
    </p:spTree>
    <p:extLst>
      <p:ext uri="{BB962C8B-B14F-4D97-AF65-F5344CB8AC3E}">
        <p14:creationId xmlns:p14="http://schemas.microsoft.com/office/powerpoint/2010/main" val="4272664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3-way merge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49</a:t>
            </a:fld>
            <a:endParaRPr lang="en-GB"/>
          </a:p>
        </p:txBody>
      </p:sp>
      <p:sp>
        <p:nvSpPr>
          <p:cNvPr id="7" name="Content Placeholder 6"/>
          <p:cNvSpPr>
            <a:spLocks noGrp="1"/>
          </p:cNvSpPr>
          <p:nvPr>
            <p:ph idx="1"/>
          </p:nvPr>
        </p:nvSpPr>
        <p:spPr/>
        <p:txBody>
          <a:bodyPr/>
          <a:lstStyle/>
          <a:p>
            <a:pPr marL="0" indent="0">
              <a:buNone/>
            </a:pPr>
            <a:r>
              <a:rPr lang="en-US" sz="2000" dirty="0">
                <a:solidFill>
                  <a:schemeClr val="tx1"/>
                </a:solidFill>
              </a:rPr>
              <a:t>A</a:t>
            </a:r>
            <a:r>
              <a:rPr lang="en-US" sz="2000" dirty="0" smtClean="0">
                <a:solidFill>
                  <a:schemeClr val="tx1"/>
                </a:solidFill>
              </a:rPr>
              <a:t> </a:t>
            </a:r>
            <a:r>
              <a:rPr lang="en-US" sz="2000" dirty="0">
                <a:solidFill>
                  <a:schemeClr val="tx1"/>
                </a:solidFill>
              </a:rPr>
              <a:t>fast-forward merge is not possible if the branches have diverged. When there is not a linear path to the target branch, </a:t>
            </a:r>
            <a:r>
              <a:rPr lang="en-US" sz="2000" dirty="0" err="1">
                <a:solidFill>
                  <a:schemeClr val="tx1"/>
                </a:solidFill>
              </a:rPr>
              <a:t>Git</a:t>
            </a:r>
            <a:r>
              <a:rPr lang="en-US" sz="2000" dirty="0">
                <a:solidFill>
                  <a:schemeClr val="tx1"/>
                </a:solidFill>
              </a:rPr>
              <a:t> has no choice but to combine them via a 3-way merge. 3-way merges use a dedicated commit to tie together the two histories</a:t>
            </a:r>
            <a:r>
              <a:rPr lang="en-US" sz="2000" dirty="0" smtClean="0">
                <a:solidFill>
                  <a:schemeClr val="tx1"/>
                </a:solidFill>
              </a:rPr>
              <a:t>.</a:t>
            </a:r>
          </a:p>
          <a:p>
            <a:pPr marL="0" indent="0">
              <a:buNone/>
            </a:pPr>
            <a:endParaRPr lang="en-US" sz="2000" dirty="0">
              <a:solidFill>
                <a:schemeClr val="tx1"/>
              </a:solidFill>
            </a:endParaRPr>
          </a:p>
        </p:txBody>
      </p:sp>
      <p:pic>
        <p:nvPicPr>
          <p:cNvPr id="4" name="Picture 3"/>
          <p:cNvPicPr>
            <a:picLocks noChangeAspect="1"/>
          </p:cNvPicPr>
          <p:nvPr/>
        </p:nvPicPr>
        <p:blipFill>
          <a:blip r:embed="rId2"/>
          <a:stretch>
            <a:fillRect/>
          </a:stretch>
        </p:blipFill>
        <p:spPr>
          <a:xfrm>
            <a:off x="1511660" y="2960948"/>
            <a:ext cx="5938478" cy="2830252"/>
          </a:xfrm>
          <a:prstGeom prst="rect">
            <a:avLst/>
          </a:prstGeom>
        </p:spPr>
      </p:pic>
    </p:spTree>
    <p:extLst>
      <p:ext uri="{BB962C8B-B14F-4D97-AF65-F5344CB8AC3E}">
        <p14:creationId xmlns:p14="http://schemas.microsoft.com/office/powerpoint/2010/main" val="729394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altLang="zh-TW" dirty="0" smtClean="0"/>
              <a:t>          </a:t>
            </a:r>
            <a:endParaRPr lang="en-US" altLang="en-US" dirty="0"/>
          </a:p>
          <a:p>
            <a:pPr>
              <a:lnSpc>
                <a:spcPct val="90000"/>
              </a:lnSpc>
            </a:pPr>
            <a:r>
              <a:rPr lang="en-US" altLang="zh-TW" sz="2800" dirty="0"/>
              <a:t>Traditional version control system</a:t>
            </a:r>
          </a:p>
          <a:p>
            <a:pPr lvl="1">
              <a:lnSpc>
                <a:spcPct val="90000"/>
              </a:lnSpc>
            </a:pPr>
            <a:r>
              <a:rPr lang="en-US" altLang="zh-TW" sz="2400" dirty="0"/>
              <a:t>Server with database</a:t>
            </a:r>
          </a:p>
          <a:p>
            <a:pPr lvl="1">
              <a:lnSpc>
                <a:spcPct val="90000"/>
              </a:lnSpc>
            </a:pPr>
            <a:r>
              <a:rPr lang="en-US" altLang="zh-TW" sz="2400" dirty="0"/>
              <a:t>Clients have a working version</a:t>
            </a:r>
          </a:p>
          <a:p>
            <a:pPr>
              <a:lnSpc>
                <a:spcPct val="90000"/>
              </a:lnSpc>
            </a:pPr>
            <a:r>
              <a:rPr lang="en-US" altLang="zh-TW" sz="2800" dirty="0"/>
              <a:t>Examples</a:t>
            </a:r>
          </a:p>
          <a:p>
            <a:pPr lvl="1">
              <a:lnSpc>
                <a:spcPct val="90000"/>
              </a:lnSpc>
            </a:pPr>
            <a:r>
              <a:rPr lang="en-US" altLang="zh-TW" sz="2400" dirty="0"/>
              <a:t>CVS</a:t>
            </a:r>
          </a:p>
          <a:p>
            <a:pPr lvl="1">
              <a:lnSpc>
                <a:spcPct val="90000"/>
              </a:lnSpc>
            </a:pPr>
            <a:r>
              <a:rPr lang="en-US" altLang="zh-TW" sz="2400" dirty="0"/>
              <a:t>Subversion</a:t>
            </a:r>
          </a:p>
          <a:p>
            <a:pPr lvl="1">
              <a:lnSpc>
                <a:spcPct val="90000"/>
              </a:lnSpc>
            </a:pPr>
            <a:r>
              <a:rPr lang="en-US" altLang="zh-TW" sz="2400" dirty="0"/>
              <a:t>Visual Source Safe </a:t>
            </a:r>
          </a:p>
          <a:p>
            <a:pPr>
              <a:lnSpc>
                <a:spcPct val="90000"/>
              </a:lnSpc>
            </a:pPr>
            <a:r>
              <a:rPr lang="en-US" altLang="zh-TW" sz="2800" dirty="0"/>
              <a:t>Challenges</a:t>
            </a:r>
          </a:p>
          <a:p>
            <a:pPr lvl="1">
              <a:lnSpc>
                <a:spcPct val="90000"/>
              </a:lnSpc>
            </a:pPr>
            <a:r>
              <a:rPr lang="en-US" altLang="zh-TW" sz="2400" dirty="0"/>
              <a:t>Multi-developer conflicts</a:t>
            </a:r>
          </a:p>
          <a:p>
            <a:pPr lvl="1">
              <a:lnSpc>
                <a:spcPct val="90000"/>
              </a:lnSpc>
            </a:pPr>
            <a:r>
              <a:rPr lang="en-US" altLang="zh-TW" sz="2400" dirty="0"/>
              <a:t>Client/server communication</a:t>
            </a:r>
          </a:p>
          <a:p>
            <a:pPr marL="0" indent="0">
              <a:buNone/>
            </a:pPr>
            <a:endParaRPr lang="en-US" altLang="en-US" dirty="0"/>
          </a:p>
        </p:txBody>
      </p:sp>
      <p:sp>
        <p:nvSpPr>
          <p:cNvPr id="3" name="Title 2"/>
          <p:cNvSpPr>
            <a:spLocks noGrp="1"/>
          </p:cNvSpPr>
          <p:nvPr>
            <p:ph type="title"/>
          </p:nvPr>
        </p:nvSpPr>
        <p:spPr/>
        <p:txBody>
          <a:bodyPr/>
          <a:lstStyle/>
          <a:p>
            <a:r>
              <a:rPr lang="en-US" altLang="zh-TW" dirty="0"/>
              <a:t>Centralized Version Control</a:t>
            </a:r>
            <a:r>
              <a:rPr lang="en-US" altLang="en-US" dirty="0" smtClean="0"/>
              <a:t>?</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5</a:t>
            </a:fld>
            <a:endParaRPr lang="en-GB"/>
          </a:p>
        </p:txBody>
      </p:sp>
    </p:spTree>
    <p:extLst>
      <p:ext uri="{BB962C8B-B14F-4D97-AF65-F5344CB8AC3E}">
        <p14:creationId xmlns:p14="http://schemas.microsoft.com/office/powerpoint/2010/main" val="2336282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3-way merge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50</a:t>
            </a:fld>
            <a:endParaRPr lang="en-GB"/>
          </a:p>
        </p:txBody>
      </p:sp>
      <p:sp>
        <p:nvSpPr>
          <p:cNvPr id="7" name="Content Placeholder 6"/>
          <p:cNvSpPr>
            <a:spLocks noGrp="1"/>
          </p:cNvSpPr>
          <p:nvPr>
            <p:ph idx="1"/>
          </p:nvPr>
        </p:nvSpPr>
        <p:spPr/>
        <p:txBody>
          <a:bodyPr/>
          <a:lstStyle/>
          <a:p>
            <a:pPr marL="0" indent="0">
              <a:buNone/>
            </a:pPr>
            <a:endParaRPr lang="en-US" sz="2000" dirty="0" smtClean="0">
              <a:solidFill>
                <a:schemeClr val="tx1"/>
              </a:solidFill>
            </a:endParaRPr>
          </a:p>
          <a:p>
            <a:pPr marL="0" indent="0">
              <a:buNone/>
            </a:pPr>
            <a:endParaRPr lang="en-US" sz="2000" dirty="0">
              <a:solidFill>
                <a:schemeClr val="tx1"/>
              </a:solidFill>
            </a:endParaRPr>
          </a:p>
        </p:txBody>
      </p:sp>
      <p:pic>
        <p:nvPicPr>
          <p:cNvPr id="5" name="Picture 4"/>
          <p:cNvPicPr>
            <a:picLocks noChangeAspect="1"/>
          </p:cNvPicPr>
          <p:nvPr/>
        </p:nvPicPr>
        <p:blipFill>
          <a:blip r:embed="rId2"/>
          <a:stretch>
            <a:fillRect/>
          </a:stretch>
        </p:blipFill>
        <p:spPr>
          <a:xfrm>
            <a:off x="1403648" y="2060849"/>
            <a:ext cx="5832648" cy="3600400"/>
          </a:xfrm>
          <a:prstGeom prst="rect">
            <a:avLst/>
          </a:prstGeom>
        </p:spPr>
      </p:pic>
    </p:spTree>
    <p:extLst>
      <p:ext uri="{BB962C8B-B14F-4D97-AF65-F5344CB8AC3E}">
        <p14:creationId xmlns:p14="http://schemas.microsoft.com/office/powerpoint/2010/main" val="1827384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3-way merge </a:t>
            </a:r>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51</a:t>
            </a:fld>
            <a:endParaRPr lang="en-GB"/>
          </a:p>
        </p:txBody>
      </p:sp>
      <p:sp>
        <p:nvSpPr>
          <p:cNvPr id="7" name="Content Placeholder 6"/>
          <p:cNvSpPr>
            <a:spLocks noGrp="1"/>
          </p:cNvSpPr>
          <p:nvPr>
            <p:ph idx="1"/>
          </p:nvPr>
        </p:nvSpPr>
        <p:spPr/>
        <p:txBody>
          <a:bodyPr/>
          <a:lstStyle/>
          <a:p>
            <a:pPr marL="0" indent="0">
              <a:buNone/>
            </a:pPr>
            <a:r>
              <a:rPr lang="en-US" sz="2000" dirty="0" smtClean="0">
                <a:solidFill>
                  <a:schemeClr val="tx1"/>
                </a:solidFill>
              </a:rPr>
              <a:t># </a:t>
            </a:r>
            <a:r>
              <a:rPr lang="en-US" sz="2000" dirty="0">
                <a:solidFill>
                  <a:schemeClr val="tx1"/>
                </a:solidFill>
              </a:rPr>
              <a:t>Start a new feature</a:t>
            </a:r>
          </a:p>
          <a:p>
            <a:pPr marL="0" indent="0">
              <a:buNone/>
            </a:pPr>
            <a:r>
              <a:rPr lang="en-US" sz="2000" dirty="0" err="1">
                <a:solidFill>
                  <a:schemeClr val="tx1"/>
                </a:solidFill>
              </a:rPr>
              <a:t>git</a:t>
            </a:r>
            <a:r>
              <a:rPr lang="en-US" sz="2000" dirty="0">
                <a:solidFill>
                  <a:schemeClr val="tx1"/>
                </a:solidFill>
              </a:rPr>
              <a:t> checkout -b new-feature </a:t>
            </a:r>
            <a:r>
              <a:rPr lang="en-US" sz="2000" dirty="0" smtClean="0">
                <a:solidFill>
                  <a:schemeClr val="tx1"/>
                </a:solidFill>
              </a:rPr>
              <a:t>master</a:t>
            </a:r>
          </a:p>
          <a:p>
            <a:pPr marL="0" indent="0">
              <a:buNone/>
            </a:pPr>
            <a:r>
              <a:rPr lang="en-US" sz="2000" dirty="0" smtClean="0">
                <a:solidFill>
                  <a:schemeClr val="tx1"/>
                </a:solidFill>
              </a:rPr>
              <a:t># </a:t>
            </a:r>
            <a:r>
              <a:rPr lang="en-US" sz="2000" dirty="0">
                <a:solidFill>
                  <a:schemeClr val="tx1"/>
                </a:solidFill>
              </a:rPr>
              <a:t>Edit some files</a:t>
            </a:r>
          </a:p>
          <a:p>
            <a:pPr marL="0" indent="0">
              <a:buNone/>
            </a:pPr>
            <a:r>
              <a:rPr lang="en-US" sz="2000" dirty="0" err="1">
                <a:solidFill>
                  <a:schemeClr val="tx1"/>
                </a:solidFill>
              </a:rPr>
              <a:t>git</a:t>
            </a:r>
            <a:r>
              <a:rPr lang="en-US" sz="2000" dirty="0">
                <a:solidFill>
                  <a:schemeClr val="tx1"/>
                </a:solidFill>
              </a:rPr>
              <a:t> add &lt;file&gt;</a:t>
            </a:r>
          </a:p>
          <a:p>
            <a:pPr marL="0" indent="0">
              <a:buNone/>
            </a:pPr>
            <a:r>
              <a:rPr lang="en-US" sz="2000" dirty="0" err="1">
                <a:solidFill>
                  <a:schemeClr val="tx1"/>
                </a:solidFill>
              </a:rPr>
              <a:t>git</a:t>
            </a:r>
            <a:r>
              <a:rPr lang="en-US" sz="2000" dirty="0">
                <a:solidFill>
                  <a:schemeClr val="tx1"/>
                </a:solidFill>
              </a:rPr>
              <a:t> commit -m "Start a feature</a:t>
            </a:r>
            <a:r>
              <a:rPr lang="en-US" sz="2000" dirty="0" smtClean="0">
                <a:solidFill>
                  <a:schemeClr val="tx1"/>
                </a:solidFill>
              </a:rPr>
              <a:t>"</a:t>
            </a:r>
          </a:p>
          <a:p>
            <a:pPr marL="0" indent="0">
              <a:buNone/>
            </a:pPr>
            <a:endParaRPr lang="en-US" sz="2000" dirty="0" smtClean="0">
              <a:solidFill>
                <a:schemeClr val="tx1"/>
              </a:solidFill>
            </a:endParaRPr>
          </a:p>
          <a:p>
            <a:pPr marL="0" indent="0">
              <a:buNone/>
            </a:pPr>
            <a:r>
              <a:rPr lang="en-US" sz="2000" dirty="0" smtClean="0">
                <a:solidFill>
                  <a:schemeClr val="tx1"/>
                </a:solidFill>
              </a:rPr>
              <a:t># </a:t>
            </a:r>
            <a:r>
              <a:rPr lang="en-US" sz="2000" dirty="0">
                <a:solidFill>
                  <a:schemeClr val="tx1"/>
                </a:solidFill>
              </a:rPr>
              <a:t>Develop the master branch</a:t>
            </a:r>
          </a:p>
          <a:p>
            <a:pPr marL="0" indent="0">
              <a:buNone/>
            </a:pPr>
            <a:r>
              <a:rPr lang="en-US" sz="2000" dirty="0" err="1">
                <a:solidFill>
                  <a:schemeClr val="tx1"/>
                </a:solidFill>
              </a:rPr>
              <a:t>git</a:t>
            </a:r>
            <a:r>
              <a:rPr lang="en-US" sz="2000" dirty="0">
                <a:solidFill>
                  <a:schemeClr val="tx1"/>
                </a:solidFill>
              </a:rPr>
              <a:t> checkout </a:t>
            </a:r>
            <a:r>
              <a:rPr lang="en-US" sz="2000" dirty="0" smtClean="0">
                <a:solidFill>
                  <a:schemeClr val="tx1"/>
                </a:solidFill>
              </a:rPr>
              <a:t>master</a:t>
            </a:r>
            <a:endParaRPr lang="en-US" sz="2000" dirty="0">
              <a:solidFill>
                <a:schemeClr val="tx1"/>
              </a:solidFill>
            </a:endParaRPr>
          </a:p>
          <a:p>
            <a:pPr marL="0" indent="0">
              <a:buNone/>
            </a:pPr>
            <a:r>
              <a:rPr lang="en-US" sz="2000" dirty="0">
                <a:solidFill>
                  <a:schemeClr val="tx1"/>
                </a:solidFill>
              </a:rPr>
              <a:t># Edit some files</a:t>
            </a:r>
          </a:p>
          <a:p>
            <a:pPr marL="0" indent="0">
              <a:buNone/>
            </a:pPr>
            <a:r>
              <a:rPr lang="en-US" sz="2000" dirty="0" err="1">
                <a:solidFill>
                  <a:schemeClr val="tx1"/>
                </a:solidFill>
              </a:rPr>
              <a:t>git</a:t>
            </a:r>
            <a:r>
              <a:rPr lang="en-US" sz="2000" dirty="0">
                <a:solidFill>
                  <a:schemeClr val="tx1"/>
                </a:solidFill>
              </a:rPr>
              <a:t> add &lt;file&gt;</a:t>
            </a:r>
          </a:p>
          <a:p>
            <a:pPr marL="0" indent="0">
              <a:buNone/>
            </a:pPr>
            <a:r>
              <a:rPr lang="en-US" sz="2000" dirty="0" err="1">
                <a:solidFill>
                  <a:schemeClr val="tx1"/>
                </a:solidFill>
              </a:rPr>
              <a:t>git</a:t>
            </a:r>
            <a:r>
              <a:rPr lang="en-US" sz="2000" dirty="0">
                <a:solidFill>
                  <a:schemeClr val="tx1"/>
                </a:solidFill>
              </a:rPr>
              <a:t> commit -m "Make some changes to master"</a:t>
            </a:r>
          </a:p>
          <a:p>
            <a:pPr marL="0" indent="0">
              <a:buNone/>
            </a:pPr>
            <a:endParaRPr lang="en-US" sz="2000" dirty="0">
              <a:solidFill>
                <a:schemeClr val="tx1"/>
              </a:solidFill>
            </a:endParaRPr>
          </a:p>
          <a:p>
            <a:pPr marL="0" indent="0">
              <a:buNone/>
            </a:pPr>
            <a:r>
              <a:rPr lang="en-US" sz="2000" dirty="0">
                <a:solidFill>
                  <a:schemeClr val="tx1"/>
                </a:solidFill>
              </a:rPr>
              <a:t># Merge in the new-feature branch</a:t>
            </a:r>
          </a:p>
          <a:p>
            <a:pPr marL="0" indent="0">
              <a:buNone/>
            </a:pPr>
            <a:r>
              <a:rPr lang="en-US" sz="2000" dirty="0" err="1">
                <a:solidFill>
                  <a:schemeClr val="tx1"/>
                </a:solidFill>
              </a:rPr>
              <a:t>git</a:t>
            </a:r>
            <a:r>
              <a:rPr lang="en-US" sz="2000" dirty="0">
                <a:solidFill>
                  <a:schemeClr val="tx1"/>
                </a:solidFill>
              </a:rPr>
              <a:t> merge new-feature</a:t>
            </a:r>
          </a:p>
          <a:p>
            <a:pPr marL="0" indent="0">
              <a:buNone/>
            </a:pPr>
            <a:r>
              <a:rPr lang="en-US" sz="2000" dirty="0" err="1">
                <a:solidFill>
                  <a:schemeClr val="tx1"/>
                </a:solidFill>
              </a:rPr>
              <a:t>git</a:t>
            </a:r>
            <a:r>
              <a:rPr lang="en-US" sz="2000" dirty="0">
                <a:solidFill>
                  <a:schemeClr val="tx1"/>
                </a:solidFill>
              </a:rPr>
              <a:t> branch -d new-feature</a:t>
            </a:r>
          </a:p>
          <a:p>
            <a:pPr marL="0" indent="0">
              <a:buNone/>
            </a:pPr>
            <a:endParaRPr lang="en-US" sz="2000" dirty="0">
              <a:solidFill>
                <a:schemeClr val="tx1"/>
              </a:solidFill>
            </a:endParaRPr>
          </a:p>
        </p:txBody>
      </p:sp>
    </p:spTree>
    <p:extLst>
      <p:ext uri="{BB962C8B-B14F-4D97-AF65-F5344CB8AC3E}">
        <p14:creationId xmlns:p14="http://schemas.microsoft.com/office/powerpoint/2010/main" val="2877090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3-way merge </a:t>
            </a:r>
            <a:r>
              <a:rPr lang="en-US" dirty="0" smtClean="0"/>
              <a:t>OR fast-</a:t>
            </a:r>
            <a:r>
              <a:rPr lang="en-US" dirty="0" err="1" smtClean="0"/>
              <a:t>forword</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52</a:t>
            </a:fld>
            <a:endParaRPr lang="en-GB"/>
          </a:p>
        </p:txBody>
      </p:sp>
      <p:sp>
        <p:nvSpPr>
          <p:cNvPr id="7" name="Content Placeholder 6"/>
          <p:cNvSpPr>
            <a:spLocks noGrp="1"/>
          </p:cNvSpPr>
          <p:nvPr>
            <p:ph idx="1"/>
          </p:nvPr>
        </p:nvSpPr>
        <p:spPr/>
        <p:txBody>
          <a:bodyPr/>
          <a:lstStyle/>
          <a:p>
            <a:pPr marL="0" indent="0">
              <a:buNone/>
            </a:pPr>
            <a:endParaRPr lang="en-US" sz="2000" dirty="0" smtClean="0">
              <a:solidFill>
                <a:schemeClr val="tx1"/>
              </a:solidFill>
            </a:endParaRPr>
          </a:p>
          <a:p>
            <a:pPr marL="0" indent="0">
              <a:buNone/>
            </a:pPr>
            <a:endParaRPr lang="en-US" sz="2000" dirty="0" smtClean="0">
              <a:solidFill>
                <a:schemeClr val="tx1"/>
              </a:solidFill>
            </a:endParaRPr>
          </a:p>
          <a:p>
            <a:pPr marL="0" indent="0">
              <a:buNone/>
            </a:pPr>
            <a:endParaRPr lang="en-US" sz="2000" dirty="0">
              <a:solidFill>
                <a:schemeClr val="tx1"/>
              </a:solidFill>
            </a:endParaRPr>
          </a:p>
          <a:p>
            <a:pPr marL="0" indent="0">
              <a:buNone/>
            </a:pPr>
            <a:r>
              <a:rPr lang="en-US" sz="2000" dirty="0" smtClean="0">
                <a:solidFill>
                  <a:schemeClr val="tx1"/>
                </a:solidFill>
              </a:rPr>
              <a:t>While </a:t>
            </a:r>
            <a:r>
              <a:rPr lang="en-US" sz="2000" dirty="0">
                <a:solidFill>
                  <a:schemeClr val="tx1"/>
                </a:solidFill>
              </a:rPr>
              <a:t>you can use either of these merge strategies, many developers like to use fast-forward merges (facilitated through rebasing) for small features or bug fixes, while reserving 3-way merges for the integration of longer-running features. In the latter case, the resulting merge commit serves as a symbolic joining of the two branches.</a:t>
            </a:r>
          </a:p>
        </p:txBody>
      </p:sp>
    </p:spTree>
    <p:extLst>
      <p:ext uri="{BB962C8B-B14F-4D97-AF65-F5344CB8AC3E}">
        <p14:creationId xmlns:p14="http://schemas.microsoft.com/office/powerpoint/2010/main" val="38559143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chemeClr val="tx1"/>
                </a:solidFill>
              </a:rPr>
              <a:t>$ </a:t>
            </a:r>
            <a:r>
              <a:rPr lang="en-US" b="1" dirty="0" err="1">
                <a:solidFill>
                  <a:schemeClr val="tx1"/>
                </a:solidFill>
              </a:rPr>
              <a:t>git</a:t>
            </a:r>
            <a:r>
              <a:rPr lang="en-US" b="1" dirty="0">
                <a:solidFill>
                  <a:schemeClr val="tx1"/>
                </a:solidFill>
              </a:rPr>
              <a:t> log</a:t>
            </a:r>
          </a:p>
          <a:p>
            <a:r>
              <a:rPr lang="en-IN" dirty="0">
                <a:solidFill>
                  <a:schemeClr val="tx1"/>
                </a:solidFill>
              </a:rPr>
              <a:t>Lists version history for the current branch</a:t>
            </a:r>
          </a:p>
          <a:p>
            <a:r>
              <a:rPr lang="en-US" b="1" dirty="0">
                <a:solidFill>
                  <a:schemeClr val="tx1"/>
                </a:solidFill>
              </a:rPr>
              <a:t>$ </a:t>
            </a:r>
            <a:r>
              <a:rPr lang="en-US" b="1" dirty="0" err="1">
                <a:solidFill>
                  <a:schemeClr val="tx1"/>
                </a:solidFill>
              </a:rPr>
              <a:t>git</a:t>
            </a:r>
            <a:r>
              <a:rPr lang="en-US" b="1" dirty="0">
                <a:solidFill>
                  <a:schemeClr val="tx1"/>
                </a:solidFill>
              </a:rPr>
              <a:t> log --follow [file]</a:t>
            </a:r>
          </a:p>
          <a:p>
            <a:r>
              <a:rPr lang="en-IN" dirty="0">
                <a:solidFill>
                  <a:schemeClr val="tx1"/>
                </a:solidFill>
              </a:rPr>
              <a:t>Lists version history for a file, including renames</a:t>
            </a:r>
          </a:p>
          <a:p>
            <a:r>
              <a:rPr lang="en-US" b="1" dirty="0">
                <a:solidFill>
                  <a:schemeClr val="tx1"/>
                </a:solidFill>
              </a:rPr>
              <a:t>$ </a:t>
            </a:r>
            <a:r>
              <a:rPr lang="en-US" b="1" dirty="0" err="1">
                <a:solidFill>
                  <a:schemeClr val="tx1"/>
                </a:solidFill>
              </a:rPr>
              <a:t>git</a:t>
            </a:r>
            <a:r>
              <a:rPr lang="en-US" b="1" dirty="0">
                <a:solidFill>
                  <a:schemeClr val="tx1"/>
                </a:solidFill>
              </a:rPr>
              <a:t> diff [first-branch]...[second-branch]</a:t>
            </a:r>
          </a:p>
          <a:p>
            <a:r>
              <a:rPr lang="en-IN" dirty="0">
                <a:solidFill>
                  <a:schemeClr val="tx1"/>
                </a:solidFill>
              </a:rPr>
              <a:t>Shows content differences between two branches</a:t>
            </a:r>
          </a:p>
          <a:p>
            <a:r>
              <a:rPr lang="en-US" b="1" dirty="0">
                <a:solidFill>
                  <a:schemeClr val="tx1"/>
                </a:solidFill>
              </a:rPr>
              <a:t>$ </a:t>
            </a:r>
            <a:r>
              <a:rPr lang="en-US" b="1" dirty="0" err="1">
                <a:solidFill>
                  <a:schemeClr val="tx1"/>
                </a:solidFill>
              </a:rPr>
              <a:t>git</a:t>
            </a:r>
            <a:r>
              <a:rPr lang="en-US" b="1" dirty="0">
                <a:solidFill>
                  <a:schemeClr val="tx1"/>
                </a:solidFill>
              </a:rPr>
              <a:t> show [commit]</a:t>
            </a:r>
          </a:p>
          <a:p>
            <a:r>
              <a:rPr lang="en-IN" dirty="0">
                <a:solidFill>
                  <a:schemeClr val="tx1"/>
                </a:solidFill>
              </a:rPr>
              <a:t>Outputs metadata and content changes of the specified commit</a:t>
            </a:r>
            <a:endParaRPr lang="en-US" dirty="0">
              <a:solidFill>
                <a:schemeClr val="tx1"/>
              </a:solidFill>
            </a:endParaRPr>
          </a:p>
        </p:txBody>
      </p:sp>
      <p:sp>
        <p:nvSpPr>
          <p:cNvPr id="3" name="Title 2"/>
          <p:cNvSpPr>
            <a:spLocks noGrp="1"/>
          </p:cNvSpPr>
          <p:nvPr>
            <p:ph type="title"/>
          </p:nvPr>
        </p:nvSpPr>
        <p:spPr/>
        <p:txBody>
          <a:bodyPr/>
          <a:lstStyle/>
          <a:p>
            <a:r>
              <a:rPr lang="en-IN" dirty="0" smtClean="0"/>
              <a:t>Few GIT Commands</a:t>
            </a:r>
            <a:endParaRPr lang="en-US" dirty="0"/>
          </a:p>
        </p:txBody>
      </p:sp>
    </p:spTree>
    <p:extLst>
      <p:ext uri="{BB962C8B-B14F-4D97-AF65-F5344CB8AC3E}">
        <p14:creationId xmlns:p14="http://schemas.microsoft.com/office/powerpoint/2010/main" val="1380591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solidFill>
                  <a:schemeClr val="tx1"/>
                </a:solidFill>
              </a:rPr>
              <a:t>$ </a:t>
            </a:r>
            <a:r>
              <a:rPr lang="en-US" sz="2000" b="1" dirty="0" err="1">
                <a:solidFill>
                  <a:schemeClr val="tx1"/>
                </a:solidFill>
              </a:rPr>
              <a:t>git</a:t>
            </a:r>
            <a:r>
              <a:rPr lang="en-US" sz="2000" b="1" dirty="0">
                <a:solidFill>
                  <a:schemeClr val="tx1"/>
                </a:solidFill>
              </a:rPr>
              <a:t> </a:t>
            </a:r>
            <a:r>
              <a:rPr lang="en-US" sz="2000" b="1" dirty="0" err="1">
                <a:solidFill>
                  <a:schemeClr val="tx1"/>
                </a:solidFill>
              </a:rPr>
              <a:t>rm</a:t>
            </a:r>
            <a:r>
              <a:rPr lang="en-US" sz="2000" b="1" dirty="0">
                <a:solidFill>
                  <a:schemeClr val="tx1"/>
                </a:solidFill>
              </a:rPr>
              <a:t> [file]</a:t>
            </a:r>
          </a:p>
          <a:p>
            <a:r>
              <a:rPr lang="en-IN" sz="2000" dirty="0">
                <a:solidFill>
                  <a:schemeClr val="tx1"/>
                </a:solidFill>
              </a:rPr>
              <a:t>Deletes the file from the working directory and stages the deletion</a:t>
            </a:r>
          </a:p>
          <a:p>
            <a:r>
              <a:rPr lang="en-US" sz="2000" b="1" dirty="0">
                <a:solidFill>
                  <a:schemeClr val="tx1"/>
                </a:solidFill>
              </a:rPr>
              <a:t>$ </a:t>
            </a:r>
            <a:r>
              <a:rPr lang="en-US" sz="2000" b="1" dirty="0" err="1">
                <a:solidFill>
                  <a:schemeClr val="tx1"/>
                </a:solidFill>
              </a:rPr>
              <a:t>git</a:t>
            </a:r>
            <a:r>
              <a:rPr lang="en-US" sz="2000" b="1" dirty="0">
                <a:solidFill>
                  <a:schemeClr val="tx1"/>
                </a:solidFill>
              </a:rPr>
              <a:t> </a:t>
            </a:r>
            <a:r>
              <a:rPr lang="en-US" sz="2000" b="1" dirty="0" err="1">
                <a:solidFill>
                  <a:schemeClr val="tx1"/>
                </a:solidFill>
              </a:rPr>
              <a:t>rm</a:t>
            </a:r>
            <a:r>
              <a:rPr lang="en-US" sz="2000" b="1" dirty="0">
                <a:solidFill>
                  <a:schemeClr val="tx1"/>
                </a:solidFill>
              </a:rPr>
              <a:t> --cached [file]</a:t>
            </a:r>
          </a:p>
          <a:p>
            <a:r>
              <a:rPr lang="en-IN" sz="2000" dirty="0">
                <a:solidFill>
                  <a:schemeClr val="tx1"/>
                </a:solidFill>
              </a:rPr>
              <a:t>Removes the file from version control but preserves the file locally</a:t>
            </a:r>
          </a:p>
          <a:p>
            <a:r>
              <a:rPr lang="en-US" sz="2000" b="1" dirty="0">
                <a:solidFill>
                  <a:schemeClr val="tx1"/>
                </a:solidFill>
              </a:rPr>
              <a:t>$ </a:t>
            </a:r>
            <a:r>
              <a:rPr lang="en-US" sz="2000" b="1" dirty="0" err="1">
                <a:solidFill>
                  <a:schemeClr val="tx1"/>
                </a:solidFill>
              </a:rPr>
              <a:t>git</a:t>
            </a:r>
            <a:r>
              <a:rPr lang="en-US" sz="2000" b="1" dirty="0">
                <a:solidFill>
                  <a:schemeClr val="tx1"/>
                </a:solidFill>
              </a:rPr>
              <a:t> mv [file-original] [file-renamed]</a:t>
            </a:r>
          </a:p>
          <a:p>
            <a:r>
              <a:rPr lang="en-IN" sz="2000" dirty="0">
                <a:solidFill>
                  <a:schemeClr val="tx1"/>
                </a:solidFill>
              </a:rPr>
              <a:t>Changes the file name and prepares it for </a:t>
            </a:r>
            <a:r>
              <a:rPr lang="en-IN" sz="2000" dirty="0" smtClean="0">
                <a:solidFill>
                  <a:schemeClr val="tx1"/>
                </a:solidFill>
              </a:rPr>
              <a:t>commit</a:t>
            </a:r>
          </a:p>
          <a:p>
            <a:r>
              <a:rPr lang="en-US" sz="2000" b="1" dirty="0">
                <a:solidFill>
                  <a:schemeClr val="tx1"/>
                </a:solidFill>
              </a:rPr>
              <a:t>$ </a:t>
            </a:r>
            <a:r>
              <a:rPr lang="en-US" sz="2000" b="1" dirty="0" err="1">
                <a:solidFill>
                  <a:schemeClr val="tx1"/>
                </a:solidFill>
              </a:rPr>
              <a:t>git</a:t>
            </a:r>
            <a:r>
              <a:rPr lang="en-US" sz="2000" b="1" dirty="0">
                <a:solidFill>
                  <a:schemeClr val="tx1"/>
                </a:solidFill>
              </a:rPr>
              <a:t> reset [commit]</a:t>
            </a:r>
          </a:p>
          <a:p>
            <a:r>
              <a:rPr lang="en-IN" sz="2000" dirty="0">
                <a:solidFill>
                  <a:schemeClr val="tx1"/>
                </a:solidFill>
              </a:rPr>
              <a:t>Undoes all commits after [commit], preserving changes locally</a:t>
            </a:r>
          </a:p>
          <a:p>
            <a:r>
              <a:rPr lang="en-US" sz="2000" b="1" dirty="0">
                <a:solidFill>
                  <a:schemeClr val="tx1"/>
                </a:solidFill>
              </a:rPr>
              <a:t>$ </a:t>
            </a:r>
            <a:r>
              <a:rPr lang="en-US" sz="2000" b="1" dirty="0" err="1">
                <a:solidFill>
                  <a:schemeClr val="tx1"/>
                </a:solidFill>
              </a:rPr>
              <a:t>git</a:t>
            </a:r>
            <a:r>
              <a:rPr lang="en-US" sz="2000" b="1" dirty="0">
                <a:solidFill>
                  <a:schemeClr val="tx1"/>
                </a:solidFill>
              </a:rPr>
              <a:t> reset --hard [commit]</a:t>
            </a:r>
          </a:p>
          <a:p>
            <a:r>
              <a:rPr lang="en-IN" sz="2000" dirty="0">
                <a:solidFill>
                  <a:schemeClr val="tx1"/>
                </a:solidFill>
              </a:rPr>
              <a:t>Discards all history and changes back to the specified commit</a:t>
            </a:r>
            <a:endParaRPr lang="en-US" sz="2000" dirty="0">
              <a:solidFill>
                <a:schemeClr val="tx1"/>
              </a:solidFill>
            </a:endParaRPr>
          </a:p>
        </p:txBody>
      </p:sp>
      <p:sp>
        <p:nvSpPr>
          <p:cNvPr id="3" name="Title 2"/>
          <p:cNvSpPr>
            <a:spLocks noGrp="1"/>
          </p:cNvSpPr>
          <p:nvPr>
            <p:ph type="title"/>
          </p:nvPr>
        </p:nvSpPr>
        <p:spPr/>
        <p:txBody>
          <a:bodyPr/>
          <a:lstStyle/>
          <a:p>
            <a:r>
              <a:rPr lang="en-IN" dirty="0"/>
              <a:t>Few GIT Commands</a:t>
            </a:r>
            <a:endParaRPr lang="en-US" dirty="0"/>
          </a:p>
        </p:txBody>
      </p:sp>
    </p:spTree>
    <p:extLst>
      <p:ext uri="{BB962C8B-B14F-4D97-AF65-F5344CB8AC3E}">
        <p14:creationId xmlns:p14="http://schemas.microsoft.com/office/powerpoint/2010/main" val="1879892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chemeClr val="tx1"/>
                </a:solidFill>
              </a:rPr>
              <a:t>$ </a:t>
            </a:r>
            <a:r>
              <a:rPr lang="en-US" b="1" dirty="0" err="1">
                <a:solidFill>
                  <a:schemeClr val="tx1"/>
                </a:solidFill>
              </a:rPr>
              <a:t>git</a:t>
            </a:r>
            <a:r>
              <a:rPr lang="en-US" b="1" dirty="0">
                <a:solidFill>
                  <a:schemeClr val="tx1"/>
                </a:solidFill>
              </a:rPr>
              <a:t> fetch [bookmark]</a:t>
            </a:r>
          </a:p>
          <a:p>
            <a:r>
              <a:rPr lang="en-IN" dirty="0">
                <a:solidFill>
                  <a:schemeClr val="tx1"/>
                </a:solidFill>
              </a:rPr>
              <a:t>Downloads all history from the repository bookmark</a:t>
            </a:r>
          </a:p>
          <a:p>
            <a:r>
              <a:rPr lang="en-US" b="1" dirty="0">
                <a:solidFill>
                  <a:schemeClr val="tx1"/>
                </a:solidFill>
              </a:rPr>
              <a:t>$ </a:t>
            </a:r>
            <a:r>
              <a:rPr lang="en-US" b="1" dirty="0" err="1">
                <a:solidFill>
                  <a:schemeClr val="tx1"/>
                </a:solidFill>
              </a:rPr>
              <a:t>git</a:t>
            </a:r>
            <a:r>
              <a:rPr lang="en-US" b="1" dirty="0">
                <a:solidFill>
                  <a:schemeClr val="tx1"/>
                </a:solidFill>
              </a:rPr>
              <a:t> merge [bookmark]/[branch]</a:t>
            </a:r>
          </a:p>
          <a:p>
            <a:r>
              <a:rPr lang="en-IN" dirty="0">
                <a:solidFill>
                  <a:schemeClr val="tx1"/>
                </a:solidFill>
              </a:rPr>
              <a:t>Combines bookmark’s branch into current local branch</a:t>
            </a:r>
          </a:p>
          <a:p>
            <a:r>
              <a:rPr lang="en-US" b="1" dirty="0">
                <a:solidFill>
                  <a:schemeClr val="tx1"/>
                </a:solidFill>
              </a:rPr>
              <a:t>$ </a:t>
            </a:r>
            <a:r>
              <a:rPr lang="en-US" b="1" dirty="0" err="1">
                <a:solidFill>
                  <a:schemeClr val="tx1"/>
                </a:solidFill>
              </a:rPr>
              <a:t>git</a:t>
            </a:r>
            <a:r>
              <a:rPr lang="en-US" b="1" dirty="0">
                <a:solidFill>
                  <a:schemeClr val="tx1"/>
                </a:solidFill>
              </a:rPr>
              <a:t> push [alias] [branch]</a:t>
            </a:r>
          </a:p>
          <a:p>
            <a:r>
              <a:rPr lang="en-IN" dirty="0">
                <a:solidFill>
                  <a:schemeClr val="tx1"/>
                </a:solidFill>
              </a:rPr>
              <a:t>Uploads all local branch commits to GitHub</a:t>
            </a:r>
          </a:p>
          <a:p>
            <a:r>
              <a:rPr lang="en-US" b="1" dirty="0">
                <a:solidFill>
                  <a:schemeClr val="tx1"/>
                </a:solidFill>
              </a:rPr>
              <a:t>$ </a:t>
            </a:r>
            <a:r>
              <a:rPr lang="en-US" b="1" dirty="0" err="1">
                <a:solidFill>
                  <a:schemeClr val="tx1"/>
                </a:solidFill>
              </a:rPr>
              <a:t>git</a:t>
            </a:r>
            <a:r>
              <a:rPr lang="en-US" b="1" dirty="0">
                <a:solidFill>
                  <a:schemeClr val="tx1"/>
                </a:solidFill>
              </a:rPr>
              <a:t> pull</a:t>
            </a:r>
          </a:p>
          <a:p>
            <a:r>
              <a:rPr lang="en-IN" dirty="0">
                <a:solidFill>
                  <a:schemeClr val="tx1"/>
                </a:solidFill>
              </a:rPr>
              <a:t>Downloads bookmark history and incorporates changes</a:t>
            </a:r>
            <a:endParaRPr lang="en-US" dirty="0">
              <a:solidFill>
                <a:schemeClr val="tx1"/>
              </a:solidFill>
            </a:endParaRPr>
          </a:p>
        </p:txBody>
      </p:sp>
      <p:sp>
        <p:nvSpPr>
          <p:cNvPr id="3" name="Title 2"/>
          <p:cNvSpPr>
            <a:spLocks noGrp="1"/>
          </p:cNvSpPr>
          <p:nvPr>
            <p:ph type="title"/>
          </p:nvPr>
        </p:nvSpPr>
        <p:spPr/>
        <p:txBody>
          <a:bodyPr/>
          <a:lstStyle/>
          <a:p>
            <a:r>
              <a:rPr lang="en-IN" dirty="0"/>
              <a:t>Few GIT Commands</a:t>
            </a:r>
            <a:endParaRPr lang="en-US" dirty="0"/>
          </a:p>
        </p:txBody>
      </p:sp>
    </p:spTree>
    <p:extLst>
      <p:ext uri="{BB962C8B-B14F-4D97-AF65-F5344CB8AC3E}">
        <p14:creationId xmlns:p14="http://schemas.microsoft.com/office/powerpoint/2010/main" val="9405283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solidFill>
                  <a:schemeClr val="tx1"/>
                </a:solidFill>
              </a:rPr>
              <a:t>git</a:t>
            </a:r>
            <a:r>
              <a:rPr lang="en-US" b="1" dirty="0">
                <a:solidFill>
                  <a:schemeClr val="tx1"/>
                </a:solidFill>
              </a:rPr>
              <a:t> stash</a:t>
            </a:r>
          </a:p>
          <a:p>
            <a:r>
              <a:rPr lang="en-IN" dirty="0">
                <a:solidFill>
                  <a:schemeClr val="tx1"/>
                </a:solidFill>
              </a:rPr>
              <a:t>Temporarily stores all modified tracked files</a:t>
            </a:r>
          </a:p>
          <a:p>
            <a:r>
              <a:rPr lang="en-US" b="1" dirty="0">
                <a:solidFill>
                  <a:schemeClr val="tx1"/>
                </a:solidFill>
              </a:rPr>
              <a:t>$ </a:t>
            </a:r>
            <a:r>
              <a:rPr lang="en-US" b="1" dirty="0" err="1">
                <a:solidFill>
                  <a:schemeClr val="tx1"/>
                </a:solidFill>
              </a:rPr>
              <a:t>git</a:t>
            </a:r>
            <a:r>
              <a:rPr lang="en-US" b="1" dirty="0">
                <a:solidFill>
                  <a:schemeClr val="tx1"/>
                </a:solidFill>
              </a:rPr>
              <a:t> stash list</a:t>
            </a:r>
          </a:p>
          <a:p>
            <a:r>
              <a:rPr lang="en-US" dirty="0">
                <a:solidFill>
                  <a:schemeClr val="tx1"/>
                </a:solidFill>
              </a:rPr>
              <a:t>Lists all stashed </a:t>
            </a:r>
            <a:r>
              <a:rPr lang="en-US" dirty="0" err="1">
                <a:solidFill>
                  <a:schemeClr val="tx1"/>
                </a:solidFill>
              </a:rPr>
              <a:t>changesets</a:t>
            </a:r>
            <a:endParaRPr lang="en-US" dirty="0">
              <a:solidFill>
                <a:schemeClr val="tx1"/>
              </a:solidFill>
            </a:endParaRPr>
          </a:p>
          <a:p>
            <a:r>
              <a:rPr lang="en-US" b="1" dirty="0">
                <a:solidFill>
                  <a:schemeClr val="tx1"/>
                </a:solidFill>
              </a:rPr>
              <a:t>$ </a:t>
            </a:r>
            <a:r>
              <a:rPr lang="en-US" b="1" dirty="0" err="1">
                <a:solidFill>
                  <a:schemeClr val="tx1"/>
                </a:solidFill>
              </a:rPr>
              <a:t>git</a:t>
            </a:r>
            <a:r>
              <a:rPr lang="en-US" b="1" dirty="0">
                <a:solidFill>
                  <a:schemeClr val="tx1"/>
                </a:solidFill>
              </a:rPr>
              <a:t> stash pop</a:t>
            </a:r>
          </a:p>
          <a:p>
            <a:r>
              <a:rPr lang="en-IN" dirty="0">
                <a:solidFill>
                  <a:schemeClr val="tx1"/>
                </a:solidFill>
              </a:rPr>
              <a:t>Restores the most recently stashed files</a:t>
            </a:r>
          </a:p>
          <a:p>
            <a:r>
              <a:rPr lang="en-US" b="1" dirty="0">
                <a:solidFill>
                  <a:schemeClr val="tx1"/>
                </a:solidFill>
              </a:rPr>
              <a:t>$ </a:t>
            </a:r>
            <a:r>
              <a:rPr lang="en-US" b="1" dirty="0" err="1">
                <a:solidFill>
                  <a:schemeClr val="tx1"/>
                </a:solidFill>
              </a:rPr>
              <a:t>git</a:t>
            </a:r>
            <a:r>
              <a:rPr lang="en-US" b="1" dirty="0">
                <a:solidFill>
                  <a:schemeClr val="tx1"/>
                </a:solidFill>
              </a:rPr>
              <a:t> stash drop</a:t>
            </a:r>
          </a:p>
          <a:p>
            <a:r>
              <a:rPr lang="en-IN" dirty="0">
                <a:solidFill>
                  <a:schemeClr val="tx1"/>
                </a:solidFill>
              </a:rPr>
              <a:t>Discards the most recently stashed </a:t>
            </a:r>
            <a:r>
              <a:rPr lang="en-IN" dirty="0" err="1">
                <a:solidFill>
                  <a:schemeClr val="tx1"/>
                </a:solidFill>
              </a:rPr>
              <a:t>changeset</a:t>
            </a:r>
            <a:endParaRPr lang="en-US" dirty="0">
              <a:solidFill>
                <a:schemeClr val="tx1"/>
              </a:solidFill>
            </a:endParaRPr>
          </a:p>
        </p:txBody>
      </p:sp>
      <p:sp>
        <p:nvSpPr>
          <p:cNvPr id="3" name="Title 2"/>
          <p:cNvSpPr>
            <a:spLocks noGrp="1"/>
          </p:cNvSpPr>
          <p:nvPr>
            <p:ph type="title"/>
          </p:nvPr>
        </p:nvSpPr>
        <p:spPr/>
        <p:txBody>
          <a:bodyPr/>
          <a:lstStyle/>
          <a:p>
            <a:r>
              <a:rPr lang="en-IN" dirty="0"/>
              <a:t>Few GIT Commands</a:t>
            </a:r>
            <a:endParaRPr lang="en-US" dirty="0"/>
          </a:p>
        </p:txBody>
      </p:sp>
    </p:spTree>
    <p:extLst>
      <p:ext uri="{BB962C8B-B14F-4D97-AF65-F5344CB8AC3E}">
        <p14:creationId xmlns:p14="http://schemas.microsoft.com/office/powerpoint/2010/main" val="1981903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9712" y="2209006"/>
            <a:ext cx="6124575" cy="2638425"/>
          </a:xfrm>
          <a:prstGeom prst="rect">
            <a:avLst/>
          </a:prstGeom>
        </p:spPr>
      </p:pic>
      <p:sp>
        <p:nvSpPr>
          <p:cNvPr id="3" name="Title 2"/>
          <p:cNvSpPr>
            <a:spLocks noGrp="1"/>
          </p:cNvSpPr>
          <p:nvPr>
            <p:ph type="title"/>
          </p:nvPr>
        </p:nvSpPr>
        <p:spPr/>
        <p:txBody>
          <a:bodyPr/>
          <a:lstStyle/>
          <a:p>
            <a:r>
              <a:rPr lang="en-US" dirty="0"/>
              <a:t>The lifecycle of the status of your files</a:t>
            </a:r>
          </a:p>
        </p:txBody>
      </p:sp>
    </p:spTree>
    <p:extLst>
      <p:ext uri="{BB962C8B-B14F-4D97-AF65-F5344CB8AC3E}">
        <p14:creationId xmlns:p14="http://schemas.microsoft.com/office/powerpoint/2010/main" val="458882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19287" y="1680369"/>
            <a:ext cx="5305425" cy="3695700"/>
          </a:xfrm>
          <a:prstGeom prst="rect">
            <a:avLst/>
          </a:prstGeom>
        </p:spPr>
      </p:pic>
      <p:sp>
        <p:nvSpPr>
          <p:cNvPr id="3" name="Title 2"/>
          <p:cNvSpPr>
            <a:spLocks noGrp="1"/>
          </p:cNvSpPr>
          <p:nvPr>
            <p:ph type="title"/>
          </p:nvPr>
        </p:nvSpPr>
        <p:spPr/>
        <p:txBody>
          <a:bodyPr/>
          <a:lstStyle/>
          <a:p>
            <a:r>
              <a:rPr lang="en-US" dirty="0"/>
              <a:t>Viewing the Commit History</a:t>
            </a:r>
          </a:p>
        </p:txBody>
      </p:sp>
    </p:spTree>
    <p:extLst>
      <p:ext uri="{BB962C8B-B14F-4D97-AF65-F5344CB8AC3E}">
        <p14:creationId xmlns:p14="http://schemas.microsoft.com/office/powerpoint/2010/main" val="3153519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sz="1800" dirty="0">
                <a:solidFill>
                  <a:schemeClr val="tx1"/>
                </a:solidFill>
              </a:rPr>
              <a:t>One of the more helpful options is -p, which shows the difference </a:t>
            </a:r>
            <a:r>
              <a:rPr lang="en-IN" sz="1800" dirty="0" smtClean="0">
                <a:solidFill>
                  <a:schemeClr val="tx1"/>
                </a:solidFill>
              </a:rPr>
              <a:t>introduced in </a:t>
            </a:r>
            <a:r>
              <a:rPr lang="en-IN" sz="1800" dirty="0">
                <a:solidFill>
                  <a:schemeClr val="tx1"/>
                </a:solidFill>
              </a:rPr>
              <a:t>each commit. You can also use -2, which limits the output to only </a:t>
            </a:r>
            <a:r>
              <a:rPr lang="en-IN" sz="1800" dirty="0" smtClean="0">
                <a:solidFill>
                  <a:schemeClr val="tx1"/>
                </a:solidFill>
              </a:rPr>
              <a:t>the </a:t>
            </a:r>
            <a:r>
              <a:rPr lang="en-US" sz="1800" dirty="0" smtClean="0">
                <a:solidFill>
                  <a:schemeClr val="tx1"/>
                </a:solidFill>
              </a:rPr>
              <a:t>last </a:t>
            </a:r>
            <a:r>
              <a:rPr lang="en-US" sz="1800" dirty="0">
                <a:solidFill>
                  <a:schemeClr val="tx1"/>
                </a:solidFill>
              </a:rPr>
              <a:t>two entries</a:t>
            </a:r>
            <a:r>
              <a:rPr lang="en-US" sz="1800" dirty="0" smtClean="0">
                <a:solidFill>
                  <a:schemeClr val="tx1"/>
                </a:solidFill>
              </a:rPr>
              <a:t>:</a:t>
            </a:r>
          </a:p>
          <a:p>
            <a:pPr marL="0" indent="0">
              <a:buNone/>
            </a:pPr>
            <a:endParaRPr lang="en-US" sz="1800" dirty="0">
              <a:solidFill>
                <a:schemeClr val="tx1"/>
              </a:solidFill>
            </a:endParaRPr>
          </a:p>
        </p:txBody>
      </p:sp>
      <p:sp>
        <p:nvSpPr>
          <p:cNvPr id="3" name="Title 2"/>
          <p:cNvSpPr>
            <a:spLocks noGrp="1"/>
          </p:cNvSpPr>
          <p:nvPr>
            <p:ph type="title"/>
          </p:nvPr>
        </p:nvSpPr>
        <p:spPr/>
        <p:txBody>
          <a:bodyPr/>
          <a:lstStyle/>
          <a:p>
            <a:r>
              <a:rPr lang="en-US" dirty="0"/>
              <a:t>Viewing the Commit History</a:t>
            </a:r>
          </a:p>
        </p:txBody>
      </p:sp>
      <p:pic>
        <p:nvPicPr>
          <p:cNvPr id="4" name="Picture 3"/>
          <p:cNvPicPr>
            <a:picLocks noChangeAspect="1"/>
          </p:cNvPicPr>
          <p:nvPr/>
        </p:nvPicPr>
        <p:blipFill>
          <a:blip r:embed="rId2"/>
          <a:stretch>
            <a:fillRect/>
          </a:stretch>
        </p:blipFill>
        <p:spPr>
          <a:xfrm>
            <a:off x="1583668" y="2420888"/>
            <a:ext cx="5391150" cy="3790950"/>
          </a:xfrm>
          <a:prstGeom prst="rect">
            <a:avLst/>
          </a:prstGeom>
        </p:spPr>
      </p:pic>
    </p:spTree>
    <p:extLst>
      <p:ext uri="{BB962C8B-B14F-4D97-AF65-F5344CB8AC3E}">
        <p14:creationId xmlns:p14="http://schemas.microsoft.com/office/powerpoint/2010/main" val="186171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lnSpc>
                <a:spcPct val="90000"/>
              </a:lnSpc>
              <a:buNone/>
            </a:pPr>
            <a:endParaRPr lang="en-US" altLang="zh-TW" dirty="0" smtClean="0"/>
          </a:p>
          <a:p>
            <a:pPr>
              <a:lnSpc>
                <a:spcPct val="90000"/>
              </a:lnSpc>
            </a:pPr>
            <a:r>
              <a:rPr lang="en-US" altLang="en-US" dirty="0" smtClean="0"/>
              <a:t> </a:t>
            </a:r>
            <a:r>
              <a:rPr lang="en-US" altLang="en-US" dirty="0"/>
              <a:t>Treat all repositories as equal</a:t>
            </a:r>
            <a:endParaRPr lang="en-US" altLang="zh-TW" dirty="0"/>
          </a:p>
          <a:p>
            <a:pPr>
              <a:lnSpc>
                <a:spcPct val="90000"/>
              </a:lnSpc>
            </a:pPr>
            <a:r>
              <a:rPr lang="en-US" altLang="zh-TW" dirty="0" smtClean="0"/>
              <a:t> Every </a:t>
            </a:r>
            <a:r>
              <a:rPr lang="en-US" altLang="zh-TW" dirty="0"/>
              <a:t>working checkout is a repository</a:t>
            </a:r>
          </a:p>
          <a:p>
            <a:pPr>
              <a:lnSpc>
                <a:spcPct val="90000"/>
              </a:lnSpc>
            </a:pPr>
            <a:r>
              <a:rPr lang="en-US" altLang="zh-TW" dirty="0" smtClean="0"/>
              <a:t> Get </a:t>
            </a:r>
            <a:r>
              <a:rPr lang="en-US" altLang="zh-TW" dirty="0"/>
              <a:t>version control even when </a:t>
            </a:r>
            <a:r>
              <a:rPr lang="en-US" altLang="zh-TW" dirty="0" smtClean="0"/>
              <a:t>detached</a:t>
            </a:r>
          </a:p>
          <a:p>
            <a:pPr marL="0" indent="0">
              <a:buNone/>
            </a:pPr>
            <a:endParaRPr lang="en-US" altLang="en-US" dirty="0" smtClean="0"/>
          </a:p>
          <a:p>
            <a:r>
              <a:rPr lang="en-US" altLang="zh-TW" dirty="0"/>
              <a:t>Other distributed systems include</a:t>
            </a:r>
          </a:p>
          <a:p>
            <a:pPr lvl="1"/>
            <a:r>
              <a:rPr lang="en-US" altLang="zh-TW" dirty="0"/>
              <a:t>Mercurial</a:t>
            </a:r>
          </a:p>
          <a:p>
            <a:pPr lvl="1"/>
            <a:r>
              <a:rPr lang="en-US" altLang="zh-TW" dirty="0" err="1" smtClean="0"/>
              <a:t>BitKeeper</a:t>
            </a:r>
            <a:endParaRPr lang="en-US" altLang="zh-TW" dirty="0"/>
          </a:p>
          <a:p>
            <a:pPr lvl="1"/>
            <a:r>
              <a:rPr lang="en-US" altLang="zh-TW" dirty="0"/>
              <a:t>Bazaar</a:t>
            </a:r>
          </a:p>
          <a:p>
            <a:pPr marL="0" indent="0">
              <a:buNone/>
            </a:pPr>
            <a:endParaRPr lang="en-US" altLang="en-US" dirty="0"/>
          </a:p>
        </p:txBody>
      </p:sp>
      <p:sp>
        <p:nvSpPr>
          <p:cNvPr id="3" name="Title 2"/>
          <p:cNvSpPr>
            <a:spLocks noGrp="1"/>
          </p:cNvSpPr>
          <p:nvPr>
            <p:ph type="title"/>
          </p:nvPr>
        </p:nvSpPr>
        <p:spPr/>
        <p:txBody>
          <a:bodyPr/>
          <a:lstStyle/>
          <a:p>
            <a:r>
              <a:rPr lang="en-US" altLang="zh-TW" dirty="0" smtClean="0"/>
              <a:t>Distributed/Decentralized </a:t>
            </a:r>
            <a:r>
              <a:rPr lang="en-US" altLang="zh-TW" dirty="0"/>
              <a:t>Version </a:t>
            </a:r>
            <a:r>
              <a:rPr lang="en-US" altLang="zh-TW" dirty="0" smtClean="0"/>
              <a:t>Control</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6</a:t>
            </a:fld>
            <a:endParaRPr lang="en-GB"/>
          </a:p>
        </p:txBody>
      </p:sp>
    </p:spTree>
    <p:extLst>
      <p:ext uri="{BB962C8B-B14F-4D97-AF65-F5344CB8AC3E}">
        <p14:creationId xmlns:p14="http://schemas.microsoft.com/office/powerpoint/2010/main" val="11421845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1620" y="1700808"/>
            <a:ext cx="5581650" cy="990600"/>
          </a:xfrm>
          <a:prstGeom prst="rect">
            <a:avLst/>
          </a:prstGeom>
        </p:spPr>
      </p:pic>
      <p:sp>
        <p:nvSpPr>
          <p:cNvPr id="3" name="Title 2"/>
          <p:cNvSpPr>
            <a:spLocks noGrp="1"/>
          </p:cNvSpPr>
          <p:nvPr>
            <p:ph type="title"/>
          </p:nvPr>
        </p:nvSpPr>
        <p:spPr/>
        <p:txBody>
          <a:bodyPr/>
          <a:lstStyle/>
          <a:p>
            <a:r>
              <a:rPr lang="en-US" dirty="0"/>
              <a:t>Viewing the Commit History</a:t>
            </a:r>
          </a:p>
        </p:txBody>
      </p:sp>
      <p:pic>
        <p:nvPicPr>
          <p:cNvPr id="5" name="Picture 4"/>
          <p:cNvPicPr>
            <a:picLocks noChangeAspect="1"/>
          </p:cNvPicPr>
          <p:nvPr/>
        </p:nvPicPr>
        <p:blipFill>
          <a:blip r:embed="rId3"/>
          <a:stretch>
            <a:fillRect/>
          </a:stretch>
        </p:blipFill>
        <p:spPr>
          <a:xfrm>
            <a:off x="1150431" y="2924944"/>
            <a:ext cx="5457825" cy="1009650"/>
          </a:xfrm>
          <a:prstGeom prst="rect">
            <a:avLst/>
          </a:prstGeom>
        </p:spPr>
      </p:pic>
      <p:pic>
        <p:nvPicPr>
          <p:cNvPr id="6" name="Picture 5"/>
          <p:cNvPicPr>
            <a:picLocks noChangeAspect="1"/>
          </p:cNvPicPr>
          <p:nvPr/>
        </p:nvPicPr>
        <p:blipFill>
          <a:blip r:embed="rId4"/>
          <a:stretch>
            <a:fillRect/>
          </a:stretch>
        </p:blipFill>
        <p:spPr>
          <a:xfrm>
            <a:off x="1159900" y="4197520"/>
            <a:ext cx="5438775" cy="409575"/>
          </a:xfrm>
          <a:prstGeom prst="rect">
            <a:avLst/>
          </a:prstGeom>
        </p:spPr>
      </p:pic>
    </p:spTree>
    <p:extLst>
      <p:ext uri="{BB962C8B-B14F-4D97-AF65-F5344CB8AC3E}">
        <p14:creationId xmlns:p14="http://schemas.microsoft.com/office/powerpoint/2010/main" val="1828877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solidFill>
                  <a:schemeClr val="tx1"/>
                </a:solidFill>
              </a:rPr>
              <a:t>Option Description of Output</a:t>
            </a:r>
          </a:p>
          <a:p>
            <a:r>
              <a:rPr lang="en-US" sz="1800" dirty="0">
                <a:solidFill>
                  <a:schemeClr val="tx1"/>
                </a:solidFill>
              </a:rPr>
              <a:t>%H Commit hash</a:t>
            </a:r>
          </a:p>
          <a:p>
            <a:r>
              <a:rPr lang="en-US" sz="1800" dirty="0">
                <a:solidFill>
                  <a:schemeClr val="tx1"/>
                </a:solidFill>
              </a:rPr>
              <a:t>%h Abbreviated commit hash</a:t>
            </a:r>
          </a:p>
          <a:p>
            <a:r>
              <a:rPr lang="en-US" sz="1800" dirty="0">
                <a:solidFill>
                  <a:schemeClr val="tx1"/>
                </a:solidFill>
              </a:rPr>
              <a:t>%T Tree hash</a:t>
            </a:r>
          </a:p>
          <a:p>
            <a:r>
              <a:rPr lang="en-US" sz="1800" dirty="0">
                <a:solidFill>
                  <a:schemeClr val="tx1"/>
                </a:solidFill>
              </a:rPr>
              <a:t>%t Abbreviated tree hash</a:t>
            </a:r>
          </a:p>
          <a:p>
            <a:r>
              <a:rPr lang="en-US" sz="1800" dirty="0">
                <a:solidFill>
                  <a:schemeClr val="tx1"/>
                </a:solidFill>
              </a:rPr>
              <a:t>%P Parent hashes</a:t>
            </a:r>
          </a:p>
          <a:p>
            <a:r>
              <a:rPr lang="en-US" sz="1800" dirty="0">
                <a:solidFill>
                  <a:schemeClr val="tx1"/>
                </a:solidFill>
              </a:rPr>
              <a:t>%p Abbreviated parent hashes</a:t>
            </a:r>
          </a:p>
          <a:p>
            <a:r>
              <a:rPr lang="en-US" sz="1800" dirty="0">
                <a:solidFill>
                  <a:schemeClr val="tx1"/>
                </a:solidFill>
              </a:rPr>
              <a:t>%an Author name</a:t>
            </a:r>
          </a:p>
          <a:p>
            <a:r>
              <a:rPr lang="en-US" sz="1800" dirty="0">
                <a:solidFill>
                  <a:schemeClr val="tx1"/>
                </a:solidFill>
              </a:rPr>
              <a:t>%ae Author email</a:t>
            </a:r>
          </a:p>
          <a:p>
            <a:r>
              <a:rPr lang="en-IN" sz="1800" dirty="0">
                <a:solidFill>
                  <a:schemeClr val="tx1"/>
                </a:solidFill>
              </a:rPr>
              <a:t>%ad Author date (format respects the --date=option)</a:t>
            </a:r>
          </a:p>
          <a:p>
            <a:r>
              <a:rPr lang="en-US" sz="1800" dirty="0">
                <a:solidFill>
                  <a:schemeClr val="tx1"/>
                </a:solidFill>
              </a:rPr>
              <a:t>%</a:t>
            </a:r>
            <a:r>
              <a:rPr lang="en-US" sz="1800" dirty="0" err="1">
                <a:solidFill>
                  <a:schemeClr val="tx1"/>
                </a:solidFill>
              </a:rPr>
              <a:t>ar</a:t>
            </a:r>
            <a:r>
              <a:rPr lang="en-US" sz="1800" dirty="0">
                <a:solidFill>
                  <a:schemeClr val="tx1"/>
                </a:solidFill>
              </a:rPr>
              <a:t> Author date, relative</a:t>
            </a:r>
          </a:p>
          <a:p>
            <a:r>
              <a:rPr lang="en-US" sz="1800" dirty="0">
                <a:solidFill>
                  <a:schemeClr val="tx1"/>
                </a:solidFill>
              </a:rPr>
              <a:t>%</a:t>
            </a:r>
            <a:r>
              <a:rPr lang="en-US" sz="1800" dirty="0" err="1">
                <a:solidFill>
                  <a:schemeClr val="tx1"/>
                </a:solidFill>
              </a:rPr>
              <a:t>cn</a:t>
            </a:r>
            <a:r>
              <a:rPr lang="en-US" sz="1800" dirty="0">
                <a:solidFill>
                  <a:schemeClr val="tx1"/>
                </a:solidFill>
              </a:rPr>
              <a:t> Committer name</a:t>
            </a:r>
          </a:p>
          <a:p>
            <a:r>
              <a:rPr lang="en-US" sz="1800" dirty="0">
                <a:solidFill>
                  <a:schemeClr val="tx1"/>
                </a:solidFill>
              </a:rPr>
              <a:t>%</a:t>
            </a:r>
            <a:r>
              <a:rPr lang="en-US" sz="1800" dirty="0" err="1">
                <a:solidFill>
                  <a:schemeClr val="tx1"/>
                </a:solidFill>
              </a:rPr>
              <a:t>ce</a:t>
            </a:r>
            <a:r>
              <a:rPr lang="en-US" sz="1800" dirty="0">
                <a:solidFill>
                  <a:schemeClr val="tx1"/>
                </a:solidFill>
              </a:rPr>
              <a:t> Committer email</a:t>
            </a:r>
          </a:p>
          <a:p>
            <a:r>
              <a:rPr lang="en-US" sz="1800" dirty="0">
                <a:solidFill>
                  <a:schemeClr val="tx1"/>
                </a:solidFill>
              </a:rPr>
              <a:t>%cd Committer date</a:t>
            </a:r>
          </a:p>
          <a:p>
            <a:r>
              <a:rPr lang="en-US" sz="1800" dirty="0">
                <a:solidFill>
                  <a:schemeClr val="tx1"/>
                </a:solidFill>
              </a:rPr>
              <a:t>%</a:t>
            </a:r>
            <a:r>
              <a:rPr lang="en-US" sz="1800" dirty="0" err="1">
                <a:solidFill>
                  <a:schemeClr val="tx1"/>
                </a:solidFill>
              </a:rPr>
              <a:t>cr</a:t>
            </a:r>
            <a:r>
              <a:rPr lang="en-US" sz="1800" dirty="0">
                <a:solidFill>
                  <a:schemeClr val="tx1"/>
                </a:solidFill>
              </a:rPr>
              <a:t> Committer date, relative</a:t>
            </a:r>
          </a:p>
          <a:p>
            <a:r>
              <a:rPr lang="en-US" sz="1800" dirty="0">
                <a:solidFill>
                  <a:schemeClr val="tx1"/>
                </a:solidFill>
              </a:rPr>
              <a:t>%s Subject</a:t>
            </a:r>
          </a:p>
        </p:txBody>
      </p:sp>
      <p:sp>
        <p:nvSpPr>
          <p:cNvPr id="3" name="Title 2"/>
          <p:cNvSpPr>
            <a:spLocks noGrp="1"/>
          </p:cNvSpPr>
          <p:nvPr>
            <p:ph type="title"/>
          </p:nvPr>
        </p:nvSpPr>
        <p:spPr/>
        <p:txBody>
          <a:bodyPr/>
          <a:lstStyle/>
          <a:p>
            <a:r>
              <a:rPr lang="en-US" dirty="0"/>
              <a:t>Viewing the Commit History</a:t>
            </a:r>
          </a:p>
        </p:txBody>
      </p:sp>
    </p:spTree>
    <p:extLst>
      <p:ext uri="{BB962C8B-B14F-4D97-AF65-F5344CB8AC3E}">
        <p14:creationId xmlns:p14="http://schemas.microsoft.com/office/powerpoint/2010/main" val="28691325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9225" y="1832769"/>
            <a:ext cx="6305550" cy="3390900"/>
          </a:xfrm>
          <a:prstGeom prst="rect">
            <a:avLst/>
          </a:prstGeom>
        </p:spPr>
      </p:pic>
      <p:sp>
        <p:nvSpPr>
          <p:cNvPr id="3" name="Title 2"/>
          <p:cNvSpPr>
            <a:spLocks noGrp="1"/>
          </p:cNvSpPr>
          <p:nvPr>
            <p:ph type="title"/>
          </p:nvPr>
        </p:nvSpPr>
        <p:spPr/>
        <p:txBody>
          <a:bodyPr/>
          <a:lstStyle/>
          <a:p>
            <a:r>
              <a:rPr lang="en-US" dirty="0"/>
              <a:t>Rebase</a:t>
            </a:r>
          </a:p>
        </p:txBody>
      </p:sp>
    </p:spTree>
    <p:extLst>
      <p:ext uri="{BB962C8B-B14F-4D97-AF65-F5344CB8AC3E}">
        <p14:creationId xmlns:p14="http://schemas.microsoft.com/office/powerpoint/2010/main" val="3116504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3608" y="2204864"/>
            <a:ext cx="6515100" cy="2209800"/>
          </a:xfrm>
          <a:prstGeom prst="rect">
            <a:avLst/>
          </a:prstGeom>
        </p:spPr>
      </p:pic>
      <p:sp>
        <p:nvSpPr>
          <p:cNvPr id="3" name="Title 2"/>
          <p:cNvSpPr>
            <a:spLocks noGrp="1"/>
          </p:cNvSpPr>
          <p:nvPr>
            <p:ph type="title"/>
          </p:nvPr>
        </p:nvSpPr>
        <p:spPr/>
        <p:txBody>
          <a:bodyPr/>
          <a:lstStyle/>
          <a:p>
            <a:r>
              <a:rPr lang="en-US" dirty="0"/>
              <a:t>Rebase</a:t>
            </a:r>
          </a:p>
        </p:txBody>
      </p:sp>
      <p:pic>
        <p:nvPicPr>
          <p:cNvPr id="5" name="Picture 4"/>
          <p:cNvPicPr>
            <a:picLocks noChangeAspect="1"/>
          </p:cNvPicPr>
          <p:nvPr/>
        </p:nvPicPr>
        <p:blipFill>
          <a:blip r:embed="rId3"/>
          <a:stretch>
            <a:fillRect/>
          </a:stretch>
        </p:blipFill>
        <p:spPr>
          <a:xfrm>
            <a:off x="1203566" y="4857750"/>
            <a:ext cx="6581775" cy="2000250"/>
          </a:xfrm>
          <a:prstGeom prst="rect">
            <a:avLst/>
          </a:prstGeom>
        </p:spPr>
      </p:pic>
      <p:sp>
        <p:nvSpPr>
          <p:cNvPr id="6" name="Rectangle 5"/>
          <p:cNvSpPr/>
          <p:nvPr/>
        </p:nvSpPr>
        <p:spPr>
          <a:xfrm>
            <a:off x="1187624" y="1587907"/>
            <a:ext cx="3701654" cy="289310"/>
          </a:xfrm>
          <a:prstGeom prst="rect">
            <a:avLst/>
          </a:prstGeom>
        </p:spPr>
        <p:txBody>
          <a:bodyPr wrap="none">
            <a:spAutoFit/>
          </a:bodyPr>
          <a:lstStyle/>
          <a:p>
            <a:r>
              <a:rPr lang="en-US" u="none" dirty="0">
                <a:solidFill>
                  <a:srgbClr val="009A00"/>
                </a:solidFill>
                <a:latin typeface="UbuntuMono-Bold"/>
              </a:rPr>
              <a:t>$ </a:t>
            </a:r>
            <a:r>
              <a:rPr lang="en-US" b="0" u="none" dirty="0" err="1">
                <a:solidFill>
                  <a:srgbClr val="000000"/>
                </a:solidFill>
                <a:latin typeface="UbuntuMono-Regular"/>
              </a:rPr>
              <a:t>git</a:t>
            </a:r>
            <a:r>
              <a:rPr lang="en-US" b="0" u="none" dirty="0">
                <a:solidFill>
                  <a:srgbClr val="000000"/>
                </a:solidFill>
                <a:latin typeface="UbuntuMono-Regular"/>
              </a:rPr>
              <a:t> rebase --onto master server client</a:t>
            </a:r>
            <a:endParaRPr lang="en-US" dirty="0"/>
          </a:p>
        </p:txBody>
      </p:sp>
      <p:sp>
        <p:nvSpPr>
          <p:cNvPr id="7" name="Rectangle 6"/>
          <p:cNvSpPr/>
          <p:nvPr/>
        </p:nvSpPr>
        <p:spPr>
          <a:xfrm>
            <a:off x="1295636" y="4344812"/>
            <a:ext cx="4572000" cy="609398"/>
          </a:xfrm>
          <a:prstGeom prst="rect">
            <a:avLst/>
          </a:prstGeom>
        </p:spPr>
        <p:txBody>
          <a:bodyPr>
            <a:spAutoFit/>
          </a:bodyPr>
          <a:lstStyle/>
          <a:p>
            <a:pPr algn="l"/>
            <a:r>
              <a:rPr lang="en-US" u="none" dirty="0">
                <a:solidFill>
                  <a:srgbClr val="009A00"/>
                </a:solidFill>
                <a:latin typeface="UbuntuMono-Bold"/>
              </a:rPr>
              <a:t>$ </a:t>
            </a:r>
            <a:r>
              <a:rPr lang="en-US" b="0" u="none" dirty="0" err="1">
                <a:solidFill>
                  <a:srgbClr val="000000"/>
                </a:solidFill>
                <a:latin typeface="UbuntuMono-Regular"/>
              </a:rPr>
              <a:t>git</a:t>
            </a:r>
            <a:r>
              <a:rPr lang="en-US" b="0" u="none" dirty="0">
                <a:solidFill>
                  <a:srgbClr val="000000"/>
                </a:solidFill>
                <a:latin typeface="UbuntuMono-Regular"/>
              </a:rPr>
              <a:t> checkout master</a:t>
            </a:r>
          </a:p>
          <a:p>
            <a:pPr algn="l"/>
            <a:r>
              <a:rPr lang="en-US" u="none" dirty="0">
                <a:solidFill>
                  <a:srgbClr val="009A00"/>
                </a:solidFill>
                <a:latin typeface="UbuntuMono-Bold"/>
              </a:rPr>
              <a:t>$ </a:t>
            </a:r>
            <a:r>
              <a:rPr lang="en-US" b="0" u="none" dirty="0" err="1">
                <a:solidFill>
                  <a:srgbClr val="000000"/>
                </a:solidFill>
                <a:latin typeface="UbuntuMono-Regular"/>
              </a:rPr>
              <a:t>git</a:t>
            </a:r>
            <a:r>
              <a:rPr lang="en-US" b="0" u="none" dirty="0">
                <a:solidFill>
                  <a:srgbClr val="000000"/>
                </a:solidFill>
                <a:latin typeface="UbuntuMono-Regular"/>
              </a:rPr>
              <a:t> merge client</a:t>
            </a:r>
            <a:endParaRPr lang="en-US" dirty="0"/>
          </a:p>
        </p:txBody>
      </p:sp>
    </p:spTree>
    <p:extLst>
      <p:ext uri="{BB962C8B-B14F-4D97-AF65-F5344CB8AC3E}">
        <p14:creationId xmlns:p14="http://schemas.microsoft.com/office/powerpoint/2010/main" val="1131028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7604" y="1966291"/>
            <a:ext cx="5972175" cy="1104900"/>
          </a:xfrm>
          <a:prstGeom prst="rect">
            <a:avLst/>
          </a:prstGeom>
        </p:spPr>
      </p:pic>
      <p:sp>
        <p:nvSpPr>
          <p:cNvPr id="3" name="Title 2"/>
          <p:cNvSpPr>
            <a:spLocks noGrp="1"/>
          </p:cNvSpPr>
          <p:nvPr>
            <p:ph type="title"/>
          </p:nvPr>
        </p:nvSpPr>
        <p:spPr/>
        <p:txBody>
          <a:bodyPr/>
          <a:lstStyle/>
          <a:p>
            <a:r>
              <a:rPr lang="en-US" dirty="0"/>
              <a:t>Rebase</a:t>
            </a:r>
          </a:p>
        </p:txBody>
      </p:sp>
      <p:pic>
        <p:nvPicPr>
          <p:cNvPr id="5" name="Picture 4"/>
          <p:cNvPicPr>
            <a:picLocks noChangeAspect="1"/>
          </p:cNvPicPr>
          <p:nvPr/>
        </p:nvPicPr>
        <p:blipFill>
          <a:blip r:embed="rId3"/>
          <a:stretch>
            <a:fillRect/>
          </a:stretch>
        </p:blipFill>
        <p:spPr>
          <a:xfrm>
            <a:off x="926641" y="5413859"/>
            <a:ext cx="6134100" cy="695325"/>
          </a:xfrm>
          <a:prstGeom prst="rect">
            <a:avLst/>
          </a:prstGeom>
        </p:spPr>
      </p:pic>
      <p:sp>
        <p:nvSpPr>
          <p:cNvPr id="6" name="Rectangle 5"/>
          <p:cNvSpPr/>
          <p:nvPr/>
        </p:nvSpPr>
        <p:spPr>
          <a:xfrm>
            <a:off x="1205031" y="1736812"/>
            <a:ext cx="2571537" cy="289310"/>
          </a:xfrm>
          <a:prstGeom prst="rect">
            <a:avLst/>
          </a:prstGeom>
        </p:spPr>
        <p:txBody>
          <a:bodyPr wrap="none">
            <a:spAutoFit/>
          </a:bodyPr>
          <a:lstStyle/>
          <a:p>
            <a:r>
              <a:rPr lang="en-US" u="none" dirty="0">
                <a:solidFill>
                  <a:srgbClr val="009A00"/>
                </a:solidFill>
                <a:latin typeface="UbuntuMono-Bold"/>
              </a:rPr>
              <a:t>$ </a:t>
            </a:r>
            <a:r>
              <a:rPr lang="en-US" b="0" u="none" dirty="0" err="1">
                <a:solidFill>
                  <a:srgbClr val="000000"/>
                </a:solidFill>
                <a:latin typeface="UbuntuMono-Regular"/>
              </a:rPr>
              <a:t>git</a:t>
            </a:r>
            <a:r>
              <a:rPr lang="en-US" b="0" u="none" dirty="0">
                <a:solidFill>
                  <a:srgbClr val="000000"/>
                </a:solidFill>
                <a:latin typeface="UbuntuMono-Regular"/>
              </a:rPr>
              <a:t> rebase master server</a:t>
            </a:r>
            <a:endParaRPr lang="en-US" dirty="0"/>
          </a:p>
        </p:txBody>
      </p:sp>
      <p:sp>
        <p:nvSpPr>
          <p:cNvPr id="7" name="Rectangle 6"/>
          <p:cNvSpPr/>
          <p:nvPr/>
        </p:nvSpPr>
        <p:spPr>
          <a:xfrm>
            <a:off x="1205031" y="3573016"/>
            <a:ext cx="4572000" cy="609398"/>
          </a:xfrm>
          <a:prstGeom prst="rect">
            <a:avLst/>
          </a:prstGeom>
        </p:spPr>
        <p:txBody>
          <a:bodyPr>
            <a:spAutoFit/>
          </a:bodyPr>
          <a:lstStyle/>
          <a:p>
            <a:pPr algn="l"/>
            <a:r>
              <a:rPr lang="en-US" u="none" dirty="0">
                <a:solidFill>
                  <a:srgbClr val="009A00"/>
                </a:solidFill>
                <a:latin typeface="UbuntuMono-Bold"/>
              </a:rPr>
              <a:t>$ </a:t>
            </a:r>
            <a:r>
              <a:rPr lang="en-US" b="0" u="none" dirty="0" err="1">
                <a:solidFill>
                  <a:srgbClr val="000000"/>
                </a:solidFill>
                <a:latin typeface="UbuntuMono-Regular"/>
              </a:rPr>
              <a:t>git</a:t>
            </a:r>
            <a:r>
              <a:rPr lang="en-US" b="0" u="none" dirty="0">
                <a:solidFill>
                  <a:srgbClr val="000000"/>
                </a:solidFill>
                <a:latin typeface="UbuntuMono-Regular"/>
              </a:rPr>
              <a:t> checkout master</a:t>
            </a:r>
          </a:p>
          <a:p>
            <a:pPr algn="l"/>
            <a:r>
              <a:rPr lang="en-US" u="none" dirty="0">
                <a:solidFill>
                  <a:srgbClr val="009A00"/>
                </a:solidFill>
                <a:latin typeface="UbuntuMono-Bold"/>
              </a:rPr>
              <a:t>$ </a:t>
            </a:r>
            <a:r>
              <a:rPr lang="en-US" b="0" u="none" dirty="0" err="1">
                <a:solidFill>
                  <a:srgbClr val="000000"/>
                </a:solidFill>
                <a:latin typeface="UbuntuMono-Regular"/>
              </a:rPr>
              <a:t>git</a:t>
            </a:r>
            <a:r>
              <a:rPr lang="en-US" b="0" u="none" dirty="0">
                <a:solidFill>
                  <a:srgbClr val="000000"/>
                </a:solidFill>
                <a:latin typeface="UbuntuMono-Regular"/>
              </a:rPr>
              <a:t> merge server</a:t>
            </a:r>
            <a:endParaRPr lang="en-US" dirty="0"/>
          </a:p>
        </p:txBody>
      </p:sp>
      <p:sp>
        <p:nvSpPr>
          <p:cNvPr id="8" name="Rectangle 7"/>
          <p:cNvSpPr/>
          <p:nvPr/>
        </p:nvSpPr>
        <p:spPr>
          <a:xfrm>
            <a:off x="1205031" y="4219460"/>
            <a:ext cx="4572000" cy="510909"/>
          </a:xfrm>
          <a:prstGeom prst="rect">
            <a:avLst/>
          </a:prstGeom>
        </p:spPr>
        <p:txBody>
          <a:bodyPr>
            <a:spAutoFit/>
          </a:bodyPr>
          <a:lstStyle/>
          <a:p>
            <a:pPr algn="l"/>
            <a:r>
              <a:rPr lang="en-IN" b="0" u="none" dirty="0">
                <a:latin typeface="SourceSansPro-Regular"/>
              </a:rPr>
              <a:t>remove the </a:t>
            </a:r>
            <a:r>
              <a:rPr lang="en-IN" sz="1800" b="0" u="none" dirty="0">
                <a:latin typeface="UbuntuMono-Regular"/>
              </a:rPr>
              <a:t>client </a:t>
            </a:r>
            <a:r>
              <a:rPr lang="en-IN" b="0" u="none" dirty="0">
                <a:latin typeface="SourceSansPro-Regular"/>
              </a:rPr>
              <a:t>and </a:t>
            </a:r>
            <a:r>
              <a:rPr lang="en-IN" sz="1800" b="0" u="none" dirty="0">
                <a:latin typeface="UbuntuMono-Regular"/>
              </a:rPr>
              <a:t>server </a:t>
            </a:r>
            <a:r>
              <a:rPr lang="en-IN" b="0" u="none" dirty="0">
                <a:latin typeface="SourceSansPro-Regular"/>
              </a:rPr>
              <a:t>branches because all the work </a:t>
            </a:r>
            <a:r>
              <a:rPr lang="en-IN" b="0" u="none" dirty="0" smtClean="0">
                <a:latin typeface="SourceSansPro-Regular"/>
              </a:rPr>
              <a:t>is integrated</a:t>
            </a:r>
            <a:endParaRPr lang="en-US" dirty="0"/>
          </a:p>
        </p:txBody>
      </p:sp>
      <p:sp>
        <p:nvSpPr>
          <p:cNvPr id="9" name="Rectangle 8"/>
          <p:cNvSpPr/>
          <p:nvPr/>
        </p:nvSpPr>
        <p:spPr>
          <a:xfrm>
            <a:off x="1205031" y="4767415"/>
            <a:ext cx="4572000" cy="609398"/>
          </a:xfrm>
          <a:prstGeom prst="rect">
            <a:avLst/>
          </a:prstGeom>
        </p:spPr>
        <p:txBody>
          <a:bodyPr>
            <a:spAutoFit/>
          </a:bodyPr>
          <a:lstStyle/>
          <a:p>
            <a:pPr algn="l"/>
            <a:r>
              <a:rPr lang="en-US" u="none" dirty="0">
                <a:solidFill>
                  <a:srgbClr val="009A00"/>
                </a:solidFill>
                <a:latin typeface="UbuntuMono-Bold"/>
              </a:rPr>
              <a:t>$ </a:t>
            </a:r>
            <a:r>
              <a:rPr lang="en-US" b="0" u="none" dirty="0" err="1">
                <a:solidFill>
                  <a:srgbClr val="000000"/>
                </a:solidFill>
                <a:latin typeface="UbuntuMono-Regular"/>
              </a:rPr>
              <a:t>git</a:t>
            </a:r>
            <a:r>
              <a:rPr lang="en-US" b="0" u="none" dirty="0">
                <a:solidFill>
                  <a:srgbClr val="000000"/>
                </a:solidFill>
                <a:latin typeface="UbuntuMono-Regular"/>
              </a:rPr>
              <a:t> branch -d client</a:t>
            </a:r>
          </a:p>
          <a:p>
            <a:pPr algn="l"/>
            <a:r>
              <a:rPr lang="en-US" u="none" dirty="0">
                <a:solidFill>
                  <a:srgbClr val="009A00"/>
                </a:solidFill>
                <a:latin typeface="UbuntuMono-Bold"/>
              </a:rPr>
              <a:t>$ </a:t>
            </a:r>
            <a:r>
              <a:rPr lang="en-US" b="0" u="none" dirty="0" err="1">
                <a:solidFill>
                  <a:srgbClr val="000000"/>
                </a:solidFill>
                <a:latin typeface="UbuntuMono-Regular"/>
              </a:rPr>
              <a:t>git</a:t>
            </a:r>
            <a:r>
              <a:rPr lang="en-US" b="0" u="none" dirty="0">
                <a:solidFill>
                  <a:srgbClr val="000000"/>
                </a:solidFill>
                <a:latin typeface="UbuntuMono-Regular"/>
              </a:rPr>
              <a:t> branch -d server</a:t>
            </a:r>
            <a:endParaRPr lang="en-US" dirty="0"/>
          </a:p>
        </p:txBody>
      </p:sp>
    </p:spTree>
    <p:extLst>
      <p:ext uri="{BB962C8B-B14F-4D97-AF65-F5344CB8AC3E}">
        <p14:creationId xmlns:p14="http://schemas.microsoft.com/office/powerpoint/2010/main" val="173841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1780" y="2992618"/>
            <a:ext cx="3852672" cy="773738"/>
          </a:xfrm>
          <a:prstGeom prst="rect">
            <a:avLst/>
          </a:prstGeom>
          <a:noFill/>
        </p:spPr>
        <p:txBody>
          <a:bodyPr wrap="square" rtlCol="0">
            <a:spAutoFit/>
          </a:bodyPr>
          <a:lstStyle/>
          <a:p>
            <a:pPr algn="ctr"/>
            <a:r>
              <a:rPr lang="en-US" sz="5400" b="1" i="1" u="none" dirty="0" smtClean="0">
                <a:latin typeface="Calibri" panose="020F0502020204030204" pitchFamily="34" charset="0"/>
              </a:rPr>
              <a:t>Thank You..!</a:t>
            </a:r>
            <a:endParaRPr lang="en-US" sz="5400" b="1" i="1" u="none" dirty="0">
              <a:latin typeface="Calibri" panose="020F0502020204030204"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53" y="3000031"/>
            <a:ext cx="736325" cy="73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1910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lnSpc>
                <a:spcPct val="90000"/>
              </a:lnSpc>
              <a:buNone/>
            </a:pPr>
            <a:endParaRPr lang="en-US" altLang="zh-TW" dirty="0" smtClean="0"/>
          </a:p>
          <a:p>
            <a:pPr marL="0" indent="0">
              <a:buNone/>
            </a:pPr>
            <a:r>
              <a:rPr lang="en-US" sz="4400" dirty="0"/>
              <a:t>what is version </a:t>
            </a:r>
            <a:r>
              <a:rPr lang="en-US" sz="4400" dirty="0" smtClean="0"/>
              <a:t>control ? Imagine a world with no version control tools..!!</a:t>
            </a:r>
            <a:endParaRPr lang="en-US" altLang="en-US" sz="4400" dirty="0"/>
          </a:p>
        </p:txBody>
      </p:sp>
      <p:sp>
        <p:nvSpPr>
          <p:cNvPr id="3" name="Title 2"/>
          <p:cNvSpPr>
            <a:spLocks noGrp="1"/>
          </p:cNvSpPr>
          <p:nvPr>
            <p:ph type="title"/>
          </p:nvPr>
        </p:nvSpPr>
        <p:spPr/>
        <p:txBody>
          <a:bodyPr/>
          <a:lstStyle/>
          <a:p>
            <a:r>
              <a:rPr lang="en-US" dirty="0" smtClean="0"/>
              <a:t>Version Control</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7</a:t>
            </a:fld>
            <a:endParaRPr lang="en-GB"/>
          </a:p>
        </p:txBody>
      </p:sp>
    </p:spTree>
    <p:extLst>
      <p:ext uri="{BB962C8B-B14F-4D97-AF65-F5344CB8AC3E}">
        <p14:creationId xmlns:p14="http://schemas.microsoft.com/office/powerpoint/2010/main" val="2675007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en-US" dirty="0" err="1"/>
              <a:t>Git</a:t>
            </a:r>
            <a:r>
              <a:rPr lang="en-US" altLang="en-US" dirty="0"/>
              <a:t> has many advantages over earlier systems such as CVS and Subversion</a:t>
            </a:r>
          </a:p>
          <a:p>
            <a:pPr lvl="1"/>
            <a:r>
              <a:rPr lang="en-US" altLang="en-US" dirty="0"/>
              <a:t>More efficient, better workflow, etc</a:t>
            </a:r>
            <a:r>
              <a:rPr lang="en-US" altLang="en-US" dirty="0" smtClean="0"/>
              <a:t>.</a:t>
            </a:r>
            <a:endParaRPr lang="en-US" altLang="en-US" dirty="0"/>
          </a:p>
          <a:p>
            <a:pPr lvl="1"/>
            <a:r>
              <a:rPr lang="en-US" altLang="en-US" dirty="0"/>
              <a:t>Of course, there are always those who disagree</a:t>
            </a:r>
          </a:p>
          <a:p>
            <a:pPr marL="0" indent="0">
              <a:buNone/>
            </a:pPr>
            <a:endParaRPr lang="en-US" altLang="en-US" dirty="0"/>
          </a:p>
        </p:txBody>
      </p:sp>
      <p:sp>
        <p:nvSpPr>
          <p:cNvPr id="3" name="Title 2"/>
          <p:cNvSpPr>
            <a:spLocks noGrp="1"/>
          </p:cNvSpPr>
          <p:nvPr>
            <p:ph type="title"/>
          </p:nvPr>
        </p:nvSpPr>
        <p:spPr/>
        <p:txBody>
          <a:bodyPr/>
          <a:lstStyle/>
          <a:p>
            <a:r>
              <a:rPr lang="en-US" altLang="en-US" dirty="0"/>
              <a:t>Why </a:t>
            </a:r>
            <a:r>
              <a:rPr lang="en-US" altLang="en-US" dirty="0" err="1"/>
              <a:t>Git</a:t>
            </a:r>
            <a:r>
              <a:rPr lang="en-US" altLang="en-US" dirty="0"/>
              <a:t>?</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8</a:t>
            </a:fld>
            <a:endParaRPr lang="en-GB"/>
          </a:p>
        </p:txBody>
      </p:sp>
    </p:spTree>
    <p:extLst>
      <p:ext uri="{BB962C8B-B14F-4D97-AF65-F5344CB8AC3E}">
        <p14:creationId xmlns:p14="http://schemas.microsoft.com/office/powerpoint/2010/main" val="459182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altLang="en-US" dirty="0" smtClean="0"/>
              <a:t>Here’s </a:t>
            </a:r>
            <a:r>
              <a:rPr lang="en-US" altLang="en-US" dirty="0"/>
              <a:t>the standard one:</a:t>
            </a:r>
            <a:br>
              <a:rPr lang="en-US" altLang="en-US" dirty="0"/>
            </a:br>
            <a:r>
              <a:rPr lang="en-US" altLang="en-US" dirty="0">
                <a:hlinkClick r:id="rId2"/>
              </a:rPr>
              <a:t>http://git-scm.com/downloads</a:t>
            </a:r>
            <a:endParaRPr lang="en-US" altLang="en-US" dirty="0"/>
          </a:p>
          <a:p>
            <a:r>
              <a:rPr lang="en-US" dirty="0"/>
              <a:t>Installing on </a:t>
            </a:r>
            <a:r>
              <a:rPr lang="en-US" dirty="0" smtClean="0"/>
              <a:t>Linux </a:t>
            </a:r>
          </a:p>
          <a:p>
            <a:pPr marL="0" indent="0">
              <a:buNone/>
            </a:pPr>
            <a:r>
              <a:rPr lang="en-US" altLang="en-US" dirty="0" smtClean="0"/>
              <a:t>	</a:t>
            </a:r>
            <a:r>
              <a:rPr lang="en-US" altLang="en-US" dirty="0" err="1" smtClean="0"/>
              <a:t>sudo</a:t>
            </a:r>
            <a:r>
              <a:rPr lang="en-US" altLang="en-US" dirty="0" smtClean="0"/>
              <a:t> yum install </a:t>
            </a:r>
            <a:r>
              <a:rPr lang="en-US" altLang="en-US" dirty="0" err="1" smtClean="0"/>
              <a:t>git</a:t>
            </a:r>
            <a:r>
              <a:rPr lang="en-US" altLang="en-US" dirty="0" smtClean="0"/>
              <a:t>-all</a:t>
            </a:r>
          </a:p>
          <a:p>
            <a:pPr marL="0" indent="0">
              <a:buNone/>
            </a:pPr>
            <a:r>
              <a:rPr lang="en-US" b="1" dirty="0">
                <a:hlinkClick r:id="rId3"/>
              </a:rPr>
              <a:t>Installing from </a:t>
            </a:r>
            <a:r>
              <a:rPr lang="en-US" b="1" dirty="0" smtClean="0">
                <a:hlinkClick r:id="rId3"/>
              </a:rPr>
              <a:t>Source</a:t>
            </a:r>
            <a:endParaRPr lang="en-US" b="1" dirty="0" smtClean="0"/>
          </a:p>
          <a:p>
            <a:r>
              <a:rPr lang="en-US" altLang="en-US" dirty="0"/>
              <a:t>Download from </a:t>
            </a:r>
            <a:r>
              <a:rPr lang="en-US" dirty="0">
                <a:hlinkClick r:id="rId4"/>
              </a:rPr>
              <a:t>https://</a:t>
            </a:r>
            <a:r>
              <a:rPr lang="en-US" dirty="0" smtClean="0">
                <a:hlinkClick r:id="rId4"/>
              </a:rPr>
              <a:t>github.com/git/git/releases</a:t>
            </a:r>
            <a:endParaRPr lang="en-US" dirty="0" smtClean="0"/>
          </a:p>
          <a:p>
            <a:r>
              <a:rPr lang="en-US" altLang="en-US" dirty="0"/>
              <a:t>$ tar -</a:t>
            </a:r>
            <a:r>
              <a:rPr lang="en-US" altLang="en-US" dirty="0" err="1"/>
              <a:t>zxf</a:t>
            </a:r>
            <a:r>
              <a:rPr lang="en-US" altLang="en-US" dirty="0"/>
              <a:t> </a:t>
            </a:r>
            <a:r>
              <a:rPr lang="en-US" altLang="en-US" dirty="0" smtClean="0"/>
              <a:t>git-2.0.0.tar.gz</a:t>
            </a:r>
          </a:p>
          <a:p>
            <a:r>
              <a:rPr lang="en-US" altLang="en-US" dirty="0"/>
              <a:t>$ cd </a:t>
            </a:r>
            <a:r>
              <a:rPr lang="en-US" altLang="en-US" dirty="0" smtClean="0"/>
              <a:t>git-2.0.0</a:t>
            </a:r>
          </a:p>
          <a:p>
            <a:r>
              <a:rPr lang="en-US" altLang="en-US" dirty="0"/>
              <a:t>$ make </a:t>
            </a:r>
            <a:r>
              <a:rPr lang="en-US" altLang="en-US" dirty="0" smtClean="0"/>
              <a:t>configure</a:t>
            </a:r>
          </a:p>
          <a:p>
            <a:r>
              <a:rPr lang="en-US" altLang="en-US" dirty="0"/>
              <a:t>$ ./configure --prefix=/</a:t>
            </a:r>
            <a:r>
              <a:rPr lang="en-US" altLang="en-US" dirty="0" err="1" smtClean="0"/>
              <a:t>usr</a:t>
            </a:r>
            <a:endParaRPr lang="en-US" altLang="en-US" dirty="0" smtClean="0"/>
          </a:p>
          <a:p>
            <a:r>
              <a:rPr lang="en-US" altLang="en-US" dirty="0"/>
              <a:t>$ make all doc </a:t>
            </a:r>
            <a:r>
              <a:rPr lang="en-US" altLang="en-US" dirty="0" smtClean="0"/>
              <a:t>info</a:t>
            </a:r>
          </a:p>
          <a:p>
            <a:r>
              <a:rPr lang="en-US" altLang="en-US" dirty="0"/>
              <a:t>$ </a:t>
            </a:r>
            <a:r>
              <a:rPr lang="en-US" altLang="en-US" dirty="0" err="1"/>
              <a:t>sudo</a:t>
            </a:r>
            <a:r>
              <a:rPr lang="en-US" altLang="en-US" dirty="0"/>
              <a:t> make install install-doc install-html install-info</a:t>
            </a:r>
            <a:br>
              <a:rPr lang="en-US" altLang="en-US" dirty="0"/>
            </a:br>
            <a:endParaRPr lang="en-US" altLang="en-US" dirty="0"/>
          </a:p>
        </p:txBody>
      </p:sp>
      <p:sp>
        <p:nvSpPr>
          <p:cNvPr id="3" name="Title 2"/>
          <p:cNvSpPr>
            <a:spLocks noGrp="1"/>
          </p:cNvSpPr>
          <p:nvPr>
            <p:ph type="title"/>
          </p:nvPr>
        </p:nvSpPr>
        <p:spPr/>
        <p:txBody>
          <a:bodyPr/>
          <a:lstStyle/>
          <a:p>
            <a:r>
              <a:rPr lang="en-US" altLang="en-US" dirty="0"/>
              <a:t>Download and install </a:t>
            </a:r>
            <a:r>
              <a:rPr lang="en-US" altLang="en-US" dirty="0" err="1"/>
              <a:t>Git</a:t>
            </a:r>
            <a:endParaRPr lang="en-US" dirty="0"/>
          </a:p>
        </p:txBody>
      </p:sp>
      <p:sp>
        <p:nvSpPr>
          <p:cNvPr id="2" name="Slide Number Placeholder 1"/>
          <p:cNvSpPr>
            <a:spLocks noGrp="1"/>
          </p:cNvSpPr>
          <p:nvPr>
            <p:ph type="sldNum" sz="quarter" idx="4294967295"/>
          </p:nvPr>
        </p:nvSpPr>
        <p:spPr>
          <a:xfrm>
            <a:off x="7450138" y="6526213"/>
            <a:ext cx="1693862" cy="269875"/>
          </a:xfrm>
        </p:spPr>
        <p:txBody>
          <a:bodyPr/>
          <a:lstStyle/>
          <a:p>
            <a:fld id="{D5FEC7B2-215D-4BDF-AE6D-E449143B21A7}" type="slidenum">
              <a:rPr lang="en-GB" smtClean="0"/>
              <a:pPr/>
              <a:t>9</a:t>
            </a:fld>
            <a:endParaRPr lang="en-GB"/>
          </a:p>
        </p:txBody>
      </p:sp>
    </p:spTree>
    <p:extLst>
      <p:ext uri="{BB962C8B-B14F-4D97-AF65-F5344CB8AC3E}">
        <p14:creationId xmlns:p14="http://schemas.microsoft.com/office/powerpoint/2010/main" val="3227225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ccentureIntermediate_Title">
  <a:themeElements>
    <a:clrScheme name="1_AccentureIntermediate_Title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fontScheme name="1_AccentureIntermediate_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solid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0" marR="0" indent="0" algn="r" defTabSz="914400" rtl="0" eaLnBrk="1" fontAlgn="base" latinLnBrk="0" hangingPunct="1">
          <a:lnSpc>
            <a:spcPct val="80000"/>
          </a:lnSpc>
          <a:spcBef>
            <a:spcPct val="50000"/>
          </a:spcBef>
          <a:spcAft>
            <a:spcPct val="0"/>
          </a:spcAft>
          <a:buClrTx/>
          <a:buSzTx/>
          <a:buFontTx/>
          <a:buNone/>
          <a:tabLst/>
          <a:defRPr kumimoji="0" lang="en-GB" sz="1600" b="1" i="0" u="sng" strike="noStrike" cap="none" normalizeH="0" baseline="0" smtClean="0">
            <a:ln>
              <a:noFill/>
            </a:ln>
            <a:solidFill>
              <a:schemeClr val="tx2"/>
            </a:solidFill>
            <a:effectLst/>
            <a:latin typeface="Arial" pitchFamily="34" charset="0"/>
          </a:defRPr>
        </a:defPPr>
      </a:lstStyle>
    </a:spDef>
    <a:lnDef>
      <a:spPr bwMode="auto">
        <a:xfrm>
          <a:off x="0" y="0"/>
          <a:ext cx="1" cy="1"/>
        </a:xfrm>
        <a:custGeom>
          <a:avLst/>
          <a:gdLst/>
          <a:ahLst/>
          <a:cxnLst/>
          <a:rect l="0" t="0" r="0" b="0"/>
          <a:pathLst/>
        </a:custGeom>
        <a:solidFill>
          <a:srgbClr val="FFFF00"/>
        </a:solid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spAutoFit/>
      </a:bodyPr>
      <a:lstStyle>
        <a:defPPr marL="0" marR="0" indent="0" algn="r" defTabSz="914400" rtl="0" eaLnBrk="1" fontAlgn="base" latinLnBrk="0" hangingPunct="1">
          <a:lnSpc>
            <a:spcPct val="80000"/>
          </a:lnSpc>
          <a:spcBef>
            <a:spcPct val="50000"/>
          </a:spcBef>
          <a:spcAft>
            <a:spcPct val="0"/>
          </a:spcAft>
          <a:buClrTx/>
          <a:buSzTx/>
          <a:buFontTx/>
          <a:buNone/>
          <a:tabLst/>
          <a:defRPr kumimoji="0" lang="en-GB" sz="1600" b="1" i="0" u="sng" strike="noStrike" cap="none" normalizeH="0" baseline="0" smtClean="0">
            <a:ln>
              <a:noFill/>
            </a:ln>
            <a:solidFill>
              <a:schemeClr val="tx2"/>
            </a:solidFill>
            <a:effectLst/>
            <a:latin typeface="Arial" pitchFamily="34" charset="0"/>
          </a:defRPr>
        </a:defPPr>
      </a:lstStyle>
    </a:lnDef>
  </a:objectDefaults>
  <a:extraClrSchemeLst>
    <a:extraClrScheme>
      <a:clrScheme name="1_AccentureIntermediate_Titl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1_AccentureIntermediate_Title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1_AccentureIntermediate_Title 3">
        <a:dk1>
          <a:srgbClr val="000000"/>
        </a:dk1>
        <a:lt1>
          <a:srgbClr val="FFFFFF"/>
        </a:lt1>
        <a:dk2>
          <a:srgbClr val="000000"/>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1_AccentureIntermediate_Title 4">
        <a:dk1>
          <a:srgbClr val="000000"/>
        </a:dk1>
        <a:lt1>
          <a:srgbClr val="FFFFFF"/>
        </a:lt1>
        <a:dk2>
          <a:srgbClr val="000000"/>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GTagNote xmlns="ff78b9c7-8fb0-42f3-aa23-522a6295434c" xsi:nil="true"/>
    <TaxCatchAll xmlns="18056d43-32c2-446f-b067-a4b4f540dbd9"/>
    <TaxKeywordTaxHTField xmlns="18056d43-32c2-446f-b067-a4b4f540dbd9">
      <Terms xmlns="http://schemas.microsoft.com/office/infopath/2007/PartnerControls"/>
    </TaxKeywordTaxHTField>
    <AverageRating xmlns="http://schemas.microsoft.com/sharepoint/v3" xsi:nil="true"/>
    <_dlc_DocId xmlns="18056d43-32c2-446f-b067-a4b4f540dbd9">H7H4W6VXYYM7-11-153</_dlc_DocId>
    <_dlc_DocIdUrl xmlns="18056d43-32c2-446f-b067-a4b4f540dbd9">
      <Url>https://kxsites.accenture.com/groups/dcs/_layouts/DocIdRedir.aspx?ID=H7H4W6VXYYM7-11-153</Url>
      <Description>H7H4W6VXYYM7-11-153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9DB2B721DDF57744A013FC87E51215FF" ma:contentTypeVersion="8" ma:contentTypeDescription="Create a new document." ma:contentTypeScope="" ma:versionID="bbf739d3c462e84b49bcf5a8edbd3d57">
  <xsd:schema xmlns:xsd="http://www.w3.org/2001/XMLSchema" xmlns:xs="http://www.w3.org/2001/XMLSchema" xmlns:p="http://schemas.microsoft.com/office/2006/metadata/properties" xmlns:ns1="http://schemas.microsoft.com/sharepoint/v3" xmlns:ns2="18056d43-32c2-446f-b067-a4b4f540dbd9" xmlns:ns3="ff78b9c7-8fb0-42f3-aa23-522a6295434c" targetNamespace="http://schemas.microsoft.com/office/2006/metadata/properties" ma:root="true" ma:fieldsID="26a03453630eefbb4c958872b886a05f" ns1:_="" ns2:_="" ns3:_="">
    <xsd:import namespace="http://schemas.microsoft.com/sharepoint/v3"/>
    <xsd:import namespace="18056d43-32c2-446f-b067-a4b4f540dbd9"/>
    <xsd:import namespace="ff78b9c7-8fb0-42f3-aa23-522a6295434c"/>
    <xsd:element name="properties">
      <xsd:complexType>
        <xsd:sequence>
          <xsd:element name="documentManagement">
            <xsd:complexType>
              <xsd:all>
                <xsd:element ref="ns2:TaxKeywordTaxHTField" minOccurs="0"/>
                <xsd:element ref="ns2:TaxCatchAll" minOccurs="0"/>
                <xsd:element ref="ns3:NGTagNote" minOccurs="0"/>
                <xsd:element ref="ns1:AverageRating" minOccurs="0"/>
                <xsd:element ref="ns1:RatingCount"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18056d43-32c2-446f-b067-a4b4f540dbd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288f81c9-5b71-4ba4-8e96-b2e909ff3592"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2320c75a-7900-4cd1-89c1-cd7421aba2a3}" ma:internalName="TaxCatchAll" ma:showField="CatchAllData" ma:web="18056d43-32c2-446f-b067-a4b4f540dbd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f78b9c7-8fb0-42f3-aa23-522a6295434c"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D7F860-7590-48E0-B29B-072DEEE00ECA}">
  <ds:schemaRefs>
    <ds:schemaRef ds:uri="http://schemas.microsoft.com/sharepoint/v3/contenttype/forms"/>
  </ds:schemaRefs>
</ds:datastoreItem>
</file>

<file path=customXml/itemProps2.xml><?xml version="1.0" encoding="utf-8"?>
<ds:datastoreItem xmlns:ds="http://schemas.openxmlformats.org/officeDocument/2006/customXml" ds:itemID="{E06AF6BF-55DD-4C9F-BDF6-32E11AD62A11}">
  <ds:schemaRefs>
    <ds:schemaRef ds:uri="http://purl.org/dc/elements/1.1/"/>
    <ds:schemaRef ds:uri="ff78b9c7-8fb0-42f3-aa23-522a6295434c"/>
    <ds:schemaRef ds:uri="http://purl.org/dc/terms/"/>
    <ds:schemaRef ds:uri="http://schemas.openxmlformats.org/package/2006/metadata/core-properties"/>
    <ds:schemaRef ds:uri="18056d43-32c2-446f-b067-a4b4f540dbd9"/>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schemas.microsoft.com/sharepoint/v3"/>
    <ds:schemaRef ds:uri="http://purl.org/dc/dcmitype/"/>
  </ds:schemaRefs>
</ds:datastoreItem>
</file>

<file path=customXml/itemProps3.xml><?xml version="1.0" encoding="utf-8"?>
<ds:datastoreItem xmlns:ds="http://schemas.openxmlformats.org/officeDocument/2006/customXml" ds:itemID="{2F725BF4-C5D7-4539-B4E8-F4172D3DF2BD}">
  <ds:schemaRefs>
    <ds:schemaRef ds:uri="http://schemas.microsoft.com/sharepoint/events"/>
  </ds:schemaRefs>
</ds:datastoreItem>
</file>

<file path=customXml/itemProps4.xml><?xml version="1.0" encoding="utf-8"?>
<ds:datastoreItem xmlns:ds="http://schemas.openxmlformats.org/officeDocument/2006/customXml" ds:itemID="{0F6503B4-417E-4B27-BB5A-DE6F9EA501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056d43-32c2-446f-b067-a4b4f540dbd9"/>
    <ds:schemaRef ds:uri="ff78b9c7-8fb0-42f3-aa23-522a629543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SDM Sales Deck_Templatev0.1</Template>
  <TotalTime>57887</TotalTime>
  <Words>3121</Words>
  <Application>Microsoft Office PowerPoint</Application>
  <PresentationFormat>On-screen Show (4:3)</PresentationFormat>
  <Paragraphs>430</Paragraphs>
  <Slides>65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Consolas</vt:lpstr>
      <vt:lpstr>SourceSansPro-Regular</vt:lpstr>
      <vt:lpstr>Times New Roman</vt:lpstr>
      <vt:lpstr>UbuntuMono-Bold</vt:lpstr>
      <vt:lpstr>UbuntuMono-Regular</vt:lpstr>
      <vt:lpstr>Wingdings</vt:lpstr>
      <vt:lpstr>1_AccentureIntermediate_Title</vt:lpstr>
      <vt:lpstr>Development Control Services Overview on GIT JAN 2016 (Internal Use Only) Presented By – Saurabh Suman </vt:lpstr>
      <vt:lpstr>Version control systems</vt:lpstr>
      <vt:lpstr>Version control systems</vt:lpstr>
      <vt:lpstr>Version control systems</vt:lpstr>
      <vt:lpstr>Centralized Version Control?</vt:lpstr>
      <vt:lpstr>Distributed/Decentralized Version Control</vt:lpstr>
      <vt:lpstr>Version Control</vt:lpstr>
      <vt:lpstr>Why Git?</vt:lpstr>
      <vt:lpstr>Download and install Git</vt:lpstr>
      <vt:lpstr>Introduce yourself to Git</vt:lpstr>
      <vt:lpstr>Git Branches</vt:lpstr>
      <vt:lpstr>Git Branches</vt:lpstr>
      <vt:lpstr>Supporting branches </vt:lpstr>
      <vt:lpstr>Supporting branches </vt:lpstr>
      <vt:lpstr>Supporting branches </vt:lpstr>
      <vt:lpstr>Supporting branches </vt:lpstr>
      <vt:lpstr>Supporting branches </vt:lpstr>
      <vt:lpstr>Supporting branches </vt:lpstr>
      <vt:lpstr>Supporting branches </vt:lpstr>
      <vt:lpstr>Introduce yourself to Git</vt:lpstr>
      <vt:lpstr>Create and fill a repository</vt:lpstr>
      <vt:lpstr>Create and fill a repository</vt:lpstr>
      <vt:lpstr>Create and fill a repository</vt:lpstr>
      <vt:lpstr>Git add options</vt:lpstr>
      <vt:lpstr>Basic Workflow</vt:lpstr>
      <vt:lpstr>Reset from staging area</vt:lpstr>
      <vt:lpstr>Clone a repository</vt:lpstr>
      <vt:lpstr>Clone a repository</vt:lpstr>
      <vt:lpstr>Merging</vt:lpstr>
      <vt:lpstr>Merging</vt:lpstr>
      <vt:lpstr>Merging</vt:lpstr>
      <vt:lpstr>“git revert” vs “git reset”</vt:lpstr>
      <vt:lpstr>git reset</vt:lpstr>
      <vt:lpstr>git reset</vt:lpstr>
      <vt:lpstr>git reset</vt:lpstr>
      <vt:lpstr>Level of  reset</vt:lpstr>
      <vt:lpstr>Git Tools - Stashing</vt:lpstr>
      <vt:lpstr>Distributed Workflow</vt:lpstr>
      <vt:lpstr>Git fetch</vt:lpstr>
      <vt:lpstr>Git fetch</vt:lpstr>
      <vt:lpstr>Git pull</vt:lpstr>
      <vt:lpstr>Git pull VS Git fetch</vt:lpstr>
      <vt:lpstr>Git push</vt:lpstr>
      <vt:lpstr>Git merge</vt:lpstr>
      <vt:lpstr>fast-forward merge </vt:lpstr>
      <vt:lpstr>fast-forward merge </vt:lpstr>
      <vt:lpstr>fast-forward merge </vt:lpstr>
      <vt:lpstr>fast-forward merge </vt:lpstr>
      <vt:lpstr>3-way merge </vt:lpstr>
      <vt:lpstr>3-way merge </vt:lpstr>
      <vt:lpstr>3-way merge </vt:lpstr>
      <vt:lpstr>3-way merge OR fast-forword</vt:lpstr>
      <vt:lpstr>Few GIT Commands</vt:lpstr>
      <vt:lpstr>Few GIT Commands</vt:lpstr>
      <vt:lpstr>Few GIT Commands</vt:lpstr>
      <vt:lpstr>Few GIT Commands</vt:lpstr>
      <vt:lpstr>The lifecycle of the status of your files</vt:lpstr>
      <vt:lpstr>Viewing the Commit History</vt:lpstr>
      <vt:lpstr>Viewing the Commit History</vt:lpstr>
      <vt:lpstr>Viewing the Commit History</vt:lpstr>
      <vt:lpstr>Viewing the Commit History</vt:lpstr>
      <vt:lpstr>Rebase</vt:lpstr>
      <vt:lpstr>Rebase</vt:lpstr>
      <vt:lpstr>Rebase</vt:lpstr>
      <vt:lpstr>PowerPoint Presentation</vt:lpstr>
    </vt:vector>
  </TitlesOfParts>
  <Company>Accenture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DCS 1-Many overview</dc:title>
  <dc:creator>Simon Gooch</dc:creator>
  <cp:lastModifiedBy>Suman, Saurabh</cp:lastModifiedBy>
  <cp:revision>875</cp:revision>
  <dcterms:created xsi:type="dcterms:W3CDTF">2001-04-24T13:02:57Z</dcterms:created>
  <dcterms:modified xsi:type="dcterms:W3CDTF">2016-07-12T04:50:18Z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0x0101009DB2B721DDF57744A013FC87E51215FF</vt:lpwstr>
  </property>
  <property fmtid="{D5CDD505-2E9C-101B-9397-08002B2CF9AE}" pid="3" name="TaxKeyword">
    <vt:lpwstr/>
  </property>
  <property fmtid="{D5CDD505-2E9C-101B-9397-08002B2CF9AE}" pid="4" name="_dlc_DocIdItemGuid">
    <vt:lpwstr>c0f1f71e-e78f-4587-bb03-7b6d68a00899</vt:lpwstr>
  </property>
</Properties>
</file>