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1" r:id="rId13"/>
    <p:sldId id="267" r:id="rId14"/>
    <p:sldId id="268" r:id="rId15"/>
    <p:sldId id="269" r:id="rId16"/>
    <p:sldId id="270" r:id="rId17"/>
    <p:sldId id="271" r:id="rId18"/>
    <p:sldId id="272" r:id="rId19"/>
    <p:sldId id="299" r:id="rId20"/>
    <p:sldId id="300" r:id="rId21"/>
    <p:sldId id="273" r:id="rId22"/>
    <p:sldId id="274" r:id="rId23"/>
    <p:sldId id="275" r:id="rId24"/>
    <p:sldId id="276" r:id="rId25"/>
    <p:sldId id="277" r:id="rId26"/>
    <p:sldId id="278" r:id="rId27"/>
    <p:sldId id="291" r:id="rId28"/>
    <p:sldId id="290" r:id="rId29"/>
    <p:sldId id="292" r:id="rId30"/>
    <p:sldId id="293" r:id="rId31"/>
    <p:sldId id="294" r:id="rId32"/>
    <p:sldId id="279" r:id="rId33"/>
    <p:sldId id="282" r:id="rId34"/>
    <p:sldId id="280" r:id="rId35"/>
    <p:sldId id="281" r:id="rId36"/>
    <p:sldId id="283" r:id="rId37"/>
    <p:sldId id="295" r:id="rId38"/>
    <p:sldId id="284" r:id="rId39"/>
    <p:sldId id="286" r:id="rId40"/>
    <p:sldId id="285" r:id="rId41"/>
    <p:sldId id="287" r:id="rId42"/>
    <p:sldId id="288" r:id="rId43"/>
    <p:sldId id="289" r:id="rId44"/>
    <p:sldId id="296" r:id="rId45"/>
    <p:sldId id="297" r:id="rId46"/>
    <p:sldId id="298" r:id="rId47"/>
    <p:sldId id="311" r:id="rId48"/>
    <p:sldId id="302" r:id="rId49"/>
    <p:sldId id="309" r:id="rId50"/>
    <p:sldId id="310" r:id="rId51"/>
    <p:sldId id="303" r:id="rId52"/>
    <p:sldId id="304" r:id="rId53"/>
    <p:sldId id="305" r:id="rId54"/>
    <p:sldId id="306" r:id="rId55"/>
    <p:sldId id="307" r:id="rId56"/>
    <p:sldId id="308" r:id="rId57"/>
    <p:sldId id="312" r:id="rId58"/>
    <p:sldId id="314" r:id="rId59"/>
    <p:sldId id="315" r:id="rId60"/>
    <p:sldId id="313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658"/>
    <a:srgbClr val="F8B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87" d="100"/>
          <a:sy n="87" d="100"/>
        </p:scale>
        <p:origin x="151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FF9B-99EA-4931-8C96-33A5AF1173C0}" type="datetimeFigureOut">
              <a:rPr lang="en-IN" smtClean="0"/>
              <a:t>18-07-2016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2C7F8-AD44-4C80-BC3F-D4ADF3991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4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2C7F8-AD44-4C80-BC3F-D4ADF399132D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0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4EC0-1C3A-45B5-94CF-BFA6D127C6C1}" type="datetime1">
              <a:rPr lang="en-IN" smtClean="0"/>
              <a:t>18-07-2016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82CA-7F7C-4597-9011-A84DB6E54885}" type="datetime1">
              <a:rPr lang="en-IN" smtClean="0"/>
              <a:t>18-07-2016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F13A-F41D-4BD6-B3F2-3D8F2C88E075}" type="datetime1">
              <a:rPr lang="en-IN" smtClean="0"/>
              <a:t>18-07-2016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7B2C-DEDC-450E-B039-D48BC42EFDA8}" type="datetime1">
              <a:rPr lang="en-IN" smtClean="0"/>
              <a:t>18-07-2016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8045-3910-44B2-861D-93FA77D80207}" type="datetime1">
              <a:rPr lang="en-IN" smtClean="0"/>
              <a:t>18-07-2016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5600-6045-4D93-9D36-AED909969CFC}" type="datetime1">
              <a:rPr lang="en-IN" smtClean="0"/>
              <a:t>18-07-2016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E5A6-5662-49FC-982B-2EEF21D33EFE}" type="datetime1">
              <a:rPr lang="en-IN" smtClean="0"/>
              <a:t>18-07-2016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B374-697E-4337-B28B-AA5D9262823B}" type="datetime1">
              <a:rPr lang="en-IN" smtClean="0"/>
              <a:t>18-07-2016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C3BA-FA9E-4424-A8D9-C81006AAEF9F}" type="datetime1">
              <a:rPr lang="en-IN" smtClean="0"/>
              <a:t>18-07-2016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2BE4-CAA3-4473-88E1-EBC28CBCE998}" type="datetime1">
              <a:rPr lang="en-IN" smtClean="0"/>
              <a:t>18-07-2016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9B45-4CC5-4360-9EDA-617629AB0057}" type="datetime1">
              <a:rPr lang="en-IN" smtClean="0"/>
              <a:t>18-07-2016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354F3E-F560-4F11-BA63-6636C3697D6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315137-4305-42F4-9958-DFF2B53633B5}" type="datetime1">
              <a:rPr lang="en-IN" smtClean="0"/>
              <a:t>18-07-2016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354F3E-F560-4F11-BA63-6636C3697D6F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mac/" TargetMode="External"/><Relationship Id="rId2" Type="http://schemas.openxmlformats.org/officeDocument/2006/relationships/hyperlink" Target="https://docs.docker.com/engine/install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docker-for-window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ocker.com/products/docker-toolbo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apache.org/dist/tomcat/tomcat-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" TargetMode="External"/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perating-system-level_virtualization" TargetMode="External"/><Relationship Id="rId4" Type="http://schemas.openxmlformats.org/officeDocument/2006/relationships/hyperlink" Target="https://en.wikipedia.org/wiki/Docker_(software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789040"/>
            <a:ext cx="43924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Docker – Introduction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631" y="4437112"/>
            <a:ext cx="2256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Presented By-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i="1"/>
              <a:t>Biplab Kumar Biswas</a:t>
            </a:r>
          </a:p>
          <a:p>
            <a:r>
              <a:rPr lang="en-US" i="1" dirty="0" smtClean="0"/>
              <a:t>Shrinidhi </a:t>
            </a:r>
            <a:r>
              <a:rPr lang="en-US" i="1" dirty="0" smtClean="0"/>
              <a:t>K S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4077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340768"/>
            <a:ext cx="770485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187624" y="4005064"/>
            <a:ext cx="7128792" cy="17281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170945" y="4005064"/>
            <a:ext cx="7128792" cy="11521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Guest Operating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2555776" y="4149080"/>
            <a:ext cx="4248472" cy="576064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 Kernel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696" y="1844824"/>
            <a:ext cx="1440160" cy="165618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95475" y="1844824"/>
            <a:ext cx="1440160" cy="165618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00192" y="1821485"/>
            <a:ext cx="1440160" cy="165618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2123728" y="2276872"/>
            <a:ext cx="864096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IN" dirty="0"/>
          </a:p>
        </p:txBody>
      </p:sp>
      <p:sp>
        <p:nvSpPr>
          <p:cNvPr id="13" name="Flowchart: Terminator 12"/>
          <p:cNvSpPr/>
          <p:nvPr/>
        </p:nvSpPr>
        <p:spPr>
          <a:xfrm>
            <a:off x="4383507" y="2271102"/>
            <a:ext cx="864096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IN" dirty="0"/>
          </a:p>
        </p:txBody>
      </p:sp>
      <p:sp>
        <p:nvSpPr>
          <p:cNvPr id="14" name="Flowchart: Terminator 13"/>
          <p:cNvSpPr/>
          <p:nvPr/>
        </p:nvSpPr>
        <p:spPr>
          <a:xfrm>
            <a:off x="6588224" y="2285256"/>
            <a:ext cx="864096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123728" y="5301208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663427" y="5309980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273468" y="5329782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716363" y="5301208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419872" y="57580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Server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>
            <a:off x="2555776" y="3501008"/>
            <a:ext cx="1107651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4815555" y="3501008"/>
            <a:ext cx="0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849532" y="3465004"/>
            <a:ext cx="1170740" cy="68407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72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Container VS VMs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Containers are more lightweight</a:t>
            </a:r>
          </a:p>
          <a:p>
            <a:r>
              <a:rPr lang="en-US" sz="2000" dirty="0" smtClean="0"/>
              <a:t>No need to install guest OS</a:t>
            </a:r>
          </a:p>
          <a:p>
            <a:r>
              <a:rPr lang="en-US" sz="2000" dirty="0" smtClean="0"/>
              <a:t>Less CPU, RAM and storage space required</a:t>
            </a:r>
          </a:p>
          <a:p>
            <a:r>
              <a:rPr lang="en-US" sz="2000" dirty="0" smtClean="0"/>
              <a:t>More containers per machine than VMs</a:t>
            </a:r>
            <a:endParaRPr lang="en-IN" sz="2000" dirty="0" smtClean="0"/>
          </a:p>
          <a:p>
            <a:r>
              <a:rPr lang="en-US" sz="2000" dirty="0" smtClean="0"/>
              <a:t>Greater portability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71" y="3861048"/>
            <a:ext cx="6973274" cy="27531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2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Container Visualization </a:t>
            </a:r>
            <a:endParaRPr lang="en-IN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think of Docker containers as physical shipping containers.</a:t>
            </a:r>
          </a:p>
          <a:p>
            <a:r>
              <a:rPr lang="en-US" sz="2000" dirty="0"/>
              <a:t>Docker facilitates a way to package and distribute software.</a:t>
            </a:r>
          </a:p>
          <a:p>
            <a:r>
              <a:rPr lang="en-US" sz="2000" dirty="0"/>
              <a:t>The component that fills the shipping container role is called an “image”.</a:t>
            </a:r>
          </a:p>
          <a:p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3447225"/>
            <a:ext cx="6879240" cy="27900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3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Docker Engine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382"/>
            <a:ext cx="8229600" cy="45512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Docker Engine is the program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that enables container to be </a:t>
            </a:r>
          </a:p>
          <a:p>
            <a:pPr marL="0" indent="0">
              <a:buNone/>
            </a:pPr>
            <a:r>
              <a:rPr lang="en-US" sz="2000" dirty="0" smtClean="0"/>
              <a:t>     built, shipped and run</a:t>
            </a:r>
          </a:p>
          <a:p>
            <a:r>
              <a:rPr lang="en-US" sz="2000" dirty="0" smtClean="0"/>
              <a:t>Docker Engine uses Linux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kernel namespaces and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control groups</a:t>
            </a:r>
          </a:p>
          <a:p>
            <a:r>
              <a:rPr lang="en-US" sz="2000" dirty="0" smtClean="0"/>
              <a:t>Namespaces gives us the </a:t>
            </a:r>
          </a:p>
          <a:p>
            <a:pPr marL="0" indent="0">
              <a:buNone/>
            </a:pPr>
            <a:r>
              <a:rPr lang="en-US" sz="2000" dirty="0" smtClean="0"/>
              <a:t>     isolated workspace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4427984" y="1412776"/>
            <a:ext cx="460851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788024" y="4653136"/>
            <a:ext cx="4104456" cy="1584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788024" y="4653136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Linux Operating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36096" y="4797152"/>
            <a:ext cx="29523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788024" y="3501008"/>
            <a:ext cx="3960440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Engine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8064" y="1772816"/>
            <a:ext cx="1296144" cy="1296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92280" y="1772816"/>
            <a:ext cx="1296144" cy="1296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5364088" y="2060848"/>
            <a:ext cx="86409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7308304" y="2084900"/>
            <a:ext cx="86409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148064" y="5877272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264188" y="5877272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7456365" y="5885687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639245" y="62229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Server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0" idx="2"/>
          </p:cNvCxnSpPr>
          <p:nvPr/>
        </p:nvCxnSpPr>
        <p:spPr>
          <a:xfrm>
            <a:off x="5796136" y="3068960"/>
            <a:ext cx="648072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</p:cNvCxnSpPr>
          <p:nvPr/>
        </p:nvCxnSpPr>
        <p:spPr>
          <a:xfrm flipH="1">
            <a:off x="6912260" y="3068960"/>
            <a:ext cx="828092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</p:cNvCxnSpPr>
          <p:nvPr/>
        </p:nvCxnSpPr>
        <p:spPr>
          <a:xfrm>
            <a:off x="6768244" y="4005064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69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Installation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9776"/>
          </a:xfrm>
        </p:spPr>
        <p:txBody>
          <a:bodyPr>
            <a:normAutofit/>
          </a:bodyPr>
          <a:lstStyle/>
          <a:p>
            <a:r>
              <a:rPr lang="en-US" dirty="0" smtClean="0"/>
              <a:t>Linux users</a:t>
            </a:r>
          </a:p>
          <a:p>
            <a:pPr marL="36576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://docs.docker.com/engine/installation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Mac OS X users</a:t>
            </a:r>
          </a:p>
          <a:p>
            <a:pPr marL="365760" lvl="1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://docs.docker.com/docker-for-mac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Windows 10 users</a:t>
            </a:r>
          </a:p>
          <a:p>
            <a:pPr marL="393192" lvl="1" indent="0">
              <a:buNone/>
            </a:pPr>
            <a:r>
              <a:rPr lang="en-US" dirty="0">
                <a:hlinkClick r:id="rId4"/>
              </a:rPr>
              <a:t>https://docs.docker.com/docker-for-windows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 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0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Windows 7 users</a:t>
            </a:r>
          </a:p>
          <a:p>
            <a:endParaRPr lang="en-US" sz="2000" dirty="0" smtClean="0"/>
          </a:p>
          <a:p>
            <a:r>
              <a:rPr lang="en-US" sz="2000" dirty="0"/>
              <a:t>Download the docker-toolbox from the below </a:t>
            </a:r>
            <a:r>
              <a:rPr lang="en-US" sz="2000" dirty="0" smtClean="0"/>
              <a:t>URL</a:t>
            </a:r>
          </a:p>
          <a:p>
            <a:pPr marL="365760" lvl="1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www.docker.com/products/docker-toolbox</a:t>
            </a:r>
            <a:endParaRPr lang="en-US" sz="1800" dirty="0" smtClean="0"/>
          </a:p>
          <a:p>
            <a:r>
              <a:rPr lang="en-US" sz="2000" dirty="0"/>
              <a:t>The docker-toolbox includes the Oracle VirtualBox as an accompanying installer. This is required to create a boot2docker Virtual-machine.</a:t>
            </a:r>
          </a:p>
          <a:p>
            <a:r>
              <a:rPr lang="en-US" sz="2000" dirty="0"/>
              <a:t>Since docker uses Linux container feature, it </a:t>
            </a:r>
            <a:r>
              <a:rPr lang="en-US" sz="2000" dirty="0" smtClean="0"/>
              <a:t>can’t </a:t>
            </a:r>
            <a:r>
              <a:rPr lang="en-US" sz="2000" dirty="0"/>
              <a:t>be used on a window machine. The above point explains why docker-toolbox installs VirtualBox.</a:t>
            </a:r>
          </a:p>
          <a:p>
            <a:r>
              <a:rPr lang="en-US" sz="2000" dirty="0"/>
              <a:t>Docker-</a:t>
            </a:r>
            <a:r>
              <a:rPr lang="en-US" sz="2000" dirty="0" err="1"/>
              <a:t>quickstart</a:t>
            </a:r>
            <a:r>
              <a:rPr lang="en-US" sz="2000" dirty="0"/>
              <a:t> terminal acts as a bridge between you and the hosted VM that is boot2docker to launch commands that you type on it.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301208"/>
            <a:ext cx="4963576" cy="14401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Docker Client and Daemon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Client/server  architecture</a:t>
            </a:r>
          </a:p>
          <a:p>
            <a:r>
              <a:rPr lang="en-US" sz="2000" dirty="0" smtClean="0"/>
              <a:t>Client takes user input and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send them to daemon</a:t>
            </a:r>
          </a:p>
          <a:p>
            <a:r>
              <a:rPr lang="en-US" sz="2000" dirty="0" smtClean="0"/>
              <a:t>Daemon builds, runs and</a:t>
            </a:r>
          </a:p>
          <a:p>
            <a:pPr marL="0" indent="0">
              <a:buNone/>
            </a:pPr>
            <a:r>
              <a:rPr lang="en-US" sz="2000" dirty="0" smtClean="0"/>
              <a:t>    distributes  containers</a:t>
            </a:r>
          </a:p>
          <a:p>
            <a:r>
              <a:rPr lang="en-US" sz="2000" dirty="0" smtClean="0"/>
              <a:t>Client and daemon can run</a:t>
            </a:r>
          </a:p>
          <a:p>
            <a:pPr marL="0" indent="0">
              <a:buNone/>
            </a:pPr>
            <a:r>
              <a:rPr lang="en-US" sz="2000" dirty="0" smtClean="0"/>
              <a:t>    on the same host or on 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different hosts</a:t>
            </a:r>
          </a:p>
          <a:p>
            <a:r>
              <a:rPr lang="en-US" sz="2000" dirty="0" smtClean="0"/>
              <a:t>CLI client and GUI (Kitematic)</a:t>
            </a:r>
          </a:p>
          <a:p>
            <a:r>
              <a:rPr lang="en-US" sz="2000" dirty="0" smtClean="0"/>
              <a:t>Check Client and Daemon version:</a:t>
            </a:r>
          </a:p>
          <a:p>
            <a:pPr lvl="1"/>
            <a:r>
              <a:rPr lang="en-US" sz="1800" dirty="0" smtClean="0"/>
              <a:t>docker 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948264" y="1700808"/>
            <a:ext cx="1944216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092280" y="2204864"/>
            <a:ext cx="1656184" cy="504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Daemon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2280" y="2861320"/>
            <a:ext cx="1656184" cy="504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2280" y="3537012"/>
            <a:ext cx="1656184" cy="504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2280" y="4221088"/>
            <a:ext cx="1656184" cy="504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79379" y="4941168"/>
            <a:ext cx="1656184" cy="504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173086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2040" y="31133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  <a:endParaRPr lang="en-IN" b="1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6012160" y="3298014"/>
            <a:ext cx="93610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8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Docker Images and Containers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Images</a:t>
            </a:r>
            <a:endParaRPr lang="en-IN" sz="1800" dirty="0"/>
          </a:p>
          <a:p>
            <a:pPr lvl="1"/>
            <a:r>
              <a:rPr lang="en-US" sz="2000" dirty="0" smtClean="0"/>
              <a:t>Read only templates  used to create containers</a:t>
            </a:r>
          </a:p>
          <a:p>
            <a:pPr lvl="1"/>
            <a:r>
              <a:rPr lang="en-US" sz="2000" dirty="0" smtClean="0"/>
              <a:t>Built by docker user</a:t>
            </a:r>
          </a:p>
          <a:p>
            <a:pPr lvl="1"/>
            <a:r>
              <a:rPr lang="en-US" sz="2000" dirty="0" smtClean="0"/>
              <a:t>Stored in docker hub or  your  own docker  </a:t>
            </a:r>
          </a:p>
          <a:p>
            <a:pPr marL="393192" lvl="1" indent="0">
              <a:buNone/>
            </a:pPr>
            <a:r>
              <a:rPr lang="en-US" sz="2000" dirty="0" smtClean="0"/>
              <a:t>    registry  or on your  local registry</a:t>
            </a:r>
          </a:p>
          <a:p>
            <a:endParaRPr lang="en-US" sz="1800" dirty="0"/>
          </a:p>
          <a:p>
            <a:r>
              <a:rPr lang="en-US" sz="1800" dirty="0" smtClean="0"/>
              <a:t>Containers</a:t>
            </a:r>
          </a:p>
          <a:p>
            <a:pPr lvl="1"/>
            <a:r>
              <a:rPr lang="en-US" sz="2000" dirty="0" smtClean="0"/>
              <a:t>Isolated application platform</a:t>
            </a:r>
          </a:p>
          <a:p>
            <a:pPr lvl="1"/>
            <a:r>
              <a:rPr lang="en-US" sz="2000" dirty="0" smtClean="0"/>
              <a:t>Contains everything needed to run application</a:t>
            </a:r>
          </a:p>
          <a:p>
            <a:pPr lvl="1"/>
            <a:r>
              <a:rPr lang="en-US" sz="2000" dirty="0" smtClean="0"/>
              <a:t>Based on one or more image</a:t>
            </a:r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77644" y="1844824"/>
            <a:ext cx="18002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377644" y="4437112"/>
            <a:ext cx="18002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IN" dirty="0"/>
          </a:p>
        </p:txBody>
      </p:sp>
      <p:sp>
        <p:nvSpPr>
          <p:cNvPr id="6" name="Down Arrow 5"/>
          <p:cNvSpPr/>
          <p:nvPr/>
        </p:nvSpPr>
        <p:spPr>
          <a:xfrm>
            <a:off x="7061720" y="3284984"/>
            <a:ext cx="43204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5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Benefits of Docker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40776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Separation of concerns</a:t>
            </a:r>
          </a:p>
          <a:p>
            <a:pPr lvl="1"/>
            <a:r>
              <a:rPr lang="en-US" sz="2200" dirty="0" smtClean="0"/>
              <a:t>Developers focus on building apps</a:t>
            </a:r>
          </a:p>
          <a:p>
            <a:pPr lvl="1"/>
            <a:r>
              <a:rPr lang="en-US" sz="2200" dirty="0" smtClean="0"/>
              <a:t>System admin focus on deployment</a:t>
            </a:r>
          </a:p>
          <a:p>
            <a:r>
              <a:rPr lang="en-US" sz="2200" dirty="0" smtClean="0"/>
              <a:t>Fast development cycle</a:t>
            </a:r>
          </a:p>
          <a:p>
            <a:r>
              <a:rPr lang="en-US" sz="2200" dirty="0" smtClean="0"/>
              <a:t>Application portability</a:t>
            </a:r>
          </a:p>
          <a:p>
            <a:pPr lvl="1"/>
            <a:r>
              <a:rPr lang="en-US" sz="2200" dirty="0" smtClean="0"/>
              <a:t>Build in one environment, ship to another</a:t>
            </a:r>
          </a:p>
          <a:p>
            <a:r>
              <a:rPr lang="en-US" sz="2200" dirty="0" smtClean="0"/>
              <a:t>Scalability</a:t>
            </a:r>
          </a:p>
          <a:p>
            <a:pPr lvl="1"/>
            <a:r>
              <a:rPr lang="en-US" sz="2200" dirty="0" smtClean="0"/>
              <a:t>Easily spin up new container if needed</a:t>
            </a:r>
          </a:p>
          <a:p>
            <a:r>
              <a:rPr lang="en-US" sz="2200" dirty="0" smtClean="0"/>
              <a:t>Run more apps on one host machine 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8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Why Developers care?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 lnSpcReduction="10000"/>
          </a:bodyPr>
          <a:lstStyle/>
          <a:p>
            <a:pPr marL="341313" indent="-341313">
              <a:tabLst>
                <a:tab pos="627063" algn="l"/>
              </a:tabLst>
            </a:pPr>
            <a:r>
              <a:rPr lang="en-US" dirty="0"/>
              <a:t>Build once…run anywhere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A clean, safe, hygienic and portable runtime environment for your app.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No worries about missing dependencies, packages and other pain points during subsequent deployments.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Run each app in its own isolated container,  so you can run various versions of libraries and other dependencies for each app without worrying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Automate testing, integration, packaging…anything you can script 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Reduce/eliminate concerns about compatibility on different platforms, either your own or your customers. 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Cheap, zero-penalty containers to deploy services? A VM without the overhead of a VM? Instant replay and reset of image snapshots? That’s the power of Docker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97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Agenda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+mj-lt"/>
              </a:rPr>
              <a:t>What is Docker? And it’s platform</a:t>
            </a:r>
          </a:p>
          <a:p>
            <a:r>
              <a:rPr lang="en-US" sz="2000" dirty="0" smtClean="0">
                <a:latin typeface="+mj-lt"/>
              </a:rPr>
              <a:t>Why Docker?</a:t>
            </a:r>
          </a:p>
          <a:p>
            <a:r>
              <a:rPr lang="en-US" sz="2000" dirty="0" smtClean="0">
                <a:latin typeface="+mj-lt"/>
              </a:rPr>
              <a:t>Docker Engine</a:t>
            </a:r>
          </a:p>
          <a:p>
            <a:r>
              <a:rPr lang="en-US" sz="2000" dirty="0" smtClean="0">
                <a:latin typeface="+mj-lt"/>
              </a:rPr>
              <a:t>Installing Docker on your PC</a:t>
            </a:r>
          </a:p>
          <a:p>
            <a:r>
              <a:rPr lang="en-US" sz="2000" dirty="0" smtClean="0">
                <a:latin typeface="+mj-lt"/>
              </a:rPr>
              <a:t>Docker Client and Daemon</a:t>
            </a:r>
          </a:p>
          <a:p>
            <a:r>
              <a:rPr lang="en-US" sz="2000" dirty="0" smtClean="0">
                <a:latin typeface="+mj-lt"/>
              </a:rPr>
              <a:t>Docker Images and Containers</a:t>
            </a:r>
          </a:p>
          <a:p>
            <a:r>
              <a:rPr lang="en-US" sz="2000" dirty="0" smtClean="0">
                <a:latin typeface="+mj-lt"/>
              </a:rPr>
              <a:t>Docker Commands</a:t>
            </a:r>
          </a:p>
          <a:p>
            <a:r>
              <a:rPr lang="en-US" sz="2000" dirty="0" smtClean="0">
                <a:latin typeface="+mj-lt"/>
              </a:rPr>
              <a:t>Creating a Docker Image from a Dockerfile</a:t>
            </a:r>
          </a:p>
          <a:p>
            <a:r>
              <a:rPr lang="en-US" sz="2000" dirty="0" smtClean="0">
                <a:latin typeface="+mj-lt"/>
              </a:rPr>
              <a:t>Managing Docker images </a:t>
            </a:r>
          </a:p>
          <a:p>
            <a:r>
              <a:rPr lang="en-US" sz="2000" dirty="0" smtClean="0">
                <a:latin typeface="+mj-lt"/>
              </a:rPr>
              <a:t>Mounting Volumes</a:t>
            </a:r>
          </a:p>
          <a:p>
            <a:r>
              <a:rPr lang="en-US" sz="2000" dirty="0" smtClean="0">
                <a:latin typeface="+mj-lt"/>
              </a:rPr>
              <a:t>Linking Containers</a:t>
            </a:r>
          </a:p>
          <a:p>
            <a:r>
              <a:rPr lang="en-US" sz="2000" dirty="0" smtClean="0">
                <a:latin typeface="+mj-lt"/>
              </a:rPr>
              <a:t>Inspecting Container</a:t>
            </a:r>
          </a:p>
          <a:p>
            <a:endParaRPr lang="en-US" sz="2000" dirty="0" smtClean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379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Why We(</a:t>
            </a:r>
            <a:r>
              <a:rPr lang="en-US" sz="3000" dirty="0" err="1" smtClean="0"/>
              <a:t>DevOps</a:t>
            </a:r>
            <a:r>
              <a:rPr lang="en-US" sz="3000" dirty="0" smtClean="0"/>
              <a:t>) care?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/>
              <a:t>Configure once…run anything</a:t>
            </a:r>
          </a:p>
          <a:p>
            <a:pPr lvl="1"/>
            <a:r>
              <a:rPr lang="en-US" sz="2100" dirty="0"/>
              <a:t>Make the entire lifecycle more efficient, consistent, and repeatable</a:t>
            </a:r>
          </a:p>
          <a:p>
            <a:pPr lvl="1"/>
            <a:r>
              <a:rPr lang="en-US" sz="2100" dirty="0"/>
              <a:t>Increase the quality of code produced by developers. </a:t>
            </a:r>
          </a:p>
          <a:p>
            <a:pPr lvl="1"/>
            <a:r>
              <a:rPr lang="en-US" sz="2100" dirty="0"/>
              <a:t>Eliminate inconsistencies between development, test, production, and customer environments</a:t>
            </a:r>
          </a:p>
          <a:p>
            <a:pPr lvl="1"/>
            <a:r>
              <a:rPr lang="en-US" sz="2100" dirty="0"/>
              <a:t>Support segregation of duties</a:t>
            </a:r>
          </a:p>
          <a:p>
            <a:pPr lvl="1"/>
            <a:r>
              <a:rPr lang="en-US" sz="2100" dirty="0"/>
              <a:t>Significantly improves the speed and reliability of continuous deployment and continuous integration systems</a:t>
            </a:r>
          </a:p>
          <a:p>
            <a:pPr lvl="1"/>
            <a:r>
              <a:rPr lang="en-US" sz="2100" dirty="0"/>
              <a:t>Because the containers are so lightweight, address significant performance, costs, deployment, and portability issues normally associated with </a:t>
            </a:r>
            <a:r>
              <a:rPr lang="en-US" sz="2100" dirty="0" smtClean="0"/>
              <a:t>VMs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4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Intro to Docker Images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Docker Hub</a:t>
            </a:r>
            <a:endParaRPr lang="en-US" sz="2200" dirty="0" smtClean="0">
              <a:hlinkClick r:id="rId2"/>
            </a:endParaRPr>
          </a:p>
          <a:p>
            <a:pPr lvl="1"/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://hub.docker.com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Accenture Docker Hub</a:t>
            </a:r>
          </a:p>
          <a:p>
            <a:pPr lvl="1"/>
            <a:r>
              <a:rPr lang="en-US" sz="2200" dirty="0" smtClean="0"/>
              <a:t>https://dockerhub.accenture.com/</a:t>
            </a:r>
          </a:p>
          <a:p>
            <a:pPr lvl="1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4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Local Images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ocker  image command will list all the images in local registry </a:t>
            </a:r>
          </a:p>
          <a:p>
            <a:r>
              <a:rPr lang="en-US" sz="2000" dirty="0" smtClean="0"/>
              <a:t>When creating a container, daemon will search for local registry and use it if found</a:t>
            </a:r>
          </a:p>
          <a:p>
            <a:r>
              <a:rPr lang="en-US" sz="2000" dirty="0" smtClean="0"/>
              <a:t>If no local image is found, the docker daemon will look in docker hub.</a:t>
            </a:r>
          </a:p>
          <a:p>
            <a:r>
              <a:rPr lang="en-US" sz="2000" dirty="0" smtClean="0"/>
              <a:t>Usage: </a:t>
            </a:r>
          </a:p>
          <a:p>
            <a:pPr marL="0" indent="0">
              <a:buNone/>
            </a:pPr>
            <a:r>
              <a:rPr lang="en-US" sz="2000" dirty="0" smtClean="0"/>
              <a:t>     docker image [options] [repository[:tag]]</a:t>
            </a:r>
          </a:p>
          <a:p>
            <a:pPr lvl="1"/>
            <a:r>
              <a:rPr lang="en-US" sz="2000" dirty="0" smtClean="0"/>
              <a:t>Options :</a:t>
            </a:r>
          </a:p>
          <a:p>
            <a:pPr lvl="2"/>
            <a:r>
              <a:rPr lang="en-US" sz="2000" dirty="0" smtClean="0"/>
              <a:t>-a, -all         Show all images(default)</a:t>
            </a:r>
          </a:p>
          <a:p>
            <a:pPr lvl="2"/>
            <a:r>
              <a:rPr lang="en-US" sz="2000" dirty="0" smtClean="0"/>
              <a:t>--help          Print usage</a:t>
            </a:r>
          </a:p>
          <a:p>
            <a:pPr lvl="2"/>
            <a:r>
              <a:rPr lang="en-US" sz="2000" dirty="0" smtClean="0"/>
              <a:t>-q, --quiet   Only Show ID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36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Creating a </a:t>
            </a:r>
            <a:r>
              <a:rPr lang="en-US" sz="3000" dirty="0"/>
              <a:t>D</a:t>
            </a:r>
            <a:r>
              <a:rPr lang="en-US" sz="3000" dirty="0" smtClean="0"/>
              <a:t>ocker Container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91264" cy="4896544"/>
          </a:xfrm>
        </p:spPr>
        <p:txBody>
          <a:bodyPr>
            <a:noAutofit/>
          </a:bodyPr>
          <a:lstStyle/>
          <a:p>
            <a:r>
              <a:rPr lang="en-US" sz="2000" dirty="0" smtClean="0"/>
              <a:t>To create a container we use docker run command</a:t>
            </a:r>
          </a:p>
          <a:p>
            <a:r>
              <a:rPr lang="en-US" sz="2000" dirty="0" smtClean="0"/>
              <a:t>Usage:</a:t>
            </a:r>
          </a:p>
          <a:p>
            <a:pPr marL="0" indent="0">
              <a:buNone/>
            </a:pPr>
            <a:r>
              <a:rPr lang="en-US" sz="2000" dirty="0" smtClean="0"/>
              <a:t>     docker run [OPTIONS] image [COMMAND] [ARG….]</a:t>
            </a:r>
          </a:p>
          <a:p>
            <a:pPr lvl="1"/>
            <a:r>
              <a:rPr lang="en-US" sz="2000" dirty="0" smtClean="0"/>
              <a:t>Options</a:t>
            </a:r>
          </a:p>
          <a:p>
            <a:pPr lvl="2"/>
            <a:r>
              <a:rPr lang="en-US" sz="2000" dirty="0" smtClean="0"/>
              <a:t>-a, --attach                 Attach to STDIN, STDOUT or STDERR</a:t>
            </a:r>
          </a:p>
          <a:p>
            <a:pPr lvl="2"/>
            <a:r>
              <a:rPr lang="en-US" sz="2000" dirty="0" smtClean="0"/>
              <a:t>-d, --detach               Run container in background and print                                                       		       container ID</a:t>
            </a:r>
          </a:p>
          <a:p>
            <a:pPr lvl="2"/>
            <a:r>
              <a:rPr lang="en-US" sz="2000" dirty="0" smtClean="0"/>
              <a:t>-e, --env                     Set environment variables</a:t>
            </a:r>
          </a:p>
          <a:p>
            <a:pPr lvl="2"/>
            <a:r>
              <a:rPr lang="en-US" sz="2000" dirty="0" smtClean="0"/>
              <a:t>-h, --hostname          Container host name</a:t>
            </a:r>
          </a:p>
          <a:p>
            <a:pPr lvl="2"/>
            <a:r>
              <a:rPr lang="en-US" sz="2000" dirty="0" smtClean="0"/>
              <a:t>--help                         Print usage</a:t>
            </a:r>
          </a:p>
          <a:p>
            <a:pPr lvl="2"/>
            <a:r>
              <a:rPr lang="en-US" sz="2000" dirty="0" smtClean="0"/>
              <a:t>-i, --interactive          Keeps STDIN open even if not attached</a:t>
            </a:r>
          </a:p>
          <a:p>
            <a:pPr lvl="2"/>
            <a:r>
              <a:rPr lang="en-US" sz="2000" dirty="0" smtClean="0"/>
              <a:t>--name                       Assign a name to the container </a:t>
            </a:r>
          </a:p>
          <a:p>
            <a:pPr lvl="2"/>
            <a:r>
              <a:rPr lang="en-US" sz="2000" dirty="0" smtClean="0"/>
              <a:t>-t, --tty                       Allocate a pseudo-TTY</a:t>
            </a:r>
          </a:p>
          <a:p>
            <a:pPr lvl="1"/>
            <a:endParaRPr lang="en-US" sz="2000" dirty="0" smtClean="0"/>
          </a:p>
          <a:p>
            <a:endParaRPr lang="en-US" sz="2000" dirty="0" smtClean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20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Containers can be started in three different modes</a:t>
            </a:r>
          </a:p>
          <a:p>
            <a:pPr lvl="1"/>
            <a:r>
              <a:rPr lang="en-US" dirty="0" smtClean="0"/>
              <a:t>Single-Thread Mode</a:t>
            </a:r>
          </a:p>
          <a:p>
            <a:pPr lvl="2"/>
            <a:r>
              <a:rPr lang="en-US" sz="2400" dirty="0" smtClean="0"/>
              <a:t>Ex : docker run ubuntu echo “Hello World”</a:t>
            </a:r>
          </a:p>
          <a:p>
            <a:pPr lvl="1"/>
            <a:r>
              <a:rPr lang="en-US" dirty="0" smtClean="0"/>
              <a:t>Interactive Mode</a:t>
            </a:r>
          </a:p>
          <a:p>
            <a:pPr lvl="2"/>
            <a:r>
              <a:rPr lang="en-US" sz="2400" dirty="0" smtClean="0"/>
              <a:t>Ex : docker run –it ubuntu bash</a:t>
            </a:r>
          </a:p>
          <a:p>
            <a:pPr lvl="1"/>
            <a:r>
              <a:rPr lang="en-US" dirty="0" smtClean="0"/>
              <a:t>Detached Mode</a:t>
            </a:r>
          </a:p>
          <a:p>
            <a:pPr lvl="2"/>
            <a:r>
              <a:rPr lang="en-US" sz="2400" dirty="0" smtClean="0"/>
              <a:t>Ex : docker run –d ubuntu ping 127.0.0.1 –c 50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87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Find the Docker Containers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</a:t>
            </a:r>
            <a:r>
              <a:rPr lang="en-US" sz="2200" dirty="0" smtClean="0"/>
              <a:t>ocker ps can be used to list running containers</a:t>
            </a:r>
          </a:p>
          <a:p>
            <a:r>
              <a:rPr lang="en-US" sz="2200" dirty="0" smtClean="0"/>
              <a:t>Usage:</a:t>
            </a:r>
          </a:p>
          <a:p>
            <a:pPr marL="0" indent="0">
              <a:buNone/>
            </a:pPr>
            <a:r>
              <a:rPr lang="en-US" sz="2200" dirty="0" smtClean="0"/>
              <a:t>    docker ps [OPTIONS]</a:t>
            </a:r>
          </a:p>
          <a:p>
            <a:pPr lvl="1"/>
            <a:r>
              <a:rPr lang="en-US" sz="2200" dirty="0" smtClean="0"/>
              <a:t>Options</a:t>
            </a:r>
          </a:p>
          <a:p>
            <a:pPr lvl="2"/>
            <a:r>
              <a:rPr lang="en-US" sz="2200" dirty="0" smtClean="0"/>
              <a:t>-a, --all                Shows all the containers (running + dead)</a:t>
            </a:r>
          </a:p>
          <a:p>
            <a:pPr lvl="2"/>
            <a:r>
              <a:rPr lang="en-US" sz="2200" dirty="0" smtClean="0"/>
              <a:t>-l, --latest            Shows latest created containers</a:t>
            </a:r>
          </a:p>
          <a:p>
            <a:pPr lvl="2"/>
            <a:r>
              <a:rPr lang="en-US" sz="2200" dirty="0" smtClean="0"/>
              <a:t>--since                 Shows containers created since/after given      		   container ID or Name</a:t>
            </a:r>
          </a:p>
          <a:p>
            <a:pPr lvl="2"/>
            <a:r>
              <a:rPr lang="en-US" sz="2200" dirty="0" smtClean="0"/>
              <a:t>--before               Shows containers created before given 		  container ID or Name </a:t>
            </a:r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86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6409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Docker Logs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464496"/>
          </a:xfrm>
        </p:spPr>
        <p:txBody>
          <a:bodyPr>
            <a:normAutofit/>
          </a:bodyPr>
          <a:lstStyle/>
          <a:p>
            <a:r>
              <a:rPr lang="en-US" sz="2200" dirty="0"/>
              <a:t>d</a:t>
            </a:r>
            <a:r>
              <a:rPr lang="en-US" sz="2200" dirty="0" smtClean="0"/>
              <a:t>ocker  logs can be used to fetch logs of a container</a:t>
            </a:r>
          </a:p>
          <a:p>
            <a:r>
              <a:rPr lang="en-US" sz="2200" dirty="0" smtClean="0"/>
              <a:t>Usage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docker logs [OPTIONS] container </a:t>
            </a:r>
          </a:p>
          <a:p>
            <a:pPr lvl="1"/>
            <a:r>
              <a:rPr lang="en-US" sz="2200" dirty="0" smtClean="0"/>
              <a:t>Options</a:t>
            </a:r>
          </a:p>
          <a:p>
            <a:pPr lvl="2"/>
            <a:r>
              <a:rPr lang="en-US" sz="2200" dirty="0" smtClean="0"/>
              <a:t>--details               Shows extra details provided to logs</a:t>
            </a:r>
          </a:p>
          <a:p>
            <a:pPr lvl="2"/>
            <a:r>
              <a:rPr lang="en-US" sz="2200" dirty="0" smtClean="0"/>
              <a:t>-f, --follow           Follow log output</a:t>
            </a:r>
          </a:p>
          <a:p>
            <a:pPr lvl="2"/>
            <a:r>
              <a:rPr lang="en-US" sz="2200" dirty="0" smtClean="0"/>
              <a:t>--help                   Prints usage</a:t>
            </a:r>
          </a:p>
          <a:p>
            <a:pPr lvl="2"/>
            <a:r>
              <a:rPr lang="en-US" sz="2200" dirty="0" smtClean="0"/>
              <a:t>-t, --timestamps  Show time stamps</a:t>
            </a:r>
          </a:p>
          <a:p>
            <a:pPr lvl="2"/>
            <a:r>
              <a:rPr lang="en-US" sz="2200" dirty="0" smtClean="0"/>
              <a:t>--tail=“ “               Number of lines to show from the end of 		   the logs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82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Docker Stop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ocker stop command can be used to stop one or more running containers by sending them SIGTERM and then SIGKILL after a grace period</a:t>
            </a:r>
          </a:p>
          <a:p>
            <a:r>
              <a:rPr lang="en-US" sz="2400" dirty="0" smtClean="0"/>
              <a:t>Usage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docker stop [OPTIONS] container [CONTAINERS…]</a:t>
            </a:r>
          </a:p>
          <a:p>
            <a:pPr lvl="1"/>
            <a:r>
              <a:rPr lang="en-US" dirty="0" smtClean="0"/>
              <a:t>Options </a:t>
            </a:r>
          </a:p>
          <a:p>
            <a:pPr lvl="2"/>
            <a:r>
              <a:rPr lang="en-US" sz="2400" dirty="0" smtClean="0"/>
              <a:t>--help                      Prints the usage</a:t>
            </a:r>
          </a:p>
          <a:p>
            <a:pPr lvl="2"/>
            <a:r>
              <a:rPr lang="en-US" sz="2400" dirty="0" smtClean="0"/>
              <a:t>-t, --time=              Seconds to wait for stop before 		</a:t>
            </a:r>
            <a:r>
              <a:rPr lang="en-US" sz="2400" dirty="0"/>
              <a:t> </a:t>
            </a:r>
            <a:r>
              <a:rPr lang="en-US" sz="2400" dirty="0" smtClean="0"/>
              <a:t>       killing it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834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361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Docker Start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ocker start command can be used to start one or more containers</a:t>
            </a:r>
          </a:p>
          <a:p>
            <a:r>
              <a:rPr lang="en-US" sz="2400" dirty="0" smtClean="0"/>
              <a:t>Usage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docker start [OPTIONS] container [CONTAINER…]</a:t>
            </a:r>
          </a:p>
          <a:p>
            <a:pPr lvl="1"/>
            <a:r>
              <a:rPr lang="en-US" dirty="0" smtClean="0"/>
              <a:t>Options</a:t>
            </a:r>
          </a:p>
          <a:p>
            <a:pPr lvl="2"/>
            <a:r>
              <a:rPr lang="en-US" sz="2400" dirty="0" smtClean="0"/>
              <a:t>-a, --attach                </a:t>
            </a:r>
            <a:r>
              <a:rPr lang="en-US" sz="2400" dirty="0" err="1" smtClean="0"/>
              <a:t>Attach</a:t>
            </a:r>
            <a:r>
              <a:rPr lang="en-US" sz="2400" dirty="0" smtClean="0"/>
              <a:t> STDOUT/STDERR and            		           forward signals</a:t>
            </a:r>
          </a:p>
          <a:p>
            <a:pPr lvl="2"/>
            <a:r>
              <a:rPr lang="en-US" sz="2400" dirty="0" smtClean="0"/>
              <a:t>--help                        Print usage</a:t>
            </a:r>
          </a:p>
          <a:p>
            <a:pPr lvl="2"/>
            <a:r>
              <a:rPr lang="en-US" sz="2400" dirty="0" smtClean="0"/>
              <a:t>-I, --interactive         Attach container’s STDIN 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1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Docker Exec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ocker exec command can be used to run a new command in a running container</a:t>
            </a:r>
          </a:p>
          <a:p>
            <a:r>
              <a:rPr lang="en-US" sz="2400" dirty="0" smtClean="0"/>
              <a:t>Usage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docker exec [OPTIONS] container command [ARG…]</a:t>
            </a:r>
          </a:p>
          <a:p>
            <a:pPr lvl="1"/>
            <a:r>
              <a:rPr lang="en-US" dirty="0" smtClean="0"/>
              <a:t>Options</a:t>
            </a:r>
          </a:p>
          <a:p>
            <a:pPr lvl="2"/>
            <a:r>
              <a:rPr lang="en-US" sz="2400" dirty="0" smtClean="0"/>
              <a:t>-d, --detach                     Run command in detached 			     mode</a:t>
            </a:r>
          </a:p>
          <a:p>
            <a:pPr lvl="2"/>
            <a:r>
              <a:rPr lang="en-US" sz="2400" dirty="0" smtClean="0"/>
              <a:t>-i, --interactive                Keep STDIN open </a:t>
            </a:r>
          </a:p>
          <a:p>
            <a:pPr lvl="2"/>
            <a:r>
              <a:rPr lang="en-US" sz="2400" dirty="0" smtClean="0"/>
              <a:t>-t, --tty                             Allocate a pseudo-tty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9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What is Docker?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Docker is a platform for developing, shipping and running applications using container virtualization technology.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Docker platform:</a:t>
            </a:r>
          </a:p>
          <a:p>
            <a:pPr lvl="1"/>
            <a:r>
              <a:rPr lang="en-US" sz="1800" dirty="0" smtClean="0"/>
              <a:t>Docker Engine</a:t>
            </a:r>
          </a:p>
          <a:p>
            <a:pPr lvl="1"/>
            <a:r>
              <a:rPr lang="en-US" sz="1800" dirty="0" smtClean="0"/>
              <a:t>Docker Hub</a:t>
            </a:r>
          </a:p>
          <a:p>
            <a:pPr lvl="1"/>
            <a:r>
              <a:rPr lang="en-US" sz="1800" dirty="0" smtClean="0"/>
              <a:t>Docker Machine</a:t>
            </a:r>
          </a:p>
          <a:p>
            <a:pPr lvl="1"/>
            <a:r>
              <a:rPr lang="en-US" sz="1800" dirty="0" smtClean="0"/>
              <a:t>Docker Swarm</a:t>
            </a:r>
          </a:p>
          <a:p>
            <a:pPr lvl="1"/>
            <a:r>
              <a:rPr lang="en-US" sz="1800" dirty="0" smtClean="0"/>
              <a:t>Docker Compose</a:t>
            </a:r>
          </a:p>
          <a:p>
            <a:pPr lvl="1"/>
            <a:r>
              <a:rPr lang="en-US" sz="1800" dirty="0" smtClean="0"/>
              <a:t>Kitematic</a:t>
            </a:r>
          </a:p>
          <a:p>
            <a:pPr lvl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97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Deleting Containers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ocker rm command can be used to delete/remove one or more containers</a:t>
            </a:r>
          </a:p>
          <a:p>
            <a:r>
              <a:rPr lang="en-US" sz="2400" dirty="0" smtClean="0"/>
              <a:t>Usage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docker rm [OPTIONS] container [CONTAINER…]</a:t>
            </a:r>
          </a:p>
          <a:p>
            <a:pPr lvl="1"/>
            <a:r>
              <a:rPr lang="en-US" dirty="0" smtClean="0"/>
              <a:t>Options</a:t>
            </a:r>
          </a:p>
          <a:p>
            <a:pPr lvl="2"/>
            <a:r>
              <a:rPr lang="en-US" sz="2400" dirty="0" smtClean="0"/>
              <a:t>-f, --force                      Force remove running container</a:t>
            </a:r>
          </a:p>
          <a:p>
            <a:pPr lvl="2"/>
            <a:r>
              <a:rPr lang="en-US" sz="2400" dirty="0" smtClean="0"/>
              <a:t>-l, --link                        Remove specified link</a:t>
            </a:r>
          </a:p>
          <a:p>
            <a:pPr lvl="2"/>
            <a:r>
              <a:rPr lang="en-US" sz="2400" dirty="0" smtClean="0"/>
              <a:t>-v, --volumes                Remove the volumes associated 			   with the container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786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Deleting Docker Image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ocker rmi command can be used to delete one or more images</a:t>
            </a:r>
          </a:p>
          <a:p>
            <a:r>
              <a:rPr lang="en-US" sz="2400" dirty="0" smtClean="0"/>
              <a:t>Usage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docker rmi [OPTIONS] image [IMAGE…]</a:t>
            </a:r>
          </a:p>
          <a:p>
            <a:pPr lvl="1"/>
            <a:r>
              <a:rPr lang="en-US" dirty="0" smtClean="0"/>
              <a:t>Options</a:t>
            </a:r>
          </a:p>
          <a:p>
            <a:pPr lvl="2"/>
            <a:r>
              <a:rPr lang="en-US" sz="2400" dirty="0" smtClean="0"/>
              <a:t>-f, --force                  Force removal of the image</a:t>
            </a:r>
          </a:p>
          <a:p>
            <a:pPr lvl="2"/>
            <a:r>
              <a:rPr lang="en-US" sz="2400" dirty="0" smtClean="0"/>
              <a:t>--help                        Print the usage</a:t>
            </a:r>
          </a:p>
          <a:p>
            <a:pPr lvl="2"/>
            <a:r>
              <a:rPr lang="en-US" sz="2400" dirty="0" smtClean="0"/>
              <a:t>--no-prune               Do not delete untagged parents 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48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Building Docker Images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build a docker image,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We can commit the changes we made in a container thus giving a new docker image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We can build a new docker image using Dockerfile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14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Docker Commit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</a:t>
            </a:r>
            <a:r>
              <a:rPr lang="en-US" sz="2200" dirty="0" smtClean="0"/>
              <a:t>ocker commit command saves the changes in a container as a new image</a:t>
            </a:r>
          </a:p>
          <a:p>
            <a:r>
              <a:rPr lang="en-US" sz="2200" dirty="0" smtClean="0"/>
              <a:t>Usage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docker commit [OPTIONS] container [REPO[:TAG]]</a:t>
            </a:r>
          </a:p>
          <a:p>
            <a:pPr lvl="1"/>
            <a:r>
              <a:rPr lang="en-US" sz="2200" dirty="0" smtClean="0"/>
              <a:t>Options</a:t>
            </a:r>
          </a:p>
          <a:p>
            <a:pPr lvl="2"/>
            <a:r>
              <a:rPr lang="en-US" sz="2200" dirty="0" smtClean="0"/>
              <a:t>-a, --author =“ “            Author name</a:t>
            </a:r>
          </a:p>
          <a:p>
            <a:pPr lvl="2"/>
            <a:r>
              <a:rPr lang="en-US" sz="2200" dirty="0" smtClean="0"/>
              <a:t>-c, --change                   Apply specified </a:t>
            </a:r>
            <a:r>
              <a:rPr lang="en-US" sz="2200" dirty="0"/>
              <a:t>D</a:t>
            </a:r>
            <a:r>
              <a:rPr lang="en-US" sz="2200" dirty="0" smtClean="0"/>
              <a:t>ockerfile                 		       	instruction while committing the  			image</a:t>
            </a:r>
          </a:p>
          <a:p>
            <a:pPr lvl="2"/>
            <a:r>
              <a:rPr lang="en-US" sz="2200" dirty="0" smtClean="0"/>
              <a:t>-m, --message               Commit message</a:t>
            </a:r>
          </a:p>
          <a:p>
            <a:pPr lvl="2"/>
            <a:r>
              <a:rPr lang="en-US" sz="2200" dirty="0" smtClean="0"/>
              <a:t>-p, --pause                     Pause container during commit 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913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6480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Image Layers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Images are composed of multiple layers</a:t>
            </a:r>
          </a:p>
          <a:p>
            <a:r>
              <a:rPr lang="en-US" sz="2200" dirty="0" smtClean="0"/>
              <a:t>A layer is also just another image</a:t>
            </a:r>
          </a:p>
          <a:p>
            <a:r>
              <a:rPr lang="en-US" sz="2200" dirty="0" smtClean="0"/>
              <a:t>Every image contains a base layer</a:t>
            </a:r>
          </a:p>
          <a:p>
            <a:r>
              <a:rPr lang="en-US" sz="2200" dirty="0" smtClean="0"/>
              <a:t>Docker uses a copy on write system</a:t>
            </a:r>
          </a:p>
          <a:p>
            <a:r>
              <a:rPr lang="en-US" sz="2200" dirty="0" smtClean="0"/>
              <a:t>Layers are read only</a:t>
            </a:r>
            <a:endParaRPr lang="en-IN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64053"/>
            <a:ext cx="4355976" cy="32669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29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Container Writable Layer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Docker creates a top writable layer for containers</a:t>
            </a:r>
          </a:p>
          <a:p>
            <a:r>
              <a:rPr lang="en-US" sz="2200" dirty="0" smtClean="0"/>
              <a:t>Parent images are read-only</a:t>
            </a:r>
          </a:p>
          <a:p>
            <a:r>
              <a:rPr lang="en-US" sz="2200" dirty="0" smtClean="0"/>
              <a:t>All the changes are made at the writable layer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292665"/>
            <a:ext cx="3744416" cy="35653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84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Dockerfile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Dockerfile is a configuration file that contains instructions for building a Docker image</a:t>
            </a:r>
          </a:p>
          <a:p>
            <a:r>
              <a:rPr lang="en-US" dirty="0" smtClean="0"/>
              <a:t>Provides a more effective way to build images compared to using docker commit</a:t>
            </a:r>
          </a:p>
          <a:p>
            <a:r>
              <a:rPr lang="en-US" dirty="0" smtClean="0"/>
              <a:t>Easily fits into continuous integration and deployment process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688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README.md and .dockerignore files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.dockerignore file contains the list of the list of files that has to be excluded docker build context</a:t>
            </a:r>
          </a:p>
          <a:p>
            <a:r>
              <a:rPr lang="en-US" sz="2400" dirty="0" smtClean="0"/>
              <a:t>This helps to avoid unnecessarily sending large or sensitive files and directories to the daemon</a:t>
            </a:r>
          </a:p>
          <a:p>
            <a:endParaRPr lang="en-US" sz="2400" dirty="0" smtClean="0"/>
          </a:p>
          <a:p>
            <a:r>
              <a:rPr lang="en-US" sz="2400" dirty="0" smtClean="0"/>
              <a:t>README.md is metadata file about the image</a:t>
            </a:r>
          </a:p>
          <a:p>
            <a:r>
              <a:rPr lang="en-US" sz="2400" dirty="0" smtClean="0"/>
              <a:t>It can contain information about image such as what is built into it and how to run it and so on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718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Dockerfile Instructions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Instructions specify what to do when building an image</a:t>
            </a:r>
          </a:p>
          <a:p>
            <a:r>
              <a:rPr lang="en-US" sz="2300" b="1" dirty="0" smtClean="0"/>
              <a:t>FROM </a:t>
            </a:r>
            <a:r>
              <a:rPr lang="en-US" sz="2300" dirty="0" smtClean="0"/>
              <a:t>instruction specifies what the base image should be</a:t>
            </a:r>
          </a:p>
          <a:p>
            <a:r>
              <a:rPr lang="en-US" sz="2300" b="1" dirty="0" smtClean="0"/>
              <a:t>Maintainer</a:t>
            </a:r>
            <a:r>
              <a:rPr lang="en-US" sz="2300" dirty="0" smtClean="0"/>
              <a:t> instruction allows you to set the author field of generated images</a:t>
            </a:r>
          </a:p>
          <a:p>
            <a:r>
              <a:rPr lang="en-US" sz="2300" b="1" dirty="0" smtClean="0"/>
              <a:t>Run </a:t>
            </a:r>
            <a:r>
              <a:rPr lang="en-US" sz="2300" dirty="0" smtClean="0"/>
              <a:t>instruction specifies command to execute</a:t>
            </a:r>
          </a:p>
          <a:p>
            <a:r>
              <a:rPr lang="en-US" sz="2300" dirty="0" smtClean="0"/>
              <a:t>Ex: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FROM ubuntu:14.04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MAINTAINER </a:t>
            </a:r>
            <a:r>
              <a:rPr lang="en-US" sz="2300" dirty="0" err="1" smtClean="0"/>
              <a:t>shrinidhi.ks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RUN apt-get install –y curl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RUN apt-get install –y vim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402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Docker Build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</a:t>
            </a:r>
            <a:r>
              <a:rPr lang="en-US" sz="2200" dirty="0" smtClean="0"/>
              <a:t>ocker build command is used to build image from the Dockerfile </a:t>
            </a:r>
          </a:p>
          <a:p>
            <a:r>
              <a:rPr lang="en-US" sz="2200" dirty="0" smtClean="0"/>
              <a:t>Usage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docker build [OPTIONS] path</a:t>
            </a:r>
          </a:p>
          <a:p>
            <a:pPr lvl="1"/>
            <a:r>
              <a:rPr lang="en-US" sz="2200" dirty="0" smtClean="0"/>
              <a:t>Options</a:t>
            </a:r>
          </a:p>
          <a:p>
            <a:pPr lvl="2"/>
            <a:r>
              <a:rPr lang="en-US" sz="2200" dirty="0" smtClean="0"/>
              <a:t>-q, --quiet             Suppress the build output and print the 		     Image ID on the success</a:t>
            </a:r>
          </a:p>
          <a:p>
            <a:pPr lvl="2"/>
            <a:r>
              <a:rPr lang="en-US" sz="2200" dirty="0" smtClean="0"/>
              <a:t>--no-cache            Do not use cache when building the 		     image</a:t>
            </a:r>
          </a:p>
          <a:p>
            <a:pPr lvl="2"/>
            <a:r>
              <a:rPr lang="en-US" sz="2200" dirty="0" smtClean="0"/>
              <a:t>-t, --tag                  Name and optionally a tag in the 			     ‘name:tag’ format  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3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Before Docker ( Small History)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89120"/>
          </a:xfrm>
        </p:spPr>
        <p:txBody>
          <a:bodyPr/>
          <a:lstStyle/>
          <a:p>
            <a:r>
              <a:rPr lang="en-US" sz="2000" dirty="0" smtClean="0"/>
              <a:t>One Application on one Physical Server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483768" y="2708920"/>
            <a:ext cx="511256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03848" y="2996952"/>
            <a:ext cx="360040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Application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3848" y="3789040"/>
            <a:ext cx="3600400" cy="12241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03848" y="3789040"/>
            <a:ext cx="3600400" cy="6120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Operating System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3848" y="4401108"/>
            <a:ext cx="288032" cy="1800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12232" y="4833156"/>
            <a:ext cx="288032" cy="1800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516216" y="4424091"/>
            <a:ext cx="288032" cy="1800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516216" y="4821547"/>
            <a:ext cx="288032" cy="1800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707904" y="4514101"/>
            <a:ext cx="1008112" cy="30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004048" y="4510698"/>
            <a:ext cx="1008112" cy="30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>
            <a:stCxn id="13" idx="1"/>
          </p:cNvCxnSpPr>
          <p:nvPr/>
        </p:nvCxnSpPr>
        <p:spPr>
          <a:xfrm flipV="1">
            <a:off x="3707904" y="4664421"/>
            <a:ext cx="1008112" cy="3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1"/>
          </p:cNvCxnSpPr>
          <p:nvPr/>
        </p:nvCxnSpPr>
        <p:spPr>
          <a:xfrm>
            <a:off x="5004048" y="4664421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0264" y="5013176"/>
            <a:ext cx="30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Physical Server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83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RUN Instruction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RUN instruction will execute the command on top of the writable layer and perform commit of the image</a:t>
            </a:r>
          </a:p>
          <a:p>
            <a:r>
              <a:rPr lang="en-US" dirty="0" smtClean="0"/>
              <a:t>Can aggregate multiple RUN instructions by using “&amp;&amp;”</a:t>
            </a:r>
          </a:p>
          <a:p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RUN apt-get update &amp;&amp;\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apt-get install –y curl &amp;&amp;\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apt-get install –y vim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731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CMD Instruction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CMD defines a default command to execute when a container is created</a:t>
            </a:r>
          </a:p>
          <a:p>
            <a:r>
              <a:rPr lang="en-US" sz="2300" dirty="0" smtClean="0"/>
              <a:t>CMD performs no action during image build</a:t>
            </a:r>
          </a:p>
          <a:p>
            <a:r>
              <a:rPr lang="en-US" sz="2300" dirty="0" smtClean="0"/>
              <a:t>Shell format and EXEC format</a:t>
            </a:r>
          </a:p>
          <a:p>
            <a:r>
              <a:rPr lang="en-US" sz="2300" dirty="0" smtClean="0"/>
              <a:t>Can only be specified once in Dockerfile</a:t>
            </a:r>
          </a:p>
          <a:p>
            <a:r>
              <a:rPr lang="en-US" sz="2300" dirty="0" smtClean="0"/>
              <a:t>Can be overridden at run time</a:t>
            </a:r>
          </a:p>
          <a:p>
            <a:r>
              <a:rPr lang="en-US" sz="2300" dirty="0" smtClean="0"/>
              <a:t>Shell format</a:t>
            </a:r>
          </a:p>
          <a:p>
            <a:pPr marL="0" indent="0">
              <a:buNone/>
            </a:pPr>
            <a:r>
              <a:rPr lang="en-US" sz="2300" dirty="0" smtClean="0"/>
              <a:t>   CMD ping 127.0.0.1 –c 50</a:t>
            </a:r>
          </a:p>
          <a:p>
            <a:r>
              <a:rPr lang="en-US" sz="2300" dirty="0" smtClean="0"/>
              <a:t>EXEC format</a:t>
            </a:r>
          </a:p>
          <a:p>
            <a:pPr marL="0" indent="0">
              <a:buNone/>
            </a:pPr>
            <a:r>
              <a:rPr lang="en-US" sz="2300" dirty="0" smtClean="0"/>
              <a:t>   CMD [“ping”,  “127.0.0.1”, “-c”, “50”]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581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9361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Entrypoint Instruction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Defines the command that will run when a container is executed </a:t>
            </a:r>
          </a:p>
          <a:p>
            <a:r>
              <a:rPr lang="en-US" sz="2300" dirty="0" smtClean="0"/>
              <a:t>Run time arguments and CMD instructions are passed as parameters to the ENTRYPOINT instruction</a:t>
            </a:r>
          </a:p>
          <a:p>
            <a:r>
              <a:rPr lang="en-US" sz="2300" dirty="0" smtClean="0"/>
              <a:t>Shell and EXEC form</a:t>
            </a:r>
          </a:p>
          <a:p>
            <a:r>
              <a:rPr lang="en-US" sz="2300" dirty="0" smtClean="0"/>
              <a:t>EXEC form can accept arguments at the run time</a:t>
            </a:r>
          </a:p>
          <a:p>
            <a:r>
              <a:rPr lang="en-US" sz="2300" dirty="0" smtClean="0"/>
              <a:t>Containers are essentially runs as an executable</a:t>
            </a:r>
          </a:p>
          <a:p>
            <a:r>
              <a:rPr lang="en-US" sz="2300" dirty="0" smtClean="0"/>
              <a:t>ENTRYPOINT [“ping]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82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ENV Instruction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ENV instruction sets the environment variable &lt;key&gt; to the &lt;value&gt; </a:t>
            </a:r>
          </a:p>
          <a:p>
            <a:r>
              <a:rPr lang="en-US" sz="2400" dirty="0" smtClean="0"/>
              <a:t>Multi-assignment form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ENV myName=shrinidhi myProject=DCSC</a:t>
            </a:r>
          </a:p>
          <a:p>
            <a:r>
              <a:rPr lang="en-US" sz="2400" dirty="0" smtClean="0"/>
              <a:t>Single assignment form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ENV myname</a:t>
            </a:r>
            <a:r>
              <a:rPr lang="en-US" sz="2400" dirty="0"/>
              <a:t> </a:t>
            </a:r>
            <a:r>
              <a:rPr lang="en-US" sz="2400" dirty="0" err="1" smtClean="0"/>
              <a:t>shrinidhi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ENV myProject DCSC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78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COPY Instruction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COPY instruction copies new files or directories from &lt;SRC&gt; and adds them to the filesystem of the of the container at the path &lt;DEST&gt;</a:t>
            </a:r>
          </a:p>
          <a:p>
            <a:r>
              <a:rPr lang="en-US" sz="2400" dirty="0" smtClean="0"/>
              <a:t>SRC file should be relative to the source directory </a:t>
            </a:r>
          </a:p>
          <a:p>
            <a:r>
              <a:rPr lang="en-US" sz="2400" dirty="0" smtClean="0"/>
              <a:t>Ex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COPY start.sh /start.sh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COPY “start server.sh” /”start server.sh”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25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ADD Instruction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 instruction copies new files , directories or remote file URLs from &lt;SRC&gt; and adds them to filesystem of the container at the path &lt;DEST&gt;</a:t>
            </a:r>
          </a:p>
          <a:p>
            <a:r>
              <a:rPr lang="en-US" sz="2400" dirty="0" smtClean="0"/>
              <a:t>Ex: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ADD mysql.tar.gz /mysql.tar.gz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552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EXPOSE Instruction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EXPOSE instruction informs Docker that the  container listens on the specified network ports at runtime </a:t>
            </a:r>
          </a:p>
          <a:p>
            <a:r>
              <a:rPr lang="en-US" sz="2400" dirty="0" smtClean="0"/>
              <a:t>It does not make the ports of the container accessible to the host</a:t>
            </a:r>
          </a:p>
          <a:p>
            <a:r>
              <a:rPr lang="en-US" sz="2400" dirty="0" smtClean="0"/>
              <a:t>Ex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EXPOSE 3036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06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r>
              <a:rPr lang="en-IN" sz="3000" dirty="0" smtClean="0"/>
              <a:t>Dockerfile for Tomcat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java:latest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ENV </a:t>
            </a:r>
            <a:r>
              <a:rPr lang="en-US" sz="1400" dirty="0"/>
              <a:t>CATALINA_HOME /</a:t>
            </a:r>
            <a:r>
              <a:rPr lang="en-US" sz="1400" dirty="0" smtClean="0"/>
              <a:t>product/apache-tomcat</a:t>
            </a:r>
          </a:p>
          <a:p>
            <a:pPr marL="0" indent="0">
              <a:buNone/>
            </a:pPr>
            <a:r>
              <a:rPr lang="en-US" sz="1400" dirty="0" smtClean="0"/>
              <a:t>ENV </a:t>
            </a:r>
            <a:r>
              <a:rPr lang="en-US" sz="1400" dirty="0"/>
              <a:t>PATH $CATALINA_HOME/bin:$PATH</a:t>
            </a:r>
          </a:p>
          <a:p>
            <a:pPr marL="0" indent="0">
              <a:buNone/>
            </a:pPr>
            <a:r>
              <a:rPr lang="en-US" sz="1400" dirty="0" smtClean="0"/>
              <a:t>ENV </a:t>
            </a:r>
            <a:r>
              <a:rPr lang="en-US" sz="1400" dirty="0"/>
              <a:t>TOMCAT_MAJOR </a:t>
            </a:r>
            <a:r>
              <a:rPr lang="en-US" sz="1400" dirty="0" smtClean="0"/>
              <a:t>7</a:t>
            </a:r>
          </a:p>
          <a:p>
            <a:pPr marL="0" indent="0">
              <a:buNone/>
            </a:pPr>
            <a:r>
              <a:rPr lang="en-US" sz="1400" dirty="0" smtClean="0"/>
              <a:t>ENV </a:t>
            </a:r>
            <a:r>
              <a:rPr lang="en-US" sz="1400" dirty="0"/>
              <a:t>TOMCAT_VERSION 7.0.55</a:t>
            </a:r>
          </a:p>
          <a:p>
            <a:pPr marL="0" indent="0">
              <a:buNone/>
            </a:pPr>
            <a:r>
              <a:rPr lang="en-US" sz="1400" dirty="0"/>
              <a:t>ENV TOMCAT_TGZ_URL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archive.apache.org/dist/tomcat/tomcat-</a:t>
            </a:r>
            <a:r>
              <a:rPr lang="en-US" sz="1400" dirty="0" smtClean="0"/>
              <a:t>  	$</a:t>
            </a:r>
            <a:r>
              <a:rPr lang="en-US" sz="1400" dirty="0"/>
              <a:t>TOMCAT_MAJOR/v$TOMCAT_VERSION/bin/apache-tomcat-$TOMCAT_VERSION.tar.gz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RUN </a:t>
            </a:r>
            <a:r>
              <a:rPr lang="en-US" sz="1400" dirty="0" err="1"/>
              <a:t>groupadd</a:t>
            </a:r>
            <a:r>
              <a:rPr lang="en-US" sz="1400" dirty="0"/>
              <a:t> -g 600 apps &amp;&amp; \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useradd</a:t>
            </a:r>
            <a:r>
              <a:rPr lang="en-US" sz="1400" dirty="0" smtClean="0"/>
              <a:t> </a:t>
            </a:r>
            <a:r>
              <a:rPr lang="en-US" sz="1400" dirty="0"/>
              <a:t>-g apps -u 1005 tomcat &amp;&amp; </a:t>
            </a:r>
            <a:r>
              <a:rPr lang="en-US" sz="1400" dirty="0" smtClean="0"/>
              <a:t>\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</a:t>
            </a:r>
            <a:r>
              <a:rPr lang="en-US" sz="1400" dirty="0"/>
              <a:t>curl -</a:t>
            </a:r>
            <a:r>
              <a:rPr lang="en-US" sz="1400" dirty="0" err="1"/>
              <a:t>fSL</a:t>
            </a:r>
            <a:r>
              <a:rPr lang="en-US" sz="1400" dirty="0"/>
              <a:t> "$TOMCAT_TGZ_URL" -o tomcat.tar.gz &amp;&amp; \</a:t>
            </a:r>
          </a:p>
          <a:p>
            <a:pPr marL="0" indent="0">
              <a:buNone/>
            </a:pPr>
            <a:r>
              <a:rPr lang="en-US" sz="1400" dirty="0" smtClean="0"/>
              <a:t>         </a:t>
            </a:r>
            <a:r>
              <a:rPr lang="en-US" sz="1400" dirty="0"/>
              <a:t>tar -</a:t>
            </a:r>
            <a:r>
              <a:rPr lang="en-US" sz="1400" dirty="0" err="1"/>
              <a:t>xzf</a:t>
            </a:r>
            <a:r>
              <a:rPr lang="en-US" sz="1400" dirty="0"/>
              <a:t> tomcat.tar.gz -C /product &amp;&amp; \</a:t>
            </a:r>
          </a:p>
          <a:p>
            <a:pPr marL="0" indent="0">
              <a:buNone/>
            </a:pPr>
            <a:r>
              <a:rPr lang="en-US" sz="1400" dirty="0" smtClean="0"/>
              <a:t>         </a:t>
            </a:r>
            <a:r>
              <a:rPr lang="en-US" sz="1400" dirty="0" err="1"/>
              <a:t>rm</a:t>
            </a:r>
            <a:r>
              <a:rPr lang="en-US" sz="1400" dirty="0"/>
              <a:t> tomcat.tar.gz &amp;&amp; \</a:t>
            </a:r>
          </a:p>
          <a:p>
            <a:pPr marL="0" indent="0">
              <a:buNone/>
            </a:pPr>
            <a:r>
              <a:rPr lang="en-US" sz="1400" dirty="0" smtClean="0"/>
              <a:t>         </a:t>
            </a:r>
            <a:r>
              <a:rPr lang="en-US" sz="1400" dirty="0"/>
              <a:t>ln -s /product/apache-tomcat-$TOMCAT_VERSION /product/apache-tomcat &amp;&amp; \</a:t>
            </a:r>
          </a:p>
          <a:p>
            <a:pPr marL="0" indent="0">
              <a:buNone/>
            </a:pPr>
            <a:r>
              <a:rPr lang="en-US" sz="1400" dirty="0" smtClean="0"/>
              <a:t>         </a:t>
            </a:r>
            <a:r>
              <a:rPr lang="en-US" sz="1400" dirty="0" err="1"/>
              <a:t>chown</a:t>
            </a:r>
            <a:r>
              <a:rPr lang="en-US" sz="1400" dirty="0"/>
              <a:t> -R </a:t>
            </a:r>
            <a:r>
              <a:rPr lang="en-US" sz="1400" dirty="0" err="1"/>
              <a:t>tomcat:apps</a:t>
            </a:r>
            <a:r>
              <a:rPr lang="en-US" sz="1400" dirty="0"/>
              <a:t> /product/apache-tomcat-$TOMCAT_VERSION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EXPOSE </a:t>
            </a:r>
            <a:r>
              <a:rPr lang="en-US" sz="1400" dirty="0"/>
              <a:t>8080</a:t>
            </a:r>
          </a:p>
          <a:p>
            <a:pPr marL="0" indent="0">
              <a:buNone/>
            </a:pPr>
            <a:r>
              <a:rPr lang="en-US" sz="1400" dirty="0"/>
              <a:t>USER tomcat</a:t>
            </a:r>
          </a:p>
          <a:p>
            <a:pPr marL="0" indent="0">
              <a:buNone/>
            </a:pPr>
            <a:r>
              <a:rPr lang="en-US" sz="1400" dirty="0"/>
              <a:t>CMD $CATALINA_HOME/bin/startup.sh &amp;&amp; </a:t>
            </a:r>
            <a:r>
              <a:rPr lang="en-US" sz="1400" dirty="0" err="1"/>
              <a:t>tailf</a:t>
            </a:r>
            <a:r>
              <a:rPr lang="en-US" sz="1400" dirty="0"/>
              <a:t> $CATALINA_HOME/logs/</a:t>
            </a:r>
            <a:r>
              <a:rPr lang="en-US" sz="1400" dirty="0" err="1"/>
              <a:t>catalina.out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36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>
            <a:normAutofit/>
          </a:bodyPr>
          <a:lstStyle/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docker push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3576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Push an image to the registry </a:t>
            </a:r>
          </a:p>
          <a:p>
            <a:r>
              <a:rPr lang="en-US" sz="2200" dirty="0" smtClean="0"/>
              <a:t>Usage: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docker push [OPTIONS] NAME[:TAG]</a:t>
            </a:r>
          </a:p>
          <a:p>
            <a:pPr lvl="1"/>
            <a:r>
              <a:rPr lang="en-US" sz="2200" dirty="0" smtClean="0"/>
              <a:t>Options </a:t>
            </a:r>
          </a:p>
          <a:p>
            <a:pPr lvl="2"/>
            <a:r>
              <a:rPr lang="en-US" sz="2200" dirty="0" smtClean="0"/>
              <a:t>--help                            Prints the usage</a:t>
            </a:r>
          </a:p>
          <a:p>
            <a:pPr marL="667512" lvl="2" indent="0">
              <a:buNone/>
            </a:pPr>
            <a:endParaRPr lang="en-US" sz="2200" dirty="0" smtClean="0"/>
          </a:p>
          <a:p>
            <a:r>
              <a:rPr lang="en-US" sz="2200" dirty="0" smtClean="0"/>
              <a:t>Local repo name should be same as the Docker Hub repo</a:t>
            </a:r>
            <a:endParaRPr lang="en-US" sz="2200" dirty="0"/>
          </a:p>
          <a:p>
            <a:r>
              <a:rPr lang="en-US" sz="2200" dirty="0" smtClean="0"/>
              <a:t>Ex: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docker push test/image</a:t>
            </a:r>
            <a:endParaRPr lang="en-IN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76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</a:t>
            </a:r>
            <a:r>
              <a:rPr lang="en-US" sz="3000" dirty="0" smtClean="0"/>
              <a:t>ocker pull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The docker pull command can be used to pull an image from docker registry</a:t>
            </a:r>
          </a:p>
          <a:p>
            <a:r>
              <a:rPr lang="en-US" sz="2300" dirty="0" smtClean="0"/>
              <a:t>Usage</a:t>
            </a:r>
          </a:p>
          <a:p>
            <a:pPr marL="0" indent="0">
              <a:buNone/>
            </a:pPr>
            <a:r>
              <a:rPr lang="en-US" sz="2300" dirty="0" smtClean="0"/>
              <a:t>   docker pull [OPTIONS] name[:TAG]       	  	 		[REGISTRY_HOST[:REGISTRY_PORT]</a:t>
            </a:r>
          </a:p>
          <a:p>
            <a:pPr lvl="1"/>
            <a:r>
              <a:rPr lang="en-US" sz="2300" dirty="0" smtClean="0"/>
              <a:t>Options</a:t>
            </a:r>
          </a:p>
          <a:p>
            <a:pPr lvl="1"/>
            <a:r>
              <a:rPr lang="en-US" sz="2300" dirty="0" smtClean="0"/>
              <a:t>-a, --all                        Download all the tagged image</a:t>
            </a:r>
          </a:p>
          <a:p>
            <a:r>
              <a:rPr lang="en-US" sz="2300" dirty="0" smtClean="0"/>
              <a:t>Ex :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docker pull postgress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1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r>
              <a:rPr lang="en-US" dirty="0" smtClean="0"/>
              <a:t>Problems in the previous approach:</a:t>
            </a:r>
          </a:p>
          <a:p>
            <a:pPr lvl="1"/>
            <a:r>
              <a:rPr lang="en-US" dirty="0" smtClean="0"/>
              <a:t>Huge Cost</a:t>
            </a:r>
          </a:p>
          <a:p>
            <a:pPr lvl="1"/>
            <a:r>
              <a:rPr lang="en-US" dirty="0" smtClean="0"/>
              <a:t>Wasted Resource</a:t>
            </a:r>
          </a:p>
          <a:p>
            <a:pPr lvl="1"/>
            <a:r>
              <a:rPr lang="en-US" dirty="0" smtClean="0"/>
              <a:t>Difficult to Scale</a:t>
            </a:r>
          </a:p>
          <a:p>
            <a:pPr lvl="1"/>
            <a:r>
              <a:rPr lang="en-US" dirty="0" smtClean="0"/>
              <a:t>Difficult to migrate</a:t>
            </a:r>
          </a:p>
          <a:p>
            <a:pPr lvl="1"/>
            <a:r>
              <a:rPr lang="en-US" dirty="0" smtClean="0"/>
              <a:t>Vendor Lock in</a:t>
            </a:r>
            <a:endParaRPr lang="en-IN" dirty="0" smtClean="0"/>
          </a:p>
          <a:p>
            <a:pPr lvl="1"/>
            <a:r>
              <a:rPr lang="en-US" dirty="0" smtClean="0"/>
              <a:t>Slow Deployment times</a:t>
            </a:r>
          </a:p>
          <a:p>
            <a:pPr lvl="1"/>
            <a:r>
              <a:rPr lang="en-US" dirty="0" smtClean="0"/>
              <a:t>And so on…. 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035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91" y="491892"/>
            <a:ext cx="8229600" cy="78069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Managing Images and Containers</a:t>
            </a:r>
            <a:endParaRPr lang="en-IN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50</a:t>
            </a:fld>
            <a:endParaRPr lang="en-IN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457200" y="3356992"/>
            <a:ext cx="1378496" cy="2967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Source Code Repository</a:t>
            </a:r>
            <a:endParaRPr lang="en-US" dirty="0"/>
          </a:p>
        </p:txBody>
      </p:sp>
      <p:sp>
        <p:nvSpPr>
          <p:cNvPr id="51" name="Flowchart: Document 50"/>
          <p:cNvSpPr/>
          <p:nvPr/>
        </p:nvSpPr>
        <p:spPr>
          <a:xfrm>
            <a:off x="611560" y="4077072"/>
            <a:ext cx="1080120" cy="10341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u="sng" dirty="0" smtClean="0"/>
              <a:t>Docker</a:t>
            </a:r>
            <a:r>
              <a:rPr lang="en-US" sz="1400" u="sng" dirty="0" smtClean="0"/>
              <a:t>file</a:t>
            </a:r>
          </a:p>
          <a:p>
            <a:pPr algn="ctr"/>
            <a:r>
              <a:rPr lang="en-US" sz="1400" b="1" dirty="0" smtClean="0"/>
              <a:t>For </a:t>
            </a:r>
          </a:p>
          <a:p>
            <a:pPr algn="ctr"/>
            <a:r>
              <a:rPr lang="en-US" sz="1400" b="1" dirty="0"/>
              <a:t>A</a:t>
            </a:r>
            <a:endParaRPr lang="en-US" sz="1400" b="1" dirty="0" smtClean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781198" y="4078922"/>
            <a:ext cx="2790801" cy="1755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577291" y="3445225"/>
            <a:ext cx="56111" cy="164968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3566205" y="5094905"/>
            <a:ext cx="1939047" cy="56035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sp>
        <p:nvSpPr>
          <p:cNvPr id="57" name="Flowchart: Process 56"/>
          <p:cNvSpPr/>
          <p:nvPr/>
        </p:nvSpPr>
        <p:spPr>
          <a:xfrm>
            <a:off x="3566204" y="5651758"/>
            <a:ext cx="1939047" cy="576628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Host 1  OS (Linux)</a:t>
            </a:r>
            <a:endParaRPr lang="en-US" dirty="0"/>
          </a:p>
        </p:txBody>
      </p:sp>
      <p:sp>
        <p:nvSpPr>
          <p:cNvPr id="59" name="TextBox 17"/>
          <p:cNvSpPr txBox="1"/>
          <p:nvPr/>
        </p:nvSpPr>
        <p:spPr>
          <a:xfrm>
            <a:off x="2850226" y="34452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Build</a:t>
            </a:r>
            <a:endParaRPr lang="en-US" i="1" dirty="0"/>
          </a:p>
        </p:txBody>
      </p:sp>
      <p:sp>
        <p:nvSpPr>
          <p:cNvPr id="60" name="Cube 59"/>
          <p:cNvSpPr/>
          <p:nvPr/>
        </p:nvSpPr>
        <p:spPr>
          <a:xfrm>
            <a:off x="4254290" y="1412776"/>
            <a:ext cx="508841" cy="200400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Container A</a:t>
            </a:r>
            <a:endParaRPr lang="en-US" dirty="0"/>
          </a:p>
        </p:txBody>
      </p:sp>
      <p:cxnSp>
        <p:nvCxnSpPr>
          <p:cNvPr id="63" name="Straight Connector 62"/>
          <p:cNvCxnSpPr>
            <a:stCxn id="65" idx="2"/>
          </p:cNvCxnSpPr>
          <p:nvPr/>
        </p:nvCxnSpPr>
        <p:spPr>
          <a:xfrm flipH="1">
            <a:off x="4763133" y="2062383"/>
            <a:ext cx="2767894" cy="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n 64"/>
          <p:cNvSpPr/>
          <p:nvPr/>
        </p:nvSpPr>
        <p:spPr>
          <a:xfrm>
            <a:off x="7531027" y="980728"/>
            <a:ext cx="1381649" cy="21633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Docker</a:t>
            </a:r>
          </a:p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Image Registry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8244408" y="3144600"/>
            <a:ext cx="0" cy="2516084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8460432" y="3084068"/>
            <a:ext cx="14924" cy="2571196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5956859" y="5655264"/>
            <a:ext cx="3155134" cy="418650"/>
          </a:xfrm>
          <a:prstGeom prst="flowChartProcess">
            <a:avLst/>
          </a:prstGeom>
          <a:solidFill>
            <a:srgbClr val="F40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Host 2 OS 2 (Linux)</a:t>
            </a:r>
            <a:endParaRPr lang="en-US" dirty="0"/>
          </a:p>
        </p:txBody>
      </p:sp>
      <p:sp>
        <p:nvSpPr>
          <p:cNvPr id="75" name="Flowchart: Process 74"/>
          <p:cNvSpPr/>
          <p:nvPr/>
        </p:nvSpPr>
        <p:spPr>
          <a:xfrm rot="5400000">
            <a:off x="6948546" y="4659553"/>
            <a:ext cx="1583612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Docker </a:t>
            </a:r>
            <a:endParaRPr lang="en-US" dirty="0"/>
          </a:p>
        </p:txBody>
      </p:sp>
      <p:sp>
        <p:nvSpPr>
          <p:cNvPr id="76" name="Cube 75"/>
          <p:cNvSpPr/>
          <p:nvPr/>
        </p:nvSpPr>
        <p:spPr>
          <a:xfrm>
            <a:off x="6876256" y="4096476"/>
            <a:ext cx="518971" cy="1555282"/>
          </a:xfrm>
          <a:prstGeom prst="cube">
            <a:avLst>
              <a:gd name="adj" fmla="val 2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Container A</a:t>
            </a:r>
            <a:endParaRPr lang="en-US" dirty="0"/>
          </a:p>
        </p:txBody>
      </p:sp>
      <p:sp>
        <p:nvSpPr>
          <p:cNvPr id="80" name="Cube 79"/>
          <p:cNvSpPr/>
          <p:nvPr/>
        </p:nvSpPr>
        <p:spPr>
          <a:xfrm>
            <a:off x="6147080" y="4096476"/>
            <a:ext cx="494587" cy="156420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Container B</a:t>
            </a:r>
            <a:endParaRPr lang="en-US" dirty="0"/>
          </a:p>
        </p:txBody>
      </p:sp>
      <p:sp>
        <p:nvSpPr>
          <p:cNvPr id="81" name="TextBox 40"/>
          <p:cNvSpPr txBox="1"/>
          <p:nvPr/>
        </p:nvSpPr>
        <p:spPr>
          <a:xfrm>
            <a:off x="5641708" y="155679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Push</a:t>
            </a:r>
            <a:endParaRPr lang="en-US" i="1" dirty="0"/>
          </a:p>
        </p:txBody>
      </p:sp>
      <p:sp>
        <p:nvSpPr>
          <p:cNvPr id="82" name="TextBox 47"/>
          <p:cNvSpPr txBox="1"/>
          <p:nvPr/>
        </p:nvSpPr>
        <p:spPr>
          <a:xfrm>
            <a:off x="7163113" y="326055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Search</a:t>
            </a:r>
            <a:endParaRPr lang="en-US" i="1" dirty="0"/>
          </a:p>
        </p:txBody>
      </p:sp>
      <p:sp>
        <p:nvSpPr>
          <p:cNvPr id="83" name="TextBox 48"/>
          <p:cNvSpPr txBox="1"/>
          <p:nvPr/>
        </p:nvSpPr>
        <p:spPr>
          <a:xfrm>
            <a:off x="8527942" y="323211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Pull</a:t>
            </a:r>
            <a:endParaRPr lang="en-US" i="1" dirty="0"/>
          </a:p>
        </p:txBody>
      </p:sp>
      <p:sp>
        <p:nvSpPr>
          <p:cNvPr id="84" name="TextBox 49"/>
          <p:cNvSpPr txBox="1"/>
          <p:nvPr/>
        </p:nvSpPr>
        <p:spPr>
          <a:xfrm>
            <a:off x="8527942" y="371836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Run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02902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Volumes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 Volume is designated directory in a container, which is designed to persist data, independent of the container’s life cycle</a:t>
            </a:r>
          </a:p>
          <a:p>
            <a:r>
              <a:rPr lang="en-US" sz="2200" dirty="0" smtClean="0"/>
              <a:t>Volume changes are excluded when updating an image</a:t>
            </a:r>
          </a:p>
          <a:p>
            <a:r>
              <a:rPr lang="en-US" sz="2200" dirty="0" smtClean="0"/>
              <a:t>Persist when docker is deleted </a:t>
            </a:r>
          </a:p>
          <a:p>
            <a:r>
              <a:rPr lang="en-US" sz="2200" dirty="0" smtClean="0"/>
              <a:t>Can be mapped to a host folder</a:t>
            </a:r>
          </a:p>
          <a:p>
            <a:r>
              <a:rPr lang="en-US" sz="2200" dirty="0" smtClean="0"/>
              <a:t>Can be shared between containers</a:t>
            </a:r>
          </a:p>
          <a:p>
            <a:r>
              <a:rPr lang="en-US" sz="2200" dirty="0" smtClean="0"/>
              <a:t>Volumes are mounted when creating or executing container </a:t>
            </a:r>
          </a:p>
          <a:p>
            <a:r>
              <a:rPr lang="en-US" sz="2200" dirty="0" smtClean="0"/>
              <a:t>Volume paths specified must be absolute  </a:t>
            </a:r>
          </a:p>
          <a:p>
            <a:r>
              <a:rPr lang="en-US" sz="2200" dirty="0" smtClean="0"/>
              <a:t>Ex :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docker run –it –v /testfolder  ubuntu:14.04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docker run –it –v /testfolder:/</a:t>
            </a:r>
            <a:r>
              <a:rPr lang="en-US" sz="2200" dirty="0" err="1" smtClean="0"/>
              <a:t>tmp</a:t>
            </a:r>
            <a:r>
              <a:rPr lang="en-US" sz="2200" dirty="0" smtClean="0"/>
              <a:t>/testfolder ubuntu:14.04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3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Volumes in Dockerfile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VOLUME instruction creates a mount point </a:t>
            </a:r>
          </a:p>
          <a:p>
            <a:r>
              <a:rPr lang="en-US" sz="2200" dirty="0" smtClean="0"/>
              <a:t>Can specify arguments JSON array or string</a:t>
            </a:r>
          </a:p>
          <a:p>
            <a:r>
              <a:rPr lang="en-US" sz="2200" dirty="0" smtClean="0"/>
              <a:t>Can not map volumes to host directories</a:t>
            </a:r>
          </a:p>
          <a:p>
            <a:r>
              <a:rPr lang="en-US" sz="2200" dirty="0" smtClean="0"/>
              <a:t>Volumes are initialized when the container is executed</a:t>
            </a:r>
          </a:p>
          <a:p>
            <a:r>
              <a:rPr lang="en-US" sz="2200" dirty="0" smtClean="0"/>
              <a:t>Ex :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VOLUME /</a:t>
            </a:r>
            <a:r>
              <a:rPr lang="en-US" sz="2200" dirty="0" err="1" smtClean="0"/>
              <a:t>myvol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VOLUME [“myvol1”, “myvol2”]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87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Uses of Volumes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De-couple the data that is stored from the container which created the data</a:t>
            </a:r>
          </a:p>
          <a:p>
            <a:r>
              <a:rPr lang="en-US" sz="2200" dirty="0" smtClean="0"/>
              <a:t>Good for sharing data between containers</a:t>
            </a:r>
          </a:p>
          <a:p>
            <a:pPr lvl="1"/>
            <a:r>
              <a:rPr lang="en-US" sz="2200" dirty="0" smtClean="0"/>
              <a:t>Can setup a data container which has a volume you mount in other containers</a:t>
            </a:r>
          </a:p>
          <a:p>
            <a:r>
              <a:rPr lang="en-US" sz="2200" dirty="0" smtClean="0"/>
              <a:t>Mounting folders from the host is good for testing purposes but generally not recommended for production use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03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Linking Containers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Linking is a communication method between containers which allows them to securely transfer data from one to another</a:t>
            </a:r>
          </a:p>
          <a:p>
            <a:r>
              <a:rPr lang="en-US" sz="2000" dirty="0" smtClean="0"/>
              <a:t>Source and recipient containers </a:t>
            </a:r>
          </a:p>
          <a:p>
            <a:r>
              <a:rPr lang="en-US" sz="2000" dirty="0" smtClean="0"/>
              <a:t>Recipient containers have access to data on the source continuers</a:t>
            </a:r>
          </a:p>
          <a:p>
            <a:r>
              <a:rPr lang="en-US" sz="2000" dirty="0" smtClean="0"/>
              <a:t>Links are established based on container names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54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115616" y="3573016"/>
            <a:ext cx="712879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47664" y="3861048"/>
            <a:ext cx="2088232" cy="19442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8144" y="3861048"/>
            <a:ext cx="2088232" cy="19442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3688" y="414908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084168" y="408545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054710" y="5827115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recipient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372200" y="5805264"/>
            <a:ext cx="83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348960" y="5827115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  <a:endParaRPr lang="en-IN" dirty="0"/>
          </a:p>
        </p:txBody>
      </p:sp>
      <p:sp>
        <p:nvSpPr>
          <p:cNvPr id="13" name="Right Arrow 12"/>
          <p:cNvSpPr/>
          <p:nvPr/>
        </p:nvSpPr>
        <p:spPr>
          <a:xfrm>
            <a:off x="3851920" y="4788189"/>
            <a:ext cx="1944216" cy="252028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50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Creating a Link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Create the source container first</a:t>
            </a:r>
          </a:p>
          <a:p>
            <a:r>
              <a:rPr lang="en-US" sz="2300" dirty="0" smtClean="0"/>
              <a:t>Create the recipient container and use the –link option</a:t>
            </a:r>
          </a:p>
          <a:p>
            <a:r>
              <a:rPr lang="en-US" sz="2300" dirty="0" smtClean="0"/>
              <a:t>Ex:</a:t>
            </a:r>
          </a:p>
          <a:p>
            <a:pPr lvl="1"/>
            <a:r>
              <a:rPr lang="en-US" sz="2300" dirty="0" smtClean="0"/>
              <a:t>Create the source container using mysql</a:t>
            </a:r>
          </a:p>
          <a:p>
            <a:pPr marL="0" indent="0">
              <a:buNone/>
            </a:pPr>
            <a:r>
              <a:rPr lang="en-US" sz="2300" dirty="0" smtClean="0"/>
              <a:t>        docker run –d --name database mysql</a:t>
            </a:r>
          </a:p>
          <a:p>
            <a:pPr lvl="1"/>
            <a:r>
              <a:rPr lang="en-US" sz="2300" dirty="0" smtClean="0"/>
              <a:t>Create the recipient container and link it to source container 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 docker run –d –P --name portal --link database:db nginx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549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Uses of Linking 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Containers can talk to each other without having to expose ports to the host</a:t>
            </a:r>
          </a:p>
          <a:p>
            <a:r>
              <a:rPr lang="en-US" sz="2400" dirty="0" smtClean="0"/>
              <a:t>Essential for micro service application architecture </a:t>
            </a:r>
          </a:p>
          <a:p>
            <a:r>
              <a:rPr lang="en-US" sz="2400" dirty="0" smtClean="0"/>
              <a:t>Ex :</a:t>
            </a:r>
          </a:p>
          <a:p>
            <a:pPr lvl="1"/>
            <a:r>
              <a:rPr lang="en-US" dirty="0" smtClean="0"/>
              <a:t>Container with Sonarqube</a:t>
            </a:r>
          </a:p>
          <a:p>
            <a:pPr lvl="1"/>
            <a:r>
              <a:rPr lang="en-US" dirty="0" smtClean="0"/>
              <a:t>Container with Jenkins</a:t>
            </a:r>
          </a:p>
          <a:p>
            <a:pPr lvl="1"/>
            <a:r>
              <a:rPr lang="en-US" dirty="0" smtClean="0"/>
              <a:t>Job on Jenkins needs to talk to Sonarqube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085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Inspecting the Container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docker inspect command displays all the details about a container </a:t>
            </a:r>
          </a:p>
          <a:p>
            <a:r>
              <a:rPr lang="en-US" sz="2400" dirty="0" smtClean="0"/>
              <a:t>Output details in JSON array</a:t>
            </a:r>
          </a:p>
          <a:p>
            <a:r>
              <a:rPr lang="en-US" sz="2400" dirty="0" smtClean="0"/>
              <a:t>Use grep to find a specific property</a:t>
            </a:r>
          </a:p>
          <a:p>
            <a:r>
              <a:rPr lang="en-US" sz="2400" dirty="0" smtClean="0"/>
              <a:t>Ex: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To display all the details of the specified container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docker inspect &lt;container name | id&gt;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To display IP address of the specified container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docker inspect &lt;container name | id&gt; | grep IPAddress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285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Copying files to Container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ocker </a:t>
            </a:r>
            <a:r>
              <a:rPr lang="en-US" sz="2400" dirty="0" err="1" smtClean="0"/>
              <a:t>cp</a:t>
            </a:r>
            <a:r>
              <a:rPr lang="en-US" sz="2400" dirty="0" smtClean="0"/>
              <a:t> command can be used to copy files/folders between a container and the local system</a:t>
            </a:r>
          </a:p>
          <a:p>
            <a:r>
              <a:rPr lang="en-US" sz="2400" dirty="0" smtClean="0"/>
              <a:t>Usage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docker </a:t>
            </a:r>
            <a:r>
              <a:rPr lang="en-US" sz="2400" dirty="0" err="1" smtClean="0"/>
              <a:t>cp</a:t>
            </a:r>
            <a:r>
              <a:rPr lang="en-US" sz="2400" dirty="0" smtClean="0"/>
              <a:t> [OPTIONS] </a:t>
            </a:r>
            <a:r>
              <a:rPr lang="en-US" sz="2400" dirty="0" err="1" smtClean="0"/>
              <a:t>container:destination</a:t>
            </a:r>
            <a:r>
              <a:rPr lang="en-US" sz="2400" dirty="0" smtClean="0"/>
              <a:t>/path 		</a:t>
            </a:r>
            <a:r>
              <a:rPr lang="en-US" sz="2400" dirty="0" err="1" smtClean="0"/>
              <a:t>localsystem</a:t>
            </a:r>
            <a:r>
              <a:rPr lang="en-US" sz="2400" dirty="0" smtClean="0"/>
              <a:t>/path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docker </a:t>
            </a:r>
            <a:r>
              <a:rPr lang="en-US" sz="2400" dirty="0" err="1" smtClean="0"/>
              <a:t>cp</a:t>
            </a:r>
            <a:r>
              <a:rPr lang="en-US" sz="2400" dirty="0" smtClean="0"/>
              <a:t> [OPTIONS] </a:t>
            </a:r>
            <a:r>
              <a:rPr lang="en-US" sz="2400" dirty="0" err="1" smtClean="0"/>
              <a:t>localsystem</a:t>
            </a:r>
            <a:r>
              <a:rPr lang="en-US" sz="2400" dirty="0" smtClean="0"/>
              <a:t>/path 			           </a:t>
            </a:r>
            <a:r>
              <a:rPr lang="en-US" sz="2400" dirty="0" err="1" smtClean="0"/>
              <a:t>container:destination</a:t>
            </a:r>
            <a:r>
              <a:rPr lang="en-US" sz="2400" dirty="0" smtClean="0"/>
              <a:t>/path</a:t>
            </a:r>
          </a:p>
          <a:p>
            <a:r>
              <a:rPr lang="en-US" sz="2400" dirty="0" smtClean="0"/>
              <a:t>Options: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--help                      Prints the usage</a:t>
            </a:r>
          </a:p>
          <a:p>
            <a:r>
              <a:rPr lang="en-US" sz="2400" dirty="0" smtClean="0"/>
              <a:t>Ex: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docker </a:t>
            </a:r>
            <a:r>
              <a:rPr lang="en-US" sz="2400" dirty="0" err="1" smtClean="0"/>
              <a:t>cp</a:t>
            </a:r>
            <a:r>
              <a:rPr lang="en-US" sz="2400" dirty="0" smtClean="0"/>
              <a:t> tomcat:/</a:t>
            </a:r>
            <a:r>
              <a:rPr lang="en-US" sz="2400" dirty="0" err="1" smtClean="0"/>
              <a:t>tmp</a:t>
            </a:r>
            <a:r>
              <a:rPr lang="en-US" sz="2400" dirty="0" smtClean="0"/>
              <a:t>/</a:t>
            </a:r>
            <a:r>
              <a:rPr lang="en-US" sz="2400" dirty="0" err="1" smtClean="0"/>
              <a:t>abc</a:t>
            </a:r>
            <a:r>
              <a:rPr lang="en-US" sz="2400" dirty="0" smtClean="0"/>
              <a:t> ./</a:t>
            </a:r>
            <a:r>
              <a:rPr lang="en-US" sz="2400" dirty="0" err="1" smtClean="0"/>
              <a:t>abc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904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r>
              <a:rPr lang="en-US" dirty="0" smtClean="0"/>
              <a:t>References: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docs.docker.com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docs.docker.com/engine/reference/commandline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https://en.wikipedia.org/wiki/Docker_(software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en.wikipedia.org/wiki/Operating-system-level_virtualization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6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Next Step… HVM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One physical server can contain multiple application.</a:t>
            </a:r>
          </a:p>
          <a:p>
            <a:r>
              <a:rPr lang="en-US" sz="2000" dirty="0" smtClean="0"/>
              <a:t>Each application runs in a virtual machine (VM)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1259632" y="2492896"/>
            <a:ext cx="6408712" cy="3969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19672" y="4797152"/>
            <a:ext cx="5760640" cy="12961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619672" y="4797152"/>
            <a:ext cx="5760640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Hypervisor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19672" y="5229200"/>
            <a:ext cx="576064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 Operating Syste</a:t>
            </a:r>
            <a:r>
              <a:rPr lang="en-US" dirty="0">
                <a:solidFill>
                  <a:schemeClr val="tx1"/>
                </a:solidFill>
              </a:rPr>
              <a:t>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1720" y="5805264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203848" y="5805264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355976" y="5805264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508104" y="5780500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835696" y="2636912"/>
            <a:ext cx="1368152" cy="1944216"/>
          </a:xfrm>
          <a:prstGeom prst="rect">
            <a:avLst/>
          </a:prstGeom>
          <a:solidFill>
            <a:srgbClr val="F8BA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779912" y="2657605"/>
            <a:ext cx="1368152" cy="1944216"/>
          </a:xfrm>
          <a:prstGeom prst="rect">
            <a:avLst/>
          </a:prstGeom>
          <a:solidFill>
            <a:srgbClr val="F8BA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760132" y="2657605"/>
            <a:ext cx="1368152" cy="1944216"/>
          </a:xfrm>
          <a:prstGeom prst="rect">
            <a:avLst/>
          </a:prstGeom>
          <a:solidFill>
            <a:srgbClr val="F8BA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2051720" y="3284984"/>
            <a:ext cx="936104" cy="864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Guest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69296" y="3284984"/>
            <a:ext cx="936104" cy="864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Guest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50291" y="3261289"/>
            <a:ext cx="936104" cy="864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Guest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51720" y="2924944"/>
            <a:ext cx="936104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7502" y="2924944"/>
            <a:ext cx="936104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76156" y="2924944"/>
            <a:ext cx="936104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5736" y="415124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121518" y="42117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120172" y="42117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843807" y="6093296"/>
            <a:ext cx="357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Server</a:t>
            </a:r>
            <a:endParaRPr lang="en-I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799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Benefits of VMs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r>
              <a:rPr lang="en-US" dirty="0" smtClean="0"/>
              <a:t>Better resource pooling</a:t>
            </a:r>
          </a:p>
          <a:p>
            <a:pPr lvl="1"/>
            <a:r>
              <a:rPr lang="en-US" dirty="0" smtClean="0"/>
              <a:t>One physical machine is divided into multiple virtual machines</a:t>
            </a:r>
          </a:p>
          <a:p>
            <a:r>
              <a:rPr lang="en-US" dirty="0" smtClean="0"/>
              <a:t>Easier  to scale</a:t>
            </a:r>
          </a:p>
          <a:p>
            <a:r>
              <a:rPr lang="en-US" dirty="0" smtClean="0"/>
              <a:t>VM’s in the cloud</a:t>
            </a:r>
          </a:p>
          <a:p>
            <a:pPr lvl="1"/>
            <a:r>
              <a:rPr lang="en-US" dirty="0" smtClean="0"/>
              <a:t>Rapid elasticity</a:t>
            </a:r>
          </a:p>
          <a:p>
            <a:pPr lvl="1"/>
            <a:r>
              <a:rPr lang="en-US" dirty="0" smtClean="0"/>
              <a:t>Pay as you go model</a:t>
            </a:r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140968"/>
            <a:ext cx="2285714" cy="923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64778"/>
            <a:ext cx="4209524" cy="10666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07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Limitation of VMs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r>
              <a:rPr lang="en-US" dirty="0" smtClean="0"/>
              <a:t>Each VM still requires</a:t>
            </a:r>
          </a:p>
          <a:p>
            <a:pPr lvl="1"/>
            <a:r>
              <a:rPr lang="en-US" dirty="0" smtClean="0"/>
              <a:t>CPU allocation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An entire guest operating system</a:t>
            </a:r>
          </a:p>
          <a:p>
            <a:r>
              <a:rPr lang="en-US" dirty="0" smtClean="0"/>
              <a:t>The more VM’s you run, the more resource you need</a:t>
            </a:r>
          </a:p>
          <a:p>
            <a:r>
              <a:rPr lang="en-US" dirty="0" smtClean="0"/>
              <a:t>Guest OS means wasted resources</a:t>
            </a:r>
          </a:p>
          <a:p>
            <a:r>
              <a:rPr lang="en-US" dirty="0" smtClean="0"/>
              <a:t>Application portability is not guaranteed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060848"/>
            <a:ext cx="1152128" cy="1152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68982"/>
            <a:ext cx="1245655" cy="949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42912"/>
            <a:ext cx="1325274" cy="10330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6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Containers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97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Container based virtualization uses  the kernel on the host’s operating system to run multiple guest instances</a:t>
            </a:r>
          </a:p>
          <a:p>
            <a:endParaRPr lang="en-US" sz="2000" dirty="0"/>
          </a:p>
          <a:p>
            <a:r>
              <a:rPr lang="en-US" sz="2000" dirty="0" smtClean="0"/>
              <a:t>Each guest instance is called container</a:t>
            </a:r>
          </a:p>
          <a:p>
            <a:r>
              <a:rPr lang="en-US" sz="2000" dirty="0" smtClean="0"/>
              <a:t>Each container has its own</a:t>
            </a:r>
          </a:p>
          <a:p>
            <a:pPr lvl="1"/>
            <a:r>
              <a:rPr lang="en-US" sz="1800" dirty="0" smtClean="0"/>
              <a:t>Root file system</a:t>
            </a:r>
          </a:p>
          <a:p>
            <a:pPr lvl="1"/>
            <a:r>
              <a:rPr lang="en-US" sz="1800" dirty="0" smtClean="0"/>
              <a:t>Processes</a:t>
            </a:r>
          </a:p>
          <a:p>
            <a:pPr lvl="1"/>
            <a:r>
              <a:rPr lang="en-US" sz="1800" dirty="0" smtClean="0"/>
              <a:t>Memory</a:t>
            </a:r>
          </a:p>
          <a:p>
            <a:pPr lvl="1"/>
            <a:r>
              <a:rPr lang="en-US" sz="1800" dirty="0" smtClean="0"/>
              <a:t>Devices</a:t>
            </a:r>
          </a:p>
          <a:p>
            <a:pPr lvl="1"/>
            <a:r>
              <a:rPr lang="en-US" sz="1800" dirty="0" smtClean="0"/>
              <a:t>Network Ports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4F3E-F560-4F11-BA63-6636C3697D6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1068</TotalTime>
  <Words>2687</Words>
  <Application>Microsoft Office PowerPoint</Application>
  <PresentationFormat>On-screen Show (4:3)</PresentationFormat>
  <Paragraphs>594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Calibri</vt:lpstr>
      <vt:lpstr>Constantia</vt:lpstr>
      <vt:lpstr>Wingdings</vt:lpstr>
      <vt:lpstr>Wingdings 2</vt:lpstr>
      <vt:lpstr>Flow</vt:lpstr>
      <vt:lpstr>PowerPoint Presentation</vt:lpstr>
      <vt:lpstr>Agenda</vt:lpstr>
      <vt:lpstr>What is Docker?</vt:lpstr>
      <vt:lpstr>Before Docker ( Small History)</vt:lpstr>
      <vt:lpstr>PowerPoint Presentation</vt:lpstr>
      <vt:lpstr>Next Step… HVM</vt:lpstr>
      <vt:lpstr>Benefits of VMs</vt:lpstr>
      <vt:lpstr>Limitation of VMs</vt:lpstr>
      <vt:lpstr>Containers</vt:lpstr>
      <vt:lpstr>PowerPoint Presentation</vt:lpstr>
      <vt:lpstr>Container VS VMs</vt:lpstr>
      <vt:lpstr>Container Visualization </vt:lpstr>
      <vt:lpstr>Docker Engine</vt:lpstr>
      <vt:lpstr>Installation</vt:lpstr>
      <vt:lpstr>PowerPoint Presentation</vt:lpstr>
      <vt:lpstr>Docker Client and Daemon</vt:lpstr>
      <vt:lpstr>Docker Images and Containers</vt:lpstr>
      <vt:lpstr>Benefits of Docker</vt:lpstr>
      <vt:lpstr>Why Developers care?</vt:lpstr>
      <vt:lpstr>Why We(DevOps) care?</vt:lpstr>
      <vt:lpstr>Intro to Docker Images</vt:lpstr>
      <vt:lpstr>Local Images</vt:lpstr>
      <vt:lpstr>Creating a Docker Container</vt:lpstr>
      <vt:lpstr>PowerPoint Presentation</vt:lpstr>
      <vt:lpstr>Find the Docker Containers</vt:lpstr>
      <vt:lpstr>Docker Logs</vt:lpstr>
      <vt:lpstr>Docker Stop</vt:lpstr>
      <vt:lpstr>Docker Start</vt:lpstr>
      <vt:lpstr>Docker Exec</vt:lpstr>
      <vt:lpstr>Deleting Containers</vt:lpstr>
      <vt:lpstr>Deleting Docker Image</vt:lpstr>
      <vt:lpstr>Building Docker Images</vt:lpstr>
      <vt:lpstr>Docker Commit</vt:lpstr>
      <vt:lpstr>Image Layers</vt:lpstr>
      <vt:lpstr>The Container Writable Layer</vt:lpstr>
      <vt:lpstr>Dockerfile</vt:lpstr>
      <vt:lpstr>README.md and .dockerignore files</vt:lpstr>
      <vt:lpstr>Dockerfile Instructions</vt:lpstr>
      <vt:lpstr>Docker Build</vt:lpstr>
      <vt:lpstr>RUN Instruction</vt:lpstr>
      <vt:lpstr>CMD Instruction</vt:lpstr>
      <vt:lpstr>Entrypoint Instruction</vt:lpstr>
      <vt:lpstr>ENV Instruction</vt:lpstr>
      <vt:lpstr>COPY Instruction</vt:lpstr>
      <vt:lpstr>ADD Instruction</vt:lpstr>
      <vt:lpstr>EXPOSE Instruction</vt:lpstr>
      <vt:lpstr>Dockerfile for Tomcat</vt:lpstr>
      <vt:lpstr> docker push</vt:lpstr>
      <vt:lpstr>docker pull</vt:lpstr>
      <vt:lpstr>Managing Images and Containers</vt:lpstr>
      <vt:lpstr>Volumes</vt:lpstr>
      <vt:lpstr>Volumes in Dockerfile</vt:lpstr>
      <vt:lpstr>Uses of Volumes</vt:lpstr>
      <vt:lpstr>Linking Containers</vt:lpstr>
      <vt:lpstr>Creating a Link</vt:lpstr>
      <vt:lpstr>Uses of Linking </vt:lpstr>
      <vt:lpstr>Inspecting the Container</vt:lpstr>
      <vt:lpstr>Copying files to Container</vt:lpstr>
      <vt:lpstr>PowerPoint Presentation</vt:lpstr>
      <vt:lpstr>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Shrinidhi</dc:creator>
  <cp:lastModifiedBy>Ks, Shrinidhi</cp:lastModifiedBy>
  <cp:revision>109</cp:revision>
  <dcterms:created xsi:type="dcterms:W3CDTF">2016-07-10T06:40:44Z</dcterms:created>
  <dcterms:modified xsi:type="dcterms:W3CDTF">2016-07-18T02:55:10Z</dcterms:modified>
</cp:coreProperties>
</file>