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7"/>
  </p:notesMasterIdLst>
  <p:handoutMasterIdLst>
    <p:handoutMasterId r:id="rId18"/>
  </p:handoutMasterIdLst>
  <p:sldIdLst>
    <p:sldId id="313" r:id="rId2"/>
    <p:sldId id="314" r:id="rId3"/>
    <p:sldId id="315" r:id="rId4"/>
    <p:sldId id="316" r:id="rId5"/>
    <p:sldId id="317" r:id="rId6"/>
    <p:sldId id="318" r:id="rId7"/>
    <p:sldId id="328" r:id="rId8"/>
    <p:sldId id="319" r:id="rId9"/>
    <p:sldId id="320" r:id="rId10"/>
    <p:sldId id="321" r:id="rId11"/>
    <p:sldId id="327" r:id="rId12"/>
    <p:sldId id="322" r:id="rId13"/>
    <p:sldId id="324" r:id="rId14"/>
    <p:sldId id="325" r:id="rId15"/>
    <p:sldId id="326" r:id="rId16"/>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2">
          <p15:clr>
            <a:srgbClr val="A4A3A4"/>
          </p15:clr>
        </p15:guide>
        <p15:guide id="2" orient="horz" pos="4067">
          <p15:clr>
            <a:srgbClr val="A4A3A4"/>
          </p15:clr>
        </p15:guide>
        <p15:guide id="3" orient="horz" pos="2163">
          <p15:clr>
            <a:srgbClr val="A4A3A4"/>
          </p15:clr>
        </p15:guide>
        <p15:guide id="4" orient="horz" pos="4217">
          <p15:clr>
            <a:srgbClr val="A4A3A4"/>
          </p15:clr>
        </p15:guide>
        <p15:guide id="5" orient="horz" pos="810">
          <p15:clr>
            <a:srgbClr val="A4A3A4"/>
          </p15:clr>
        </p15:guide>
        <p15:guide id="6" orient="horz" pos="733">
          <p15:clr>
            <a:srgbClr val="A4A3A4"/>
          </p15:clr>
        </p15:guide>
        <p15:guide id="7" orient="horz" pos="4141">
          <p15:clr>
            <a:srgbClr val="A4A3A4"/>
          </p15:clr>
        </p15:guide>
        <p15:guide id="8" pos="2880">
          <p15:clr>
            <a:srgbClr val="A4A3A4"/>
          </p15:clr>
        </p15:guide>
        <p15:guide id="9" pos="288">
          <p15:clr>
            <a:srgbClr val="A4A3A4"/>
          </p15:clr>
        </p15:guide>
        <p15:guide id="10" pos="5501">
          <p15:clr>
            <a:srgbClr val="A4A3A4"/>
          </p15:clr>
        </p15:guide>
        <p15:guide id="11" pos="2824">
          <p15:clr>
            <a:srgbClr val="A4A3A4"/>
          </p15:clr>
        </p15:guide>
        <p15:guide id="12" pos="3151">
          <p15:clr>
            <a:srgbClr val="A4A3A4"/>
          </p15:clr>
        </p15:guide>
        <p15:guide id="13" pos="4172">
          <p15:clr>
            <a:srgbClr val="A4A3A4"/>
          </p15:clr>
        </p15:guide>
        <p15:guide id="14" pos="1585">
          <p15:clr>
            <a:srgbClr val="A4A3A4"/>
          </p15:clr>
        </p15:guide>
        <p15:guide id="15" pos="3606">
          <p15:clr>
            <a:srgbClr val="A4A3A4"/>
          </p15:clr>
        </p15:guide>
        <p15:guide id="16" orient="horz" pos="646">
          <p15:clr>
            <a:srgbClr val="A4A3A4"/>
          </p15:clr>
        </p15:guide>
        <p15:guide id="17" orient="horz" pos="4034">
          <p15:clr>
            <a:srgbClr val="A4A3A4"/>
          </p15:clr>
        </p15:guide>
        <p15:guide id="18" orient="horz" pos="2159">
          <p15:clr>
            <a:srgbClr val="A4A3A4"/>
          </p15:clr>
        </p15:guide>
        <p15:guide id="19" orient="horz" pos="4187">
          <p15:clr>
            <a:srgbClr val="A4A3A4"/>
          </p15:clr>
        </p15:guide>
        <p15:guide id="20" orient="horz" pos="901">
          <p15:clr>
            <a:srgbClr val="A4A3A4"/>
          </p15:clr>
        </p15:guide>
        <p15:guide id="21" pos="3022">
          <p15:clr>
            <a:srgbClr val="A4A3A4"/>
          </p15:clr>
        </p15:guide>
        <p15:guide id="22" pos="2734">
          <p15:clr>
            <a:srgbClr val="A4A3A4"/>
          </p15:clr>
        </p15:guide>
        <p15:guide id="23" pos="5472">
          <p15:clr>
            <a:srgbClr val="A4A3A4"/>
          </p15:clr>
        </p15:guide>
        <p15:guide id="24" pos="3581">
          <p15:clr>
            <a:srgbClr val="A4A3A4"/>
          </p15:clr>
        </p15:guide>
        <p15:guide id="25" orient="horz" pos="4069">
          <p15:clr>
            <a:srgbClr val="A4A3A4"/>
          </p15:clr>
        </p15:guide>
        <p15:guide id="26" orient="horz" pos="579">
          <p15:clr>
            <a:srgbClr val="A4A3A4"/>
          </p15:clr>
        </p15:guide>
        <p15:guide id="27" orient="horz" pos="527">
          <p15:clr>
            <a:srgbClr val="A4A3A4"/>
          </p15:clr>
        </p15:guide>
        <p15:guide id="28" orient="horz" pos="4199">
          <p15:clr>
            <a:srgbClr val="A4A3A4"/>
          </p15:clr>
        </p15:guide>
        <p15:guide id="29" orient="horz" pos="682">
          <p15:clr>
            <a:srgbClr val="A4A3A4"/>
          </p15:clr>
        </p15:guide>
        <p15:guide id="30" orient="horz" pos="4028">
          <p15:clr>
            <a:srgbClr val="A4A3A4"/>
          </p15:clr>
        </p15:guide>
        <p15:guide id="31" orient="horz" pos="233">
          <p15:clr>
            <a:srgbClr val="A4A3A4"/>
          </p15:clr>
        </p15:guide>
        <p15:guide id="32" pos="35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66"/>
    <a:srgbClr val="FF0000"/>
    <a:srgbClr val="008899"/>
    <a:srgbClr val="000000"/>
    <a:srgbClr val="EDCAED"/>
    <a:srgbClr val="C85FC8"/>
    <a:srgbClr val="722772"/>
    <a:srgbClr val="869ECC"/>
    <a:srgbClr val="AAACAE"/>
    <a:srgbClr val="6AB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napToObjects="1" showGuides="1">
      <p:cViewPr varScale="1">
        <p:scale>
          <a:sx n="92" d="100"/>
          <a:sy n="92" d="100"/>
        </p:scale>
        <p:origin x="1374" y="90"/>
      </p:cViewPr>
      <p:guideLst>
        <p:guide orient="horz" pos="662"/>
        <p:guide orient="horz" pos="4067"/>
        <p:guide orient="horz" pos="2163"/>
        <p:guide orient="horz" pos="4217"/>
        <p:guide orient="horz" pos="810"/>
        <p:guide orient="horz" pos="733"/>
        <p:guide orient="horz" pos="4141"/>
        <p:guide pos="2880"/>
        <p:guide pos="288"/>
        <p:guide pos="5501"/>
        <p:guide pos="2824"/>
        <p:guide pos="3151"/>
        <p:guide pos="4172"/>
        <p:guide pos="1585"/>
        <p:guide pos="3606"/>
        <p:guide orient="horz" pos="646"/>
        <p:guide orient="horz" pos="4034"/>
        <p:guide orient="horz" pos="2159"/>
        <p:guide orient="horz" pos="4187"/>
        <p:guide orient="horz" pos="901"/>
        <p:guide pos="3022"/>
        <p:guide pos="2734"/>
        <p:guide pos="5472"/>
        <p:guide pos="3581"/>
        <p:guide orient="horz" pos="4069"/>
        <p:guide orient="horz" pos="579"/>
        <p:guide orient="horz" pos="527"/>
        <p:guide orient="horz" pos="4199"/>
        <p:guide orient="horz" pos="682"/>
        <p:guide orient="horz" pos="4028"/>
        <p:guide orient="horz" pos="233"/>
        <p:guide pos="357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07/07/2016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7/7/2016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500A6-192B-419A-8C8E-D6462381C1C1}" type="slidenum">
              <a:rPr lang="en-US" smtClean="0"/>
              <a:t>5</a:t>
            </a:fld>
            <a:endParaRPr lang="en-US"/>
          </a:p>
        </p:txBody>
      </p:sp>
    </p:spTree>
    <p:extLst>
      <p:ext uri="{BB962C8B-B14F-4D97-AF65-F5344CB8AC3E}">
        <p14:creationId xmlns:p14="http://schemas.microsoft.com/office/powerpoint/2010/main" val="145853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500A6-192B-419A-8C8E-D6462381C1C1}" type="slidenum">
              <a:rPr lang="en-US" smtClean="0"/>
              <a:t>8</a:t>
            </a:fld>
            <a:endParaRPr lang="en-US"/>
          </a:p>
        </p:txBody>
      </p:sp>
    </p:spTree>
    <p:extLst>
      <p:ext uri="{BB962C8B-B14F-4D97-AF65-F5344CB8AC3E}">
        <p14:creationId xmlns:p14="http://schemas.microsoft.com/office/powerpoint/2010/main" val="1227552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6854" r="11719"/>
          <a:stretch/>
        </p:blipFill>
        <p:spPr>
          <a:xfrm>
            <a:off x="1" y="-42595"/>
            <a:ext cx="9144000" cy="6900595"/>
          </a:xfrm>
          <a:prstGeom prst="rect">
            <a:avLst/>
          </a:prstGeom>
        </p:spPr>
      </p:pic>
      <p:grpSp>
        <p:nvGrpSpPr>
          <p:cNvPr id="13" name="Group 12"/>
          <p:cNvGrpSpPr/>
          <p:nvPr userDrawn="1"/>
        </p:nvGrpSpPr>
        <p:grpSpPr>
          <a:xfrm>
            <a:off x="5683740" y="2394673"/>
            <a:ext cx="3074395" cy="2060440"/>
            <a:chOff x="5701703" y="682760"/>
            <a:chExt cx="3074395" cy="2060440"/>
          </a:xfrm>
        </p:grpSpPr>
        <p:sp>
          <p:nvSpPr>
            <p:cNvPr id="14" name="Freeform 13"/>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2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6" name="Group 15"/>
          <p:cNvGrpSpPr/>
          <p:nvPr userDrawn="1"/>
        </p:nvGrpSpPr>
        <p:grpSpPr>
          <a:xfrm>
            <a:off x="460377" y="293779"/>
            <a:ext cx="2183719" cy="635721"/>
            <a:chOff x="448031" y="5788818"/>
            <a:chExt cx="2183719" cy="635721"/>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8" name="Freeform 17"/>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2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sp>
        <p:nvSpPr>
          <p:cNvPr id="33" name="Title 1"/>
          <p:cNvSpPr>
            <a:spLocks noGrp="1"/>
          </p:cNvSpPr>
          <p:nvPr>
            <p:ph type="ctrTitle" hasCustomPrompt="1"/>
          </p:nvPr>
        </p:nvSpPr>
        <p:spPr>
          <a:xfrm>
            <a:off x="466560" y="3437057"/>
            <a:ext cx="4330865" cy="996950"/>
          </a:xfrm>
          <a:prstGeom prst="rect">
            <a:avLst/>
          </a:prstGeom>
        </p:spPr>
        <p:txBody>
          <a:bodyPr lIns="0" tIns="0" anchor="b" anchorCtr="0">
            <a:noAutofit/>
          </a:bodyPr>
          <a:lstStyle>
            <a:lvl1pPr algn="l">
              <a:lnSpc>
                <a:spcPct val="100000"/>
              </a:lnSpc>
              <a:spcAft>
                <a:spcPts val="0"/>
              </a:spcAft>
              <a:defRPr sz="3600" b="1" spc="0" baseline="0">
                <a:solidFill>
                  <a:schemeClr val="bg1"/>
                </a:solidFill>
                <a:latin typeface="+mj-lt"/>
                <a:cs typeface="Arial" pitchFamily="34" charset="0"/>
              </a:defRPr>
            </a:lvl1pPr>
          </a:lstStyle>
          <a:p>
            <a:r>
              <a:rPr lang="en-US" dirty="0" smtClean="0"/>
              <a:t>Click to edit presentation title</a:t>
            </a:r>
            <a:endParaRPr lang="en-GB" dirty="0"/>
          </a:p>
        </p:txBody>
      </p:sp>
      <p:sp>
        <p:nvSpPr>
          <p:cNvPr id="34" name="Text Placeholder 32"/>
          <p:cNvSpPr>
            <a:spLocks noGrp="1"/>
          </p:cNvSpPr>
          <p:nvPr>
            <p:ph type="body" sz="quarter" idx="10" hasCustomPrompt="1"/>
          </p:nvPr>
        </p:nvSpPr>
        <p:spPr>
          <a:xfrm>
            <a:off x="466560" y="4585647"/>
            <a:ext cx="4330863" cy="467562"/>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smtClean="0"/>
              <a:t>Click to edit subtitle</a:t>
            </a:r>
          </a:p>
        </p:txBody>
      </p:sp>
      <p:pic>
        <p:nvPicPr>
          <p:cNvPr id="22" name="Picture 21"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01276" y="6229751"/>
            <a:ext cx="4693923" cy="228600"/>
          </a:xfrm>
          <a:prstGeom prst="rect">
            <a:avLst/>
          </a:prstGeom>
        </p:spPr>
      </p:pic>
    </p:spTree>
    <p:extLst>
      <p:ext uri="{BB962C8B-B14F-4D97-AF65-F5344CB8AC3E}">
        <p14:creationId xmlns:p14="http://schemas.microsoft.com/office/powerpoint/2010/main" val="8054485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3" name="Text Placeholder 10"/>
          <p:cNvSpPr>
            <a:spLocks noGrp="1"/>
          </p:cNvSpPr>
          <p:nvPr>
            <p:ph type="body" idx="12"/>
          </p:nvPr>
        </p:nvSpPr>
        <p:spPr>
          <a:xfrm>
            <a:off x="457200" y="1168400"/>
            <a:ext cx="8229600" cy="4918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232"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idx="12"/>
          </p:nvPr>
        </p:nvSpPr>
        <p:spPr>
          <a:xfrm>
            <a:off x="457200" y="1168400"/>
            <a:ext cx="8229600" cy="4918056"/>
          </a:xfrm>
        </p:spPr>
        <p:txBody>
          <a:bodyPr/>
          <a:lstStyle>
            <a:lvl1pPr marL="0" indent="0">
              <a:buNone/>
              <a:defRPr b="0">
                <a:solidFill>
                  <a:srgbClr val="FF0000"/>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
        <p:nvSpPr>
          <p:cNvPr id="15" name="Text Placeholder 10"/>
          <p:cNvSpPr>
            <a:spLocks noGrp="1"/>
          </p:cNvSpPr>
          <p:nvPr>
            <p:ph type="body" idx="13"/>
          </p:nvPr>
        </p:nvSpPr>
        <p:spPr>
          <a:xfrm>
            <a:off x="457200" y="1168400"/>
            <a:ext cx="3883025" cy="4918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ext Placeholder 10"/>
          <p:cNvSpPr>
            <a:spLocks noGrp="1"/>
          </p:cNvSpPr>
          <p:nvPr>
            <p:ph type="body" idx="14"/>
          </p:nvPr>
        </p:nvSpPr>
        <p:spPr>
          <a:xfrm>
            <a:off x="4803775" y="1168400"/>
            <a:ext cx="3883025" cy="4918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2">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
        <p:nvSpPr>
          <p:cNvPr id="16" name="Text Placeholder 10"/>
          <p:cNvSpPr>
            <a:spLocks noGrp="1"/>
          </p:cNvSpPr>
          <p:nvPr>
            <p:ph type="body" idx="13"/>
          </p:nvPr>
        </p:nvSpPr>
        <p:spPr>
          <a:xfrm>
            <a:off x="457200" y="1168400"/>
            <a:ext cx="3883025" cy="4918056"/>
          </a:xfrm>
        </p:spPr>
        <p:txBody>
          <a:bodyPr/>
          <a:lstStyle>
            <a:lvl1pPr marL="0" indent="0">
              <a:buNone/>
              <a:defRPr b="0">
                <a:solidFill>
                  <a:srgbClr val="FF0000"/>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Text Placeholder 10"/>
          <p:cNvSpPr>
            <a:spLocks noGrp="1"/>
          </p:cNvSpPr>
          <p:nvPr>
            <p:ph type="body" idx="14"/>
          </p:nvPr>
        </p:nvSpPr>
        <p:spPr>
          <a:xfrm>
            <a:off x="4803775" y="1168400"/>
            <a:ext cx="3883025" cy="4918056"/>
          </a:xfrm>
        </p:spPr>
        <p:txBody>
          <a:bodyPr/>
          <a:lstStyle>
            <a:lvl1pPr marL="0" indent="0">
              <a:buNone/>
              <a:defRPr b="0">
                <a:solidFill>
                  <a:srgbClr val="FF0000"/>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dirty="0">
              <a:solidFill>
                <a:schemeClr val="bg1">
                  <a:lumMod val="50000"/>
                </a:schemeClr>
              </a:solidFill>
            </a:endParaRPr>
          </a:p>
        </p:txBody>
      </p:sp>
      <p:sp>
        <p:nvSpPr>
          <p:cNvPr id="5" name="Footer Placeholder 8"/>
          <p:cNvSpPr txBox="1">
            <a:spLocks/>
          </p:cNvSpPr>
          <p:nvPr userDrawn="1"/>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7F7F7F"/>
                </a:solidFill>
              </a:rPr>
              <a:t>Copyright © 2015 Accenture  All rights reserved.</a:t>
            </a:r>
            <a:endParaRPr lang="en-US" sz="900" dirty="0">
              <a:solidFill>
                <a:srgbClr val="7F7F7F"/>
              </a:solidFill>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
    <p:bg>
      <p:bgPr>
        <a:solidFill>
          <a:srgbClr val="002266"/>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66561" y="3438971"/>
            <a:ext cx="8232775"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Master Divider Slide Headline</a:t>
            </a:r>
            <a:endParaRPr lang="en-GB" dirty="0"/>
          </a:p>
        </p:txBody>
      </p:sp>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rgbClr val="FFFFFF"/>
                </a:solidFill>
              </a:rPr>
              <a:pPr algn="r"/>
              <a:t>‹#›</a:t>
            </a:fld>
            <a:endParaRPr lang="en-GB" sz="1100" dirty="0">
              <a:solidFill>
                <a:srgbClr val="FFFFFF"/>
              </a:solidFill>
            </a:endParaRP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67170" y="111301"/>
            <a:ext cx="8225765" cy="786122"/>
          </a:xfrm>
          <a:prstGeom prst="rect">
            <a:avLst/>
          </a:prstGeom>
        </p:spPr>
        <p:txBody>
          <a:bodyPr vert="horz" lIns="0" tIns="0" rIns="0" bIns="0" rtlCol="0" anchor="b" anchorCtr="0">
            <a:noAutofit/>
          </a:bodyPr>
          <a:lstStyle/>
          <a:p>
            <a:r>
              <a:rPr lang="en-US" dirty="0" smtClean="0"/>
              <a:t>Master Title Slide Headline</a:t>
            </a:r>
            <a:endParaRPr lang="en-CA" dirty="0"/>
          </a:p>
        </p:txBody>
      </p:sp>
      <p:cxnSp>
        <p:nvCxnSpPr>
          <p:cNvPr id="19" name="Straight Connector 18"/>
          <p:cNvCxnSpPr/>
          <p:nvPr/>
        </p:nvCxnSpPr>
        <p:spPr>
          <a:xfrm>
            <a:off x="463816" y="919163"/>
            <a:ext cx="8686006"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Text Placeholder 19"/>
          <p:cNvSpPr>
            <a:spLocks noGrp="1"/>
          </p:cNvSpPr>
          <p:nvPr>
            <p:ph type="body" idx="1"/>
          </p:nvPr>
        </p:nvSpPr>
        <p:spPr>
          <a:xfrm>
            <a:off x="467170" y="1082675"/>
            <a:ext cx="8229600" cy="4525963"/>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TextBox 2"/>
          <p:cNvSpPr txBox="1"/>
          <p:nvPr/>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dirty="0">
              <a:solidFill>
                <a:schemeClr val="bg1">
                  <a:lumMod val="50000"/>
                </a:schemeClr>
              </a:solidFill>
            </a:endParaRPr>
          </a:p>
        </p:txBody>
      </p:sp>
      <p:sp>
        <p:nvSpPr>
          <p:cNvPr id="8" name="Footer Placeholder 8"/>
          <p:cNvSpPr txBox="1">
            <a:spLocks/>
          </p:cNvSpPr>
          <p:nvPr/>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7F7F7F"/>
                </a:solidFill>
              </a:rPr>
              <a:t>Copyright © 2015 Accenture  All rights reserved.</a:t>
            </a:r>
            <a:endParaRPr lang="en-US" sz="900" dirty="0">
              <a:solidFill>
                <a:srgbClr val="7F7F7F"/>
              </a:solidFill>
            </a:endParaRPr>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0" r:id="rId8"/>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2600" b="1" kern="1200">
          <a:solidFill>
            <a:srgbClr val="000000"/>
          </a:solidFill>
          <a:latin typeface="Arial" pitchFamily="34" charset="0"/>
          <a:ea typeface="+mj-ea"/>
          <a:cs typeface="Arial" pitchFamily="34" charset="0"/>
        </a:defRPr>
      </a:lvl1pPr>
    </p:titleStyle>
    <p:body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0"/>
        </a:spcBef>
        <a:spcAft>
          <a:spcPts val="40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r>
              <a:rPr lang="en-AU" dirty="0" smtClean="0"/>
              <a:t>Chef - basics</a:t>
            </a:r>
            <a:endParaRPr lang="en-AU" dirty="0"/>
          </a:p>
        </p:txBody>
      </p:sp>
      <p:sp>
        <p:nvSpPr>
          <p:cNvPr id="4" name="Text Placeholder 3"/>
          <p:cNvSpPr>
            <a:spLocks noGrp="1"/>
          </p:cNvSpPr>
          <p:nvPr>
            <p:ph type="body" sz="quarter" idx="10"/>
          </p:nvPr>
        </p:nvSpPr>
        <p:spPr/>
        <p:txBody>
          <a:bodyPr/>
          <a:lstStyle/>
          <a:p>
            <a:r>
              <a:rPr lang="en-GB" dirty="0" smtClean="0"/>
              <a:t>Presented By – Nidhi Mehta</a:t>
            </a:r>
            <a:endParaRPr lang="en-GB" dirty="0"/>
          </a:p>
        </p:txBody>
      </p:sp>
    </p:spTree>
    <p:extLst>
      <p:ext uri="{BB962C8B-B14F-4D97-AF65-F5344CB8AC3E}">
        <p14:creationId xmlns:p14="http://schemas.microsoft.com/office/powerpoint/2010/main" val="1241035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Run Lists, &amp; Attributes</a:t>
            </a:r>
            <a:endParaRPr lang="en-US" dirty="0"/>
          </a:p>
        </p:txBody>
      </p:sp>
      <p:pic>
        <p:nvPicPr>
          <p:cNvPr id="2050" name="Picture 2" descr="http://wiki.opscode.com/download/attachments/19923532/chef-basics-roles.png?version=1&amp;modificationDate=13198418760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676399"/>
            <a:ext cx="4133850" cy="2819401"/>
          </a:xfrm>
          <a:prstGeom prst="rect">
            <a:avLst/>
          </a:prstGeom>
          <a:noFill/>
          <a:extLst>
            <a:ext uri="{909E8E84-426E-40DD-AFC4-6F175D3DCCD1}">
              <a14:hiddenFill xmlns:a14="http://schemas.microsoft.com/office/drawing/2010/main">
                <a:solidFill>
                  <a:srgbClr val="FFFFFF"/>
                </a:solidFill>
              </a14:hiddenFill>
            </a:ext>
          </a:extLst>
        </p:spPr>
      </p:pic>
      <p:sp>
        <p:nvSpPr>
          <p:cNvPr id="5" name="AcnBodyText_ID_13"/>
          <p:cNvSpPr>
            <a:spLocks noGrp="1" noChangeArrowheads="1"/>
          </p:cNvSpPr>
          <p:nvPr>
            <p:custDataLst>
              <p:tags r:id="rId1"/>
            </p:custDataLst>
          </p:nvPr>
        </p:nvSpPr>
        <p:spPr bwMode="gray">
          <a:xfrm>
            <a:off x="381000" y="4572000"/>
            <a:ext cx="8686800" cy="886397"/>
          </a:xfrm>
          <a:prstGeom prst="rect">
            <a:avLst/>
          </a:prstGeom>
          <a:noFill/>
          <a:ln w="12700">
            <a:noFill/>
            <a:miter lim="800000"/>
            <a:headEnd/>
            <a:tailEnd/>
          </a:ln>
          <a:effectLst/>
        </p:spPr>
        <p:txBody>
          <a:bodyPr vert="horz" wrap="square" lIns="0" tIns="0" rIns="0" bIns="0" numCol="1" anchor="t" anchorCtr="0" compatLnSpc="1">
            <a:prstTxWarp prst="textNoShape">
              <a:avLst/>
            </a:prstTxWarp>
            <a:spAutoFit/>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a:lnSpc>
                <a:spcPct val="100000"/>
              </a:lnSpc>
              <a:spcBef>
                <a:spcPct val="20000"/>
              </a:spcBef>
            </a:pPr>
            <a:r>
              <a:rPr lang="en-US" sz="1800" dirty="0">
                <a:solidFill>
                  <a:srgbClr val="FF0000"/>
                </a:solidFill>
                <a:latin typeface="Calibri" panose="020F0502020204030204" pitchFamily="34" charset="0"/>
              </a:rPr>
              <a:t>Roles</a:t>
            </a:r>
            <a:r>
              <a:rPr lang="en-US" sz="1800" dirty="0">
                <a:latin typeface="Calibri" panose="020F0502020204030204" pitchFamily="34" charset="0"/>
              </a:rPr>
              <a:t> contain a run list (just like a node) and attributes pertaining to a specific function</a:t>
            </a:r>
            <a:r>
              <a:rPr lang="en-US" sz="1800" dirty="0" smtClean="0">
                <a:latin typeface="Calibri" panose="020F0502020204030204" pitchFamily="34" charset="0"/>
              </a:rPr>
              <a:t>.</a:t>
            </a:r>
          </a:p>
          <a:p>
            <a:pPr>
              <a:lnSpc>
                <a:spcPct val="100000"/>
              </a:lnSpc>
              <a:spcBef>
                <a:spcPct val="20000"/>
              </a:spcBef>
            </a:pPr>
            <a:r>
              <a:rPr lang="en-US" sz="1800" dirty="0" smtClean="0">
                <a:solidFill>
                  <a:srgbClr val="FF0000"/>
                </a:solidFill>
                <a:latin typeface="Calibri" panose="020F0502020204030204" pitchFamily="34" charset="0"/>
              </a:rPr>
              <a:t>Environments</a:t>
            </a:r>
            <a:r>
              <a:rPr lang="en-US" sz="1800" dirty="0" smtClean="0">
                <a:latin typeface="Calibri" panose="020F0502020204030204" pitchFamily="34" charset="0"/>
              </a:rPr>
              <a:t> </a:t>
            </a:r>
            <a:r>
              <a:rPr lang="en-US" sz="1800" dirty="0">
                <a:latin typeface="Calibri" panose="020F0502020204030204" pitchFamily="34" charset="0"/>
              </a:rPr>
              <a:t>in Chef provide a mechanism for managing different environments such as production, staging, development, and testing, </a:t>
            </a:r>
            <a:r>
              <a:rPr lang="en-US" sz="1800" dirty="0" smtClean="0">
                <a:latin typeface="Calibri" panose="020F0502020204030204" pitchFamily="34" charset="0"/>
              </a:rPr>
              <a:t>etc. </a:t>
            </a:r>
            <a:r>
              <a:rPr lang="en-US" sz="1800" dirty="0">
                <a:latin typeface="Calibri" panose="020F0502020204030204" pitchFamily="34" charset="0"/>
              </a:rPr>
              <a:t>within one Chef Server </a:t>
            </a:r>
            <a:r>
              <a:rPr lang="en-US" sz="1800" dirty="0" smtClean="0">
                <a:latin typeface="Calibri" panose="020F0502020204030204" pitchFamily="34" charset="0"/>
              </a:rPr>
              <a:t>organization</a:t>
            </a:r>
            <a:r>
              <a:rPr lang="en-US" sz="1800" dirty="0">
                <a:latin typeface="Calibri" panose="020F0502020204030204" pitchFamily="34" charset="0"/>
              </a:rPr>
              <a:t>.</a:t>
            </a:r>
            <a:endParaRPr lang="en-US" sz="1800" dirty="0" smtClean="0">
              <a:latin typeface="Calibri" panose="020F0502020204030204" pitchFamily="34" charset="0"/>
            </a:endParaRPr>
          </a:p>
        </p:txBody>
      </p:sp>
    </p:spTree>
    <p:extLst>
      <p:ext uri="{BB962C8B-B14F-4D97-AF65-F5344CB8AC3E}">
        <p14:creationId xmlns:p14="http://schemas.microsoft.com/office/powerpoint/2010/main" val="1569871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Precedence</a:t>
            </a:r>
            <a:endParaRPr lang="en-US" dirty="0"/>
          </a:p>
        </p:txBody>
      </p:sp>
      <p:pic>
        <p:nvPicPr>
          <p:cNvPr id="4" name="Picture 3"/>
          <p:cNvPicPr>
            <a:picLocks noChangeAspect="1"/>
          </p:cNvPicPr>
          <p:nvPr/>
        </p:nvPicPr>
        <p:blipFill>
          <a:blip r:embed="rId2"/>
          <a:stretch>
            <a:fillRect/>
          </a:stretch>
        </p:blipFill>
        <p:spPr>
          <a:xfrm>
            <a:off x="467170" y="1584774"/>
            <a:ext cx="5966546" cy="4716879"/>
          </a:xfrm>
          <a:prstGeom prst="rect">
            <a:avLst/>
          </a:prstGeom>
        </p:spPr>
      </p:pic>
    </p:spTree>
    <p:extLst>
      <p:ext uri="{BB962C8B-B14F-4D97-AF65-F5344CB8AC3E}">
        <p14:creationId xmlns:p14="http://schemas.microsoft.com/office/powerpoint/2010/main" val="1988957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&amp; Data Bags</a:t>
            </a:r>
            <a:endParaRPr lang="en-US" dirty="0"/>
          </a:p>
        </p:txBody>
      </p:sp>
      <p:sp>
        <p:nvSpPr>
          <p:cNvPr id="3" name="Content Placeholder 2"/>
          <p:cNvSpPr>
            <a:spLocks noGrp="1"/>
          </p:cNvSpPr>
          <p:nvPr>
            <p:ph idx="4294967295"/>
          </p:nvPr>
        </p:nvSpPr>
        <p:spPr>
          <a:xfrm>
            <a:off x="386058" y="1698025"/>
            <a:ext cx="8565405" cy="4789559"/>
          </a:xfrm>
          <a:prstGeom prst="rect">
            <a:avLst/>
          </a:prstGeom>
        </p:spPr>
        <p:txBody>
          <a:bodyPr/>
          <a:lstStyle/>
          <a:p>
            <a:r>
              <a:rPr lang="en-US" sz="1800" dirty="0">
                <a:solidFill>
                  <a:srgbClr val="FF0000"/>
                </a:solidFill>
                <a:latin typeface="Calibri" panose="020F0502020204030204" pitchFamily="34" charset="0"/>
              </a:rPr>
              <a:t>Search</a:t>
            </a:r>
            <a:r>
              <a:rPr lang="en-US" sz="1800" dirty="0">
                <a:latin typeface="Calibri" panose="020F0502020204030204" pitchFamily="34" charset="0"/>
              </a:rPr>
              <a:t> allows you to query information about your infrastructure from within a recipe or via knife</a:t>
            </a:r>
            <a:r>
              <a:rPr lang="en-US" sz="1800" dirty="0" smtClean="0">
                <a:latin typeface="Calibri" panose="020F0502020204030204" pitchFamily="34" charset="0"/>
              </a:rPr>
              <a:t>.</a:t>
            </a:r>
          </a:p>
          <a:p>
            <a:endParaRPr lang="en-US" sz="1800" dirty="0">
              <a:latin typeface="Calibri" panose="020F0502020204030204" pitchFamily="34" charset="0"/>
            </a:endParaRPr>
          </a:p>
          <a:p>
            <a:endParaRPr lang="en-US" sz="1800" dirty="0" smtClean="0">
              <a:latin typeface="Calibri" panose="020F0502020204030204" pitchFamily="34" charset="0"/>
            </a:endParaRPr>
          </a:p>
          <a:p>
            <a:endParaRPr lang="en-US" sz="1800" dirty="0">
              <a:latin typeface="Calibri" panose="020F0502020204030204" pitchFamily="34" charset="0"/>
            </a:endParaRPr>
          </a:p>
          <a:p>
            <a:endParaRPr lang="en-US" sz="1800" dirty="0" smtClean="0">
              <a:latin typeface="Calibri" panose="020F0502020204030204" pitchFamily="34" charset="0"/>
            </a:endParaRPr>
          </a:p>
          <a:p>
            <a:endParaRPr lang="en-US" sz="1800" dirty="0">
              <a:latin typeface="Calibri" panose="020F0502020204030204" pitchFamily="34" charset="0"/>
            </a:endParaRPr>
          </a:p>
          <a:p>
            <a:r>
              <a:rPr lang="en-US" sz="1800" dirty="0">
                <a:solidFill>
                  <a:srgbClr val="FF0000"/>
                </a:solidFill>
                <a:latin typeface="Calibri" panose="020F0502020204030204" pitchFamily="34" charset="0"/>
              </a:rPr>
              <a:t>Data bags </a:t>
            </a:r>
            <a:r>
              <a:rPr lang="en-US" sz="1800" dirty="0">
                <a:latin typeface="Calibri" panose="020F0502020204030204" pitchFamily="34" charset="0"/>
              </a:rPr>
              <a:t>allow you to store data in a searchable fashion. This data is then searchable and can be used within recipes</a:t>
            </a:r>
            <a:r>
              <a:rPr lang="en-US" sz="1800" dirty="0" smtClean="0">
                <a:latin typeface="Calibri" panose="020F0502020204030204" pitchFamily="34" charset="0"/>
              </a:rPr>
              <a:t>.</a:t>
            </a:r>
          </a:p>
          <a:p>
            <a:endParaRPr lang="en-US" sz="1800" dirty="0">
              <a:latin typeface="Calibri" panose="020F0502020204030204" pitchFamily="34" charset="0"/>
            </a:endParaRPr>
          </a:p>
        </p:txBody>
      </p:sp>
      <p:pic>
        <p:nvPicPr>
          <p:cNvPr id="5" name="Picture 4"/>
          <p:cNvPicPr>
            <a:picLocks noChangeAspect="1"/>
          </p:cNvPicPr>
          <p:nvPr/>
        </p:nvPicPr>
        <p:blipFill>
          <a:blip r:embed="rId2"/>
          <a:stretch>
            <a:fillRect/>
          </a:stretch>
        </p:blipFill>
        <p:spPr>
          <a:xfrm>
            <a:off x="386058" y="2370425"/>
            <a:ext cx="6115050" cy="1285875"/>
          </a:xfrm>
          <a:prstGeom prst="rect">
            <a:avLst/>
          </a:prstGeom>
        </p:spPr>
      </p:pic>
      <p:pic>
        <p:nvPicPr>
          <p:cNvPr id="6" name="Picture 5"/>
          <p:cNvPicPr>
            <a:picLocks noChangeAspect="1"/>
          </p:cNvPicPr>
          <p:nvPr/>
        </p:nvPicPr>
        <p:blipFill>
          <a:blip r:embed="rId3"/>
          <a:stretch>
            <a:fillRect/>
          </a:stretch>
        </p:blipFill>
        <p:spPr>
          <a:xfrm>
            <a:off x="386058" y="4639107"/>
            <a:ext cx="10287000" cy="1590675"/>
          </a:xfrm>
          <a:prstGeom prst="rect">
            <a:avLst/>
          </a:prstGeom>
        </p:spPr>
      </p:pic>
    </p:spTree>
    <p:extLst>
      <p:ext uri="{BB962C8B-B14F-4D97-AF65-F5344CB8AC3E}">
        <p14:creationId xmlns:p14="http://schemas.microsoft.com/office/powerpoint/2010/main" val="2147141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vert="horz" lIns="0" tIns="0" rIns="0" bIns="0" rtlCol="0">
            <a:normAutofit/>
          </a:bodyPr>
          <a:lstStyle/>
          <a:p>
            <a:r>
              <a:rPr lang="en-GB" sz="1800" dirty="0">
                <a:latin typeface="Calibri" panose="020F0502020204030204" pitchFamily="34" charset="0"/>
              </a:rPr>
              <a:t>Chef comes with </a:t>
            </a:r>
            <a:r>
              <a:rPr lang="en-GB" sz="1800" dirty="0" smtClean="0">
                <a:latin typeface="Calibri" panose="020F0502020204030204" pitchFamily="34" charset="0"/>
              </a:rPr>
              <a:t>an inbuilt </a:t>
            </a:r>
            <a:r>
              <a:rPr lang="en-GB" sz="1800" dirty="0">
                <a:latin typeface="Calibri" panose="020F0502020204030204" pitchFamily="34" charset="0"/>
              </a:rPr>
              <a:t>tool called </a:t>
            </a:r>
            <a:r>
              <a:rPr lang="en-GB" sz="1800" dirty="0" err="1">
                <a:latin typeface="Calibri" panose="020F0502020204030204" pitchFamily="34" charset="0"/>
              </a:rPr>
              <a:t>Ohai</a:t>
            </a:r>
            <a:endParaRPr lang="en-GB" sz="1800" dirty="0">
              <a:latin typeface="Calibri" panose="020F0502020204030204" pitchFamily="34" charset="0"/>
            </a:endParaRPr>
          </a:p>
          <a:p>
            <a:r>
              <a:rPr lang="en-GB" sz="1800" dirty="0" err="1">
                <a:latin typeface="Calibri" panose="020F0502020204030204" pitchFamily="34" charset="0"/>
              </a:rPr>
              <a:t>Ohai</a:t>
            </a:r>
            <a:r>
              <a:rPr lang="en-GB" sz="1800" dirty="0">
                <a:latin typeface="Calibri" panose="020F0502020204030204" pitchFamily="34" charset="0"/>
              </a:rPr>
              <a:t> generates attributes from the </a:t>
            </a:r>
            <a:r>
              <a:rPr lang="en-GB" sz="1800" dirty="0" smtClean="0">
                <a:latin typeface="Calibri" panose="020F0502020204030204" pitchFamily="34" charset="0"/>
              </a:rPr>
              <a:t>node</a:t>
            </a:r>
          </a:p>
          <a:p>
            <a:r>
              <a:rPr lang="en-GB" sz="1800" dirty="0" smtClean="0">
                <a:latin typeface="Calibri" panose="020F0502020204030204" pitchFamily="34" charset="0"/>
              </a:rPr>
              <a:t>Standard generated attributes include:</a:t>
            </a:r>
            <a:endParaRPr lang="en-GB" sz="1800" dirty="0">
              <a:latin typeface="Calibri" panose="020F0502020204030204" pitchFamily="34" charset="0"/>
            </a:endParaRPr>
          </a:p>
          <a:p>
            <a:pPr lvl="1"/>
            <a:r>
              <a:rPr lang="en-GB" sz="1800" dirty="0">
                <a:latin typeface="Calibri" panose="020F0502020204030204" pitchFamily="34" charset="0"/>
              </a:rPr>
              <a:t>Kernel type and version</a:t>
            </a:r>
          </a:p>
          <a:p>
            <a:pPr lvl="1"/>
            <a:r>
              <a:rPr lang="en-GB" sz="1800" dirty="0">
                <a:latin typeface="Calibri" panose="020F0502020204030204" pitchFamily="34" charset="0"/>
              </a:rPr>
              <a:t>Hardware configuration (# of CPUs and architecture)</a:t>
            </a:r>
          </a:p>
          <a:p>
            <a:pPr lvl="1"/>
            <a:r>
              <a:rPr lang="en-GB" sz="1800" dirty="0">
                <a:latin typeface="Calibri" panose="020F0502020204030204" pitchFamily="34" charset="0"/>
              </a:rPr>
              <a:t>Network information</a:t>
            </a:r>
          </a:p>
          <a:p>
            <a:r>
              <a:rPr lang="en-GB" sz="1800" dirty="0">
                <a:latin typeface="Calibri" panose="020F0502020204030204" pitchFamily="34" charset="0"/>
              </a:rPr>
              <a:t>Run before any attributes are </a:t>
            </a:r>
            <a:r>
              <a:rPr lang="en-GB" sz="1800" dirty="0" smtClean="0">
                <a:latin typeface="Calibri" panose="020F0502020204030204" pitchFamily="34" charset="0"/>
              </a:rPr>
              <a:t>calculated</a:t>
            </a:r>
            <a:endParaRPr lang="en-GB" sz="1800" dirty="0">
              <a:latin typeface="Calibri" panose="020F0502020204030204" pitchFamily="34" charset="0"/>
            </a:endParaRPr>
          </a:p>
        </p:txBody>
      </p:sp>
      <p:sp>
        <p:nvSpPr>
          <p:cNvPr id="3" name="Title 2"/>
          <p:cNvSpPr>
            <a:spLocks noGrp="1"/>
          </p:cNvSpPr>
          <p:nvPr>
            <p:ph type="title"/>
          </p:nvPr>
        </p:nvSpPr>
        <p:spPr/>
        <p:txBody>
          <a:bodyPr/>
          <a:lstStyle/>
          <a:p>
            <a:r>
              <a:rPr lang="en-GB" dirty="0" err="1" smtClean="0"/>
              <a:t>Ohai</a:t>
            </a:r>
            <a:endParaRPr lang="en-GB" dirty="0"/>
          </a:p>
        </p:txBody>
      </p:sp>
    </p:spTree>
    <p:extLst>
      <p:ext uri="{BB962C8B-B14F-4D97-AF65-F5344CB8AC3E}">
        <p14:creationId xmlns:p14="http://schemas.microsoft.com/office/powerpoint/2010/main" val="938000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vert="horz" lIns="0" tIns="0" rIns="0" bIns="0" rtlCol="0">
            <a:normAutofit/>
          </a:bodyPr>
          <a:lstStyle/>
          <a:p>
            <a:r>
              <a:rPr lang="en-GB" sz="1800" dirty="0">
                <a:latin typeface="Calibri" panose="020F0502020204030204" pitchFamily="34" charset="0"/>
              </a:rPr>
              <a:t>The process of bringing the node to the correct state by executing the any new or changed recipes assigned to the node.</a:t>
            </a:r>
          </a:p>
          <a:p>
            <a:r>
              <a:rPr lang="en-GB" sz="1800" dirty="0" smtClean="0">
                <a:latin typeface="Calibri" panose="020F0502020204030204" pitchFamily="34" charset="0"/>
              </a:rPr>
              <a:t>Follows the high level process:</a:t>
            </a:r>
          </a:p>
          <a:p>
            <a:pPr lvl="1"/>
            <a:r>
              <a:rPr lang="en-GB" sz="1800" dirty="0" smtClean="0">
                <a:latin typeface="Calibri" panose="020F0502020204030204" pitchFamily="34" charset="0"/>
              </a:rPr>
              <a:t>Step </a:t>
            </a:r>
            <a:r>
              <a:rPr lang="en-GB" sz="1800" dirty="0">
                <a:latin typeface="Calibri" panose="020F0502020204030204" pitchFamily="34" charset="0"/>
              </a:rPr>
              <a:t>1: Run </a:t>
            </a:r>
            <a:r>
              <a:rPr lang="en-GB" sz="1800" dirty="0" err="1" smtClean="0">
                <a:latin typeface="Calibri" panose="020F0502020204030204" pitchFamily="34" charset="0"/>
              </a:rPr>
              <a:t>Ohai</a:t>
            </a:r>
            <a:r>
              <a:rPr lang="en-GB" sz="1800" dirty="0" smtClean="0">
                <a:latin typeface="Calibri" panose="020F0502020204030204" pitchFamily="34" charset="0"/>
              </a:rPr>
              <a:t> to generate the local attributes</a:t>
            </a:r>
            <a:endParaRPr lang="en-GB" sz="1800" dirty="0">
              <a:latin typeface="Calibri" panose="020F0502020204030204" pitchFamily="34" charset="0"/>
            </a:endParaRPr>
          </a:p>
          <a:p>
            <a:pPr lvl="1"/>
            <a:r>
              <a:rPr lang="en-GB" sz="1800" dirty="0">
                <a:latin typeface="Calibri" panose="020F0502020204030204" pitchFamily="34" charset="0"/>
              </a:rPr>
              <a:t>Step 2: Read </a:t>
            </a:r>
            <a:r>
              <a:rPr lang="en-GB" sz="1800" dirty="0" smtClean="0">
                <a:latin typeface="Calibri" panose="020F0502020204030204" pitchFamily="34" charset="0"/>
              </a:rPr>
              <a:t>attribute values </a:t>
            </a:r>
            <a:r>
              <a:rPr lang="en-GB" sz="1800" dirty="0">
                <a:latin typeface="Calibri" panose="020F0502020204030204" pitchFamily="34" charset="0"/>
              </a:rPr>
              <a:t>from cookbooks/roles/environments</a:t>
            </a:r>
          </a:p>
          <a:p>
            <a:pPr lvl="1"/>
            <a:r>
              <a:rPr lang="en-GB" sz="1800" dirty="0">
                <a:latin typeface="Calibri" panose="020F0502020204030204" pitchFamily="34" charset="0"/>
              </a:rPr>
              <a:t>Step 3: Process </a:t>
            </a:r>
            <a:r>
              <a:rPr lang="en-GB" sz="1800" dirty="0" smtClean="0">
                <a:latin typeface="Calibri" panose="020F0502020204030204" pitchFamily="34" charset="0"/>
              </a:rPr>
              <a:t>the run-list to run the required recipes</a:t>
            </a:r>
            <a:endParaRPr lang="en-GB" sz="1800" dirty="0">
              <a:latin typeface="Calibri" panose="020F0502020204030204" pitchFamily="34" charset="0"/>
            </a:endParaRPr>
          </a:p>
        </p:txBody>
      </p:sp>
      <p:sp>
        <p:nvSpPr>
          <p:cNvPr id="3" name="Title 2"/>
          <p:cNvSpPr>
            <a:spLocks noGrp="1"/>
          </p:cNvSpPr>
          <p:nvPr>
            <p:ph type="title"/>
          </p:nvPr>
        </p:nvSpPr>
        <p:spPr/>
        <p:txBody>
          <a:bodyPr/>
          <a:lstStyle/>
          <a:p>
            <a:r>
              <a:rPr lang="en-GB" dirty="0" smtClean="0"/>
              <a:t>Chef Convergence</a:t>
            </a:r>
            <a:endParaRPr lang="en-GB" dirty="0"/>
          </a:p>
        </p:txBody>
      </p:sp>
    </p:spTree>
    <p:extLst>
      <p:ext uri="{BB962C8B-B14F-4D97-AF65-F5344CB8AC3E}">
        <p14:creationId xmlns:p14="http://schemas.microsoft.com/office/powerpoint/2010/main" val="3832738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vert="horz" lIns="0" tIns="0" rIns="0" bIns="0" rtlCol="0">
            <a:normAutofit/>
          </a:bodyPr>
          <a:lstStyle/>
          <a:p>
            <a:r>
              <a:rPr lang="en-GB" sz="1800" dirty="0">
                <a:latin typeface="Calibri" panose="020F0502020204030204" pitchFamily="34" charset="0"/>
              </a:rPr>
              <a:t>Chef has two means of converging a </a:t>
            </a:r>
            <a:r>
              <a:rPr lang="en-GB" sz="1800" dirty="0" smtClean="0">
                <a:latin typeface="Calibri" panose="020F0502020204030204" pitchFamily="34" charset="0"/>
              </a:rPr>
              <a:t>node as detailed in this slide</a:t>
            </a:r>
            <a:endParaRPr lang="en-GB" sz="1800" dirty="0">
              <a:latin typeface="Calibri" panose="020F0502020204030204" pitchFamily="34" charset="0"/>
            </a:endParaRPr>
          </a:p>
          <a:p>
            <a:r>
              <a:rPr lang="en-GB" sz="1800" dirty="0">
                <a:latin typeface="Calibri" panose="020F0502020204030204" pitchFamily="34" charset="0"/>
              </a:rPr>
              <a:t>Chef </a:t>
            </a:r>
            <a:r>
              <a:rPr lang="en-GB" sz="1800" dirty="0" smtClean="0">
                <a:latin typeface="Calibri" panose="020F0502020204030204" pitchFamily="34" charset="0"/>
              </a:rPr>
              <a:t>Solo</a:t>
            </a:r>
          </a:p>
          <a:p>
            <a:pPr lvl="1"/>
            <a:r>
              <a:rPr lang="en-GB" sz="1800" dirty="0">
                <a:latin typeface="Calibri" panose="020F0502020204030204" pitchFamily="34" charset="0"/>
              </a:rPr>
              <a:t>Standalone command line tool</a:t>
            </a:r>
          </a:p>
          <a:p>
            <a:pPr lvl="1"/>
            <a:r>
              <a:rPr lang="en-GB" sz="1800" dirty="0">
                <a:latin typeface="Calibri" panose="020F0502020204030204" pitchFamily="34" charset="0"/>
              </a:rPr>
              <a:t>Run-list, roles, environment and node-specific attributes specified in the command line</a:t>
            </a:r>
          </a:p>
          <a:p>
            <a:pPr lvl="1"/>
            <a:r>
              <a:rPr lang="en-GB" sz="1800" dirty="0" smtClean="0">
                <a:latin typeface="Calibri" panose="020F0502020204030204" pitchFamily="34" charset="0"/>
              </a:rPr>
              <a:t>Requires additional tooling to </a:t>
            </a:r>
            <a:r>
              <a:rPr lang="en-GB" sz="1800" dirty="0">
                <a:latin typeface="Calibri" panose="020F0502020204030204" pitchFamily="34" charset="0"/>
              </a:rPr>
              <a:t>manage </a:t>
            </a:r>
            <a:r>
              <a:rPr lang="en-GB" sz="1800" dirty="0" smtClean="0">
                <a:latin typeface="Calibri" panose="020F0502020204030204" pitchFamily="34" charset="0"/>
              </a:rPr>
              <a:t>larger </a:t>
            </a:r>
            <a:r>
              <a:rPr lang="en-GB" sz="1800" dirty="0">
                <a:latin typeface="Calibri" panose="020F0502020204030204" pitchFamily="34" charset="0"/>
              </a:rPr>
              <a:t>numbers of </a:t>
            </a:r>
            <a:r>
              <a:rPr lang="en-GB" sz="1800" dirty="0" smtClean="0">
                <a:latin typeface="Calibri" panose="020F0502020204030204" pitchFamily="34" charset="0"/>
              </a:rPr>
              <a:t>environments</a:t>
            </a:r>
            <a:endParaRPr lang="en-GB" sz="1800" dirty="0">
              <a:latin typeface="Calibri" panose="020F0502020204030204" pitchFamily="34" charset="0"/>
            </a:endParaRPr>
          </a:p>
          <a:p>
            <a:r>
              <a:rPr lang="en-GB" sz="1800" dirty="0">
                <a:latin typeface="Calibri" panose="020F0502020204030204" pitchFamily="34" charset="0"/>
              </a:rPr>
              <a:t>Chef Server &amp; Chef </a:t>
            </a:r>
            <a:r>
              <a:rPr lang="en-GB" sz="1800" dirty="0" smtClean="0">
                <a:latin typeface="Calibri" panose="020F0502020204030204" pitchFamily="34" charset="0"/>
              </a:rPr>
              <a:t>Client</a:t>
            </a:r>
          </a:p>
          <a:p>
            <a:pPr lvl="1"/>
            <a:r>
              <a:rPr lang="en-GB" sz="1800" dirty="0">
                <a:latin typeface="Calibri" panose="020F0502020204030204" pitchFamily="34" charset="0"/>
              </a:rPr>
              <a:t>Cookbooks/roles/environments are uploaded to a Chef Server</a:t>
            </a:r>
          </a:p>
          <a:p>
            <a:pPr lvl="1"/>
            <a:r>
              <a:rPr lang="en-GB" sz="1800" dirty="0">
                <a:latin typeface="Calibri" panose="020F0502020204030204" pitchFamily="34" charset="0"/>
              </a:rPr>
              <a:t>Chef Client downloads configuration for the node and performs </a:t>
            </a:r>
            <a:r>
              <a:rPr lang="en-GB" sz="1800" dirty="0" smtClean="0">
                <a:latin typeface="Calibri" panose="020F0502020204030204" pitchFamily="34" charset="0"/>
              </a:rPr>
              <a:t>convergence on a periodic basis</a:t>
            </a:r>
            <a:endParaRPr lang="en-GB" sz="1800" dirty="0">
              <a:latin typeface="Calibri" panose="020F0502020204030204" pitchFamily="34" charset="0"/>
            </a:endParaRPr>
          </a:p>
          <a:p>
            <a:pPr lvl="1"/>
            <a:r>
              <a:rPr lang="en-GB" sz="1800" dirty="0" smtClean="0">
                <a:latin typeface="Calibri" panose="020F0502020204030204" pitchFamily="34" charset="0"/>
              </a:rPr>
              <a:t>Default is to </a:t>
            </a:r>
            <a:r>
              <a:rPr lang="en-GB" sz="1800" dirty="0">
                <a:latin typeface="Calibri" panose="020F0502020204030204" pitchFamily="34" charset="0"/>
              </a:rPr>
              <a:t>automatically run every 30 </a:t>
            </a:r>
            <a:r>
              <a:rPr lang="en-GB" sz="1800" dirty="0" err="1" smtClean="0">
                <a:latin typeface="Calibri" panose="020F0502020204030204" pitchFamily="34" charset="0"/>
              </a:rPr>
              <a:t>mins</a:t>
            </a:r>
            <a:r>
              <a:rPr lang="en-GB" sz="1800" dirty="0" smtClean="0">
                <a:latin typeface="Calibri" panose="020F0502020204030204" pitchFamily="34" charset="0"/>
              </a:rPr>
              <a:t> (poll time can be configured)</a:t>
            </a:r>
            <a:endParaRPr lang="en-GB" sz="1800" dirty="0">
              <a:latin typeface="Calibri" panose="020F0502020204030204" pitchFamily="34" charset="0"/>
            </a:endParaRPr>
          </a:p>
        </p:txBody>
      </p:sp>
      <p:sp>
        <p:nvSpPr>
          <p:cNvPr id="3" name="Title 2"/>
          <p:cNvSpPr>
            <a:spLocks noGrp="1"/>
          </p:cNvSpPr>
          <p:nvPr>
            <p:ph type="title"/>
          </p:nvPr>
        </p:nvSpPr>
        <p:spPr/>
        <p:txBody>
          <a:bodyPr/>
          <a:lstStyle/>
          <a:p>
            <a:r>
              <a:rPr lang="en-GB" dirty="0" smtClean="0"/>
              <a:t>Running Chef</a:t>
            </a:r>
            <a:endParaRPr lang="en-GB" dirty="0"/>
          </a:p>
        </p:txBody>
      </p:sp>
    </p:spTree>
    <p:extLst>
      <p:ext uri="{BB962C8B-B14F-4D97-AF65-F5344CB8AC3E}">
        <p14:creationId xmlns:p14="http://schemas.microsoft.com/office/powerpoint/2010/main" val="3423340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4294967295"/>
          </p:nvPr>
        </p:nvSpPr>
        <p:spPr>
          <a:xfrm>
            <a:off x="386058" y="1698025"/>
            <a:ext cx="8565405" cy="4789559"/>
          </a:xfrm>
          <a:prstGeom prst="rect">
            <a:avLst/>
          </a:prstGeom>
        </p:spPr>
        <p:txBody>
          <a:bodyPr/>
          <a:lstStyle/>
          <a:p>
            <a:pPr marL="285750" lvl="0" indent="-285750">
              <a:buClr>
                <a:schemeClr val="accent6"/>
              </a:buClr>
              <a:buFont typeface="Wingdings" panose="05000000000000000000" pitchFamily="2" charset="2"/>
              <a:buChar char="Ø"/>
            </a:pPr>
            <a:r>
              <a:rPr lang="en-US" sz="1800" smtClean="0">
                <a:latin typeface="Calibri" panose="020F0502020204030204" pitchFamily="34" charset="0"/>
              </a:rPr>
              <a:t>Overview </a:t>
            </a:r>
            <a:r>
              <a:rPr lang="en-US" sz="1800" dirty="0" smtClean="0">
                <a:latin typeface="Calibri" panose="020F0502020204030204" pitchFamily="34" charset="0"/>
              </a:rPr>
              <a:t>of Chef</a:t>
            </a:r>
          </a:p>
          <a:p>
            <a:pPr marL="285750" lvl="0" indent="-285750">
              <a:buClr>
                <a:schemeClr val="accent6"/>
              </a:buClr>
              <a:buFont typeface="Wingdings" panose="05000000000000000000" pitchFamily="2" charset="2"/>
              <a:buChar char="Ø"/>
            </a:pPr>
            <a:r>
              <a:rPr lang="en-US" sz="1800" dirty="0" smtClean="0">
                <a:latin typeface="Calibri" panose="020F0502020204030204" pitchFamily="34" charset="0"/>
              </a:rPr>
              <a:t>Chef </a:t>
            </a:r>
            <a:r>
              <a:rPr lang="en-US" sz="1800" dirty="0" smtClean="0">
                <a:latin typeface="Calibri" panose="020F0502020204030204" pitchFamily="34" charset="0"/>
              </a:rPr>
              <a:t>Components</a:t>
            </a:r>
          </a:p>
          <a:p>
            <a:pPr marL="285750" indent="-285750">
              <a:buClr>
                <a:schemeClr val="accent6"/>
              </a:buClr>
              <a:buFont typeface="Wingdings" panose="05000000000000000000" pitchFamily="2" charset="2"/>
              <a:buChar char="Ø"/>
            </a:pPr>
            <a:r>
              <a:rPr lang="en-GB" sz="1800" dirty="0">
                <a:latin typeface="Calibri" panose="020F0502020204030204" pitchFamily="34" charset="0"/>
              </a:rPr>
              <a:t>Chef </a:t>
            </a:r>
            <a:r>
              <a:rPr lang="en-GB" sz="1800" dirty="0" smtClean="0">
                <a:latin typeface="Calibri" panose="020F0502020204030204" pitchFamily="34" charset="0"/>
              </a:rPr>
              <a:t>Terminology</a:t>
            </a:r>
            <a:endParaRPr lang="en-US" sz="1800" dirty="0" smtClean="0">
              <a:latin typeface="Calibri" panose="020F0502020204030204" pitchFamily="34" charset="0"/>
            </a:endParaRPr>
          </a:p>
          <a:p>
            <a:pPr marL="285750" lvl="0" indent="-285750">
              <a:buClr>
                <a:schemeClr val="accent6"/>
              </a:buClr>
              <a:buFont typeface="Wingdings" panose="05000000000000000000" pitchFamily="2" charset="2"/>
              <a:buChar char="Ø"/>
            </a:pPr>
            <a:r>
              <a:rPr lang="en-US" sz="1800" dirty="0">
                <a:latin typeface="Calibri" panose="020F0502020204030204" pitchFamily="34" charset="0"/>
              </a:rPr>
              <a:t>Cookbooks, Recipes, Resources &amp; </a:t>
            </a:r>
            <a:r>
              <a:rPr lang="en-US" sz="1800" dirty="0" smtClean="0">
                <a:latin typeface="Calibri" panose="020F0502020204030204" pitchFamily="34" charset="0"/>
              </a:rPr>
              <a:t>Providers</a:t>
            </a:r>
          </a:p>
          <a:p>
            <a:pPr marL="285750" lvl="0" indent="-285750">
              <a:buClr>
                <a:schemeClr val="accent6"/>
              </a:buClr>
              <a:buFont typeface="Wingdings" panose="05000000000000000000" pitchFamily="2" charset="2"/>
              <a:buChar char="Ø"/>
            </a:pPr>
            <a:r>
              <a:rPr lang="en-US" sz="1800" dirty="0">
                <a:latin typeface="Calibri" panose="020F0502020204030204" pitchFamily="34" charset="0"/>
              </a:rPr>
              <a:t>Roles, Run Lists, &amp; </a:t>
            </a:r>
            <a:r>
              <a:rPr lang="en-US" sz="1800" dirty="0" smtClean="0">
                <a:latin typeface="Calibri" panose="020F0502020204030204" pitchFamily="34" charset="0"/>
              </a:rPr>
              <a:t>Attributes</a:t>
            </a:r>
          </a:p>
          <a:p>
            <a:pPr marL="285750" lvl="0" indent="-285750">
              <a:buClr>
                <a:schemeClr val="accent6"/>
              </a:buClr>
              <a:buFont typeface="Wingdings" panose="05000000000000000000" pitchFamily="2" charset="2"/>
              <a:buChar char="Ø"/>
            </a:pPr>
            <a:r>
              <a:rPr lang="en-US" sz="1800" dirty="0">
                <a:latin typeface="Calibri" panose="020F0502020204030204" pitchFamily="34" charset="0"/>
              </a:rPr>
              <a:t>Attribute </a:t>
            </a:r>
            <a:r>
              <a:rPr lang="en-US" sz="1800" dirty="0" smtClean="0">
                <a:latin typeface="Calibri" panose="020F0502020204030204" pitchFamily="34" charset="0"/>
              </a:rPr>
              <a:t>Precedence</a:t>
            </a:r>
          </a:p>
          <a:p>
            <a:pPr marL="285750" lvl="0" indent="-285750">
              <a:buClr>
                <a:schemeClr val="accent6"/>
              </a:buClr>
              <a:buFont typeface="Wingdings" panose="05000000000000000000" pitchFamily="2" charset="2"/>
              <a:buChar char="Ø"/>
            </a:pPr>
            <a:r>
              <a:rPr lang="en-US" sz="1800" dirty="0">
                <a:latin typeface="Calibri" panose="020F0502020204030204" pitchFamily="34" charset="0"/>
              </a:rPr>
              <a:t>Search &amp; Data </a:t>
            </a:r>
            <a:r>
              <a:rPr lang="en-US" sz="1800" dirty="0" smtClean="0">
                <a:latin typeface="Calibri" panose="020F0502020204030204" pitchFamily="34" charset="0"/>
              </a:rPr>
              <a:t>Bags</a:t>
            </a:r>
          </a:p>
          <a:p>
            <a:pPr marL="285750" lvl="0" indent="-285750">
              <a:buClr>
                <a:schemeClr val="accent6"/>
              </a:buClr>
              <a:buFont typeface="Wingdings" panose="05000000000000000000" pitchFamily="2" charset="2"/>
              <a:buChar char="Ø"/>
            </a:pPr>
            <a:r>
              <a:rPr lang="en-GB" sz="1800" dirty="0" err="1" smtClean="0">
                <a:latin typeface="Calibri" panose="020F0502020204030204" pitchFamily="34" charset="0"/>
              </a:rPr>
              <a:t>Ohai</a:t>
            </a:r>
            <a:endParaRPr lang="en-GB" sz="1800" dirty="0" smtClean="0">
              <a:latin typeface="Calibri" panose="020F0502020204030204" pitchFamily="34" charset="0"/>
            </a:endParaRPr>
          </a:p>
          <a:p>
            <a:pPr marL="285750" lvl="0" indent="-285750">
              <a:buClr>
                <a:schemeClr val="accent6"/>
              </a:buClr>
              <a:buFont typeface="Wingdings" panose="05000000000000000000" pitchFamily="2" charset="2"/>
              <a:buChar char="Ø"/>
            </a:pPr>
            <a:r>
              <a:rPr lang="en-GB" sz="1800" dirty="0">
                <a:latin typeface="Calibri" panose="020F0502020204030204" pitchFamily="34" charset="0"/>
              </a:rPr>
              <a:t>Chef </a:t>
            </a:r>
            <a:r>
              <a:rPr lang="en-GB" sz="1800" dirty="0" smtClean="0">
                <a:latin typeface="Calibri" panose="020F0502020204030204" pitchFamily="34" charset="0"/>
              </a:rPr>
              <a:t>Convergence</a:t>
            </a:r>
          </a:p>
          <a:p>
            <a:pPr marL="285750" lvl="0" indent="-285750">
              <a:buClr>
                <a:schemeClr val="accent6"/>
              </a:buClr>
              <a:buFont typeface="Wingdings" panose="05000000000000000000" pitchFamily="2" charset="2"/>
              <a:buChar char="Ø"/>
            </a:pPr>
            <a:r>
              <a:rPr lang="en-GB" sz="1800" dirty="0" smtClean="0">
                <a:latin typeface="Calibri" panose="020F0502020204030204" pitchFamily="34" charset="0"/>
              </a:rPr>
              <a:t>Running Chef</a:t>
            </a:r>
            <a:endParaRPr lang="en-US" sz="1800" dirty="0" smtClean="0">
              <a:latin typeface="Calibri" panose="020F0502020204030204" pitchFamily="34" charset="0"/>
            </a:endParaRPr>
          </a:p>
          <a:p>
            <a:pPr marL="285750" lvl="0" indent="-285750">
              <a:buClr>
                <a:schemeClr val="accent6"/>
              </a:buClr>
              <a:buFont typeface="Wingdings" panose="05000000000000000000" pitchFamily="2" charset="2"/>
              <a:buChar char="Ø"/>
            </a:pPr>
            <a:endParaRPr lang="en-US" sz="1800" dirty="0" smtClean="0">
              <a:latin typeface="Calibri" panose="020F0502020204030204" pitchFamily="34" charset="0"/>
            </a:endParaRPr>
          </a:p>
          <a:p>
            <a:pPr marL="285750" indent="-285750">
              <a:buFont typeface="Wingdings" panose="05000000000000000000" pitchFamily="2" charset="2"/>
              <a:buChar char="Ø"/>
            </a:pPr>
            <a:endParaRPr lang="en-US" sz="1800" dirty="0">
              <a:latin typeface="Calibri" panose="020F0502020204030204" pitchFamily="34" charset="0"/>
            </a:endParaRPr>
          </a:p>
        </p:txBody>
      </p:sp>
    </p:spTree>
    <p:extLst>
      <p:ext uri="{BB962C8B-B14F-4D97-AF65-F5344CB8AC3E}">
        <p14:creationId xmlns:p14="http://schemas.microsoft.com/office/powerpoint/2010/main" val="3653782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Overview of Chef</a:t>
            </a:r>
            <a:endParaRPr lang="en-US" dirty="0"/>
          </a:p>
        </p:txBody>
      </p:sp>
      <p:sp>
        <p:nvSpPr>
          <p:cNvPr id="4" name="TextBox 3"/>
          <p:cNvSpPr txBox="1"/>
          <p:nvPr/>
        </p:nvSpPr>
        <p:spPr>
          <a:xfrm>
            <a:off x="266700" y="1750635"/>
            <a:ext cx="5372100"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Calibri" panose="020F0502020204030204" pitchFamily="34" charset="0"/>
              </a:rPr>
              <a:t>Chef </a:t>
            </a:r>
            <a:r>
              <a:rPr lang="en-US" dirty="0">
                <a:latin typeface="Calibri" panose="020F0502020204030204" pitchFamily="34" charset="0"/>
              </a:rPr>
              <a:t>is a systems and cloud infrastructure automation framework that makes it easy to deploy servers and applications to any physical, virtual, or cloud location, no matter the size of the </a:t>
            </a:r>
            <a:r>
              <a:rPr lang="en-US" dirty="0" smtClean="0">
                <a:latin typeface="Calibri" panose="020F0502020204030204" pitchFamily="34" charset="0"/>
              </a:rPr>
              <a:t>infrastructure</a:t>
            </a:r>
          </a:p>
          <a:p>
            <a:endParaRPr lang="en-US" dirty="0" smtClean="0">
              <a:latin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rPr>
              <a:t>Chef is built to address the hardest infrastructure </a:t>
            </a:r>
            <a:r>
              <a:rPr lang="en-US" dirty="0" smtClean="0">
                <a:latin typeface="Calibri" panose="020F0502020204030204" pitchFamily="34" charset="0"/>
              </a:rPr>
              <a:t>challenges. </a:t>
            </a:r>
            <a:r>
              <a:rPr lang="en-US" dirty="0">
                <a:latin typeface="Calibri" panose="020F0502020204030204" pitchFamily="34" charset="0"/>
              </a:rPr>
              <a:t>By modeling IT infrastructure and application delivery as </a:t>
            </a:r>
            <a:r>
              <a:rPr lang="en-US" dirty="0" smtClean="0">
                <a:latin typeface="Calibri" panose="020F0502020204030204" pitchFamily="34" charset="0"/>
              </a:rPr>
              <a:t>code</a:t>
            </a:r>
          </a:p>
          <a:p>
            <a:endParaRPr lang="en-US" dirty="0" smtClean="0">
              <a:latin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rPr>
              <a:t>Chef is </a:t>
            </a:r>
            <a:r>
              <a:rPr lang="en-US" dirty="0">
                <a:latin typeface="Calibri" panose="020F0502020204030204" pitchFamily="34" charset="0"/>
              </a:rPr>
              <a:t>a configuration management tool written in Ruby and </a:t>
            </a:r>
            <a:r>
              <a:rPr lang="en-US" dirty="0" err="1" smtClean="0">
                <a:latin typeface="Calibri" panose="020F0502020204030204" pitchFamily="34" charset="0"/>
              </a:rPr>
              <a:t>Erlang</a:t>
            </a:r>
            <a:r>
              <a:rPr lang="en-US" dirty="0" smtClean="0">
                <a:latin typeface="Calibri" panose="020F0502020204030204" pitchFamily="34" charset="0"/>
              </a:rPr>
              <a:t>. </a:t>
            </a:r>
            <a:r>
              <a:rPr lang="en-US" dirty="0">
                <a:latin typeface="Calibri" panose="020F0502020204030204" pitchFamily="34" charset="0"/>
              </a:rPr>
              <a:t>It uses a pure-Ruby, domain-specific language (DSL) for writing system configuration "recipes</a:t>
            </a:r>
            <a:r>
              <a:rPr lang="en-US" dirty="0" smtClean="0">
                <a:latin typeface="Calibri" panose="020F0502020204030204" pitchFamily="34"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2176191"/>
            <a:ext cx="3429000" cy="2599661"/>
          </a:xfrm>
          <a:prstGeom prst="rect">
            <a:avLst/>
          </a:prstGeom>
        </p:spPr>
      </p:pic>
    </p:spTree>
    <p:extLst>
      <p:ext uri="{BB962C8B-B14F-4D97-AF65-F5344CB8AC3E}">
        <p14:creationId xmlns:p14="http://schemas.microsoft.com/office/powerpoint/2010/main" val="4120345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54627" y="1018309"/>
            <a:ext cx="7512628" cy="5561234"/>
          </a:xfrm>
          <a:prstGeom prst="rect">
            <a:avLst/>
          </a:prstGeom>
        </p:spPr>
      </p:pic>
      <p:sp>
        <p:nvSpPr>
          <p:cNvPr id="2" name="Title 1"/>
          <p:cNvSpPr>
            <a:spLocks noGrp="1"/>
          </p:cNvSpPr>
          <p:nvPr>
            <p:ph type="title"/>
          </p:nvPr>
        </p:nvSpPr>
        <p:spPr/>
        <p:txBody>
          <a:bodyPr/>
          <a:lstStyle/>
          <a:p>
            <a:r>
              <a:rPr lang="en-US" dirty="0" smtClean="0"/>
              <a:t>Chef Components</a:t>
            </a:r>
            <a:endParaRPr lang="en-US" dirty="0"/>
          </a:p>
        </p:txBody>
      </p:sp>
    </p:spTree>
    <p:extLst>
      <p:ext uri="{BB962C8B-B14F-4D97-AF65-F5344CB8AC3E}">
        <p14:creationId xmlns:p14="http://schemas.microsoft.com/office/powerpoint/2010/main" val="2984299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4" name="TextBox 3"/>
          <p:cNvSpPr txBox="1"/>
          <p:nvPr/>
        </p:nvSpPr>
        <p:spPr>
          <a:xfrm>
            <a:off x="274752" y="1334999"/>
            <a:ext cx="8610600" cy="4247317"/>
          </a:xfrm>
          <a:prstGeom prst="rect">
            <a:avLst/>
          </a:prstGeom>
          <a:noFill/>
        </p:spPr>
        <p:txBody>
          <a:bodyPr wrap="square" rtlCol="0">
            <a:spAutoFit/>
          </a:bodyPr>
          <a:lstStyle/>
          <a:p>
            <a:r>
              <a:rPr lang="en-US" dirty="0">
                <a:latin typeface="Calibri" panose="020F0502020204030204" pitchFamily="34" charset="0"/>
              </a:rPr>
              <a:t>Chef comprises three main elements: a </a:t>
            </a:r>
            <a:r>
              <a:rPr lang="en-US" b="1" dirty="0">
                <a:latin typeface="Calibri" panose="020F0502020204030204" pitchFamily="34" charset="0"/>
              </a:rPr>
              <a:t>server</a:t>
            </a:r>
            <a:r>
              <a:rPr lang="en-US" dirty="0">
                <a:latin typeface="Calibri" panose="020F0502020204030204" pitchFamily="34" charset="0"/>
              </a:rPr>
              <a:t>, one (or more) </a:t>
            </a:r>
            <a:r>
              <a:rPr lang="en-US" b="1" dirty="0">
                <a:latin typeface="Calibri" panose="020F0502020204030204" pitchFamily="34" charset="0"/>
              </a:rPr>
              <a:t>nodes</a:t>
            </a:r>
            <a:r>
              <a:rPr lang="en-US" dirty="0">
                <a:latin typeface="Calibri" panose="020F0502020204030204" pitchFamily="34" charset="0"/>
              </a:rPr>
              <a:t>, and at least one </a:t>
            </a:r>
            <a:r>
              <a:rPr lang="en-US" b="1" dirty="0">
                <a:latin typeface="Calibri" panose="020F0502020204030204" pitchFamily="34" charset="0"/>
              </a:rPr>
              <a:t>workstation</a:t>
            </a:r>
            <a:r>
              <a:rPr lang="en-US" dirty="0" smtClean="0">
                <a:latin typeface="Calibri" panose="020F0502020204030204" pitchFamily="34" charset="0"/>
              </a:rPr>
              <a:t>.</a:t>
            </a:r>
          </a:p>
          <a:p>
            <a:endParaRPr lang="en-US" dirty="0">
              <a:latin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rPr>
              <a:t>The </a:t>
            </a:r>
            <a:r>
              <a:rPr lang="en-US" b="1" dirty="0">
                <a:latin typeface="Calibri" panose="020F0502020204030204" pitchFamily="34" charset="0"/>
              </a:rPr>
              <a:t>server</a:t>
            </a:r>
            <a:r>
              <a:rPr lang="en-US" dirty="0">
                <a:latin typeface="Calibri" panose="020F0502020204030204" pitchFamily="34" charset="0"/>
              </a:rPr>
              <a:t> acts as a hub that is available to every node in the organization. This ensures that the right cookbooks (and recipes) are available, that the right policies are being applied, that the node object used during the previous chef-client run is available to the current chef-client run, and that all of the nodes that will be maintained by the chef-client are registered and known to the </a:t>
            </a:r>
            <a:r>
              <a:rPr lang="en-US" dirty="0" smtClean="0">
                <a:latin typeface="Calibri" panose="020F0502020204030204" pitchFamily="34" charset="0"/>
              </a:rPr>
              <a:t>server.</a:t>
            </a:r>
          </a:p>
          <a:p>
            <a:endParaRPr lang="en-US" dirty="0">
              <a:latin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rPr>
              <a:t>The </a:t>
            </a:r>
            <a:r>
              <a:rPr lang="en-US" b="1" dirty="0">
                <a:latin typeface="Calibri" panose="020F0502020204030204" pitchFamily="34" charset="0"/>
              </a:rPr>
              <a:t>workstation</a:t>
            </a:r>
            <a:r>
              <a:rPr lang="en-US" dirty="0">
                <a:latin typeface="Calibri" panose="020F0502020204030204" pitchFamily="34" charset="0"/>
              </a:rPr>
              <a:t> is the location from which cookbooks (and recipes) are authored, policy data (such as roles, environments, and data bags) are defined, data is synchronized with the chef-repo, and data is uploaded to the </a:t>
            </a:r>
            <a:r>
              <a:rPr lang="en-US" dirty="0" smtClean="0">
                <a:latin typeface="Calibri" panose="020F0502020204030204" pitchFamily="34" charset="0"/>
              </a:rPr>
              <a:t>server.</a:t>
            </a:r>
          </a:p>
          <a:p>
            <a:pPr marL="285750" indent="-285750">
              <a:buFont typeface="Arial" panose="020B0604020202020204" pitchFamily="34" charset="0"/>
              <a:buChar char="•"/>
            </a:pPr>
            <a:endParaRPr lang="en-US" dirty="0">
              <a:latin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rPr>
              <a:t>Each </a:t>
            </a:r>
            <a:r>
              <a:rPr lang="en-US" b="1" dirty="0">
                <a:latin typeface="Calibri" panose="020F0502020204030204" pitchFamily="34" charset="0"/>
              </a:rPr>
              <a:t>node</a:t>
            </a:r>
            <a:r>
              <a:rPr lang="en-US" dirty="0">
                <a:latin typeface="Calibri" panose="020F0502020204030204" pitchFamily="34" charset="0"/>
              </a:rPr>
              <a:t> contains a chef-client that performs the various infrastructure automation tasks that each node requires.</a:t>
            </a:r>
          </a:p>
        </p:txBody>
      </p:sp>
    </p:spTree>
    <p:extLst>
      <p:ext uri="{BB962C8B-B14F-4D97-AF65-F5344CB8AC3E}">
        <p14:creationId xmlns:p14="http://schemas.microsoft.com/office/powerpoint/2010/main" val="3625828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4294967295"/>
          </p:nvPr>
        </p:nvSpPr>
        <p:spPr>
          <a:xfrm>
            <a:off x="386058" y="1698025"/>
            <a:ext cx="8565405" cy="4789559"/>
          </a:xfrm>
          <a:prstGeom prst="rect">
            <a:avLst/>
          </a:prstGeom>
        </p:spPr>
        <p:txBody>
          <a:bodyPr/>
          <a:lstStyle/>
          <a:p>
            <a:pPr marL="285750" indent="-285750">
              <a:buFont typeface="Arial" panose="020B0604020202020204" pitchFamily="34" charset="0"/>
              <a:buChar char="•"/>
            </a:pPr>
            <a:r>
              <a:rPr lang="en-US" sz="1800" dirty="0" smtClean="0">
                <a:latin typeface="Calibri" panose="020F0502020204030204" pitchFamily="34" charset="0"/>
              </a:rPr>
              <a:t>Each node contains a chef-client that performs the various infrastructure automation tasks that each node requires.</a:t>
            </a:r>
          </a:p>
          <a:p>
            <a:pPr marL="285750" indent="-285750">
              <a:buFont typeface="Arial" panose="020B0604020202020204" pitchFamily="34" charset="0"/>
              <a:buChar char="•"/>
            </a:pPr>
            <a:r>
              <a:rPr lang="en-US" sz="1800" dirty="0" smtClean="0">
                <a:latin typeface="Calibri" panose="020F0502020204030204" pitchFamily="34" charset="0"/>
              </a:rPr>
              <a:t>Cookbooks are also a very important element of Chef and will be treated as a separate component (alongside the server, nodes, and the workstation) across the documentation. </a:t>
            </a:r>
          </a:p>
          <a:p>
            <a:pPr marL="285750" indent="-285750">
              <a:buFont typeface="Arial" panose="020B0604020202020204" pitchFamily="34" charset="0"/>
              <a:buChar char="•"/>
            </a:pPr>
            <a:r>
              <a:rPr lang="en-US" sz="1800" dirty="0" smtClean="0">
                <a:latin typeface="Calibri" panose="020F0502020204030204" pitchFamily="34" charset="0"/>
              </a:rPr>
              <a:t>          In general, the cookbooks are authored and managed from the workstation, moved to the Chef server, and then are pulled down to nodes by the chef-client during each Chef run.</a:t>
            </a:r>
          </a:p>
          <a:p>
            <a:pPr marL="285750" indent="-285750">
              <a:buFont typeface="Arial" panose="020B0604020202020204" pitchFamily="34" charset="0"/>
              <a:buChar char="•"/>
            </a:pPr>
            <a:endParaRPr lang="en-US" sz="1800" dirty="0">
              <a:latin typeface="Calibri" panose="020F0502020204030204" pitchFamily="34" charset="0"/>
            </a:endParaRPr>
          </a:p>
        </p:txBody>
      </p:sp>
    </p:spTree>
    <p:extLst>
      <p:ext uri="{BB962C8B-B14F-4D97-AF65-F5344CB8AC3E}">
        <p14:creationId xmlns:p14="http://schemas.microsoft.com/office/powerpoint/2010/main" val="1330039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2"/>
            <p:extLst/>
          </p:nvPr>
        </p:nvGraphicFramePr>
        <p:xfrm>
          <a:off x="457200" y="1381125"/>
          <a:ext cx="8228014" cy="4221480"/>
        </p:xfrm>
        <a:graphic>
          <a:graphicData uri="http://schemas.openxmlformats.org/drawingml/2006/table">
            <a:tbl>
              <a:tblPr firstRow="1" bandRow="1">
                <a:tableStyleId>{B301B821-A1FF-4177-AEE7-76D212191A09}</a:tableStyleId>
              </a:tblPr>
              <a:tblGrid>
                <a:gridCol w="1632857"/>
                <a:gridCol w="6595157"/>
              </a:tblGrid>
              <a:tr h="370840">
                <a:tc>
                  <a:txBody>
                    <a:bodyPr/>
                    <a:lstStyle/>
                    <a:p>
                      <a:r>
                        <a:rPr lang="en-GB" dirty="0" smtClean="0"/>
                        <a:t>Term</a:t>
                      </a:r>
                      <a:endParaRPr lang="en-GB" dirty="0"/>
                    </a:p>
                  </a:txBody>
                  <a:tcPr/>
                </a:tc>
                <a:tc>
                  <a:txBody>
                    <a:bodyPr/>
                    <a:lstStyle/>
                    <a:p>
                      <a:r>
                        <a:rPr lang="en-GB" dirty="0" smtClean="0"/>
                        <a:t>Meaning</a:t>
                      </a:r>
                      <a:endParaRPr lang="en-GB" dirty="0"/>
                    </a:p>
                  </a:txBody>
                  <a:tcPr/>
                </a:tc>
              </a:tr>
              <a:tr h="370840">
                <a:tc>
                  <a:txBody>
                    <a:bodyPr/>
                    <a:lstStyle/>
                    <a:p>
                      <a:r>
                        <a:rPr lang="en-GB" dirty="0" smtClean="0"/>
                        <a:t>Node</a:t>
                      </a:r>
                      <a:endParaRPr lang="en-GB" dirty="0"/>
                    </a:p>
                  </a:txBody>
                  <a:tcPr/>
                </a:tc>
                <a:tc>
                  <a:txBody>
                    <a:bodyPr/>
                    <a:lstStyle/>
                    <a:p>
                      <a:r>
                        <a:rPr lang="en-GB" dirty="0" smtClean="0"/>
                        <a:t>Server on which Chef</a:t>
                      </a:r>
                      <a:r>
                        <a:rPr lang="en-GB" baseline="0" dirty="0" smtClean="0"/>
                        <a:t> is run.</a:t>
                      </a:r>
                      <a:endParaRPr lang="en-GB" dirty="0"/>
                    </a:p>
                  </a:txBody>
                  <a:tcPr/>
                </a:tc>
              </a:tr>
              <a:tr h="370840">
                <a:tc>
                  <a:txBody>
                    <a:bodyPr/>
                    <a:lstStyle/>
                    <a:p>
                      <a:r>
                        <a:rPr lang="en-GB" dirty="0" smtClean="0"/>
                        <a:t>Run-list</a:t>
                      </a:r>
                      <a:endParaRPr lang="en-GB" dirty="0"/>
                    </a:p>
                  </a:txBody>
                  <a:tcPr/>
                </a:tc>
                <a:tc>
                  <a:txBody>
                    <a:bodyPr/>
                    <a:lstStyle/>
                    <a:p>
                      <a:r>
                        <a:rPr lang="en-GB" dirty="0" smtClean="0"/>
                        <a:t>The</a:t>
                      </a:r>
                      <a:r>
                        <a:rPr lang="en-GB" baseline="0" dirty="0" smtClean="0"/>
                        <a:t> list of recipes/roles assigned to a particular node.</a:t>
                      </a:r>
                      <a:endParaRPr lang="en-GB" dirty="0"/>
                    </a:p>
                  </a:txBody>
                  <a:tcPr/>
                </a:tc>
              </a:tr>
              <a:tr h="370840">
                <a:tc>
                  <a:txBody>
                    <a:bodyPr/>
                    <a:lstStyle/>
                    <a:p>
                      <a:r>
                        <a:rPr lang="en-GB" dirty="0" smtClean="0"/>
                        <a:t>Role</a:t>
                      </a:r>
                      <a:endParaRPr lang="en-GB" dirty="0"/>
                    </a:p>
                  </a:txBody>
                  <a:tcPr/>
                </a:tc>
                <a:tc>
                  <a:txBody>
                    <a:bodyPr/>
                    <a:lstStyle/>
                    <a:p>
                      <a:r>
                        <a:rPr lang="en-GB" dirty="0" smtClean="0"/>
                        <a:t>Functional grouping of cookbooks</a:t>
                      </a:r>
                      <a:r>
                        <a:rPr lang="en-GB" baseline="0" dirty="0" smtClean="0"/>
                        <a:t> e</a:t>
                      </a:r>
                      <a:r>
                        <a:rPr lang="en-GB" dirty="0" smtClean="0"/>
                        <a:t>.g. the</a:t>
                      </a:r>
                      <a:r>
                        <a:rPr lang="en-GB" baseline="0" dirty="0" smtClean="0"/>
                        <a:t> </a:t>
                      </a:r>
                      <a:r>
                        <a:rPr lang="en-GB" i="1" baseline="0" dirty="0" err="1" smtClean="0"/>
                        <a:t>web_server</a:t>
                      </a:r>
                      <a:r>
                        <a:rPr lang="en-GB" i="0" baseline="0" dirty="0" smtClean="0"/>
                        <a:t> role may include the Apache recipe followed by the firewall configuration recipe.</a:t>
                      </a:r>
                      <a:endParaRPr lang="en-GB" dirty="0"/>
                    </a:p>
                  </a:txBody>
                  <a:tcPr/>
                </a:tc>
              </a:tr>
              <a:tr h="370840">
                <a:tc>
                  <a:txBody>
                    <a:bodyPr/>
                    <a:lstStyle/>
                    <a:p>
                      <a:r>
                        <a:rPr lang="en-GB" dirty="0" smtClean="0"/>
                        <a:t>Environment</a:t>
                      </a:r>
                      <a:endParaRPr lang="en-GB" dirty="0"/>
                    </a:p>
                  </a:txBody>
                  <a:tcPr/>
                </a:tc>
                <a:tc>
                  <a:txBody>
                    <a:bodyPr/>
                    <a:lstStyle/>
                    <a:p>
                      <a:r>
                        <a:rPr lang="en-GB" dirty="0" smtClean="0"/>
                        <a:t>Logical</a:t>
                      </a:r>
                      <a:r>
                        <a:rPr lang="en-GB" baseline="0" dirty="0" smtClean="0"/>
                        <a:t> grouping of nodes. E.g. </a:t>
                      </a:r>
                      <a:r>
                        <a:rPr lang="en-GB" i="1" baseline="0" dirty="0" smtClean="0"/>
                        <a:t>production, test, development</a:t>
                      </a:r>
                      <a:r>
                        <a:rPr lang="en-GB" i="0" baseline="0" dirty="0" smtClean="0"/>
                        <a:t>. May specify cookbook version constraints.</a:t>
                      </a:r>
                      <a:endParaRPr lang="en-GB" dirty="0"/>
                    </a:p>
                  </a:txBody>
                  <a:tcPr/>
                </a:tc>
              </a:tr>
              <a:tr h="370840">
                <a:tc>
                  <a:txBody>
                    <a:bodyPr/>
                    <a:lstStyle/>
                    <a:p>
                      <a:r>
                        <a:rPr lang="en-GB" dirty="0" smtClean="0"/>
                        <a:t>Convergence</a:t>
                      </a:r>
                      <a:endParaRPr lang="en-GB" dirty="0"/>
                    </a:p>
                  </a:txBody>
                  <a:tcPr/>
                </a:tc>
                <a:tc>
                  <a:txBody>
                    <a:bodyPr/>
                    <a:lstStyle/>
                    <a:p>
                      <a:r>
                        <a:rPr lang="en-GB" dirty="0" smtClean="0"/>
                        <a:t>The process of bringing</a:t>
                      </a:r>
                      <a:r>
                        <a:rPr lang="en-GB" baseline="0" dirty="0" smtClean="0"/>
                        <a:t> the node to the correct state by executing the any new or changed recipes assigned to the node.</a:t>
                      </a:r>
                      <a:endParaRPr lang="en-GB" dirty="0"/>
                    </a:p>
                  </a:txBody>
                  <a:tcPr/>
                </a:tc>
              </a:tr>
              <a:tr h="370840">
                <a:tc>
                  <a:txBody>
                    <a:bodyPr/>
                    <a:lstStyle/>
                    <a:p>
                      <a:r>
                        <a:rPr lang="en-GB" dirty="0" smtClean="0"/>
                        <a:t>Knife</a:t>
                      </a:r>
                      <a:endParaRPr lang="en-GB" dirty="0"/>
                    </a:p>
                  </a:txBody>
                  <a:tcPr/>
                </a:tc>
                <a:tc>
                  <a:txBody>
                    <a:bodyPr/>
                    <a:lstStyle/>
                    <a:p>
                      <a:r>
                        <a:rPr lang="en-GB" dirty="0" smtClean="0"/>
                        <a:t>Command-line</a:t>
                      </a:r>
                      <a:r>
                        <a:rPr lang="en-GB" baseline="0" dirty="0" smtClean="0"/>
                        <a:t> tool for interacting with Chef and automating various tasks.</a:t>
                      </a:r>
                      <a:endParaRPr lang="en-GB" dirty="0"/>
                    </a:p>
                  </a:txBody>
                  <a:tcPr/>
                </a:tc>
              </a:tr>
            </a:tbl>
          </a:graphicData>
        </a:graphic>
      </p:graphicFrame>
      <p:sp>
        <p:nvSpPr>
          <p:cNvPr id="3" name="Title 2"/>
          <p:cNvSpPr>
            <a:spLocks noGrp="1"/>
          </p:cNvSpPr>
          <p:nvPr>
            <p:ph type="title"/>
          </p:nvPr>
        </p:nvSpPr>
        <p:spPr/>
        <p:txBody>
          <a:bodyPr/>
          <a:lstStyle/>
          <a:p>
            <a:r>
              <a:rPr lang="en-GB" dirty="0" smtClean="0"/>
              <a:t>Chef Terminology</a:t>
            </a:r>
            <a:endParaRPr lang="en-GB" dirty="0"/>
          </a:p>
        </p:txBody>
      </p:sp>
    </p:spTree>
    <p:extLst>
      <p:ext uri="{BB962C8B-B14F-4D97-AF65-F5344CB8AC3E}">
        <p14:creationId xmlns:p14="http://schemas.microsoft.com/office/powerpoint/2010/main" val="3878157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Cookbooks, </a:t>
            </a:r>
            <a:r>
              <a:rPr lang="en-US" dirty="0"/>
              <a:t>Recipes,</a:t>
            </a:r>
            <a:r>
              <a:rPr lang="en-US" dirty="0" smtClean="0"/>
              <a:t> Resources &amp; Providers</a:t>
            </a:r>
            <a:endParaRPr lang="en-US" dirty="0"/>
          </a:p>
        </p:txBody>
      </p:sp>
      <p:pic>
        <p:nvPicPr>
          <p:cNvPr id="1026" name="Picture 2" descr="http://wiki.opscode.com/download/attachments/19923532/chef-basics-cookbook.png?version=1&amp;modificationDate=13198418900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039" y="1295400"/>
            <a:ext cx="7458075" cy="3086101"/>
          </a:xfrm>
          <a:prstGeom prst="rect">
            <a:avLst/>
          </a:prstGeom>
          <a:noFill/>
          <a:extLst>
            <a:ext uri="{909E8E84-426E-40DD-AFC4-6F175D3DCCD1}">
              <a14:hiddenFill xmlns:a14="http://schemas.microsoft.com/office/drawing/2010/main">
                <a:solidFill>
                  <a:srgbClr val="FFFFFF"/>
                </a:solidFill>
              </a14:hiddenFill>
            </a:ext>
          </a:extLst>
        </p:spPr>
      </p:pic>
      <p:sp>
        <p:nvSpPr>
          <p:cNvPr id="13" name="AcnBodyText_ID_13"/>
          <p:cNvSpPr>
            <a:spLocks noGrp="1" noChangeArrowheads="1"/>
          </p:cNvSpPr>
          <p:nvPr>
            <p:custDataLst>
              <p:tags r:id="rId1"/>
            </p:custDataLst>
          </p:nvPr>
        </p:nvSpPr>
        <p:spPr bwMode="gray">
          <a:xfrm>
            <a:off x="381000" y="4491740"/>
            <a:ext cx="8686800" cy="2736134"/>
          </a:xfrm>
          <a:prstGeom prst="rect">
            <a:avLst/>
          </a:prstGeom>
          <a:noFill/>
          <a:ln w="12700">
            <a:noFill/>
            <a:miter lim="800000"/>
            <a:headEnd/>
            <a:tailEnd/>
          </a:ln>
          <a:effectLst/>
        </p:spPr>
        <p:txBody>
          <a:bodyPr vert="horz" wrap="square" lIns="0" tIns="0" rIns="0" bIns="0" numCol="1" anchor="t" anchorCtr="0" compatLnSpc="1">
            <a:prstTxWarp prst="textNoShape">
              <a:avLst/>
            </a:prstTxWarp>
            <a:spAutoFit/>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r>
              <a:rPr lang="en-US" sz="1400" dirty="0" smtClean="0">
                <a:solidFill>
                  <a:srgbClr val="FF0000"/>
                </a:solidFill>
                <a:latin typeface="Calibri" panose="020F0502020204030204" pitchFamily="34" charset="0"/>
              </a:rPr>
              <a:t>      Cookbooks</a:t>
            </a:r>
            <a:r>
              <a:rPr lang="en-US" sz="1400" dirty="0" smtClean="0">
                <a:latin typeface="Calibri" panose="020F0502020204030204" pitchFamily="34" charset="0"/>
              </a:rPr>
              <a:t> </a:t>
            </a:r>
            <a:r>
              <a:rPr lang="en-US" sz="1400" dirty="0">
                <a:latin typeface="Calibri" panose="020F0502020204030204" pitchFamily="34" charset="0"/>
              </a:rPr>
              <a:t>are the way Chef </a:t>
            </a:r>
            <a:r>
              <a:rPr lang="en-US" sz="1400" dirty="0" smtClean="0">
                <a:latin typeface="Calibri" panose="020F0502020204030204" pitchFamily="34" charset="0"/>
              </a:rPr>
              <a:t>users </a:t>
            </a:r>
            <a:r>
              <a:rPr lang="en-US" sz="1400" dirty="0">
                <a:latin typeface="Calibri" panose="020F0502020204030204" pitchFamily="34" charset="0"/>
              </a:rPr>
              <a:t>package up, distribute, and share configuration information</a:t>
            </a:r>
            <a:r>
              <a:rPr lang="en-US" sz="1400" dirty="0" smtClean="0">
                <a:latin typeface="Calibri" panose="020F0502020204030204" pitchFamily="34" charset="0"/>
              </a:rPr>
              <a:t>. They encapsulate all the resources needed to automate your infrastructure, and are easily sharable with other Chef users as well. They contain recipes, attribute files, templates, and other configuration artifacts.</a:t>
            </a:r>
          </a:p>
          <a:p>
            <a:r>
              <a:rPr lang="en-US" sz="1400" dirty="0" smtClean="0">
                <a:latin typeface="Calibri" panose="020F0502020204030204" pitchFamily="34" charset="0"/>
              </a:rPr>
              <a:t>      When Chef-Client runs, recipes listed in the node's run list are transferred to the node, along with the other contents of the cookbook containing the recipe. These recipes are then applied to the node, bringing it into the proper configuration. </a:t>
            </a:r>
          </a:p>
          <a:p>
            <a:r>
              <a:rPr lang="en-US" sz="1400" dirty="0" smtClean="0">
                <a:latin typeface="Calibri" panose="020F0502020204030204" pitchFamily="34" charset="0"/>
              </a:rPr>
              <a:t>       Typically, a single cookbook contains the information necessary to configure a single service or single part of the system. For instance, one may have a "users" cookbook for configuring the users who should have access to the system and an "apache" cookbook for configuring the apache web server.</a:t>
            </a:r>
          </a:p>
          <a:p>
            <a:endParaRPr lang="en-US" sz="1400" dirty="0" smtClean="0">
              <a:latin typeface="Calibri" panose="020F0502020204030204" pitchFamily="34" charset="0"/>
            </a:endParaRPr>
          </a:p>
          <a:p>
            <a:endParaRPr lang="en-US" sz="1400" dirty="0" smtClean="0">
              <a:solidFill>
                <a:srgbClr val="FF0000"/>
              </a:solidFill>
              <a:latin typeface="Calibri" panose="020F0502020204030204" pitchFamily="34" charset="0"/>
            </a:endParaRPr>
          </a:p>
          <a:p>
            <a:pPr>
              <a:lnSpc>
                <a:spcPct val="100000"/>
              </a:lnSpc>
              <a:spcBef>
                <a:spcPct val="20000"/>
              </a:spcBef>
            </a:pPr>
            <a:endParaRPr lang="en-US" sz="1400" dirty="0">
              <a:latin typeface="Calibri" panose="020F0502020204030204" pitchFamily="34" charset="0"/>
            </a:endParaRPr>
          </a:p>
        </p:txBody>
      </p:sp>
    </p:spTree>
    <p:extLst>
      <p:ext uri="{BB962C8B-B14F-4D97-AF65-F5344CB8AC3E}">
        <p14:creationId xmlns:p14="http://schemas.microsoft.com/office/powerpoint/2010/main" val="2849980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4294967295"/>
          </p:nvPr>
        </p:nvSpPr>
        <p:spPr>
          <a:xfrm>
            <a:off x="386058" y="1698025"/>
            <a:ext cx="8565405" cy="4789559"/>
          </a:xfrm>
          <a:prstGeom prst="rect">
            <a:avLst/>
          </a:prstGeom>
        </p:spPr>
        <p:txBody>
          <a:bodyPr/>
          <a:lstStyle/>
          <a:p>
            <a:pPr>
              <a:lnSpc>
                <a:spcPct val="100000"/>
              </a:lnSpc>
              <a:spcBef>
                <a:spcPct val="20000"/>
              </a:spcBef>
            </a:pPr>
            <a:r>
              <a:rPr lang="en-US" sz="1800" dirty="0" smtClean="0">
                <a:solidFill>
                  <a:srgbClr val="FF0000"/>
                </a:solidFill>
                <a:latin typeface="Calibri" panose="020F0502020204030204" pitchFamily="34" charset="0"/>
              </a:rPr>
              <a:t>Recipes</a:t>
            </a:r>
            <a:r>
              <a:rPr lang="en-US" sz="1800" dirty="0" smtClean="0">
                <a:latin typeface="Calibri" panose="020F0502020204030204" pitchFamily="34" charset="0"/>
              </a:rPr>
              <a:t> are Ruby files in which you use Chef's Domain Specific Language (DSL) to define how particular parts of a node should be configured. </a:t>
            </a:r>
          </a:p>
          <a:p>
            <a:pPr>
              <a:lnSpc>
                <a:spcPct val="100000"/>
              </a:lnSpc>
              <a:spcBef>
                <a:spcPct val="20000"/>
              </a:spcBef>
            </a:pPr>
            <a:r>
              <a:rPr lang="en-US" sz="1800" dirty="0" smtClean="0">
                <a:solidFill>
                  <a:srgbClr val="FF0000"/>
                </a:solidFill>
                <a:latin typeface="Calibri" panose="020F0502020204030204" pitchFamily="34" charset="0"/>
              </a:rPr>
              <a:t>Resources</a:t>
            </a:r>
            <a:r>
              <a:rPr lang="en-US" sz="1800" dirty="0" smtClean="0">
                <a:latin typeface="Calibri" panose="020F0502020204030204" pitchFamily="34" charset="0"/>
              </a:rPr>
              <a:t> are the building blocks you will use to create a properly configured node. </a:t>
            </a:r>
          </a:p>
          <a:p>
            <a:pPr>
              <a:lnSpc>
                <a:spcPct val="100000"/>
              </a:lnSpc>
              <a:spcBef>
                <a:spcPct val="20000"/>
              </a:spcBef>
            </a:pPr>
            <a:r>
              <a:rPr lang="en-US" sz="1800" dirty="0" smtClean="0">
                <a:latin typeface="Calibri" panose="020F0502020204030204" pitchFamily="34" charset="0"/>
              </a:rPr>
              <a:t>The actual creation is performed by a </a:t>
            </a:r>
            <a:r>
              <a:rPr lang="en-US" sz="1800" dirty="0" smtClean="0">
                <a:solidFill>
                  <a:srgbClr val="FF0000"/>
                </a:solidFill>
                <a:latin typeface="Calibri" panose="020F0502020204030204" pitchFamily="34" charset="0"/>
              </a:rPr>
              <a:t>Provider</a:t>
            </a:r>
            <a:r>
              <a:rPr lang="en-US" sz="1800" dirty="0" smtClean="0">
                <a:latin typeface="Calibri" panose="020F0502020204030204" pitchFamily="34" charset="0"/>
              </a:rPr>
              <a:t> which executes the necessary commands.</a:t>
            </a:r>
          </a:p>
          <a:p>
            <a:pPr>
              <a:lnSpc>
                <a:spcPct val="100000"/>
              </a:lnSpc>
              <a:spcBef>
                <a:spcPct val="20000"/>
              </a:spcBef>
            </a:pPr>
            <a:r>
              <a:rPr lang="en-US" sz="1800" i="1" dirty="0" smtClean="0">
                <a:solidFill>
                  <a:srgbClr val="FF0000"/>
                </a:solidFill>
                <a:latin typeface="Calibri" panose="020F0502020204030204" pitchFamily="34" charset="0"/>
              </a:rPr>
              <a:t>Attributes</a:t>
            </a:r>
            <a:r>
              <a:rPr lang="en-US" sz="1800" i="1" dirty="0" smtClean="0">
                <a:latin typeface="Calibri" panose="020F0502020204030204" pitchFamily="34" charset="0"/>
              </a:rPr>
              <a:t> provide a nested key-value store of data about a node and its configuration.</a:t>
            </a:r>
          </a:p>
          <a:p>
            <a:pPr>
              <a:lnSpc>
                <a:spcPct val="100000"/>
              </a:lnSpc>
              <a:spcBef>
                <a:spcPct val="20000"/>
              </a:spcBef>
            </a:pPr>
            <a:r>
              <a:rPr lang="en-US" sz="1800" dirty="0" smtClean="0">
                <a:latin typeface="Calibri" panose="020F0502020204030204" pitchFamily="34" charset="0"/>
              </a:rPr>
              <a:t>A </a:t>
            </a:r>
            <a:r>
              <a:rPr lang="en-US" sz="1800" dirty="0" smtClean="0">
                <a:solidFill>
                  <a:srgbClr val="FF0000"/>
                </a:solidFill>
                <a:latin typeface="Calibri" panose="020F0502020204030204" pitchFamily="34" charset="0"/>
              </a:rPr>
              <a:t>Template </a:t>
            </a:r>
            <a:r>
              <a:rPr lang="en-US" sz="1800" dirty="0" smtClean="0">
                <a:latin typeface="Calibri" panose="020F0502020204030204" pitchFamily="34" charset="0"/>
              </a:rPr>
              <a:t>is a feature of Chef that allows you to create general files whose contents can be generated dynamically</a:t>
            </a:r>
            <a:endParaRPr lang="en-US" sz="1800" dirty="0">
              <a:latin typeface="Calibri" panose="020F0502020204030204" pitchFamily="34" charset="0"/>
            </a:endParaRPr>
          </a:p>
        </p:txBody>
      </p:sp>
    </p:spTree>
    <p:extLst>
      <p:ext uri="{BB962C8B-B14F-4D97-AF65-F5344CB8AC3E}">
        <p14:creationId xmlns:p14="http://schemas.microsoft.com/office/powerpoint/2010/main" val="30822585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ags/tag2.xml><?xml version="1.0" encoding="utf-8"?>
<p:tagLst xmlns:a="http://schemas.openxmlformats.org/drawingml/2006/main" xmlns:r="http://schemas.openxmlformats.org/officeDocument/2006/relationships" xmlns:p="http://schemas.openxmlformats.org/presentationml/2006/main">
  <p:tag name="STYLE" val="AcnBodyText"/>
  <p:tag name="DATE" val="6/21/2012 12:46:55 PM"/>
</p:tagLst>
</file>

<file path=ppt/tags/tag3.xml><?xml version="1.0" encoding="utf-8"?>
<p:tagLst xmlns:a="http://schemas.openxmlformats.org/drawingml/2006/main" xmlns:r="http://schemas.openxmlformats.org/officeDocument/2006/relationships" xmlns:p="http://schemas.openxmlformats.org/presentationml/2006/main">
  <p:tag name="STYLE" val="AcnBodyText"/>
  <p:tag name="DATE" val="6/21/2012 12:46:55 PM"/>
</p:tagLst>
</file>

<file path=ppt/theme/theme1.xml><?xml version="1.0" encoding="utf-8"?>
<a:theme xmlns:a="http://schemas.openxmlformats.org/drawingml/2006/main" name="Accenture_Icebreaker_Ad_4-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ccenture_Icebreaker_Ad_4-3" id="{F0517C90-8D08-4966-8DB0-DCAC9ECEF49A}" vid="{CF452DD8-9C64-4C9D-AFB3-C3DE0AE5D9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Accenture_Icebreaker_Ad_4-3</Template>
  <TotalTime>0</TotalTime>
  <Words>1024</Words>
  <Application>Microsoft Office PowerPoint</Application>
  <PresentationFormat>On-screen Show (4:3)</PresentationFormat>
  <Paragraphs>96</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Accenture_Icebreaker_Ad_4-3</vt:lpstr>
      <vt:lpstr>Chef - basics</vt:lpstr>
      <vt:lpstr>Agenda</vt:lpstr>
      <vt:lpstr>An Overview of Chef</vt:lpstr>
      <vt:lpstr>Chef Components</vt:lpstr>
      <vt:lpstr>Contd..</vt:lpstr>
      <vt:lpstr>Contd..</vt:lpstr>
      <vt:lpstr>Chef Terminology</vt:lpstr>
      <vt:lpstr>Cookbooks, Recipes, Resources &amp; Providers</vt:lpstr>
      <vt:lpstr>Contd..</vt:lpstr>
      <vt:lpstr>Roles, Run Lists, &amp; Attributes</vt:lpstr>
      <vt:lpstr>Attribute Precedence</vt:lpstr>
      <vt:lpstr>Search &amp; Data Bags</vt:lpstr>
      <vt:lpstr>Ohai</vt:lpstr>
      <vt:lpstr>Chef Convergence</vt:lpstr>
      <vt:lpstr>Running Chef</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2016-06-29T06:12:21Z</dcterms:created>
  <dcterms:modified xsi:type="dcterms:W3CDTF">2016-07-07T05:11:49Z</dcterms:modified>
</cp:coreProperties>
</file>