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</p:sldIdLst>
  <p:sldSz cy="6858000" cx="12192000"/>
  <p:notesSz cx="6858000" cy="9144000"/>
  <p:embeddedFontLst>
    <p:embeddedFont>
      <p:font typeface="Quattrocento Sans"/>
      <p:regular r:id="rId49"/>
      <p:bold r:id="rId50"/>
      <p:italic r:id="rId51"/>
      <p:boldItalic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53" roundtripDataSignature="AMtx7mhZjxox2WFXhbBcPWL0yAJYdc5R2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font" Target="fonts/QuattrocentoSans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QuattrocentoSans-italic.fntdata"/><Relationship Id="rId50" Type="http://schemas.openxmlformats.org/officeDocument/2006/relationships/font" Target="fonts/QuattrocentoSans-bold.fntdata"/><Relationship Id="rId53" Type="http://customschemas.google.com/relationships/presentationmetadata" Target="metadata"/><Relationship Id="rId52" Type="http://schemas.openxmlformats.org/officeDocument/2006/relationships/font" Target="fonts/QuattrocentoSans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5e2ced1d39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5e2ced1d3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5e2ced1d39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25e2ced1d3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25e2ced1d39_0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25e2ced1d3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3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25e2ced1d39_0_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25e2ced1d39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3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4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4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4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5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5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5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5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5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5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5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4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4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4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4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4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4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4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4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4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4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4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4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5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5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5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5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5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4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4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4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4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codepen.io/Muhammad-Abraiz/pen/mdjpqEm" TargetMode="External"/><Relationship Id="rId4" Type="http://schemas.openxmlformats.org/officeDocument/2006/relationships/image" Target="../media/image5.png"/><Relationship Id="rId5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Application Development Practices (ADP)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86" name="Google Shape;8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21138" y="6026727"/>
            <a:ext cx="3469525" cy="7141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Tags</a:t>
            </a:r>
            <a:endParaRPr/>
          </a:p>
        </p:txBody>
      </p:sp>
      <p:sp>
        <p:nvSpPr>
          <p:cNvPr id="149" name="Google Shape;149;p10"/>
          <p:cNvSpPr txBox="1"/>
          <p:nvPr>
            <p:ph idx="1" type="body"/>
          </p:nvPr>
        </p:nvSpPr>
        <p:spPr>
          <a:xfrm>
            <a:off x="838200" y="19780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Paragraph	&lt;p&gt;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Heading &lt;h1&gt; to &lt;h6&gt;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Line Break &lt;br&gt;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Horizontal Rule&lt;hr&gt;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50" name="Google Shape;15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52366" y="6294092"/>
            <a:ext cx="2739634" cy="5639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Tags</a:t>
            </a:r>
            <a:endParaRPr/>
          </a:p>
        </p:txBody>
      </p:sp>
      <p:sp>
        <p:nvSpPr>
          <p:cNvPr id="156" name="Google Shape;156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Abbreviation tag : &lt;abbr&gt;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Marked tag: &lt;mark&gt;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Strong tag: &lt;strong&gt;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Emphasized tag : &lt;em&gt;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Definition tag: &lt;dfn&gt;</a:t>
            </a:r>
            <a:endParaRPr/>
          </a:p>
        </p:txBody>
      </p:sp>
      <p:pic>
        <p:nvPicPr>
          <p:cNvPr id="157" name="Google Shape;15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52366" y="6294092"/>
            <a:ext cx="2739634" cy="5639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Inline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Block </a:t>
            </a:r>
            <a:endParaRPr/>
          </a:p>
        </p:txBody>
      </p:sp>
      <p:sp>
        <p:nvSpPr>
          <p:cNvPr id="163" name="Google Shape;163;p12"/>
          <p:cNvSpPr txBox="1"/>
          <p:nvPr>
            <p:ph type="title"/>
          </p:nvPr>
        </p:nvSpPr>
        <p:spPr>
          <a:xfrm>
            <a:off x="838200" y="643186"/>
            <a:ext cx="4281941" cy="7694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&lt;div&gt; and &lt;span&gt; </a:t>
            </a:r>
            <a:endParaRPr/>
          </a:p>
        </p:txBody>
      </p:sp>
      <p:pic>
        <p:nvPicPr>
          <p:cNvPr id="164" name="Google Shape;16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52366" y="6294092"/>
            <a:ext cx="2739634" cy="5639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Semantic Elements</a:t>
            </a:r>
            <a:endParaRPr/>
          </a:p>
        </p:txBody>
      </p:sp>
      <p:sp>
        <p:nvSpPr>
          <p:cNvPr id="170" name="Google Shape;170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Clearly describes its meaning to both the browser and the developer.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Examples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&lt;article&gt;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&lt;aside&gt;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&lt;details&gt;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&lt;figcaption&gt;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&lt;figure&gt;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&lt;footer&gt;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&lt;header&gt;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&lt;main&gt;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&lt;nav&gt;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&lt;section&gt;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&lt;summary&gt;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&lt;time&gt;</a:t>
            </a:r>
            <a:endParaRPr/>
          </a:p>
          <a:p>
            <a:pPr indent="-7747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pic>
        <p:nvPicPr>
          <p:cNvPr id="171" name="Google Shape;17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52366" y="6294092"/>
            <a:ext cx="2739634" cy="5639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Table</a:t>
            </a:r>
            <a:endParaRPr/>
          </a:p>
        </p:txBody>
      </p:sp>
      <p:sp>
        <p:nvSpPr>
          <p:cNvPr id="177" name="Google Shape;177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800"/>
              <a:buChar char="•"/>
            </a:pPr>
            <a:r>
              <a:rPr b="0" lang="en-US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&lt;table&gt;&lt;/table&gt;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tr,td,th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thead,tbody,tfoot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colspan,rowspan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Attributes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3131"/>
              </a:buClr>
              <a:buSzPts val="2400"/>
              <a:buChar char="•"/>
            </a:pPr>
            <a:r>
              <a:rPr lang="en-US">
                <a:solidFill>
                  <a:srgbClr val="CD3131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b="0" lang="en-US">
                <a:solidFill>
                  <a:srgbClr val="CD3131"/>
                </a:solidFill>
                <a:latin typeface="Consolas"/>
                <a:ea typeface="Consolas"/>
                <a:cs typeface="Consolas"/>
                <a:sym typeface="Consolas"/>
              </a:rPr>
              <a:t>order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50000"/>
              </a:buClr>
              <a:buSzPts val="2400"/>
              <a:buChar char="•"/>
            </a:pPr>
            <a:r>
              <a:rPr b="0" lang="en-US">
                <a:solidFill>
                  <a:srgbClr val="E50000"/>
                </a:solidFill>
                <a:latin typeface="Consolas"/>
                <a:ea typeface="Consolas"/>
                <a:cs typeface="Consolas"/>
                <a:sym typeface="Consolas"/>
              </a:rPr>
              <a:t>cellspacing</a:t>
            </a:r>
            <a:endParaRPr b="0">
              <a:solidFill>
                <a:srgbClr val="E5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50000"/>
              </a:buClr>
              <a:buSzPts val="2400"/>
              <a:buChar char="•"/>
            </a:pPr>
            <a:r>
              <a:rPr b="0" lang="en-US">
                <a:solidFill>
                  <a:srgbClr val="E50000"/>
                </a:solidFill>
                <a:latin typeface="Consolas"/>
                <a:ea typeface="Consolas"/>
                <a:cs typeface="Consolas"/>
                <a:sym typeface="Consolas"/>
              </a:rPr>
              <a:t>Cellpadding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D3131"/>
              </a:buClr>
              <a:buSzPts val="2400"/>
              <a:buChar char="•"/>
            </a:pPr>
            <a:r>
              <a:rPr b="0" lang="en-US">
                <a:solidFill>
                  <a:srgbClr val="CD3131"/>
                </a:solidFill>
                <a:latin typeface="Consolas"/>
                <a:ea typeface="Consolas"/>
                <a:cs typeface="Consolas"/>
                <a:sym typeface="Consolas"/>
              </a:rPr>
              <a:t>bgcolor</a:t>
            </a:r>
            <a:endParaRPr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78" name="Google Shape;17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52366" y="6294092"/>
            <a:ext cx="2739634" cy="5639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Quattrocento Sans"/>
              <a:buNone/>
            </a:pPr>
            <a:r>
              <a:rPr b="0" i="0" lang="en-US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HTML Entities</a:t>
            </a:r>
            <a:endParaRPr/>
          </a:p>
        </p:txBody>
      </p:sp>
      <p:sp>
        <p:nvSpPr>
          <p:cNvPr id="184" name="Google Shape;184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Reserved characters in HTML must be replaced with character entities.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&lt;		 &amp;lt;</a:t>
            </a:r>
            <a:endParaRPr sz="24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&gt;		&amp;gt;	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Space 	</a:t>
            </a:r>
            <a:r>
              <a:rPr b="1" i="0" lang="en-US" sz="16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&amp;nbsp;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Char char="•"/>
            </a:pPr>
            <a:r>
              <a:rPr b="0" i="0" lang="en-US" sz="16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&amp;</a:t>
            </a:r>
            <a:r>
              <a:rPr b="1" lang="en-US" sz="16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		</a:t>
            </a:r>
            <a:r>
              <a:rPr b="0" i="0" lang="en-US" sz="16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&amp;amp;</a:t>
            </a:r>
            <a:endParaRPr b="1" i="0" sz="16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Char char="•"/>
            </a:pPr>
            <a:r>
              <a:rPr lang="en-US" sz="16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©		 &amp;copy;</a:t>
            </a:r>
            <a:endParaRPr sz="16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85" name="Google Shape;18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52366" y="6294092"/>
            <a:ext cx="2739634" cy="5639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Subscript superscript</a:t>
            </a:r>
            <a:endParaRPr/>
          </a:p>
        </p:txBody>
      </p:sp>
      <p:sp>
        <p:nvSpPr>
          <p:cNvPr id="191" name="Google Shape;191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b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</a:t>
            </a:r>
            <a:r>
              <a:rPr b="0" lang="en-US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&lt;sub&gt;</a:t>
            </a:r>
            <a:r>
              <a:rPr b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lang="en-US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&lt;/sub&gt;</a:t>
            </a:r>
            <a:r>
              <a:rPr b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b="0" i="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b="0" baseline="-25000" i="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b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</a:t>
            </a:r>
            <a:r>
              <a:rPr b="0" lang="en-US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&lt;sup&gt;</a:t>
            </a:r>
            <a:r>
              <a:rPr b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lang="en-US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&lt;/sup&gt;</a:t>
            </a:r>
            <a:r>
              <a:rPr b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b="0" i="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b="0" baseline="30000" i="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</a:t>
            </a:r>
            <a:endParaRPr/>
          </a:p>
        </p:txBody>
      </p:sp>
      <p:pic>
        <p:nvPicPr>
          <p:cNvPr id="192" name="Google Shape;19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52366" y="6294092"/>
            <a:ext cx="2739634" cy="5639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Lists</a:t>
            </a:r>
            <a:endParaRPr/>
          </a:p>
        </p:txBody>
      </p:sp>
      <p:sp>
        <p:nvSpPr>
          <p:cNvPr id="198" name="Google Shape;198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Ordered List or Numbered List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Unorder List or Bulleted List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Description list or Definition List </a:t>
            </a:r>
            <a:endParaRPr/>
          </a:p>
        </p:txBody>
      </p:sp>
      <p:pic>
        <p:nvPicPr>
          <p:cNvPr id="199" name="Google Shape;19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52366" y="6294092"/>
            <a:ext cx="2739634" cy="5639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Ordered List</a:t>
            </a:r>
            <a:endParaRPr/>
          </a:p>
        </p:txBody>
      </p:sp>
      <p:sp>
        <p:nvSpPr>
          <p:cNvPr id="205" name="Google Shape;205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b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-US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&lt;ol&gt;</a:t>
            </a:r>
            <a:endParaRPr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b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</a:t>
            </a:r>
            <a:r>
              <a:rPr b="0" lang="en-US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&lt;li&gt;</a:t>
            </a:r>
            <a:r>
              <a:rPr b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Chennai</a:t>
            </a:r>
            <a:r>
              <a:rPr b="0" lang="en-US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&lt;/li&gt;</a:t>
            </a:r>
            <a:endParaRPr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b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</a:t>
            </a:r>
            <a:r>
              <a:rPr b="0" lang="en-US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&lt;li&gt;</a:t>
            </a:r>
            <a:r>
              <a:rPr b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Coimbatore</a:t>
            </a:r>
            <a:r>
              <a:rPr b="0" lang="en-US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&lt;/li&gt;</a:t>
            </a:r>
            <a:endParaRPr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b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</a:t>
            </a:r>
            <a:r>
              <a:rPr b="0" lang="en-US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&lt;li&gt;</a:t>
            </a:r>
            <a:r>
              <a:rPr b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Erode</a:t>
            </a:r>
            <a:r>
              <a:rPr b="0" lang="en-US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&lt;/li&gt;</a:t>
            </a:r>
            <a:endParaRPr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b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-US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&lt;/ol&gt;</a:t>
            </a:r>
            <a:endParaRPr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06" name="Google Shape;20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49070" y="2030125"/>
            <a:ext cx="2708022" cy="2486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452366" y="6294092"/>
            <a:ext cx="2739634" cy="5639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Unordered List</a:t>
            </a:r>
            <a:endParaRPr/>
          </a:p>
        </p:txBody>
      </p:sp>
      <p:sp>
        <p:nvSpPr>
          <p:cNvPr id="213" name="Google Shape;213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b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-US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&lt;ul&gt;</a:t>
            </a:r>
            <a:endParaRPr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b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</a:t>
            </a:r>
            <a:r>
              <a:rPr b="0" lang="en-US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&lt;li&gt;</a:t>
            </a:r>
            <a:r>
              <a:rPr b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Chennai</a:t>
            </a:r>
            <a:r>
              <a:rPr b="0" lang="en-US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&lt;/li&gt;</a:t>
            </a:r>
            <a:endParaRPr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b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</a:t>
            </a:r>
            <a:r>
              <a:rPr b="0" lang="en-US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&lt;li&gt;</a:t>
            </a:r>
            <a:r>
              <a:rPr b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Coimbatore</a:t>
            </a:r>
            <a:r>
              <a:rPr b="0" lang="en-US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&lt;/li&gt;</a:t>
            </a:r>
            <a:endParaRPr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b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</a:t>
            </a:r>
            <a:r>
              <a:rPr b="0" lang="en-US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&lt;li&gt;</a:t>
            </a:r>
            <a:r>
              <a:rPr b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Erode</a:t>
            </a:r>
            <a:r>
              <a:rPr b="0" lang="en-US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&lt;/li&gt;</a:t>
            </a:r>
            <a:endParaRPr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b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-US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&lt;/ul&gt;</a:t>
            </a:r>
            <a:endParaRPr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14" name="Google Shape;21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35228" y="1564698"/>
            <a:ext cx="2728589" cy="26609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452366" y="6294092"/>
            <a:ext cx="2739634" cy="5639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Course Overview - Topics</a:t>
            </a:r>
            <a:endParaRPr/>
          </a:p>
        </p:txBody>
      </p:sp>
      <p:sp>
        <p:nvSpPr>
          <p:cNvPr id="92" name="Google Shape;92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highlight>
                  <a:srgbClr val="FFFF00"/>
                </a:highlight>
              </a:rPr>
              <a:t>HTML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highlight>
                  <a:srgbClr val="FFFF00"/>
                </a:highlight>
              </a:rPr>
              <a:t>CSS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highlight>
                  <a:srgbClr val="FFFF00"/>
                </a:highlight>
              </a:rPr>
              <a:t>Bootstrap </a:t>
            </a:r>
            <a:endParaRPr>
              <a:highlight>
                <a:srgbClr val="FFFF00"/>
              </a:highlight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highlight>
                  <a:srgbClr val="00FF00"/>
                </a:highlight>
              </a:rPr>
              <a:t>JavaScript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highlight>
                  <a:srgbClr val="00FF00"/>
                </a:highlight>
              </a:rPr>
              <a:t>TypeScript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highlight>
                  <a:srgbClr val="00FF00"/>
                </a:highlight>
              </a:rPr>
              <a:t>Shell Programming </a:t>
            </a:r>
            <a:endParaRPr>
              <a:highlight>
                <a:srgbClr val="00FF00"/>
              </a:highlight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highlight>
                  <a:srgbClr val="00FFFF"/>
                </a:highlight>
              </a:rPr>
              <a:t>Linux </a:t>
            </a:r>
            <a:endParaRPr>
              <a:highlight>
                <a:srgbClr val="00FFFF"/>
              </a:highlight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highlight>
                  <a:srgbClr val="00FFFF"/>
                </a:highlight>
              </a:rPr>
              <a:t>GIT </a:t>
            </a:r>
            <a:endParaRPr>
              <a:highlight>
                <a:srgbClr val="00FFFF"/>
              </a:highlight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highlight>
                  <a:srgbClr val="00FFFF"/>
                </a:highlight>
              </a:rPr>
              <a:t>Web Hosting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highlight>
                  <a:srgbClr val="00FFFF"/>
                </a:highlight>
              </a:rPr>
              <a:t>Agile</a:t>
            </a:r>
            <a:endParaRPr/>
          </a:p>
        </p:txBody>
      </p:sp>
      <p:pic>
        <p:nvPicPr>
          <p:cNvPr id="93" name="Google Shape;9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52366" y="6294092"/>
            <a:ext cx="2739634" cy="5639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Description list</a:t>
            </a:r>
            <a:endParaRPr/>
          </a:p>
        </p:txBody>
      </p:sp>
      <p:sp>
        <p:nvSpPr>
          <p:cNvPr id="221" name="Google Shape;221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800"/>
              <a:buNone/>
            </a:pPr>
            <a:r>
              <a:rPr b="0" lang="en-US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&lt;dl&gt;</a:t>
            </a:r>
            <a:endParaRPr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b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</a:t>
            </a:r>
            <a:r>
              <a:rPr b="0" lang="en-US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&lt;dt&gt;</a:t>
            </a:r>
            <a:r>
              <a:rPr b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Coffee</a:t>
            </a:r>
            <a:r>
              <a:rPr b="0" lang="en-US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&lt;/dt&gt;</a:t>
            </a:r>
            <a:endParaRPr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b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</a:t>
            </a:r>
            <a:r>
              <a:rPr b="0" lang="en-US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&lt;dd&gt;</a:t>
            </a:r>
            <a:r>
              <a:rPr b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Black hot drink</a:t>
            </a:r>
            <a:r>
              <a:rPr b="0" lang="en-US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&lt;/dd&gt;</a:t>
            </a:r>
            <a:endParaRPr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b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</a:t>
            </a:r>
            <a:r>
              <a:rPr b="0" lang="en-US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&lt;dt&gt;</a:t>
            </a:r>
            <a:r>
              <a:rPr b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Milk</a:t>
            </a:r>
            <a:r>
              <a:rPr b="0" lang="en-US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&lt;/dt&gt;</a:t>
            </a:r>
            <a:endParaRPr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b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</a:t>
            </a:r>
            <a:r>
              <a:rPr b="0" lang="en-US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&lt;dd&gt;</a:t>
            </a:r>
            <a:r>
              <a:rPr b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White cold drink</a:t>
            </a:r>
            <a:r>
              <a:rPr b="0" lang="en-US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&lt;/dd&gt;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0000"/>
              </a:buClr>
              <a:buSzPts val="2800"/>
              <a:buNone/>
            </a:pPr>
            <a:r>
              <a:rPr b="0" lang="en-US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&lt;/dl&gt;</a:t>
            </a:r>
            <a:endParaRPr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22" name="Google Shape;22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84115" y="1669905"/>
            <a:ext cx="2933267" cy="27021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452366" y="6294092"/>
            <a:ext cx="2739634" cy="5639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Nested Lists</a:t>
            </a:r>
            <a:endParaRPr/>
          </a:p>
        </p:txBody>
      </p:sp>
      <p:sp>
        <p:nvSpPr>
          <p:cNvPr id="229" name="Google Shape;229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List within another list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Example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b="0" i="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Coffee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b="0" i="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</a:t>
            </a:r>
            <a:endParaRPr/>
          </a:p>
          <a:p>
            <a:pPr indent="-285750" lvl="2" marL="12001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b="0" i="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Black tea</a:t>
            </a:r>
            <a:endParaRPr/>
          </a:p>
          <a:p>
            <a:pPr indent="-285750" lvl="2" marL="12001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b="0" i="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Green tea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b="0" i="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Milk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30" name="Google Shape;23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52366" y="6294092"/>
            <a:ext cx="2739634" cy="5639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Attributes</a:t>
            </a:r>
            <a:endParaRPr/>
          </a:p>
        </p:txBody>
      </p:sp>
      <p:sp>
        <p:nvSpPr>
          <p:cNvPr id="236" name="Google Shape;236;p2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800"/>
              <a:buNone/>
            </a:pPr>
            <a:r>
              <a:rPr b="0" lang="en-US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00000"/>
              </a:buClr>
              <a:buSzPts val="2400"/>
              <a:buNone/>
            </a:pPr>
            <a:r>
              <a:rPr b="0" lang="en-US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&lt;ol</a:t>
            </a:r>
            <a:r>
              <a:rPr b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>
                <a:solidFill>
                  <a:srgbClr val="E50000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b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en-US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b="0" lang="en-US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-US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(A | a | i | 1 | I)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00000"/>
              </a:buClr>
              <a:buSzPts val="2400"/>
              <a:buNone/>
            </a:pPr>
            <a:r>
              <a:rPr b="0" lang="en-US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&lt;ul</a:t>
            </a:r>
            <a:r>
              <a:rPr b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>
                <a:solidFill>
                  <a:srgbClr val="E50000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b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en-US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b="0" lang="en-US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-US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(square | disc | circle)</a:t>
            </a:r>
            <a:endParaRPr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0000"/>
              </a:buClr>
              <a:buSzPts val="2800"/>
              <a:buNone/>
            </a:pPr>
            <a:r>
              <a:rPr b="0" lang="en-US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Start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00000"/>
              </a:buClr>
              <a:buSzPts val="2400"/>
              <a:buNone/>
            </a:pPr>
            <a:r>
              <a:rPr b="0" lang="en-US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&lt;ol</a:t>
            </a:r>
            <a:r>
              <a:rPr b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>
                <a:solidFill>
                  <a:srgbClr val="E50000"/>
                </a:solidFill>
                <a:latin typeface="Consolas"/>
                <a:ea typeface="Consolas"/>
                <a:cs typeface="Consolas"/>
                <a:sym typeface="Consolas"/>
              </a:rPr>
              <a:t>start</a:t>
            </a:r>
            <a:r>
              <a:rPr b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en-US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b="0" lang="en-US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&gt;&lt;/ol&gt; (</a:t>
            </a:r>
            <a:r>
              <a:rPr lang="en-US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4, d etc)</a:t>
            </a:r>
            <a:endParaRPr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0000"/>
              </a:buClr>
              <a:buSzPts val="2800"/>
              <a:buNone/>
            </a:pPr>
            <a:r>
              <a:rPr lang="en-US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V</a:t>
            </a:r>
            <a:r>
              <a:rPr b="0" lang="en-US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alue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b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</a:t>
            </a:r>
            <a:r>
              <a:rPr b="0" lang="en-US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&lt;li</a:t>
            </a:r>
            <a:r>
              <a:rPr b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>
                <a:solidFill>
                  <a:srgbClr val="E50000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b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en-US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"7"</a:t>
            </a:r>
            <a:r>
              <a:rPr b="0" lang="en-US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&gt;&lt;/li&gt;</a:t>
            </a:r>
            <a:endParaRPr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37" name="Google Shape;23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52366" y="6294092"/>
            <a:ext cx="2739634" cy="5639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5e2ced1d39_0_0"/>
          <p:cNvSpPr txBox="1"/>
          <p:nvPr>
            <p:ph type="title"/>
          </p:nvPr>
        </p:nvSpPr>
        <p:spPr>
          <a:xfrm>
            <a:off x="715300" y="655475"/>
            <a:ext cx="4897200" cy="5625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/>
              <a:t>&lt;ol&gt;</a:t>
            </a:r>
            <a:endParaRPr sz="2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/>
              <a:t>  &lt;li value="100"&gt;Coffee&lt;/li&gt;</a:t>
            </a:r>
            <a:endParaRPr sz="2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/>
              <a:t>  &lt;li&gt;Tea&lt;/li&gt;</a:t>
            </a:r>
            <a:endParaRPr sz="2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/>
              <a:t>  &lt;li&gt;Milk&lt;/li&gt;</a:t>
            </a:r>
            <a:endParaRPr sz="2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/>
              <a:t>  &lt;li&gt;Water&lt;/li&gt;</a:t>
            </a:r>
            <a:endParaRPr sz="2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/>
              <a:t>  &lt;li&gt;Juice&lt;/li&gt;</a:t>
            </a:r>
            <a:endParaRPr sz="2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/>
              <a:t>&lt;/ol&gt;</a:t>
            </a:r>
            <a:endParaRPr sz="2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sp>
        <p:nvSpPr>
          <p:cNvPr id="243" name="Google Shape;243;g25e2ced1d39_0_0"/>
          <p:cNvSpPr txBox="1"/>
          <p:nvPr>
            <p:ph idx="1" type="body"/>
          </p:nvPr>
        </p:nvSpPr>
        <p:spPr>
          <a:xfrm>
            <a:off x="6407425" y="1423500"/>
            <a:ext cx="4897200" cy="5170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100. </a:t>
            </a:r>
            <a:r>
              <a:rPr lang="en-US"/>
              <a:t>Coffee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101. Tea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102. Milk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103. Water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104. Juice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Links / Anchor tag</a:t>
            </a:r>
            <a:endParaRPr/>
          </a:p>
        </p:txBody>
      </p:sp>
      <p:sp>
        <p:nvSpPr>
          <p:cNvPr id="249" name="Google Shape;249;p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800"/>
              <a:buChar char="•"/>
            </a:pPr>
            <a:r>
              <a:rPr b="0" lang="en-US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&lt;a</a:t>
            </a:r>
            <a:r>
              <a:rPr b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>
                <a:solidFill>
                  <a:srgbClr val="E50000"/>
                </a:solidFill>
                <a:latin typeface="Consolas"/>
                <a:ea typeface="Consolas"/>
                <a:cs typeface="Consolas"/>
                <a:sym typeface="Consolas"/>
              </a:rPr>
              <a:t>href</a:t>
            </a:r>
            <a:r>
              <a:rPr b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“</a:t>
            </a:r>
            <a:r>
              <a:rPr b="0" lang="en-US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url”</a:t>
            </a:r>
            <a:r>
              <a:rPr b="0" lang="en-US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&gt;Link Text&lt;/a&gt;</a:t>
            </a:r>
            <a:endParaRPr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0000"/>
              </a:buClr>
              <a:buSzPts val="2800"/>
              <a:buChar char="•"/>
            </a:pPr>
            <a:r>
              <a:rPr b="0" lang="en-US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&lt;a</a:t>
            </a:r>
            <a:r>
              <a:rPr b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>
                <a:solidFill>
                  <a:srgbClr val="E50000"/>
                </a:solidFill>
                <a:latin typeface="Consolas"/>
                <a:ea typeface="Consolas"/>
                <a:cs typeface="Consolas"/>
                <a:sym typeface="Consolas"/>
              </a:rPr>
              <a:t>href</a:t>
            </a:r>
            <a:r>
              <a:rPr b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en-US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"https://iamneo.ai/"</a:t>
            </a:r>
            <a:r>
              <a:rPr b="0" lang="en-US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IamNeo</a:t>
            </a:r>
            <a:r>
              <a:rPr b="0" lang="en-US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&lt;/a&gt;</a:t>
            </a:r>
            <a:endParaRPr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50" name="Google Shape;25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52366" y="6294092"/>
            <a:ext cx="2739634" cy="5639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Link + List</a:t>
            </a:r>
            <a:endParaRPr/>
          </a:p>
        </p:txBody>
      </p:sp>
      <p:sp>
        <p:nvSpPr>
          <p:cNvPr id="256" name="Google Shape;256;p2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400"/>
              <a:buNone/>
            </a:pPr>
            <a:r>
              <a:rPr b="0" lang="en-US" sz="24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&lt;ul&gt;</a:t>
            </a:r>
            <a:endParaRPr b="0"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b="0"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lang="en-US" sz="24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&lt;li&gt;&lt;a</a:t>
            </a:r>
            <a:r>
              <a:rPr b="0"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2400">
                <a:solidFill>
                  <a:srgbClr val="E50000"/>
                </a:solidFill>
                <a:latin typeface="Consolas"/>
                <a:ea typeface="Consolas"/>
                <a:cs typeface="Consolas"/>
                <a:sym typeface="Consolas"/>
              </a:rPr>
              <a:t>href</a:t>
            </a:r>
            <a:r>
              <a:rPr b="0"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en-US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"https://neopat.io/"</a:t>
            </a:r>
            <a:r>
              <a:rPr b="0" lang="en-US" sz="24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NeoPat</a:t>
            </a:r>
            <a:r>
              <a:rPr b="0" lang="en-US" sz="24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&lt;/a&gt;&lt;/li&gt;</a:t>
            </a:r>
            <a:endParaRPr b="0"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b="0"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lang="en-US" sz="24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&lt;li&gt;&lt;a</a:t>
            </a:r>
            <a:r>
              <a:rPr b="0"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2400">
                <a:solidFill>
                  <a:srgbClr val="E50000"/>
                </a:solidFill>
                <a:latin typeface="Consolas"/>
                <a:ea typeface="Consolas"/>
                <a:cs typeface="Consolas"/>
                <a:sym typeface="Consolas"/>
              </a:rPr>
              <a:t>href</a:t>
            </a:r>
            <a:r>
              <a:rPr b="0"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en-US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"https://neocolab.io/"</a:t>
            </a:r>
            <a:r>
              <a:rPr b="0" lang="en-US" sz="24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NeoColab</a:t>
            </a:r>
            <a:r>
              <a:rPr b="0" lang="en-US" sz="24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&lt;/a&gt;&lt;/li&gt;</a:t>
            </a:r>
            <a:endParaRPr b="0"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0000"/>
              </a:buClr>
              <a:buSzPts val="2400"/>
              <a:buNone/>
            </a:pPr>
            <a:r>
              <a:rPr b="0" lang="en-US" sz="24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&lt;/ul&gt;</a:t>
            </a:r>
            <a:endParaRPr b="0"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pic>
        <p:nvPicPr>
          <p:cNvPr id="257" name="Google Shape;25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52366" y="6294092"/>
            <a:ext cx="2739634" cy="5639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Link + Table</a:t>
            </a:r>
            <a:endParaRPr/>
          </a:p>
        </p:txBody>
      </p:sp>
      <p:sp>
        <p:nvSpPr>
          <p:cNvPr id="263" name="Google Shape;263;p2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b="0"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0" lang="en-US" sz="24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&lt;table</a:t>
            </a:r>
            <a:r>
              <a:rPr b="0"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2400">
                <a:solidFill>
                  <a:srgbClr val="CD3131"/>
                </a:solidFill>
                <a:latin typeface="Consolas"/>
                <a:ea typeface="Consolas"/>
                <a:cs typeface="Consolas"/>
                <a:sym typeface="Consolas"/>
              </a:rPr>
              <a:t>border</a:t>
            </a:r>
            <a:r>
              <a:rPr b="0"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en-US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"1"</a:t>
            </a:r>
            <a:r>
              <a:rPr b="0" lang="en-US" sz="24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b="0"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</a:t>
            </a:r>
            <a:r>
              <a:rPr b="0" lang="en-US" sz="24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&lt;tr&gt;</a:t>
            </a:r>
            <a:endParaRPr b="0"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b="0"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en-US" sz="24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&lt;td&gt;</a:t>
            </a:r>
            <a:r>
              <a:rPr b="0"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Iamneo</a:t>
            </a:r>
            <a:r>
              <a:rPr b="0" lang="en-US" sz="24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&lt;/td&gt;</a:t>
            </a:r>
            <a:endParaRPr b="0"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b="0"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en-US" sz="24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&lt;td&gt;</a:t>
            </a:r>
            <a:r>
              <a:rPr b="0"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NeoColab</a:t>
            </a:r>
            <a:r>
              <a:rPr b="0" lang="en-US" sz="24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&lt;/td&gt;</a:t>
            </a:r>
            <a:endParaRPr b="0"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b="0"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en-US" sz="24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&lt;td&gt;</a:t>
            </a:r>
            <a:r>
              <a:rPr b="0"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NeoPat</a:t>
            </a:r>
            <a:r>
              <a:rPr b="0" lang="en-US" sz="24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&lt;/td&gt;</a:t>
            </a:r>
            <a:endParaRPr b="0"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b="0"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en-US" sz="24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&lt;td&gt;&lt;a</a:t>
            </a:r>
            <a:r>
              <a:rPr b="0"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2400">
                <a:solidFill>
                  <a:srgbClr val="E50000"/>
                </a:solidFill>
                <a:latin typeface="Consolas"/>
                <a:ea typeface="Consolas"/>
                <a:cs typeface="Consolas"/>
                <a:sym typeface="Consolas"/>
              </a:rPr>
              <a:t>href</a:t>
            </a:r>
            <a:r>
              <a:rPr b="0"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en-US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"https://neocolab.io/"</a:t>
            </a:r>
            <a:r>
              <a:rPr b="0" lang="en-US" sz="24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NeoExam</a:t>
            </a:r>
            <a:r>
              <a:rPr b="0" lang="en-US" sz="24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&lt;/a&gt;&lt;/td&gt;</a:t>
            </a:r>
            <a:endParaRPr b="0"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b="0"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</a:t>
            </a:r>
            <a:r>
              <a:rPr b="0" lang="en-US" sz="24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&lt;/tr&gt;</a:t>
            </a:r>
            <a:endParaRPr b="0"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b="0"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-US" sz="24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&lt;/table&gt;</a:t>
            </a:r>
            <a:endParaRPr b="0"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pic>
        <p:nvPicPr>
          <p:cNvPr id="264" name="Google Shape;26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52366" y="6294092"/>
            <a:ext cx="2739634" cy="5639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Images</a:t>
            </a:r>
            <a:endParaRPr/>
          </a:p>
        </p:txBody>
      </p:sp>
      <p:sp>
        <p:nvSpPr>
          <p:cNvPr id="270" name="Google Shape;270;p2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800"/>
              <a:buChar char="•"/>
            </a:pPr>
            <a:r>
              <a:rPr b="0" lang="en-US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&lt;img</a:t>
            </a:r>
            <a:r>
              <a:rPr b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>
                <a:solidFill>
                  <a:srgbClr val="E50000"/>
                </a:solidFill>
                <a:latin typeface="Consolas"/>
                <a:ea typeface="Consolas"/>
                <a:cs typeface="Consolas"/>
                <a:sym typeface="Consolas"/>
              </a:rPr>
              <a:t>src</a:t>
            </a:r>
            <a:r>
              <a:rPr b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en-US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b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>
                <a:solidFill>
                  <a:srgbClr val="E50000"/>
                </a:solidFill>
                <a:latin typeface="Consolas"/>
                <a:ea typeface="Consolas"/>
                <a:cs typeface="Consolas"/>
                <a:sym typeface="Consolas"/>
              </a:rPr>
              <a:t>alt</a:t>
            </a:r>
            <a:r>
              <a:rPr b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en-US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b="0" lang="en-US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Attributes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src - Specifies the path to the image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alt - Specifies an alternate text for the image, if the image for some reason cannot be displayed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Width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Height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71" name="Google Shape;27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52366" y="6294092"/>
            <a:ext cx="2739634" cy="5639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Link + Images</a:t>
            </a:r>
            <a:endParaRPr/>
          </a:p>
        </p:txBody>
      </p:sp>
      <p:sp>
        <p:nvSpPr>
          <p:cNvPr id="277" name="Google Shape;277;p2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None/>
            </a:pPr>
            <a:r>
              <a:rPr b="0" lang="en-US" sz="2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&lt;a</a:t>
            </a:r>
            <a:r>
              <a:rPr b="0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2000">
                <a:solidFill>
                  <a:srgbClr val="E50000"/>
                </a:solidFill>
                <a:latin typeface="Consolas"/>
                <a:ea typeface="Consolas"/>
                <a:cs typeface="Consolas"/>
                <a:sym typeface="Consolas"/>
              </a:rPr>
              <a:t>href</a:t>
            </a:r>
            <a:r>
              <a:rPr b="0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en-US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"https://iamneo.ai/"</a:t>
            </a:r>
            <a:r>
              <a:rPr b="0" lang="en-US" sz="2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0000"/>
              </a:buClr>
              <a:buSzPts val="2000"/>
              <a:buNone/>
            </a:pPr>
            <a:r>
              <a:rPr b="0" lang="en-US" sz="2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&lt;img</a:t>
            </a:r>
            <a:r>
              <a:rPr b="0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2000">
                <a:solidFill>
                  <a:srgbClr val="E50000"/>
                </a:solidFill>
                <a:latin typeface="Consolas"/>
                <a:ea typeface="Consolas"/>
                <a:cs typeface="Consolas"/>
                <a:sym typeface="Consolas"/>
              </a:rPr>
              <a:t>src</a:t>
            </a:r>
            <a:r>
              <a:rPr b="0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en-US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"https://iamneo.ai/wp-content/uploads/2022/07/iamneo-logo.png"</a:t>
            </a:r>
            <a:r>
              <a:rPr b="0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2000">
                <a:solidFill>
                  <a:srgbClr val="E50000"/>
                </a:solidFill>
                <a:latin typeface="Consolas"/>
                <a:ea typeface="Consolas"/>
                <a:cs typeface="Consolas"/>
                <a:sym typeface="Consolas"/>
              </a:rPr>
              <a:t>alt</a:t>
            </a:r>
            <a:r>
              <a:rPr b="0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en-US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b="0" lang="en-US" sz="2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 b="0"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0000"/>
              </a:buClr>
              <a:buSzPts val="2000"/>
              <a:buNone/>
            </a:pPr>
            <a:r>
              <a:rPr b="0" lang="en-US" sz="2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&lt;/a&gt;</a:t>
            </a:r>
            <a:endParaRPr b="0"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  <p:pic>
        <p:nvPicPr>
          <p:cNvPr id="278" name="Google Shape;27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52366" y="6294092"/>
            <a:ext cx="2739634" cy="5639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8"/>
          <p:cNvSpPr txBox="1"/>
          <p:nvPr>
            <p:ph type="title"/>
          </p:nvPr>
        </p:nvSpPr>
        <p:spPr>
          <a:xfrm>
            <a:off x="739875" y="19305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Frames</a:t>
            </a:r>
            <a:endParaRPr/>
          </a:p>
        </p:txBody>
      </p:sp>
      <p:sp>
        <p:nvSpPr>
          <p:cNvPr id="284" name="Google Shape;284;p28"/>
          <p:cNvSpPr txBox="1"/>
          <p:nvPr>
            <p:ph idx="1" type="body"/>
          </p:nvPr>
        </p:nvSpPr>
        <p:spPr>
          <a:xfrm>
            <a:off x="838200" y="1368326"/>
            <a:ext cx="10515600" cy="48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413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 sz="3000"/>
              <a:t>To display multiple pages in single window</a:t>
            </a:r>
            <a:endParaRPr sz="3000"/>
          </a:p>
          <a:p>
            <a:pPr indent="-241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 sz="3000"/>
              <a:t>Frame tag</a:t>
            </a:r>
            <a:endParaRPr sz="3000"/>
          </a:p>
          <a:p>
            <a:pPr indent="-241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 sz="3000"/>
              <a:t>Attribute</a:t>
            </a:r>
            <a:endParaRPr sz="3000"/>
          </a:p>
          <a:p>
            <a:pPr indent="-2667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 sz="3000"/>
              <a:t>Src</a:t>
            </a:r>
            <a:endParaRPr sz="3000"/>
          </a:p>
          <a:p>
            <a:pPr indent="-2667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 sz="3000"/>
              <a:t>name</a:t>
            </a:r>
            <a:endParaRPr sz="3000"/>
          </a:p>
          <a:p>
            <a:pPr indent="-304800" lvl="1" marL="68580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 sz="3000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&lt;frame name = "left" src = "/html/left.htm" /&gt;</a:t>
            </a:r>
            <a:endParaRPr sz="3000"/>
          </a:p>
          <a:p>
            <a:pPr indent="-304800" lvl="1" marL="68580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 sz="3000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&lt;frame scrollbar="no"&gt;</a:t>
            </a:r>
            <a:endParaRPr sz="3000">
              <a:solidFill>
                <a:srgbClr val="27323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04800" lvl="1" marL="68580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3000"/>
              <a:buFont typeface="Consolas"/>
              <a:buChar char="•"/>
            </a:pPr>
            <a:r>
              <a:rPr lang="en-US" sz="3000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&lt;frame marginheight="20"&gt;</a:t>
            </a:r>
            <a:endParaRPr sz="3000">
              <a:solidFill>
                <a:srgbClr val="27323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04800" lvl="1" marL="68580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3000"/>
              <a:buFont typeface="Consolas"/>
              <a:buChar char="•"/>
            </a:pPr>
            <a:r>
              <a:rPr lang="en-US" sz="3000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&lt;frame marginwidth="20"&gt;</a:t>
            </a:r>
            <a:endParaRPr sz="3000"/>
          </a:p>
        </p:txBody>
      </p:sp>
      <p:pic>
        <p:nvPicPr>
          <p:cNvPr id="285" name="Google Shape;285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52366" y="6294092"/>
            <a:ext cx="2739634" cy="5639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HTML</a:t>
            </a:r>
            <a:endParaRPr/>
          </a:p>
        </p:txBody>
      </p:sp>
      <p:sp>
        <p:nvSpPr>
          <p:cNvPr id="99" name="Google Shape;9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highlight>
                  <a:srgbClr val="FFFF00"/>
                </a:highlight>
              </a:rPr>
              <a:t>Basic HTML Elements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highlight>
                  <a:srgbClr val="FFFF00"/>
                </a:highlight>
              </a:rPr>
              <a:t>Tables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highlight>
                  <a:srgbClr val="00FF00"/>
                </a:highlight>
              </a:rPr>
              <a:t>List and Hyperlinks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highlight>
                  <a:srgbClr val="00FF00"/>
                </a:highlight>
              </a:rPr>
              <a:t>Images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highlight>
                  <a:srgbClr val="00FF00"/>
                </a:highlight>
              </a:rPr>
              <a:t>Frames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highlight>
                  <a:srgbClr val="00FFFF"/>
                </a:highlight>
              </a:rPr>
              <a:t>Forms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highlight>
                  <a:srgbClr val="00FFFF"/>
                </a:highlight>
              </a:rPr>
              <a:t>Form Elements and Media</a:t>
            </a:r>
            <a:endParaRPr>
              <a:highlight>
                <a:srgbClr val="00FFFF"/>
              </a:highlight>
            </a:endParaRPr>
          </a:p>
        </p:txBody>
      </p:sp>
      <p:pic>
        <p:nvPicPr>
          <p:cNvPr id="100" name="Google Shape;10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52366" y="6294092"/>
            <a:ext cx="2739634" cy="5639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iframe</a:t>
            </a:r>
            <a:endParaRPr/>
          </a:p>
        </p:txBody>
      </p:sp>
      <p:sp>
        <p:nvSpPr>
          <p:cNvPr id="291" name="Google Shape;291;p2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Iframe tag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Attribute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Frameborder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Width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height</a:t>
            </a:r>
            <a:endParaRPr/>
          </a:p>
        </p:txBody>
      </p:sp>
      <p:pic>
        <p:nvPicPr>
          <p:cNvPr id="292" name="Google Shape;292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52366" y="6294092"/>
            <a:ext cx="2739634" cy="5639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Forms</a:t>
            </a:r>
            <a:endParaRPr/>
          </a:p>
        </p:txBody>
      </p:sp>
      <p:sp>
        <p:nvSpPr>
          <p:cNvPr id="298" name="Google Shape;298;p3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299" name="Google Shape;299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52366" y="6294092"/>
            <a:ext cx="2739634" cy="5639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Form Elements Basics</a:t>
            </a:r>
            <a:endParaRPr/>
          </a:p>
        </p:txBody>
      </p:sp>
      <p:sp>
        <p:nvSpPr>
          <p:cNvPr id="305" name="Google Shape;305;p3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&lt;form&gt;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action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Where the data should be sent</a:t>
            </a:r>
            <a:endParaRPr/>
          </a:p>
        </p:txBody>
      </p:sp>
      <p:pic>
        <p:nvPicPr>
          <p:cNvPr id="306" name="Google Shape;306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52366" y="6294092"/>
            <a:ext cx="2739634" cy="5639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Common input types</a:t>
            </a:r>
            <a:endParaRPr/>
          </a:p>
        </p:txBody>
      </p:sp>
      <p:sp>
        <p:nvSpPr>
          <p:cNvPr id="312" name="Google Shape;312;p3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&lt;input&gt;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type attribute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Text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Password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Color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placeholder attribute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Name attribute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313" name="Google Shape;313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52366" y="6303617"/>
            <a:ext cx="2739634" cy="5639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Labels</a:t>
            </a:r>
            <a:endParaRPr/>
          </a:p>
        </p:txBody>
      </p:sp>
      <p:sp>
        <p:nvSpPr>
          <p:cNvPr id="319" name="Google Shape;319;p33"/>
          <p:cNvSpPr txBox="1"/>
          <p:nvPr>
            <p:ph idx="1" type="body"/>
          </p:nvPr>
        </p:nvSpPr>
        <p:spPr>
          <a:xfrm>
            <a:off x="838200" y="148147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The </a:t>
            </a:r>
            <a:r>
              <a:rPr lang="en-US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&lt;label&gt;</a:t>
            </a:r>
            <a:r>
              <a:rPr lang="en-US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element defines a label for several form elements</a:t>
            </a:r>
            <a:endParaRPr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The </a:t>
            </a:r>
            <a:r>
              <a:rPr lang="en-US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&lt;label&gt;</a:t>
            </a:r>
            <a:r>
              <a:rPr lang="en-US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element also help users who have difficulty clicking on very small regions (such as radio buttons or checkboxes) - because when the user clicks the text within the </a:t>
            </a:r>
            <a:r>
              <a:rPr lang="en-US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&lt;label&gt;</a:t>
            </a:r>
            <a:r>
              <a:rPr lang="en-US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element, it toggles the radio button/checkbox.</a:t>
            </a:r>
            <a:endParaRPr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The </a:t>
            </a:r>
            <a:r>
              <a:rPr lang="en-US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attribute of the </a:t>
            </a:r>
            <a:r>
              <a:rPr lang="en-US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&lt;label&gt;</a:t>
            </a:r>
            <a:r>
              <a:rPr lang="en-US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tag should be equal to the </a:t>
            </a:r>
            <a:r>
              <a:rPr lang="en-US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en-US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attribute of the </a:t>
            </a:r>
            <a:r>
              <a:rPr lang="en-US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&lt;input&gt;</a:t>
            </a:r>
            <a:r>
              <a:rPr lang="en-US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element to bind them together.</a:t>
            </a:r>
            <a:endParaRPr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320" name="Google Shape;320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52366" y="6294092"/>
            <a:ext cx="2739634" cy="5639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5e2ced1d39_0_1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326" name="Google Shape;326;g25e2ced1d39_0_11"/>
          <p:cNvSpPr txBox="1"/>
          <p:nvPr>
            <p:ph idx="1" type="body"/>
          </p:nvPr>
        </p:nvSpPr>
        <p:spPr>
          <a:xfrm>
            <a:off x="838200" y="1859925"/>
            <a:ext cx="10515600" cy="4316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400"/>
              <a:t>&lt;form action="/action_page.html"&gt;</a:t>
            </a:r>
            <a:endParaRPr sz="3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400"/>
              <a:t>  &lt;label for="fname"&gt;First name:&lt;/label&gt;&lt;br&gt;</a:t>
            </a:r>
            <a:endParaRPr sz="3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400"/>
              <a:t>  &lt;input type="text" id="fname" name="fname"&gt;&lt;br&gt;&lt;br&gt;</a:t>
            </a:r>
            <a:endParaRPr sz="3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400"/>
              <a:t>  &lt;input type="submit" value="Submit"&gt;</a:t>
            </a:r>
            <a:endParaRPr sz="3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400"/>
              <a:t>&lt;/form&gt;</a:t>
            </a:r>
            <a:endParaRPr sz="3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Button</a:t>
            </a:r>
            <a:endParaRPr/>
          </a:p>
        </p:txBody>
      </p:sp>
      <p:sp>
        <p:nvSpPr>
          <p:cNvPr id="332" name="Google Shape;332;p3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&lt;button&gt;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Type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button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30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button</a:t>
            </a:r>
            <a:r>
              <a:rPr lang="en-US" sz="3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type</a:t>
            </a:r>
            <a:r>
              <a:rPr lang="en-US" sz="30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="button"</a:t>
            </a:r>
            <a:r>
              <a:rPr lang="en-US" sz="3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onclick</a:t>
            </a:r>
            <a:r>
              <a:rPr lang="en-US" sz="30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="alert('Hello World!')"&gt;</a:t>
            </a:r>
            <a:r>
              <a:rPr lang="en-US" sz="30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Click Me!</a:t>
            </a:r>
            <a:r>
              <a:rPr lang="en-US" sz="30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30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/button</a:t>
            </a:r>
            <a:r>
              <a:rPr lang="en-US" sz="30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3000"/>
          </a:p>
        </p:txBody>
      </p:sp>
      <p:pic>
        <p:nvPicPr>
          <p:cNvPr id="333" name="Google Shape;333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52366" y="6294092"/>
            <a:ext cx="2739634" cy="5639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Check Box and Radio Button</a:t>
            </a:r>
            <a:endParaRPr/>
          </a:p>
        </p:txBody>
      </p:sp>
      <p:sp>
        <p:nvSpPr>
          <p:cNvPr id="339" name="Google Shape;339;p35"/>
          <p:cNvSpPr txBox="1"/>
          <p:nvPr>
            <p:ph idx="1" type="body"/>
          </p:nvPr>
        </p:nvSpPr>
        <p:spPr>
          <a:xfrm>
            <a:off x="838200" y="16732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Check Box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Name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Checked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Radio button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Name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Value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340" name="Google Shape;340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52366" y="6294092"/>
            <a:ext cx="2739634" cy="5639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6"/>
          <p:cNvSpPr txBox="1"/>
          <p:nvPr>
            <p:ph type="title"/>
          </p:nvPr>
        </p:nvSpPr>
        <p:spPr>
          <a:xfrm>
            <a:off x="838200" y="385097"/>
            <a:ext cx="10515600" cy="101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Dropdown Box - Select &amp; Option</a:t>
            </a:r>
            <a:endParaRPr/>
          </a:p>
        </p:txBody>
      </p:sp>
      <p:sp>
        <p:nvSpPr>
          <p:cNvPr id="346" name="Google Shape;346;p36"/>
          <p:cNvSpPr txBox="1"/>
          <p:nvPr>
            <p:ph idx="1" type="body"/>
          </p:nvPr>
        </p:nvSpPr>
        <p:spPr>
          <a:xfrm>
            <a:off x="838200" y="1243401"/>
            <a:ext cx="10515600" cy="47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15265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&lt;Select&gt;</a:t>
            </a:r>
            <a:endParaRPr/>
          </a:p>
          <a:p>
            <a:pPr indent="-21526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&lt;Option&gt;</a:t>
            </a:r>
            <a:endParaRPr/>
          </a:p>
          <a:p>
            <a:pPr indent="-21526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value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-US" sz="30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30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label</a:t>
            </a:r>
            <a:r>
              <a:rPr lang="en-US" sz="3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for</a:t>
            </a:r>
            <a:r>
              <a:rPr lang="en-US" sz="30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="cars"&gt;</a:t>
            </a:r>
            <a:r>
              <a:rPr lang="en-US" sz="30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Choose a car:</a:t>
            </a:r>
            <a:r>
              <a:rPr lang="en-US" sz="30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30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/label</a:t>
            </a:r>
            <a:r>
              <a:rPr lang="en-US" sz="30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3000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-US" sz="30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30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-US" sz="3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id</a:t>
            </a:r>
            <a:r>
              <a:rPr lang="en-US" sz="30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="cars"</a:t>
            </a:r>
            <a:r>
              <a:rPr lang="en-US" sz="3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name</a:t>
            </a:r>
            <a:r>
              <a:rPr lang="en-US" sz="30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="cars"&gt;</a:t>
            </a:r>
            <a:endParaRPr sz="3000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-US" sz="30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30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30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option</a:t>
            </a:r>
            <a:r>
              <a:rPr lang="en-US" sz="3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value</a:t>
            </a:r>
            <a:r>
              <a:rPr lang="en-US" sz="30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="volvo"&gt;</a:t>
            </a:r>
            <a:r>
              <a:rPr lang="en-US" sz="30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Volvo</a:t>
            </a:r>
            <a:r>
              <a:rPr lang="en-US" sz="30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30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/option</a:t>
            </a:r>
            <a:r>
              <a:rPr lang="en-US" sz="30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3000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-US" sz="30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30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30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option</a:t>
            </a:r>
            <a:r>
              <a:rPr lang="en-US" sz="3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value</a:t>
            </a:r>
            <a:r>
              <a:rPr lang="en-US" sz="30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="saab"&gt;</a:t>
            </a:r>
            <a:r>
              <a:rPr lang="en-US" sz="30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Saab</a:t>
            </a:r>
            <a:r>
              <a:rPr lang="en-US" sz="30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30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/option</a:t>
            </a:r>
            <a:r>
              <a:rPr lang="en-US" sz="30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3000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-US" sz="30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30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30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option</a:t>
            </a:r>
            <a:r>
              <a:rPr lang="en-US" sz="3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value</a:t>
            </a:r>
            <a:r>
              <a:rPr lang="en-US" sz="30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="fiat"&gt;</a:t>
            </a:r>
            <a:r>
              <a:rPr lang="en-US" sz="30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Fiat</a:t>
            </a:r>
            <a:r>
              <a:rPr lang="en-US" sz="30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30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/option</a:t>
            </a:r>
            <a:r>
              <a:rPr lang="en-US" sz="30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3000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-US" sz="30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30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30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option</a:t>
            </a:r>
            <a:r>
              <a:rPr lang="en-US" sz="3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value</a:t>
            </a:r>
            <a:r>
              <a:rPr lang="en-US" sz="30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="audi"&gt;</a:t>
            </a:r>
            <a:r>
              <a:rPr lang="en-US" sz="30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Audi</a:t>
            </a:r>
            <a:r>
              <a:rPr lang="en-US" sz="30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30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/option</a:t>
            </a:r>
            <a:r>
              <a:rPr lang="en-US" sz="30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3000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30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/select</a:t>
            </a:r>
            <a:r>
              <a:rPr lang="en-US" sz="30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3000"/>
          </a:p>
        </p:txBody>
      </p:sp>
      <p:pic>
        <p:nvPicPr>
          <p:cNvPr id="347" name="Google Shape;347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52366" y="6294092"/>
            <a:ext cx="2739634" cy="5639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25e2ced1d39_0_2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Default Select Value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g25e2ced1d39_0_2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35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option</a:t>
            </a:r>
            <a:r>
              <a:rPr lang="en-US" sz="3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value</a:t>
            </a:r>
            <a:r>
              <a:rPr lang="en-US" sz="35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="fiat"</a:t>
            </a:r>
            <a:r>
              <a:rPr lang="en-US" sz="3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selected</a:t>
            </a:r>
            <a:r>
              <a:rPr lang="en-US" sz="35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-US" sz="35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Fiat</a:t>
            </a:r>
            <a:endParaRPr sz="35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35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/option</a:t>
            </a:r>
            <a:r>
              <a:rPr lang="en-US" sz="35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3500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rgbClr val="A52A2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&lt;select id="cars" name="cars" size="3"&gt;</a:t>
            </a:r>
            <a:endParaRPr sz="3500">
              <a:solidFill>
                <a:srgbClr val="A52A2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rgbClr val="A52A2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&lt;select id="cars" name="cars" size="4" multiple&gt;</a:t>
            </a:r>
            <a:endParaRPr sz="3500">
              <a:solidFill>
                <a:srgbClr val="A52A2A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HTML CSS JS</a:t>
            </a:r>
            <a:endParaRPr/>
          </a:p>
        </p:txBody>
      </p:sp>
      <p:sp>
        <p:nvSpPr>
          <p:cNvPr id="106" name="Google Shape;106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descr="What is JavaScript? | JavaScript Programming | Edureka" id="107" name="Google Shape;10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9752" y="1643784"/>
            <a:ext cx="11032495" cy="48490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452366" y="6294092"/>
            <a:ext cx="2739634" cy="5639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Range and Text area</a:t>
            </a:r>
            <a:endParaRPr/>
          </a:p>
        </p:txBody>
      </p:sp>
      <p:sp>
        <p:nvSpPr>
          <p:cNvPr id="359" name="Google Shape;359;p3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The </a:t>
            </a:r>
            <a:r>
              <a:rPr lang="en-US" sz="3000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&lt;textarea&gt;</a:t>
            </a:r>
            <a:r>
              <a:rPr lang="en-US" sz="300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element defines a multi-line input field (a text area):</a:t>
            </a:r>
            <a:endParaRPr sz="3000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30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textarea</a:t>
            </a:r>
            <a:r>
              <a:rPr lang="en-US" sz="3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name</a:t>
            </a:r>
            <a:r>
              <a:rPr lang="en-US" sz="30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="message"</a:t>
            </a:r>
            <a:r>
              <a:rPr lang="en-US" sz="3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rows</a:t>
            </a:r>
            <a:r>
              <a:rPr lang="en-US" sz="30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="10"</a:t>
            </a:r>
            <a:r>
              <a:rPr lang="en-US" sz="3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cols</a:t>
            </a:r>
            <a:r>
              <a:rPr lang="en-US" sz="30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="30"&gt;</a:t>
            </a:r>
            <a:endParaRPr sz="3000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The cat was playing in the garden.</a:t>
            </a:r>
            <a:endParaRPr sz="30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30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/textarea</a:t>
            </a:r>
            <a:r>
              <a:rPr lang="en-US" sz="30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3000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60" name="Google Shape;360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52366" y="6294092"/>
            <a:ext cx="2739634" cy="5639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Form Validations</a:t>
            </a:r>
            <a:endParaRPr/>
          </a:p>
        </p:txBody>
      </p:sp>
      <p:sp>
        <p:nvSpPr>
          <p:cNvPr id="366" name="Google Shape;366;p3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Attribute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Required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Email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URL</a:t>
            </a:r>
            <a:endParaRPr/>
          </a:p>
        </p:txBody>
      </p:sp>
      <p:pic>
        <p:nvPicPr>
          <p:cNvPr id="367" name="Google Shape;367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52366" y="6294092"/>
            <a:ext cx="2739634" cy="5639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25e2ced1d39_0_3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FieldSet and Legend</a:t>
            </a:r>
            <a:endParaRPr/>
          </a:p>
        </p:txBody>
      </p:sp>
      <p:sp>
        <p:nvSpPr>
          <p:cNvPr id="373" name="Google Shape;373;g25e2ced1d39_0_3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0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form</a:t>
            </a:r>
            <a:r>
              <a:rPr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action</a:t>
            </a:r>
            <a:r>
              <a:rPr lang="en-US" sz="20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="/action_page.php"&gt;</a:t>
            </a:r>
            <a:endParaRPr sz="2000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0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0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fieldset</a:t>
            </a:r>
            <a:r>
              <a:rPr lang="en-US" sz="20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000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0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0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legend</a:t>
            </a:r>
            <a:r>
              <a:rPr lang="en-US" sz="20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20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Personalia:</a:t>
            </a:r>
            <a:r>
              <a:rPr lang="en-US" sz="20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0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/legend</a:t>
            </a:r>
            <a:r>
              <a:rPr lang="en-US" sz="20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000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0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0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label</a:t>
            </a:r>
            <a:r>
              <a:rPr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for</a:t>
            </a:r>
            <a:r>
              <a:rPr lang="en-US" sz="20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="fname"&gt;</a:t>
            </a:r>
            <a:r>
              <a:rPr lang="en-US" sz="20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First name:</a:t>
            </a:r>
            <a:r>
              <a:rPr lang="en-US" sz="20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0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/label</a:t>
            </a:r>
            <a:r>
              <a:rPr lang="en-US" sz="20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&gt;&lt;</a:t>
            </a:r>
            <a:r>
              <a:rPr lang="en-US" sz="20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br</a:t>
            </a:r>
            <a:r>
              <a:rPr lang="en-US" sz="20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000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0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0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type</a:t>
            </a:r>
            <a:r>
              <a:rPr lang="en-US" sz="20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="text"</a:t>
            </a:r>
            <a:r>
              <a:rPr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id</a:t>
            </a:r>
            <a:r>
              <a:rPr lang="en-US" sz="20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="fname"</a:t>
            </a:r>
            <a:r>
              <a:rPr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name</a:t>
            </a:r>
            <a:r>
              <a:rPr lang="en-US" sz="20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="fname"</a:t>
            </a:r>
            <a:r>
              <a:rPr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value</a:t>
            </a:r>
            <a:r>
              <a:rPr lang="en-US" sz="20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="John"&gt;&lt;</a:t>
            </a:r>
            <a:r>
              <a:rPr lang="en-US" sz="20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br</a:t>
            </a:r>
            <a:r>
              <a:rPr lang="en-US" sz="20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000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0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0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label</a:t>
            </a:r>
            <a:r>
              <a:rPr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for</a:t>
            </a:r>
            <a:r>
              <a:rPr lang="en-US" sz="20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="lname"&gt;</a:t>
            </a:r>
            <a:r>
              <a:rPr lang="en-US" sz="20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Last name:</a:t>
            </a:r>
            <a:r>
              <a:rPr lang="en-US" sz="20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0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/label</a:t>
            </a:r>
            <a:r>
              <a:rPr lang="en-US" sz="20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&gt;&lt;</a:t>
            </a:r>
            <a:r>
              <a:rPr lang="en-US" sz="20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br</a:t>
            </a:r>
            <a:r>
              <a:rPr lang="en-US" sz="20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000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0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0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type</a:t>
            </a:r>
            <a:r>
              <a:rPr lang="en-US" sz="20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="text"</a:t>
            </a:r>
            <a:r>
              <a:rPr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id</a:t>
            </a:r>
            <a:r>
              <a:rPr lang="en-US" sz="20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="lname"</a:t>
            </a:r>
            <a:r>
              <a:rPr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name</a:t>
            </a:r>
            <a:r>
              <a:rPr lang="en-US" sz="20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="lname"</a:t>
            </a:r>
            <a:r>
              <a:rPr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value</a:t>
            </a:r>
            <a:r>
              <a:rPr lang="en-US" sz="20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="Doe"&gt;&lt;</a:t>
            </a:r>
            <a:r>
              <a:rPr lang="en-US" sz="20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br</a:t>
            </a:r>
            <a:r>
              <a:rPr lang="en-US" sz="20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&gt;&lt;</a:t>
            </a:r>
            <a:r>
              <a:rPr lang="en-US" sz="20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br</a:t>
            </a:r>
            <a:r>
              <a:rPr lang="en-US" sz="20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000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0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0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type</a:t>
            </a:r>
            <a:r>
              <a:rPr lang="en-US" sz="20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="submit"</a:t>
            </a:r>
            <a:r>
              <a:rPr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value</a:t>
            </a:r>
            <a:r>
              <a:rPr lang="en-US" sz="20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="Submit"&gt;</a:t>
            </a:r>
            <a:endParaRPr sz="2000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0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0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/fieldset</a:t>
            </a:r>
            <a:r>
              <a:rPr lang="en-US" sz="20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000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0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/form</a:t>
            </a:r>
            <a:r>
              <a:rPr lang="en-US" sz="20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0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79" name="Google Shape;379;p3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380" name="Google Shape;380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44125" y="98325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452366" y="6294092"/>
            <a:ext cx="2739634" cy="5639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Media</a:t>
            </a:r>
            <a:endParaRPr/>
          </a:p>
        </p:txBody>
      </p:sp>
      <p:sp>
        <p:nvSpPr>
          <p:cNvPr id="387" name="Google Shape;387;p40"/>
          <p:cNvSpPr txBox="1"/>
          <p:nvPr>
            <p:ph idx="1" type="body"/>
          </p:nvPr>
        </p:nvSpPr>
        <p:spPr>
          <a:xfrm>
            <a:off x="838200" y="17494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&lt;Audio&gt;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&lt;Video&gt;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Src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Controls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muted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388" name="Google Shape;388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52366" y="6294092"/>
            <a:ext cx="2739634" cy="5639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HTML CSS JS</a:t>
            </a:r>
            <a:endParaRPr/>
          </a:p>
        </p:txBody>
      </p:sp>
      <p:sp>
        <p:nvSpPr>
          <p:cNvPr id="114" name="Google Shape;114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HTML (Hyper Text Markup language)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To create the structure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CSS(Cascading Style Sheet)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To style the website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JS (JavaScript)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To add functionality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115" name="Google Shape;11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52366" y="6294092"/>
            <a:ext cx="2739634" cy="5639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121" name="Google Shape;121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https://codepen.io/Muhammad-Abraiz/pen/mdjpqEm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22" name="Google Shape;122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200" y="2423897"/>
            <a:ext cx="9239971" cy="40689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452366" y="6294092"/>
            <a:ext cx="2739634" cy="5639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98825" y="1593273"/>
            <a:ext cx="7597575" cy="4351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452366" y="6294092"/>
            <a:ext cx="2739634" cy="5639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Basic Structure</a:t>
            </a:r>
            <a:endParaRPr/>
          </a:p>
        </p:txBody>
      </p:sp>
      <p:sp>
        <p:nvSpPr>
          <p:cNvPr id="135" name="Google Shape;135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800"/>
              <a:buNone/>
            </a:pPr>
            <a:r>
              <a:rPr b="0" lang="en-US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&lt;html&gt;</a:t>
            </a:r>
            <a:endParaRPr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0000"/>
              </a:buClr>
              <a:buSzPts val="2800"/>
              <a:buNone/>
            </a:pPr>
            <a:r>
              <a:rPr b="0" lang="en-US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	&lt;head&gt;</a:t>
            </a:r>
            <a:endParaRPr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b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  </a:t>
            </a:r>
            <a:r>
              <a:rPr b="0" lang="en-US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&lt;title&gt;</a:t>
            </a:r>
            <a:r>
              <a:rPr b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Document</a:t>
            </a:r>
            <a:r>
              <a:rPr b="0" lang="en-US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&lt;/title&gt;</a:t>
            </a:r>
            <a:endParaRPr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0000"/>
              </a:buClr>
              <a:buSzPts val="2800"/>
              <a:buNone/>
            </a:pPr>
            <a:r>
              <a:rPr b="0" lang="en-US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	&lt;/head&gt;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0000"/>
              </a:buClr>
              <a:buSzPts val="2800"/>
              <a:buNone/>
            </a:pPr>
            <a:r>
              <a:rPr b="0" lang="en-US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	&lt;body&gt;</a:t>
            </a:r>
            <a:endParaRPr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b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	</a:t>
            </a:r>
            <a:r>
              <a:rPr b="0" lang="en-US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&lt;/body&gt;</a:t>
            </a:r>
            <a:endParaRPr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0000"/>
              </a:buClr>
              <a:buSzPts val="2800"/>
              <a:buNone/>
            </a:pPr>
            <a:r>
              <a:rPr b="0" lang="en-US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&lt;/html&gt;</a:t>
            </a:r>
            <a:endParaRPr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36" name="Google Shape;13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52366" y="6294092"/>
            <a:ext cx="2739634" cy="5639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Tags &amp; Attributes</a:t>
            </a:r>
            <a:endParaRPr/>
          </a:p>
        </p:txBody>
      </p:sp>
      <p:sp>
        <p:nvSpPr>
          <p:cNvPr id="142" name="Google Shape;142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2800">
                <a:solidFill>
                  <a:schemeClr val="dk1"/>
                </a:solidFill>
              </a:rPr>
              <a:t>Tags:</a:t>
            </a:r>
            <a:r>
              <a:rPr lang="en-US" sz="2800">
                <a:solidFill>
                  <a:schemeClr val="dk1"/>
                </a:solidFill>
              </a:rPr>
              <a:t> </a:t>
            </a:r>
            <a:endParaRPr/>
          </a:p>
          <a:p>
            <a:pPr indent="-179387" lvl="0" marL="989013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</a:rPr>
              <a:t>Tag surrounds the content and apply meaning to it. </a:t>
            </a:r>
            <a:endParaRPr/>
          </a:p>
          <a:p>
            <a:pPr indent="-179387" lvl="0" marL="989013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</a:rPr>
              <a:t>It is written between &lt; and &gt; brackets.</a:t>
            </a:r>
            <a:endParaRPr/>
          </a:p>
          <a:p>
            <a:pPr indent="-179387" lvl="0" marL="989013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800000"/>
              </a:buClr>
              <a:buSzPct val="100000"/>
              <a:buChar char="•"/>
            </a:pPr>
            <a:r>
              <a:rPr b="0" lang="en-US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&lt;table&gt;&lt;/table&gt;</a:t>
            </a:r>
            <a:endParaRPr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2800">
                <a:solidFill>
                  <a:schemeClr val="dk1"/>
                </a:solidFill>
              </a:rPr>
              <a:t>Attribute:</a:t>
            </a:r>
            <a:r>
              <a:rPr lang="en-US" sz="2800">
                <a:solidFill>
                  <a:schemeClr val="dk1"/>
                </a:solidFill>
              </a:rPr>
              <a:t> </a:t>
            </a:r>
            <a:endParaRPr/>
          </a:p>
          <a:p>
            <a:pPr indent="-179387" lvl="0" marL="989013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</a:rPr>
              <a:t>Provides </a:t>
            </a:r>
            <a:r>
              <a:rPr b="1" lang="en-US" sz="2800">
                <a:solidFill>
                  <a:schemeClr val="dk1"/>
                </a:solidFill>
              </a:rPr>
              <a:t>extra information </a:t>
            </a:r>
            <a:r>
              <a:rPr lang="en-US" sz="2800">
                <a:solidFill>
                  <a:schemeClr val="dk1"/>
                </a:solidFill>
              </a:rPr>
              <a:t>about the element</a:t>
            </a:r>
            <a:endParaRPr/>
          </a:p>
          <a:p>
            <a:pPr indent="-179387" lvl="0" marL="989013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800000"/>
              </a:buClr>
              <a:buSzPct val="100000"/>
              <a:buChar char="•"/>
            </a:pPr>
            <a:r>
              <a:rPr b="0" lang="en-US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&lt;input</a:t>
            </a:r>
            <a:r>
              <a:rPr b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>
                <a:solidFill>
                  <a:srgbClr val="E50000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b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en-US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"radio"</a:t>
            </a:r>
            <a:r>
              <a:rPr b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8257" lvl="0" marL="989013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</p:txBody>
      </p:sp>
      <p:pic>
        <p:nvPicPr>
          <p:cNvPr id="143" name="Google Shape;14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52366" y="6294092"/>
            <a:ext cx="2739634" cy="5639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2023-01-23T07:45:24Z</dcterms:created>
  <dc:creator>Kou Theesh</dc:creator>
</cp:coreProperties>
</file>