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0" r:id="rId4"/>
    <p:sldId id="271" r:id="rId5"/>
    <p:sldId id="272" r:id="rId6"/>
    <p:sldId id="273" r:id="rId7"/>
    <p:sldId id="258" r:id="rId8"/>
    <p:sldId id="259" r:id="rId9"/>
    <p:sldId id="260" r:id="rId10"/>
    <p:sldId id="261" r:id="rId11"/>
    <p:sldId id="269" r:id="rId12"/>
    <p:sldId id="262" r:id="rId13"/>
    <p:sldId id="263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666" y="43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3810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381000" y="3726450"/>
            <a:ext cx="80682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[Division Name] - [Engagement Manager], [Senior Consultant], </a:t>
            </a:r>
            <a:r>
              <a:rPr lang="en-US" dirty="0"/>
              <a:t>Gnaneshwari </a:t>
            </a:r>
            <a:r>
              <a:rPr lang="en-US" dirty="0" err="1"/>
              <a:t>Mahimaluru</a:t>
            </a:r>
            <a:r>
              <a:rPr lang="en-US" dirty="0"/>
              <a:t> </a:t>
            </a:r>
            <a:r>
              <a:rPr dirty="0"/>
              <a:t>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654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742950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97" y="742950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95275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83352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47950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</a:rPr>
              <a:t>All </a:t>
            </a:r>
            <a:r>
              <a:rPr>
                <a:latin typeface="Comic Sans MS" pitchFamily="66" charset="0"/>
              </a:rPr>
              <a:t>supporting items</a:t>
            </a:r>
            <a:r>
              <a:rPr lang="en-US" dirty="0">
                <a:latin typeface="Comic Sans MS" pitchFamily="66" charset="0"/>
              </a:rPr>
              <a:t> in that attachment.</a:t>
            </a:r>
            <a:endParaRPr>
              <a:latin typeface="Comic Sans MS" pitchFamily="66" charset="0"/>
            </a:endParaRP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0">
            <a:extLst>
              <a:ext uri="{FF2B5EF4-FFF2-40B4-BE49-F238E27FC236}">
                <a16:creationId xmlns:a16="http://schemas.microsoft.com/office/drawing/2014/main" id="{3FD421EE-660B-D02A-5194-BC1127227BE8}"/>
              </a:ext>
            </a:extLst>
          </p:cNvPr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" name="Shape 71">
            <a:extLst>
              <a:ext uri="{FF2B5EF4-FFF2-40B4-BE49-F238E27FC236}">
                <a16:creationId xmlns:a16="http://schemas.microsoft.com/office/drawing/2014/main" id="{E6A884B2-8E81-6F71-3930-9C21AF9B2D05}"/>
              </a:ext>
            </a:extLst>
          </p:cNvPr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6" name="Note: The data and information in this document is reflective of a hypothetical situation and client. This document is to be used for KPMG Virtual Internship purposes only.">
            <a:extLst>
              <a:ext uri="{FF2B5EF4-FFF2-40B4-BE49-F238E27FC236}">
                <a16:creationId xmlns:a16="http://schemas.microsoft.com/office/drawing/2014/main" id="{38F7CEAE-CF0E-C217-95A5-635A86C9D107}"/>
              </a:ext>
            </a:extLst>
          </p:cNvPr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A47A5D-1AE2-F095-4343-03F4CDC38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24" y="983512"/>
            <a:ext cx="673803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6716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9">
            <a:extLst>
              <a:ext uri="{FF2B5EF4-FFF2-40B4-BE49-F238E27FC236}">
                <a16:creationId xmlns:a16="http://schemas.microsoft.com/office/drawing/2014/main" id="{48EEB543-AA53-0669-79D7-1BFF57E252C0}"/>
              </a:ext>
            </a:extLst>
          </p:cNvPr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" name="Shape 80">
            <a:extLst>
              <a:ext uri="{FF2B5EF4-FFF2-40B4-BE49-F238E27FC236}">
                <a16:creationId xmlns:a16="http://schemas.microsoft.com/office/drawing/2014/main" id="{31DB9596-8FA1-ED5E-FC2C-2AEAB4806546}"/>
              </a:ext>
            </a:extLst>
          </p:cNvPr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2" name="Shape 81">
            <a:extLst>
              <a:ext uri="{FF2B5EF4-FFF2-40B4-BE49-F238E27FC236}">
                <a16:creationId xmlns:a16="http://schemas.microsoft.com/office/drawing/2014/main" id="{39328925-1CF7-288A-8807-323A8D02E13C}"/>
              </a:ext>
            </a:extLst>
          </p:cNvPr>
          <p:cNvSpPr/>
          <p:nvPr/>
        </p:nvSpPr>
        <p:spPr>
          <a:xfrm>
            <a:off x="205025" y="976469"/>
            <a:ext cx="8565600" cy="86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exploration is the first step of data analysis used to explore and visualize data to uncover insights from the start or patterns to dig deeper.</a:t>
            </a:r>
            <a:endParaRPr b="0" dirty="0">
              <a:solidFill>
                <a:schemeClr val="tx1"/>
              </a:solidFill>
            </a:endParaRPr>
          </a:p>
        </p:txBody>
      </p:sp>
      <p:sp>
        <p:nvSpPr>
          <p:cNvPr id="13" name="Shape 82">
            <a:extLst>
              <a:ext uri="{FF2B5EF4-FFF2-40B4-BE49-F238E27FC236}">
                <a16:creationId xmlns:a16="http://schemas.microsoft.com/office/drawing/2014/main" id="{2757FD33-604A-88CA-CA02-5C8CEFB8E76D}"/>
              </a:ext>
            </a:extLst>
          </p:cNvPr>
          <p:cNvSpPr/>
          <p:nvPr/>
        </p:nvSpPr>
        <p:spPr>
          <a:xfrm>
            <a:off x="5041301" y="1818259"/>
            <a:ext cx="4134600" cy="2555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Significance of performing an EDA: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Reduces the risk of imbalance distribution of the dataset by checking the skewness of a particular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High Correlation between multiple variables can lead to overfitting problem which can be checked using correlation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92929"/>
                </a:solidFill>
                <a:latin typeface="+mn-lt"/>
              </a:rPr>
              <a:t>To I</a:t>
            </a:r>
            <a:r>
              <a:rPr lang="en-IN" sz="1200" b="0" i="0" dirty="0">
                <a:solidFill>
                  <a:srgbClr val="292929"/>
                </a:solidFill>
                <a:effectLst/>
                <a:latin typeface="+mn-lt"/>
              </a:rPr>
              <a:t>nfer better variables/predictors out of the existing variables that can turn out to be a good predictor if it correlates with the output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92929"/>
                </a:solidFill>
                <a:latin typeface="+mn-lt"/>
              </a:rPr>
              <a:t>Removes the redundant values from the dataset by treating missing values and outliers.</a:t>
            </a:r>
            <a:endParaRPr sz="1200" dirty="0">
              <a:latin typeface="+mn-lt"/>
            </a:endParaRPr>
          </a:p>
        </p:txBody>
      </p:sp>
      <p:sp>
        <p:nvSpPr>
          <p:cNvPr id="14" name="Rectangle">
            <a:extLst>
              <a:ext uri="{FF2B5EF4-FFF2-40B4-BE49-F238E27FC236}">
                <a16:creationId xmlns:a16="http://schemas.microsoft.com/office/drawing/2014/main" id="{34225A18-EE02-A8DE-578E-79893FDBBFCD}"/>
              </a:ext>
            </a:extLst>
          </p:cNvPr>
          <p:cNvSpPr/>
          <p:nvPr/>
        </p:nvSpPr>
        <p:spPr>
          <a:xfrm rot="10800000" flipV="1">
            <a:off x="1203548" y="4213915"/>
            <a:ext cx="3284277" cy="44823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r>
              <a:rPr lang="en-US" sz="1200" dirty="0">
                <a:solidFill>
                  <a:schemeClr val="tx1"/>
                </a:solidFill>
              </a:rPr>
              <a:t>fig. Steps for Data Exploration.</a:t>
            </a:r>
            <a:endParaRPr sz="1200" dirty="0">
              <a:solidFill>
                <a:schemeClr val="tx1"/>
              </a:solidFill>
            </a:endParaRPr>
          </a:p>
        </p:txBody>
      </p:sp>
      <p:pic>
        <p:nvPicPr>
          <p:cNvPr id="15" name="Picture 14" descr="Diagram, schematic&#10;&#10;Description automatically generated">
            <a:extLst>
              <a:ext uri="{FF2B5EF4-FFF2-40B4-BE49-F238E27FC236}">
                <a16:creationId xmlns:a16="http://schemas.microsoft.com/office/drawing/2014/main" id="{58EDFF0B-A1EA-B46F-296C-8ABC70B8D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" y="1957282"/>
            <a:ext cx="4725958" cy="236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6302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8">
            <a:extLst>
              <a:ext uri="{FF2B5EF4-FFF2-40B4-BE49-F238E27FC236}">
                <a16:creationId xmlns:a16="http://schemas.microsoft.com/office/drawing/2014/main" id="{78AAB9FC-7BA7-1F1C-597B-0F623F0F2D92}"/>
              </a:ext>
            </a:extLst>
          </p:cNvPr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" name="Shape 89">
            <a:extLst>
              <a:ext uri="{FF2B5EF4-FFF2-40B4-BE49-F238E27FC236}">
                <a16:creationId xmlns:a16="http://schemas.microsoft.com/office/drawing/2014/main" id="{DD4EB4EF-9743-DC85-C292-F681A3A23706}"/>
              </a:ext>
            </a:extLst>
          </p:cNvPr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6" name="Shape 90">
            <a:extLst>
              <a:ext uri="{FF2B5EF4-FFF2-40B4-BE49-F238E27FC236}">
                <a16:creationId xmlns:a16="http://schemas.microsoft.com/office/drawing/2014/main" id="{4F1143DA-8FE8-0B4E-E6F5-025673DB8968}"/>
              </a:ext>
            </a:extLst>
          </p:cNvPr>
          <p:cNvSpPr/>
          <p:nvPr/>
        </p:nvSpPr>
        <p:spPr>
          <a:xfrm>
            <a:off x="205023" y="922216"/>
            <a:ext cx="8565600" cy="871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rgbClr val="2E2E2E"/>
                </a:solidFill>
                <a:effectLst/>
                <a:latin typeface="NexusSans"/>
              </a:rPr>
              <a:t>Model development is an iterative process, in which many models are derived, tested and built upon until a model fitting the desired criteria is built.</a:t>
            </a:r>
            <a:endParaRPr dirty="0"/>
          </a:p>
        </p:txBody>
      </p:sp>
      <p:sp>
        <p:nvSpPr>
          <p:cNvPr id="7" name="Shape 91">
            <a:extLst>
              <a:ext uri="{FF2B5EF4-FFF2-40B4-BE49-F238E27FC236}">
                <a16:creationId xmlns:a16="http://schemas.microsoft.com/office/drawing/2014/main" id="{20C967CB-7DA9-DDF2-14BA-57DE0ACFB12C}"/>
              </a:ext>
            </a:extLst>
          </p:cNvPr>
          <p:cNvSpPr/>
          <p:nvPr/>
        </p:nvSpPr>
        <p:spPr>
          <a:xfrm>
            <a:off x="300062" y="3396234"/>
            <a:ext cx="7823212" cy="165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0" i="0" u="none" strike="noStrike" baseline="0" dirty="0">
                <a:latin typeface="ArialMT"/>
              </a:rPr>
              <a:t>The Initial step is to determine a hypothesis questioning the problem statement and then perform statistical testing to determine if the hypothesis is valid or not.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0" i="0" u="none" strike="noStrike" baseline="0" dirty="0">
                <a:latin typeface="ArialMT"/>
              </a:rPr>
              <a:t>Evaluate the performance of the models using factors such as ROC Curves, Precision, Recall, AUC Curve, Accuracy, F1-score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>
                <a:latin typeface="ArialMT"/>
              </a:rPr>
              <a:t>Finally, deploy and document the best model’s performance, assumptions and certain limitations.</a:t>
            </a:r>
            <a:endParaRPr lang="en-IN" sz="1400" b="0" i="0" u="none" strike="noStrike" baseline="0" dirty="0">
              <a:latin typeface="ArialM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EEC701-ACE5-E723-A962-0F58E56EB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16" y="1682382"/>
            <a:ext cx="7432158" cy="1573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67423E-5966-30D2-AB9F-BFCC3FBFFDB2}"/>
              </a:ext>
            </a:extLst>
          </p:cNvPr>
          <p:cNvSpPr txBox="1"/>
          <p:nvPr/>
        </p:nvSpPr>
        <p:spPr>
          <a:xfrm>
            <a:off x="3176208" y="3117502"/>
            <a:ext cx="32453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Fig. Model Development Steps.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631257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7">
            <a:extLst>
              <a:ext uri="{FF2B5EF4-FFF2-40B4-BE49-F238E27FC236}">
                <a16:creationId xmlns:a16="http://schemas.microsoft.com/office/drawing/2014/main" id="{C6770982-2CC2-0FE3-EEE5-3A0C8F868D3F}"/>
              </a:ext>
            </a:extLst>
          </p:cNvPr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7523F96D-7EF8-CA42-B3A8-0AF09E55ABE2}"/>
              </a:ext>
            </a:extLst>
          </p:cNvPr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6" name="Shape 99">
            <a:extLst>
              <a:ext uri="{FF2B5EF4-FFF2-40B4-BE49-F238E27FC236}">
                <a16:creationId xmlns:a16="http://schemas.microsoft.com/office/drawing/2014/main" id="{AAAA745E-B518-429F-92AA-7379BC1DF449}"/>
              </a:ext>
            </a:extLst>
          </p:cNvPr>
          <p:cNvSpPr/>
          <p:nvPr/>
        </p:nvSpPr>
        <p:spPr>
          <a:xfrm>
            <a:off x="205025" y="1001980"/>
            <a:ext cx="8565600" cy="871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rgbClr val="1E2F42"/>
                </a:solidFill>
                <a:effectLst/>
                <a:latin typeface="wg-font-regular"/>
              </a:rPr>
              <a:t>Data interpretation is the final step of data analysis where we turn results into a presentable format to gain clear and useful insights for business strategies.</a:t>
            </a:r>
            <a:endParaRPr dirty="0"/>
          </a:p>
        </p:txBody>
      </p:sp>
      <p:sp>
        <p:nvSpPr>
          <p:cNvPr id="7" name="Shape 100">
            <a:extLst>
              <a:ext uri="{FF2B5EF4-FFF2-40B4-BE49-F238E27FC236}">
                <a16:creationId xmlns:a16="http://schemas.microsoft.com/office/drawing/2014/main" id="{CC8F2EA2-33D7-850D-52EB-6D38C09561F4}"/>
              </a:ext>
            </a:extLst>
          </p:cNvPr>
          <p:cNvSpPr/>
          <p:nvPr/>
        </p:nvSpPr>
        <p:spPr>
          <a:xfrm>
            <a:off x="205025" y="1873405"/>
            <a:ext cx="4134600" cy="2922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chemeClr val="tx1"/>
                </a:solidFill>
                <a:latin typeface="+mn-lt"/>
              </a:rPr>
              <a:t>Q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uantitative and qualitative methods are distinct types of data analyses</a:t>
            </a:r>
            <a:r>
              <a:rPr lang="en-IN" sz="1300" dirty="0">
                <a:solidFill>
                  <a:schemeClr val="tx1"/>
                </a:solidFill>
                <a:latin typeface="+mn-lt"/>
              </a:rPr>
              <a:t> b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oth offering different type of data interpretation </a:t>
            </a:r>
            <a:r>
              <a:rPr lang="en-IN" sz="1300" dirty="0">
                <a:solidFill>
                  <a:schemeClr val="tx1"/>
                </a:solidFill>
                <a:latin typeface="+mn-lt"/>
              </a:rPr>
              <a:t>&amp; 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decision making abilities.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Data dashboards decentralize data without compromising on the necessary speed of thought while blending both quantitative and qualitative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chemeClr val="tx1"/>
                </a:solidFill>
                <a:latin typeface="+mn-lt"/>
              </a:rPr>
              <a:t>We will be reporting the insightful findings in the form of a dashboard which will demonstrate the Customer Demographic , Target Customers, Top Selling Goods etc. to help the team to make appropriate business decisions.</a:t>
            </a:r>
            <a:endParaRPr lang="en-IN" sz="1300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9BD0EAD-A61A-238F-1CC3-34C63D283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985" y="1873405"/>
            <a:ext cx="4781990" cy="27092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741A58-F9C2-D4E2-D1EA-584144BD33C2}"/>
              </a:ext>
            </a:extLst>
          </p:cNvPr>
          <p:cNvSpPr txBox="1"/>
          <p:nvPr/>
        </p:nvSpPr>
        <p:spPr>
          <a:xfrm>
            <a:off x="5273016" y="4582633"/>
            <a:ext cx="328619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Fig. Data Interpretation techniques.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1931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customers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cars own on each states</a:t>
            </a:r>
            <a:endParaRPr>
              <a:latin typeface="Comic Sans MS" pitchFamily="66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Comic Sans MS" pitchFamily="66" charset="0"/>
                <a:cs typeface="Times New Roman" panose="02020603050405020304" pitchFamily="18" charset="0"/>
              </a:rPr>
              <a:t>Customers’ 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76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It looks like the percentages of under 25 years old not really change.</a:t>
            </a:r>
            <a:endParaRPr lang="en-US" sz="1400" dirty="0">
              <a:latin typeface="Comic Sans MS" pitchFamily="66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42951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003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Bike purchases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91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So we should focus on advertises on Female customers than Male customers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970</Words>
  <Application>Microsoft Office PowerPoint</Application>
  <PresentationFormat>On-screen Show (16:9)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</vt:lpstr>
      <vt:lpstr>ArialMT</vt:lpstr>
      <vt:lpstr>Comic Sans MS</vt:lpstr>
      <vt:lpstr>NexusSans</vt:lpstr>
      <vt:lpstr>wg-font-regular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gnaneshwari.m2009@outlook.com</cp:lastModifiedBy>
  <cp:revision>6</cp:revision>
  <dcterms:modified xsi:type="dcterms:W3CDTF">2024-03-05T11:33:20Z</dcterms:modified>
</cp:coreProperties>
</file>