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sldIdLst>
    <p:sldId id="272" r:id="rId5"/>
    <p:sldId id="271" r:id="rId6"/>
    <p:sldId id="264" r:id="rId7"/>
    <p:sldId id="258" r:id="rId8"/>
    <p:sldId id="259" r:id="rId9"/>
    <p:sldId id="262" r:id="rId10"/>
    <p:sldId id="273" r:id="rId11"/>
    <p:sldId id="261" r:id="rId12"/>
    <p:sldId id="263" r:id="rId13"/>
    <p:sldId id="260" r:id="rId14"/>
    <p:sldId id="265" r:id="rId15"/>
    <p:sldId id="268" r:id="rId16"/>
    <p:sldId id="267" r:id="rId17"/>
    <p:sldId id="266" r:id="rId18"/>
    <p:sldId id="269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1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7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3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3A25-D04C-4352-BDDB-A3E3ACBB29B7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C3E7FC-71B2-4C1E-BE8C-8EB097ED0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4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AEA34-01B9-4651-9672-A70BD944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>
                <a:solidFill>
                  <a:srgbClr val="454545"/>
                </a:solidFill>
              </a:rPr>
              <a:t>                     BIG DATA</a:t>
            </a:r>
            <a:br>
              <a:rPr lang="en-US" sz="5600">
                <a:solidFill>
                  <a:srgbClr val="454545"/>
                </a:solidFill>
              </a:rPr>
            </a:br>
            <a:r>
              <a:rPr lang="en-US" sz="5600">
                <a:solidFill>
                  <a:srgbClr val="454545"/>
                </a:solidFill>
              </a:rPr>
              <a:t>                The Big Picture</a:t>
            </a:r>
            <a:br>
              <a:rPr lang="en-US" sz="5600">
                <a:solidFill>
                  <a:srgbClr val="454545"/>
                </a:solidFill>
              </a:rPr>
            </a:br>
            <a:r>
              <a:rPr lang="en-US" sz="5600">
                <a:solidFill>
                  <a:srgbClr val="454545"/>
                </a:solidFill>
              </a:rPr>
              <a:t>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DB3C-D268-438B-9299-9B67787C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>
                <a:solidFill>
                  <a:schemeClr val="accent1"/>
                </a:solidFill>
              </a:rPr>
              <a:t>                                                    MCQ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02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89FF-9D7C-4581-9B0B-3F1225B7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95" y="6836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9.When Cloudera and Hortonworks merged, which of the following were de-emphasized?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E45-BD7C-4CE3-AFD2-9852DCA1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795" y="241125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Apache Orc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Apache Ranger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Apache Spark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Sentry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1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0C9B-BA8D-4EB2-BBB6-AF3D06A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73" y="704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10. </a:t>
            </a:r>
            <a:r>
              <a:rPr lang="en-US" sz="2800" b="1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Trino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(formerly called </a:t>
            </a:r>
            <a:r>
              <a:rPr lang="en-US" sz="2800" b="1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PrestoSQL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 is basically a fork of an original project. Name that original project.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50E8-B8A1-4424-914C-6AEB46C7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73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err="1"/>
              <a:t>Onirt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SqlPresto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DjpDB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PrestoDB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6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99F3-6EC8-49A9-B622-004EFD3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18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11. In the BI world, Google acquired ________ .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CA76-2363-4E72-BDA5-CE4D611B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086" y="222631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Tableau</a:t>
            </a:r>
          </a:p>
          <a:p>
            <a:pPr marL="514350" indent="-514350">
              <a:buFont typeface="+mj-lt"/>
              <a:buAutoNum type="alphaUcPeriod"/>
            </a:pPr>
            <a:r>
              <a:rPr lang="en-IN"/>
              <a:t>Yhat</a:t>
            </a:r>
          </a:p>
          <a:p>
            <a:pPr marL="514350" indent="-514350">
              <a:buFont typeface="+mj-lt"/>
              <a:buAutoNum type="alphaUcPeriod"/>
            </a:pPr>
            <a:r>
              <a:rPr lang="en-IN"/>
              <a:t>Stitch</a:t>
            </a:r>
          </a:p>
          <a:p>
            <a:pPr marL="514350" indent="-514350">
              <a:buFont typeface="+mj-lt"/>
              <a:buAutoNum type="alphaUcPeriod"/>
            </a:pPr>
            <a:r>
              <a:rPr lang="en-IN"/>
              <a:t>Looker</a:t>
            </a:r>
          </a:p>
        </p:txBody>
      </p:sp>
    </p:spTree>
    <p:extLst>
      <p:ext uri="{BB962C8B-B14F-4D97-AF65-F5344CB8AC3E}">
        <p14:creationId xmlns:p14="http://schemas.microsoft.com/office/powerpoint/2010/main" val="82857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1729-0CA9-435A-A2B8-0328FE36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05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12. Which of the following are focused on both analytics and   AI?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1B6C-3D31-45C9-8BF5-5002EA84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70" y="23907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Alteryx, Databricks, Cloudera</a:t>
            </a:r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Oracle, Informatica, IBM</a:t>
            </a:r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Talend, Micro Focus, Alteryx</a:t>
            </a:r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Hitachi, Collibra, DataWorld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1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89F-C7FB-4176-8BEE-FA400E1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03" y="5603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13. Which of the following are Analytical Tool Approaching?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1075-6580-4BA3-BC51-9BB0807E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41" y="214153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Visuals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Kubernetes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Apache Hbase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Hive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3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D9B-9E18-4CF0-B125-1E30AD08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54" y="56033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42424"/>
                </a:solidFill>
                <a:latin typeface="Segoe UI" panose="020B0502040204020203" pitchFamily="34" charset="0"/>
              </a:rPr>
              <a:t>14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Arrange the Maturity Model in sequence.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2293-0C1A-4995-8444-058800EB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21" y="214153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Data Lakes or Warehouse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Business Intelligence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Analysis of all data,everywhere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Queries and Spreadsheet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Some combo of batch, streaming, ML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6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D9B-9E18-4CF0-B125-1E30AD08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54" y="560334"/>
            <a:ext cx="10515600" cy="69311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42424"/>
                </a:solidFill>
                <a:latin typeface="Segoe UI" panose="020B0502040204020203" pitchFamily="34" charset="0"/>
              </a:rPr>
              <a:t>        ANSWERS: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2293-0C1A-4995-8444-058800EB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21" y="1993187"/>
            <a:ext cx="6435904" cy="3544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                                            8.B,C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A,C                                         9.A,D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                                            10.D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                                             11.D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                                            12. A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 A                                            13. A,B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A,C,D,F                                    14. D-B-A-E-C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IN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ABE6-D5E3-455B-AC3C-3B7DB03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546"/>
            <a:ext cx="10515600" cy="4407614"/>
          </a:xfrm>
        </p:spPr>
        <p:txBody>
          <a:bodyPr>
            <a:normAutofit/>
          </a:bodyPr>
          <a:lstStyle/>
          <a:p>
            <a:pPr algn="ctr"/>
            <a:r>
              <a:rPr lang="en-US" sz="8000" b="1"/>
              <a:t>THANK YOU</a:t>
            </a:r>
            <a:endParaRPr lang="en-IN" sz="8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8920-58B1-4858-B6AF-90980357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9" y="2897313"/>
            <a:ext cx="8846049" cy="2671280"/>
          </a:xfrm>
        </p:spPr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9727-B084-449A-B9AE-24EF7882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37" y="7760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42424"/>
                </a:solidFill>
                <a:latin typeface="Segoe UI" panose="020B0502040204020203" pitchFamily="34" charset="0"/>
              </a:rPr>
              <a:t>1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Which V out of all V's of big data led to inspiring of trust?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BBEE-A9C8-4F7F-AF2C-2DF0848B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2" y="242446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Velocity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Volume</a:t>
            </a:r>
          </a:p>
          <a:p>
            <a:pPr marL="514350" indent="-514350">
              <a:buFont typeface="+mj-lt"/>
              <a:buAutoNum type="alphaUcPeriod"/>
            </a:pPr>
            <a:r>
              <a:rPr lang="en-IN"/>
              <a:t>Variety</a:t>
            </a:r>
          </a:p>
          <a:p>
            <a:pPr marL="514350" indent="-514350">
              <a:buFont typeface="+mj-lt"/>
              <a:buAutoNum type="alphaUcPeriod"/>
            </a:pPr>
            <a:r>
              <a:rPr lang="en-IN"/>
              <a:t>Veracity</a:t>
            </a:r>
          </a:p>
        </p:txBody>
      </p:sp>
    </p:spTree>
    <p:extLst>
      <p:ext uri="{BB962C8B-B14F-4D97-AF65-F5344CB8AC3E}">
        <p14:creationId xmlns:p14="http://schemas.microsoft.com/office/powerpoint/2010/main" val="5951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A3FC-C5F8-4595-99EE-D166588C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82" y="704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42424"/>
                </a:solidFill>
                <a:latin typeface="Segoe UI" panose="020B0502040204020203" pitchFamily="34" charset="0"/>
              </a:rPr>
              <a:t>2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Choose all the best reasons that led the technology  move from Hadoop to Spark.</a:t>
            </a:r>
            <a:b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B779-9583-4A61-A47A-E4E0365A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82" y="22879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More Memory Oriented</a:t>
            </a:r>
          </a:p>
          <a:p>
            <a:pPr marL="514350" indent="-514350">
              <a:buFont typeface="+mj-lt"/>
              <a:buAutoNum type="alphaUcPeriod"/>
            </a:pPr>
            <a:r>
              <a:rPr lang="en-US">
                <a:solidFill>
                  <a:srgbClr val="242424"/>
                </a:solidFill>
                <a:latin typeface="Segoe UI" panose="020B0502040204020203" pitchFamily="34" charset="0"/>
              </a:rPr>
              <a:t>Open source</a:t>
            </a: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distributed processing system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stream processing</a:t>
            </a:r>
            <a:endParaRPr lang="en-US"/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fault tolerance</a:t>
            </a:r>
            <a:endParaRPr lang="en-IN"/>
          </a:p>
          <a:p>
            <a:pPr marL="514350" indent="-514350">
              <a:buFont typeface="+mj-lt"/>
              <a:buAutoNum type="alphaU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3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3064-CC31-424C-A1B5-51D2104C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98" y="889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3.Which of the following is not a SQL/Data Lake Query Engine?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02C6-FF40-417F-9EFB-D6FC7A93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665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Apache Hive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Presto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Kafka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Spark SQL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Apache Phoenix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4866-F672-40EF-A0A9-2635909E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820" y="82746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4.Apache Paraquet stores data in ___________ fashion.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77F-E30A-4567-84A9-0AEE1290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0" y="252930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Relational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Columnar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Network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Hierarchical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390C-9293-4130-B30D-E37652B7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56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Segoe UI" panose="020B0502040204020203" pitchFamily="34" charset="0"/>
                <a:cs typeface="Segoe UI" panose="020B0502040204020203" pitchFamily="34" charset="0"/>
              </a:rPr>
              <a:t>5. Which act as a checkpoint node in HDFS?</a:t>
            </a:r>
            <a:endParaRPr lang="en-IN" sz="32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7506-9144-4E5E-8852-9C4F210C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456" y="224686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Name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Data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Secondary Name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Secondary Data Node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0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A3FC-C5F8-4595-99EE-D166588C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82" y="704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latin typeface="Segoe UI" panose="020B0502040204020203" pitchFamily="34" charset="0"/>
                <a:cs typeface="Segoe UI" panose="020B0502040204020203" pitchFamily="34" charset="0"/>
              </a:rPr>
              <a:t>6. Which among the following holds the location of data?</a:t>
            </a: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B779-9583-4A61-A47A-E4E0365A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82" y="22879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Name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Data Node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Job Tracker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Task Tracker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2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9C5-E488-48BA-8724-0D1336B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7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242424"/>
                </a:solidFill>
                <a:latin typeface="Segoe UI" panose="020B0502040204020203" pitchFamily="34" charset="0"/>
              </a:rPr>
              <a:t>7.</a:t>
            </a:r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Which of the following is True about Map Reduce?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79BC-CD76-440C-A193-C7C24339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73" y="198287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MapReduce Works with Large quantities of Datasets.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Mapper takes the Input and converts to &lt;</a:t>
            </a:r>
            <a:r>
              <a:rPr lang="en-US" b="0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Key,Value</a:t>
            </a: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&gt;Format , which is then directly given as input to the Reducer.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Mapper Output &lt;</a:t>
            </a:r>
            <a:r>
              <a:rPr lang="en-US" b="0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Key,Value</a:t>
            </a: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&gt; obtained is combined based on Key and then fed to Reducer.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Series of Values for Each Distinct Key is given as Input to Reducer 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keys will not be unique in Reducer.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keys will not be unique in Mapper.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1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CB11-EE8F-4530-83C5-0401D7E6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58" y="6219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8. Which are the two Reasons(Advantages) to prefer ELT(Extract Load and Transform) over the other methods?</a:t>
            </a:r>
            <a:endParaRPr lang="en-IN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109F-9346-477A-9131-2118948E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58" y="24318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ELT directly brings the Transformed Data on Destination Platform.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Raw Data Can be more efficiently processed on Destination Platform than ETL Platform.</a:t>
            </a:r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Resilient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IN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Parallel Processing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46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6046633E3524C8DBFE8A0FF610511" ma:contentTypeVersion="8" ma:contentTypeDescription="Create a new document." ma:contentTypeScope="" ma:versionID="877c6a3eca52d6cdf8d62039cb73c707">
  <xsd:schema xmlns:xsd="http://www.w3.org/2001/XMLSchema" xmlns:xs="http://www.w3.org/2001/XMLSchema" xmlns:p="http://schemas.microsoft.com/office/2006/metadata/properties" xmlns:ns2="789b4585-95dd-46fc-9397-74fb23609f38" xmlns:ns3="30610f2e-a0c5-4cba-97ba-36ace618bb1a" targetNamespace="http://schemas.microsoft.com/office/2006/metadata/properties" ma:root="true" ma:fieldsID="eeb4d958b030b31e3fbc2570fb35b4fe" ns2:_="" ns3:_="">
    <xsd:import namespace="789b4585-95dd-46fc-9397-74fb23609f38"/>
    <xsd:import namespace="30610f2e-a0c5-4cba-97ba-36ace618b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b4585-95dd-46fc-9397-74fb23609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10f2e-a0c5-4cba-97ba-36ace618bb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E784C8-9A64-4689-9848-62924FFDB8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456125-780C-48DE-BB03-CB96989CB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A2E418-B390-4F19-8583-71959FB37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b4585-95dd-46fc-9397-74fb23609f38"/>
    <ds:schemaRef ds:uri="30610f2e-a0c5-4cba-97ba-36ace618bb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486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                     BIG DATA                 The Big Picture                       </vt:lpstr>
      <vt:lpstr>1. Which V out of all V's of big data led to inspiring of trust?</vt:lpstr>
      <vt:lpstr>2. Choose all the best reasons that led the technology  move from Hadoop to Spark. </vt:lpstr>
      <vt:lpstr>3.Which of the following is not a SQL/Data Lake Query Engine?</vt:lpstr>
      <vt:lpstr>4.Apache Paraquet stores data in ___________ fashion.</vt:lpstr>
      <vt:lpstr>5. Which act as a checkpoint node in HDFS?</vt:lpstr>
      <vt:lpstr>6. Which among the following holds the location of data?</vt:lpstr>
      <vt:lpstr>7.Which of the following is True about Map Reduce?</vt:lpstr>
      <vt:lpstr>8. Which are the two Reasons(Advantages) to prefer ELT(Extract Load and Transform) over the other methods?</vt:lpstr>
      <vt:lpstr>9.When Cloudera and Hortonworks merged, which of the following were de-emphasized?</vt:lpstr>
      <vt:lpstr>10. Trino (formerly called PrestoSQL) is basically a fork of an original project. Name that original project.</vt:lpstr>
      <vt:lpstr>11. In the BI world, Google acquired ________ .</vt:lpstr>
      <vt:lpstr>12. Which of the following are focused on both analytics and   AI?</vt:lpstr>
      <vt:lpstr>13. Which of the following are Analytical Tool Approaching?</vt:lpstr>
      <vt:lpstr>14. Arrange the Maturity Model in sequence.</vt:lpstr>
      <vt:lpstr>        ANSWERS: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Maurya, Udit</dc:creator>
  <cp:lastModifiedBy>Maurya, Udit</cp:lastModifiedBy>
  <cp:revision>22</cp:revision>
  <dcterms:created xsi:type="dcterms:W3CDTF">2021-12-15T07:00:04Z</dcterms:created>
  <dcterms:modified xsi:type="dcterms:W3CDTF">2021-12-30T07:17:04Z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0x01010028A6046633E3524C8DBFE8A0FF610511</vt:lpwstr>
  </property>
</Properties>
</file>