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D85C-F1AF-42C1-A80A-DA4888457F3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0A2A-4257-4381-AC2D-BCECB9C9B6C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Introduction to procedures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Delimiter $$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create procedure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dfg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() 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   -&gt; begin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   -&gt; select * from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emp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;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   -&gt; end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   -&gt; $$</a:t>
            </a:r>
          </a:p>
          <a:p>
            <a:pPr algn="l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Mysql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Call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dfg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()</a:t>
            </a:r>
          </a:p>
          <a:p>
            <a:pPr algn="l"/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//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GetAllProducts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BEGIN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SELECT *  FROM products;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END //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;</a:t>
            </a:r>
          </a:p>
          <a:p>
            <a:pPr algn="l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Call </a:t>
            </a:r>
            <a:r>
              <a:rPr lang="en-IN" sz="1600" dirty="0" err="1" smtClean="0">
                <a:solidFill>
                  <a:schemeClr val="tx1"/>
                </a:solidFill>
                <a:latin typeface="Bookman Old Style" pitchFamily="18" charset="0"/>
              </a:rPr>
              <a:t>GetAllProducts</a:t>
            </a:r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()</a:t>
            </a:r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SET @</a:t>
            </a:r>
            <a:r>
              <a:rPr lang="en-IN" sz="1600" dirty="0" err="1" smtClean="0">
                <a:solidFill>
                  <a:schemeClr val="tx1"/>
                </a:solidFill>
              </a:rPr>
              <a:t>customerNo</a:t>
            </a:r>
            <a:r>
              <a:rPr lang="en-IN" sz="1600" dirty="0" smtClean="0">
                <a:solidFill>
                  <a:schemeClr val="tx1"/>
                </a:solidFill>
              </a:rPr>
              <a:t> = 112;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SELECT country into @country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FROM customers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WHERE </a:t>
            </a:r>
            <a:r>
              <a:rPr lang="en-IN" sz="1600" dirty="0" err="1" smtClean="0">
                <a:solidFill>
                  <a:schemeClr val="tx1"/>
                </a:solidFill>
              </a:rPr>
              <a:t>customernumber</a:t>
            </a:r>
            <a:r>
              <a:rPr lang="en-IN" sz="1600" dirty="0" smtClean="0">
                <a:solidFill>
                  <a:schemeClr val="tx1"/>
                </a:solidFill>
              </a:rPr>
              <a:t> = @</a:t>
            </a:r>
            <a:r>
              <a:rPr lang="en-IN" sz="1600" dirty="0" err="1" smtClean="0">
                <a:solidFill>
                  <a:schemeClr val="tx1"/>
                </a:solidFill>
              </a:rPr>
              <a:t>customerNo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CALL </a:t>
            </a:r>
            <a:r>
              <a:rPr lang="en-IN" sz="1600" dirty="0" err="1" smtClean="0">
                <a:solidFill>
                  <a:schemeClr val="tx1"/>
                </a:solidFill>
              </a:rPr>
              <a:t>GetCustomerShipping</a:t>
            </a:r>
            <a:r>
              <a:rPr lang="en-IN" sz="1600" dirty="0" smtClean="0">
                <a:solidFill>
                  <a:schemeClr val="tx1"/>
                </a:solidFill>
              </a:rPr>
              <a:t>(@</a:t>
            </a:r>
            <a:r>
              <a:rPr lang="en-IN" sz="1600" dirty="0" err="1" smtClean="0">
                <a:solidFill>
                  <a:schemeClr val="tx1"/>
                </a:solidFill>
              </a:rPr>
              <a:t>customerNo,@shipping</a:t>
            </a:r>
            <a:r>
              <a:rPr lang="en-IN" sz="1600" dirty="0" smtClean="0">
                <a:solidFill>
                  <a:schemeClr val="tx1"/>
                </a:solidFill>
              </a:rPr>
              <a:t>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SELECT @</a:t>
            </a:r>
            <a:r>
              <a:rPr lang="en-IN" sz="1600" dirty="0" err="1" smtClean="0">
                <a:solidFill>
                  <a:schemeClr val="tx1"/>
                </a:solidFill>
              </a:rPr>
              <a:t>customerNo</a:t>
            </a:r>
            <a:r>
              <a:rPr lang="en-IN" sz="1600" dirty="0" smtClean="0">
                <a:solidFill>
                  <a:schemeClr val="tx1"/>
                </a:solidFill>
              </a:rPr>
              <a:t> AS Customer,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      @country    AS Country,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       @shipping   AS Shipping;</a:t>
            </a:r>
          </a:p>
          <a:p>
            <a:pPr algn="l" latinLnBrk="1"/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While Loop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lnSpcReduction="10000"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WHILE expression DO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statements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</a:t>
            </a:r>
            <a:r>
              <a:rPr lang="en-IN" sz="1600" dirty="0" smtClean="0">
                <a:solidFill>
                  <a:schemeClr val="tx1"/>
                </a:solidFill>
              </a:rPr>
              <a:t>WHILE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DROP PROCEDURE IF EXISTS </a:t>
            </a:r>
            <a:r>
              <a:rPr lang="en-IN" sz="1600" dirty="0" err="1">
                <a:solidFill>
                  <a:schemeClr val="tx1"/>
                </a:solidFill>
              </a:rPr>
              <a:t>test_mysql_while_loop</a:t>
            </a:r>
            <a:r>
              <a:rPr lang="en-IN" sz="1600" dirty="0">
                <a:solidFill>
                  <a:schemeClr val="tx1"/>
                </a:solidFill>
              </a:rPr>
              <a:t>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test_mysql_while_loop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>
                <a:solidFill>
                  <a:schemeClr val="tx1"/>
                </a:solidFill>
              </a:rPr>
              <a:t>x  INT;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  VARCHAR(255);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>
                <a:solidFill>
                  <a:schemeClr val="tx1"/>
                </a:solidFill>
              </a:rPr>
              <a:t>x = 1;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  '';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WHILE </a:t>
            </a:r>
            <a:r>
              <a:rPr lang="en-IN" sz="1600" dirty="0">
                <a:solidFill>
                  <a:schemeClr val="tx1"/>
                </a:solidFill>
              </a:rPr>
              <a:t>x  &lt;= 5 DO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 CONCAT(</a:t>
            </a:r>
            <a:r>
              <a:rPr lang="en-IN" sz="1600" dirty="0" err="1">
                <a:solidFill>
                  <a:schemeClr val="tx1"/>
                </a:solidFill>
              </a:rPr>
              <a:t>str,x</a:t>
            </a:r>
            <a:r>
              <a:rPr lang="en-IN" sz="1600" dirty="0">
                <a:solidFill>
                  <a:schemeClr val="tx1"/>
                </a:solidFill>
              </a:rPr>
              <a:t>,',');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x = x + 1; 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END </a:t>
            </a:r>
            <a:r>
              <a:rPr lang="en-IN" sz="1600" dirty="0">
                <a:solidFill>
                  <a:schemeClr val="tx1"/>
                </a:solidFill>
              </a:rPr>
              <a:t>WHILE;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SELECT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Repeat loop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92500" lnSpcReduction="20000"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REPEAT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UNTIL expression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</a:t>
            </a:r>
            <a:r>
              <a:rPr lang="en-IN" sz="1600" dirty="0" smtClean="0">
                <a:solidFill>
                  <a:schemeClr val="tx1"/>
                </a:solidFill>
              </a:rPr>
              <a:t>REPEAT</a:t>
            </a:r>
          </a:p>
          <a:p>
            <a:pPr algn="l" latinLnBrk="1"/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DROP PROCEDURE IF EXISTS </a:t>
            </a:r>
            <a:r>
              <a:rPr lang="en-IN" sz="1600" dirty="0" err="1">
                <a:solidFill>
                  <a:schemeClr val="tx1"/>
                </a:solidFill>
              </a:rPr>
              <a:t>mysql_test_repeat_loop</a:t>
            </a:r>
            <a:r>
              <a:rPr lang="en-IN" sz="1600" dirty="0">
                <a:solidFill>
                  <a:schemeClr val="tx1"/>
                </a:solidFill>
              </a:rPr>
              <a:t>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mysql_test_repeat_loop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>
                <a:solidFill>
                  <a:schemeClr val="tx1"/>
                </a:solidFill>
              </a:rPr>
              <a:t>x INT;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VARCHAR(255);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</a:t>
            </a:r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>
                <a:solidFill>
                  <a:schemeClr val="tx1"/>
                </a:solidFill>
              </a:rPr>
              <a:t>x = 1;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  '';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REPEAT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 CONCAT(</a:t>
            </a:r>
            <a:r>
              <a:rPr lang="en-IN" sz="1600" dirty="0" err="1">
                <a:solidFill>
                  <a:schemeClr val="tx1"/>
                </a:solidFill>
              </a:rPr>
              <a:t>str,x</a:t>
            </a:r>
            <a:r>
              <a:rPr lang="en-IN" sz="1600" dirty="0">
                <a:solidFill>
                  <a:schemeClr val="tx1"/>
                </a:solidFill>
              </a:rPr>
              <a:t>,',');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x = x + 1; 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UNTIL </a:t>
            </a:r>
            <a:r>
              <a:rPr lang="en-IN" sz="1600" dirty="0">
                <a:solidFill>
                  <a:schemeClr val="tx1"/>
                </a:solidFill>
              </a:rPr>
              <a:t>x  &gt; 5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END REPEAT;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SELECT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Leave </a:t>
            </a:r>
            <a:r>
              <a:rPr lang="en-IN" sz="2000" smtClean="0">
                <a:latin typeface="Bookman Old Style" pitchFamily="18" charset="0"/>
              </a:rPr>
              <a:t>and iterate loop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lnSpcReduction="10000"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test_mysql_loop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>
                <a:solidFill>
                  <a:schemeClr val="tx1"/>
                </a:solidFill>
              </a:rPr>
              <a:t>x  INT;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</a:t>
            </a:r>
            <a:r>
              <a:rPr lang="en-IN" sz="1600" dirty="0" smtClean="0">
                <a:solidFill>
                  <a:schemeClr val="tx1"/>
                </a:solidFill>
              </a:rPr>
              <a:t>	DECLARE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  VARCHAR(255);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</a:t>
            </a:r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>
                <a:solidFill>
                  <a:schemeClr val="tx1"/>
                </a:solidFill>
              </a:rPr>
              <a:t>x = 1;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  '';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</a:t>
            </a:r>
            <a:r>
              <a:rPr lang="en-IN" sz="1600" dirty="0" smtClean="0">
                <a:solidFill>
                  <a:schemeClr val="tx1"/>
                </a:solidFill>
              </a:rPr>
              <a:t>	</a:t>
            </a:r>
            <a:r>
              <a:rPr lang="en-IN" sz="1600" dirty="0" err="1" smtClean="0">
                <a:solidFill>
                  <a:schemeClr val="tx1"/>
                </a:solidFill>
              </a:rPr>
              <a:t>loop_label</a:t>
            </a:r>
            <a:r>
              <a:rPr lang="en-IN" sz="1600" dirty="0">
                <a:solidFill>
                  <a:schemeClr val="tx1"/>
                </a:solidFill>
              </a:rPr>
              <a:t>:  LOOP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IF</a:t>
            </a:r>
            <a:r>
              <a:rPr lang="en-IN" sz="1600" dirty="0">
                <a:solidFill>
                  <a:schemeClr val="tx1"/>
                </a:solidFill>
              </a:rPr>
              <a:t>  x &gt; 10 THEN 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	LEAVE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loop_label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END</a:t>
            </a:r>
            <a:r>
              <a:rPr lang="en-IN" sz="1600" dirty="0">
                <a:solidFill>
                  <a:schemeClr val="tx1"/>
                </a:solidFill>
              </a:rPr>
              <a:t>  IF;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    </a:t>
            </a:r>
            <a:r>
              <a:rPr lang="en-IN" sz="1600" dirty="0" smtClean="0">
                <a:solidFill>
                  <a:schemeClr val="tx1"/>
                </a:solidFill>
              </a:rPr>
              <a:t>		SET</a:t>
            </a:r>
            <a:r>
              <a:rPr lang="en-IN" sz="1600" dirty="0">
                <a:solidFill>
                  <a:schemeClr val="tx1"/>
                </a:solidFill>
              </a:rPr>
              <a:t>  x = x + 1;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IF</a:t>
            </a:r>
            <a:r>
              <a:rPr lang="en-IN" sz="1600" dirty="0">
                <a:solidFill>
                  <a:schemeClr val="tx1"/>
                </a:solidFill>
              </a:rPr>
              <a:t>  (x mod 2) THEN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	ITERATE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loop_label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ELSE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</a:t>
            </a:r>
            <a:r>
              <a:rPr lang="en-IN" sz="1600" dirty="0">
                <a:solidFill>
                  <a:schemeClr val="tx1"/>
                </a:solidFill>
              </a:rPr>
              <a:t>                SET  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 = CONCAT(</a:t>
            </a:r>
            <a:r>
              <a:rPr lang="en-IN" sz="1600" dirty="0" err="1">
                <a:solidFill>
                  <a:schemeClr val="tx1"/>
                </a:solidFill>
              </a:rPr>
              <a:t>str,x</a:t>
            </a:r>
            <a:r>
              <a:rPr lang="en-IN" sz="1600" dirty="0">
                <a:solidFill>
                  <a:schemeClr val="tx1"/>
                </a:solidFill>
              </a:rPr>
              <a:t>,',');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	END</a:t>
            </a:r>
            <a:r>
              <a:rPr lang="en-IN" sz="1600" dirty="0">
                <a:solidFill>
                  <a:schemeClr val="tx1"/>
                </a:solidFill>
              </a:rPr>
              <a:t>  IF;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END </a:t>
            </a:r>
            <a:r>
              <a:rPr lang="en-IN" sz="1600" dirty="0">
                <a:solidFill>
                  <a:schemeClr val="tx1"/>
                </a:solidFill>
              </a:rPr>
              <a:t>LOOP;   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  SELECT </a:t>
            </a:r>
            <a:r>
              <a:rPr lang="en-IN" sz="1600" dirty="0" err="1">
                <a:solidFill>
                  <a:schemeClr val="tx1"/>
                </a:solidFill>
              </a:rPr>
              <a:t>str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  <a:r>
              <a:rPr lang="en-IN" sz="1600" dirty="0" smtClean="0">
                <a:solidFill>
                  <a:schemeClr val="tx1"/>
                </a:solidFill>
              </a:rPr>
              <a:t>END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Variables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DECLARE </a:t>
            </a:r>
            <a:r>
              <a:rPr lang="en-IN" sz="1600" dirty="0" err="1">
                <a:solidFill>
                  <a:schemeClr val="tx1"/>
                </a:solidFill>
              </a:rPr>
              <a:t>variable_name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datatype</a:t>
            </a:r>
            <a:r>
              <a:rPr lang="en-IN" sz="1600" dirty="0">
                <a:solidFill>
                  <a:schemeClr val="tx1"/>
                </a:solidFill>
              </a:rPr>
              <a:t>(size) DEFAULT </a:t>
            </a:r>
            <a:r>
              <a:rPr lang="en-IN" sz="1600" dirty="0" err="1">
                <a:solidFill>
                  <a:schemeClr val="tx1"/>
                </a:solidFill>
              </a:rPr>
              <a:t>default_value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/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DECLARE </a:t>
            </a:r>
            <a:r>
              <a:rPr lang="en-IN" sz="1600" dirty="0" err="1">
                <a:solidFill>
                  <a:schemeClr val="tx1"/>
                </a:solidFill>
              </a:rPr>
              <a:t>total_sale</a:t>
            </a:r>
            <a:r>
              <a:rPr lang="en-IN" sz="1600" dirty="0">
                <a:solidFill>
                  <a:schemeClr val="tx1"/>
                </a:solidFill>
              </a:rPr>
              <a:t> INT DEFAULT 0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DECLARE x, y INT DEFAULT 0</a:t>
            </a:r>
            <a:r>
              <a:rPr lang="es-ES" sz="1600" dirty="0" smtClean="0">
                <a:solidFill>
                  <a:schemeClr val="tx1"/>
                </a:solidFill>
              </a:rPr>
              <a:t>;</a:t>
            </a:r>
          </a:p>
          <a:p>
            <a:pPr algn="l"/>
            <a:endParaRPr lang="es-ES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DECLARE </a:t>
            </a:r>
            <a:r>
              <a:rPr lang="en-IN" sz="1600" dirty="0" err="1">
                <a:solidFill>
                  <a:schemeClr val="tx1"/>
                </a:solidFill>
              </a:rPr>
              <a:t>total_count</a:t>
            </a:r>
            <a:r>
              <a:rPr lang="en-IN" sz="1600" dirty="0">
                <a:solidFill>
                  <a:schemeClr val="tx1"/>
                </a:solidFill>
              </a:rPr>
              <a:t> INT DEFAULT 0;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SET </a:t>
            </a:r>
            <a:r>
              <a:rPr lang="en-IN" sz="1600" dirty="0" err="1">
                <a:solidFill>
                  <a:schemeClr val="tx1"/>
                </a:solidFill>
              </a:rPr>
              <a:t>total_count</a:t>
            </a:r>
            <a:r>
              <a:rPr lang="en-IN" sz="1600" dirty="0">
                <a:solidFill>
                  <a:schemeClr val="tx1"/>
                </a:solidFill>
              </a:rPr>
              <a:t> = 10;</a:t>
            </a:r>
          </a:p>
          <a:p>
            <a:pPr algn="l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DECLARE </a:t>
            </a:r>
            <a:r>
              <a:rPr lang="en-IN" sz="1600" dirty="0" err="1">
                <a:solidFill>
                  <a:schemeClr val="tx1"/>
                </a:solidFill>
              </a:rPr>
              <a:t>total_products</a:t>
            </a:r>
            <a:r>
              <a:rPr lang="en-IN" sz="1600" dirty="0">
                <a:solidFill>
                  <a:schemeClr val="tx1"/>
                </a:solidFill>
              </a:rPr>
              <a:t> INT DEFAULT 0;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COUNT(*) INTO </a:t>
            </a:r>
            <a:r>
              <a:rPr lang="en-IN" sz="1600" dirty="0" err="1">
                <a:solidFill>
                  <a:schemeClr val="tx1"/>
                </a:solidFill>
              </a:rPr>
              <a:t>total_products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FROM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products;</a:t>
            </a:r>
          </a:p>
          <a:p>
            <a:pPr algn="l"/>
            <a:endParaRPr lang="en-IN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Scope of the variable (local , global)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A variable whose name begins with the </a:t>
            </a:r>
            <a:r>
              <a:rPr lang="en-IN" sz="1600" dirty="0" smtClean="0">
                <a:solidFill>
                  <a:schemeClr val="tx1"/>
                </a:solidFill>
              </a:rPr>
              <a:t>@</a:t>
            </a:r>
            <a:r>
              <a:rPr lang="en-IN" sz="1600" dirty="0">
                <a:solidFill>
                  <a:schemeClr val="tx1"/>
                </a:solidFill>
              </a:rPr>
              <a:t> sign is a session variable. It is available and accessible until the session ends</a:t>
            </a:r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Parameters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//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GetOfficeByCountry</a:t>
            </a:r>
            <a:r>
              <a:rPr lang="en-IN" sz="1600" dirty="0">
                <a:solidFill>
                  <a:schemeClr val="tx1"/>
                </a:solidFill>
              </a:rPr>
              <a:t>(IN </a:t>
            </a:r>
            <a:r>
              <a:rPr lang="en-IN" sz="1600" dirty="0" err="1">
                <a:solidFill>
                  <a:schemeClr val="tx1"/>
                </a:solidFill>
              </a:rPr>
              <a:t>countryName</a:t>
            </a:r>
            <a:r>
              <a:rPr lang="en-IN" sz="1600" dirty="0">
                <a:solidFill>
                  <a:schemeClr val="tx1"/>
                </a:solidFill>
              </a:rPr>
              <a:t> VARCHAR(255))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*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FROM offices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WHERE country = </a:t>
            </a:r>
            <a:r>
              <a:rPr lang="en-IN" sz="1600" dirty="0" err="1">
                <a:solidFill>
                  <a:schemeClr val="tx1"/>
                </a:solidFill>
              </a:rPr>
              <a:t>countryName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//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MODE </a:t>
            </a:r>
            <a:r>
              <a:rPr lang="en-IN" sz="1600" dirty="0" err="1">
                <a:solidFill>
                  <a:schemeClr val="tx1"/>
                </a:solidFill>
              </a:rPr>
              <a:t>param_name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param_type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param_size</a:t>
            </a:r>
            <a:r>
              <a:rPr lang="en-IN" sz="1600" dirty="0" smtClean="0">
                <a:solidFill>
                  <a:schemeClr val="tx1"/>
                </a:solidFill>
              </a:rPr>
              <a:t>)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Mode can be in, out, </a:t>
            </a:r>
            <a:r>
              <a:rPr lang="en-IN" sz="1600" dirty="0" err="1" smtClean="0">
                <a:solidFill>
                  <a:schemeClr val="tx1"/>
                </a:solidFill>
              </a:rPr>
              <a:t>inout</a:t>
            </a:r>
            <a:endParaRPr lang="en-I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In, out 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CREATE PROCEDURE </a:t>
            </a:r>
            <a:r>
              <a:rPr lang="en-IN" sz="1600" dirty="0" err="1" smtClean="0">
                <a:solidFill>
                  <a:schemeClr val="tx1"/>
                </a:solidFill>
              </a:rPr>
              <a:t>CountOrderByStatus</a:t>
            </a:r>
            <a:r>
              <a:rPr lang="en-IN" sz="1600" dirty="0" smtClean="0">
                <a:solidFill>
                  <a:schemeClr val="tx1"/>
                </a:solidFill>
              </a:rPr>
              <a:t>( IN </a:t>
            </a:r>
            <a:r>
              <a:rPr lang="en-IN" sz="1600" dirty="0" err="1" smtClean="0">
                <a:solidFill>
                  <a:schemeClr val="tx1"/>
                </a:solidFill>
              </a:rPr>
              <a:t>orderStatus</a:t>
            </a:r>
            <a:r>
              <a:rPr lang="en-IN" sz="1600" dirty="0" smtClean="0">
                <a:solidFill>
                  <a:schemeClr val="tx1"/>
                </a:solidFill>
              </a:rPr>
              <a:t> VARCHAR(25),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OUT total INT)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SELECT count(</a:t>
            </a:r>
            <a:r>
              <a:rPr lang="en-IN" sz="1600" dirty="0" err="1" smtClean="0">
                <a:solidFill>
                  <a:schemeClr val="tx1"/>
                </a:solidFill>
              </a:rPr>
              <a:t>orderNumber</a:t>
            </a:r>
            <a:r>
              <a:rPr lang="en-IN" sz="1600" dirty="0" smtClean="0">
                <a:solidFill>
                  <a:schemeClr val="tx1"/>
                </a:solidFill>
              </a:rPr>
              <a:t>) INTO total FROM orders WHERE status = </a:t>
            </a:r>
            <a:r>
              <a:rPr lang="en-IN" sz="1600" dirty="0" err="1" smtClean="0">
                <a:solidFill>
                  <a:schemeClr val="tx1"/>
                </a:solidFill>
              </a:rPr>
              <a:t>orderStatus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END$$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DELIMITER 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CountOrderByStatus</a:t>
            </a:r>
            <a:r>
              <a:rPr lang="en-IN" sz="1600" dirty="0">
                <a:solidFill>
                  <a:schemeClr val="tx1"/>
                </a:solidFill>
              </a:rPr>
              <a:t>('</a:t>
            </a:r>
            <a:r>
              <a:rPr lang="en-IN" sz="1600" dirty="0" err="1">
                <a:solidFill>
                  <a:schemeClr val="tx1"/>
                </a:solidFill>
              </a:rPr>
              <a:t>Shipped',@total</a:t>
            </a:r>
            <a:r>
              <a:rPr lang="en-IN" sz="1600" dirty="0">
                <a:solidFill>
                  <a:schemeClr val="tx1"/>
                </a:solidFill>
              </a:rPr>
              <a:t>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@total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CountOrderByStatus</a:t>
            </a:r>
            <a:r>
              <a:rPr lang="en-IN" sz="1600" dirty="0">
                <a:solidFill>
                  <a:schemeClr val="tx1"/>
                </a:solidFill>
              </a:rPr>
              <a:t>('in </a:t>
            </a:r>
            <a:r>
              <a:rPr lang="en-IN" sz="1600" dirty="0" err="1">
                <a:solidFill>
                  <a:schemeClr val="tx1"/>
                </a:solidFill>
              </a:rPr>
              <a:t>process',@total</a:t>
            </a:r>
            <a:r>
              <a:rPr lang="en-IN" sz="1600" dirty="0">
                <a:solidFill>
                  <a:schemeClr val="tx1"/>
                </a:solidFill>
              </a:rPr>
              <a:t>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@total AS  </a:t>
            </a:r>
            <a:r>
              <a:rPr lang="en-IN" sz="1600" dirty="0" err="1">
                <a:solidFill>
                  <a:schemeClr val="tx1"/>
                </a:solidFill>
              </a:rPr>
              <a:t>total_in_process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endParaRPr lang="en-IN" sz="1600" dirty="0" smtClean="0">
              <a:solidFill>
                <a:schemeClr val="tx1"/>
              </a:solidFill>
            </a:endParaRP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Bookman Old Style" pitchFamily="18" charset="0"/>
              </a:rPr>
              <a:t>Inout</a:t>
            </a:r>
            <a:r>
              <a:rPr lang="en-IN" sz="2000" dirty="0" smtClean="0">
                <a:latin typeface="Bookman Old Style" pitchFamily="18" charset="0"/>
              </a:rPr>
              <a:t>, in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set_counter</a:t>
            </a:r>
            <a:r>
              <a:rPr lang="en-IN" sz="1600" dirty="0">
                <a:solidFill>
                  <a:schemeClr val="tx1"/>
                </a:solidFill>
              </a:rPr>
              <a:t>(INOUT count INT(4),IN inc INT(4))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	SET </a:t>
            </a:r>
            <a:r>
              <a:rPr lang="en-IN" sz="1600" dirty="0">
                <a:solidFill>
                  <a:schemeClr val="tx1"/>
                </a:solidFill>
              </a:rPr>
              <a:t>count = count + inc;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SET @counter = 1;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set_counter</a:t>
            </a:r>
            <a:r>
              <a:rPr lang="en-IN" sz="1600" dirty="0">
                <a:solidFill>
                  <a:schemeClr val="tx1"/>
                </a:solidFill>
              </a:rPr>
              <a:t>(@counter,1); </a:t>
            </a:r>
            <a:r>
              <a:rPr lang="en-IN" sz="1600" i="1" dirty="0">
                <a:solidFill>
                  <a:schemeClr val="tx1"/>
                </a:solidFill>
              </a:rPr>
              <a:t>-- 2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set_counter</a:t>
            </a:r>
            <a:r>
              <a:rPr lang="en-IN" sz="1600" dirty="0">
                <a:solidFill>
                  <a:schemeClr val="tx1"/>
                </a:solidFill>
              </a:rPr>
              <a:t>(@counter,1); </a:t>
            </a:r>
            <a:r>
              <a:rPr lang="en-IN" sz="1600" i="1" dirty="0">
                <a:solidFill>
                  <a:schemeClr val="tx1"/>
                </a:solidFill>
              </a:rPr>
              <a:t>-- 3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CALL </a:t>
            </a:r>
            <a:r>
              <a:rPr lang="en-IN" sz="1600" dirty="0" err="1">
                <a:solidFill>
                  <a:schemeClr val="tx1"/>
                </a:solidFill>
              </a:rPr>
              <a:t>set_counter</a:t>
            </a:r>
            <a:r>
              <a:rPr lang="en-IN" sz="1600" dirty="0">
                <a:solidFill>
                  <a:schemeClr val="tx1"/>
                </a:solidFill>
              </a:rPr>
              <a:t>(@counter,5); </a:t>
            </a:r>
            <a:r>
              <a:rPr lang="en-IN" sz="1600" i="1" dirty="0">
                <a:solidFill>
                  <a:schemeClr val="tx1"/>
                </a:solidFill>
              </a:rPr>
              <a:t>-- 8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SELECT @counter; </a:t>
            </a:r>
            <a:r>
              <a:rPr lang="en-IN" sz="1600" i="1" dirty="0">
                <a:solidFill>
                  <a:schemeClr val="tx1"/>
                </a:solidFill>
              </a:rPr>
              <a:t>-- 8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If conditions, if .. Else     if..else..ladder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lnSpcReduction="10000"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IF expression THEN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IF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IF expression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ELSE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else-statements;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IF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IF expression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ELSEIF </a:t>
            </a:r>
            <a:r>
              <a:rPr lang="en-IN" sz="1600" dirty="0" err="1">
                <a:solidFill>
                  <a:schemeClr val="tx1"/>
                </a:solidFill>
              </a:rPr>
              <a:t>elseif</a:t>
            </a:r>
            <a:r>
              <a:rPr lang="en-IN" sz="1600" dirty="0">
                <a:solidFill>
                  <a:schemeClr val="tx1"/>
                </a:solidFill>
              </a:rPr>
              <a:t>-expression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</a:t>
            </a:r>
            <a:r>
              <a:rPr lang="en-IN" sz="1600" dirty="0" err="1">
                <a:solidFill>
                  <a:schemeClr val="tx1"/>
                </a:solidFill>
              </a:rPr>
              <a:t>elseif</a:t>
            </a:r>
            <a:r>
              <a:rPr lang="en-IN" sz="1600" dirty="0">
                <a:solidFill>
                  <a:schemeClr val="tx1"/>
                </a:solidFill>
              </a:rPr>
              <a:t>-statements;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...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ELSE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else-statements;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IF;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If else example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92500" lnSpcReduction="10000"/>
          </a:bodyPr>
          <a:lstStyle/>
          <a:p>
            <a:pPr algn="l" latinLnBrk="1"/>
            <a:r>
              <a:rPr lang="en-IN" sz="1600" dirty="0" smtClean="0">
                <a:solidFill>
                  <a:schemeClr val="tx1"/>
                </a:solidFill>
              </a:rPr>
              <a:t>DELIMITER </a:t>
            </a:r>
            <a:r>
              <a:rPr lang="en-IN" sz="1600" dirty="0">
                <a:solidFill>
                  <a:schemeClr val="tx1"/>
                </a:solidFill>
              </a:rPr>
              <a:t>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GetCustomerLevel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in  </a:t>
            </a:r>
            <a:r>
              <a:rPr lang="en-IN" sz="1600" dirty="0" err="1">
                <a:solidFill>
                  <a:schemeClr val="tx1"/>
                </a:solidFill>
              </a:rPr>
              <a:t>p_customerNumber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(11), 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out </a:t>
            </a:r>
            <a:r>
              <a:rPr lang="en-IN" sz="1600" dirty="0" err="1">
                <a:solidFill>
                  <a:schemeClr val="tx1"/>
                </a:solidFill>
              </a:rPr>
              <a:t>p_customerLevel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varchar</a:t>
            </a:r>
            <a:r>
              <a:rPr lang="en-IN" sz="1600" dirty="0">
                <a:solidFill>
                  <a:schemeClr val="tx1"/>
                </a:solidFill>
              </a:rPr>
              <a:t>(10))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DECLARE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double;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SELECT </a:t>
            </a:r>
            <a:r>
              <a:rPr lang="en-IN" sz="1600" dirty="0" err="1">
                <a:solidFill>
                  <a:schemeClr val="tx1"/>
                </a:solidFill>
              </a:rPr>
              <a:t>creditlimit</a:t>
            </a:r>
            <a:r>
              <a:rPr lang="en-IN" sz="1600" dirty="0">
                <a:solidFill>
                  <a:schemeClr val="tx1"/>
                </a:solidFill>
              </a:rPr>
              <a:t> INTO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FROM customers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WHERE </a:t>
            </a:r>
            <a:r>
              <a:rPr lang="en-IN" sz="1600" dirty="0" err="1">
                <a:solidFill>
                  <a:schemeClr val="tx1"/>
                </a:solidFill>
              </a:rPr>
              <a:t>customerNumber</a:t>
            </a:r>
            <a:r>
              <a:rPr lang="en-IN" sz="1600" dirty="0">
                <a:solidFill>
                  <a:schemeClr val="tx1"/>
                </a:solidFill>
              </a:rPr>
              <a:t> = </a:t>
            </a:r>
            <a:r>
              <a:rPr lang="en-IN" sz="1600" dirty="0" err="1">
                <a:solidFill>
                  <a:schemeClr val="tx1"/>
                </a:solidFill>
              </a:rPr>
              <a:t>p_customerNumber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IF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&gt; 50000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SET </a:t>
            </a:r>
            <a:r>
              <a:rPr lang="en-IN" sz="1600" dirty="0" err="1">
                <a:solidFill>
                  <a:schemeClr val="tx1"/>
                </a:solidFill>
              </a:rPr>
              <a:t>p_customerLevel</a:t>
            </a:r>
            <a:r>
              <a:rPr lang="en-IN" sz="1600" dirty="0">
                <a:solidFill>
                  <a:schemeClr val="tx1"/>
                </a:solidFill>
              </a:rPr>
              <a:t> = 'PLATINUM';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ELSEIF (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&lt;= 50000 AND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&gt;= 10000)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SET </a:t>
            </a:r>
            <a:r>
              <a:rPr lang="en-IN" sz="1600" dirty="0" err="1">
                <a:solidFill>
                  <a:schemeClr val="tx1"/>
                </a:solidFill>
              </a:rPr>
              <a:t>p_customerLevel</a:t>
            </a:r>
            <a:r>
              <a:rPr lang="en-IN" sz="1600" dirty="0">
                <a:solidFill>
                  <a:schemeClr val="tx1"/>
                </a:solidFill>
              </a:rPr>
              <a:t> = 'GOLD';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ELSEIF </a:t>
            </a:r>
            <a:r>
              <a:rPr lang="en-IN" sz="1600" dirty="0" err="1">
                <a:solidFill>
                  <a:schemeClr val="tx1"/>
                </a:solidFill>
              </a:rPr>
              <a:t>creditlim</a:t>
            </a:r>
            <a:r>
              <a:rPr lang="en-IN" sz="1600" dirty="0">
                <a:solidFill>
                  <a:schemeClr val="tx1"/>
                </a:solidFill>
              </a:rPr>
              <a:t> &lt; 10000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   SET </a:t>
            </a:r>
            <a:r>
              <a:rPr lang="en-IN" sz="1600" dirty="0" err="1">
                <a:solidFill>
                  <a:schemeClr val="tx1"/>
                </a:solidFill>
              </a:rPr>
              <a:t>p_customerLevel</a:t>
            </a:r>
            <a:r>
              <a:rPr lang="en-IN" sz="1600" dirty="0">
                <a:solidFill>
                  <a:schemeClr val="tx1"/>
                </a:solidFill>
              </a:rPr>
              <a:t> = 'SILVER';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END IF;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END$$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More than a single return statement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32500" lnSpcReduction="20000"/>
          </a:bodyPr>
          <a:lstStyle/>
          <a:p>
            <a:pPr latinLnBrk="1"/>
            <a:r>
              <a:rPr lang="en-IN" sz="1600" dirty="0"/>
              <a:t>DELIMITER $$</a:t>
            </a:r>
          </a:p>
          <a:p>
            <a:pPr latinLnBrk="1"/>
            <a:r>
              <a:rPr lang="en-IN" sz="4000" dirty="0"/>
              <a:t> 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CREATE PROCEDURE </a:t>
            </a:r>
            <a:r>
              <a:rPr lang="en-IN" sz="4000" dirty="0" err="1">
                <a:solidFill>
                  <a:schemeClr val="tx1"/>
                </a:solidFill>
              </a:rPr>
              <a:t>get_order_by_cust</a:t>
            </a:r>
            <a:r>
              <a:rPr lang="en-IN" sz="4000" dirty="0" smtClean="0">
                <a:solidFill>
                  <a:schemeClr val="tx1"/>
                </a:solidFill>
              </a:rPr>
              <a:t>( IN </a:t>
            </a:r>
            <a:r>
              <a:rPr lang="en-IN" sz="4000" dirty="0" err="1">
                <a:solidFill>
                  <a:schemeClr val="tx1"/>
                </a:solidFill>
              </a:rPr>
              <a:t>cust_no</a:t>
            </a:r>
            <a:r>
              <a:rPr lang="en-IN" sz="4000" dirty="0">
                <a:solidFill>
                  <a:schemeClr val="tx1"/>
                </a:solidFill>
              </a:rPr>
              <a:t> INT</a:t>
            </a:r>
            <a:r>
              <a:rPr lang="en-IN" sz="4000" dirty="0" smtClean="0">
                <a:solidFill>
                  <a:schemeClr val="tx1"/>
                </a:solidFill>
              </a:rPr>
              <a:t>, OUT </a:t>
            </a:r>
            <a:r>
              <a:rPr lang="en-IN" sz="4000" dirty="0">
                <a:solidFill>
                  <a:schemeClr val="tx1"/>
                </a:solidFill>
              </a:rPr>
              <a:t>shipped INT</a:t>
            </a:r>
            <a:r>
              <a:rPr lang="en-IN" sz="4000" dirty="0" smtClean="0">
                <a:solidFill>
                  <a:schemeClr val="tx1"/>
                </a:solidFill>
              </a:rPr>
              <a:t>, OUT </a:t>
            </a:r>
            <a:r>
              <a:rPr lang="en-IN" sz="4000" dirty="0" err="1">
                <a:solidFill>
                  <a:schemeClr val="tx1"/>
                </a:solidFill>
              </a:rPr>
              <a:t>canceled</a:t>
            </a:r>
            <a:r>
              <a:rPr lang="en-IN" sz="4000" dirty="0">
                <a:solidFill>
                  <a:schemeClr val="tx1"/>
                </a:solidFill>
              </a:rPr>
              <a:t> INT</a:t>
            </a:r>
            <a:r>
              <a:rPr lang="en-IN" sz="4000" dirty="0" smtClean="0">
                <a:solidFill>
                  <a:schemeClr val="tx1"/>
                </a:solidFill>
              </a:rPr>
              <a:t>, OUT </a:t>
            </a:r>
            <a:r>
              <a:rPr lang="en-IN" sz="4000" dirty="0">
                <a:solidFill>
                  <a:schemeClr val="tx1"/>
                </a:solidFill>
              </a:rPr>
              <a:t>resolved INT</a:t>
            </a:r>
            <a:r>
              <a:rPr lang="en-IN" sz="4000" dirty="0" smtClean="0">
                <a:solidFill>
                  <a:schemeClr val="tx1"/>
                </a:solidFill>
              </a:rPr>
              <a:t>, OUT </a:t>
            </a:r>
            <a:r>
              <a:rPr lang="en-IN" sz="4000" dirty="0">
                <a:solidFill>
                  <a:schemeClr val="tx1"/>
                </a:solidFill>
              </a:rPr>
              <a:t>disputed INT)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4000" i="1" dirty="0">
                <a:solidFill>
                  <a:schemeClr val="tx1"/>
                </a:solidFill>
              </a:rPr>
              <a:t>-- shipped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 smtClean="0">
                <a:solidFill>
                  <a:schemeClr val="tx1"/>
                </a:solidFill>
              </a:rPr>
              <a:t>SELECT </a:t>
            </a:r>
            <a:r>
              <a:rPr lang="en-IN" sz="4000" dirty="0">
                <a:solidFill>
                  <a:schemeClr val="tx1"/>
                </a:solidFill>
              </a:rPr>
              <a:t>            count(*) INTO </a:t>
            </a:r>
            <a:r>
              <a:rPr lang="en-IN" sz="4000" dirty="0" smtClean="0">
                <a:solidFill>
                  <a:schemeClr val="tx1"/>
                </a:solidFill>
              </a:rPr>
              <a:t>shipped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FROM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smtClean="0">
                <a:solidFill>
                  <a:schemeClr val="tx1"/>
                </a:solidFill>
              </a:rPr>
              <a:t>orders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WHERE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err="1">
                <a:solidFill>
                  <a:schemeClr val="tx1"/>
                </a:solidFill>
              </a:rPr>
              <a:t>customerNumber</a:t>
            </a:r>
            <a:r>
              <a:rPr lang="en-IN" sz="4000" dirty="0">
                <a:solidFill>
                  <a:schemeClr val="tx1"/>
                </a:solidFill>
              </a:rPr>
              <a:t> = </a:t>
            </a:r>
            <a:r>
              <a:rPr lang="en-IN" sz="4000" dirty="0" err="1">
                <a:solidFill>
                  <a:schemeClr val="tx1"/>
                </a:solidFill>
              </a:rPr>
              <a:t>cust_no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               AND status = 'Shipped';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4000" i="1" dirty="0">
                <a:solidFill>
                  <a:schemeClr val="tx1"/>
                </a:solidFill>
              </a:rPr>
              <a:t>-- </a:t>
            </a:r>
            <a:r>
              <a:rPr lang="en-IN" sz="4000" i="1" dirty="0" err="1">
                <a:solidFill>
                  <a:schemeClr val="tx1"/>
                </a:solidFill>
              </a:rPr>
              <a:t>canceled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 smtClean="0">
                <a:solidFill>
                  <a:schemeClr val="tx1"/>
                </a:solidFill>
              </a:rPr>
              <a:t>SELECT </a:t>
            </a:r>
            <a:r>
              <a:rPr lang="en-IN" sz="4000" dirty="0">
                <a:solidFill>
                  <a:schemeClr val="tx1"/>
                </a:solidFill>
              </a:rPr>
              <a:t>            count(*) INTO </a:t>
            </a:r>
            <a:r>
              <a:rPr lang="en-IN" sz="4000" dirty="0" err="1" smtClean="0">
                <a:solidFill>
                  <a:schemeClr val="tx1"/>
                </a:solidFill>
              </a:rPr>
              <a:t>canceled</a:t>
            </a:r>
            <a:r>
              <a:rPr lang="en-IN" sz="4000" dirty="0" smtClean="0">
                <a:solidFill>
                  <a:schemeClr val="tx1"/>
                </a:solidFill>
              </a:rPr>
              <a:t>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FROM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smtClean="0">
                <a:solidFill>
                  <a:schemeClr val="tx1"/>
                </a:solidFill>
              </a:rPr>
              <a:t>orders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WHERE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err="1">
                <a:solidFill>
                  <a:schemeClr val="tx1"/>
                </a:solidFill>
              </a:rPr>
              <a:t>customerNumber</a:t>
            </a:r>
            <a:r>
              <a:rPr lang="en-IN" sz="4000" dirty="0">
                <a:solidFill>
                  <a:schemeClr val="tx1"/>
                </a:solidFill>
              </a:rPr>
              <a:t> = </a:t>
            </a:r>
            <a:r>
              <a:rPr lang="en-IN" sz="4000" dirty="0" err="1" smtClean="0">
                <a:solidFill>
                  <a:schemeClr val="tx1"/>
                </a:solidFill>
              </a:rPr>
              <a:t>cust_no</a:t>
            </a:r>
            <a:r>
              <a:rPr lang="en-IN" sz="4000" dirty="0" smtClean="0">
                <a:solidFill>
                  <a:schemeClr val="tx1"/>
                </a:solidFill>
              </a:rPr>
              <a:t> </a:t>
            </a:r>
            <a:r>
              <a:rPr lang="en-IN" sz="4000" dirty="0">
                <a:solidFill>
                  <a:schemeClr val="tx1"/>
                </a:solidFill>
              </a:rPr>
              <a:t>                AND status = '</a:t>
            </a:r>
            <a:r>
              <a:rPr lang="en-IN" sz="4000" dirty="0" err="1">
                <a:solidFill>
                  <a:schemeClr val="tx1"/>
                </a:solidFill>
              </a:rPr>
              <a:t>Canceled</a:t>
            </a:r>
            <a:r>
              <a:rPr lang="en-IN" sz="4000" dirty="0">
                <a:solidFill>
                  <a:schemeClr val="tx1"/>
                </a:solidFill>
              </a:rPr>
              <a:t>';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4000" i="1" dirty="0">
                <a:solidFill>
                  <a:schemeClr val="tx1"/>
                </a:solidFill>
              </a:rPr>
              <a:t>-- resolved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 smtClean="0">
                <a:solidFill>
                  <a:schemeClr val="tx1"/>
                </a:solidFill>
              </a:rPr>
              <a:t>SELECT </a:t>
            </a:r>
            <a:r>
              <a:rPr lang="en-IN" sz="4000" dirty="0">
                <a:solidFill>
                  <a:schemeClr val="tx1"/>
                </a:solidFill>
              </a:rPr>
              <a:t>            count(*) INTO </a:t>
            </a:r>
            <a:r>
              <a:rPr lang="en-IN" sz="4000" dirty="0" smtClean="0">
                <a:solidFill>
                  <a:schemeClr val="tx1"/>
                </a:solidFill>
              </a:rPr>
              <a:t>resolved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FROM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smtClean="0">
                <a:solidFill>
                  <a:schemeClr val="tx1"/>
                </a:solidFill>
              </a:rPr>
              <a:t>orders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WHERE 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err="1">
                <a:solidFill>
                  <a:schemeClr val="tx1"/>
                </a:solidFill>
              </a:rPr>
              <a:t>customerNumber</a:t>
            </a:r>
            <a:r>
              <a:rPr lang="en-IN" sz="4000" dirty="0">
                <a:solidFill>
                  <a:schemeClr val="tx1"/>
                </a:solidFill>
              </a:rPr>
              <a:t> = </a:t>
            </a:r>
            <a:r>
              <a:rPr lang="en-IN" sz="4000" dirty="0" err="1">
                <a:solidFill>
                  <a:schemeClr val="tx1"/>
                </a:solidFill>
              </a:rPr>
              <a:t>cust_no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               AND status = 'Resolved';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4000" i="1" dirty="0">
                <a:solidFill>
                  <a:schemeClr val="tx1"/>
                </a:solidFill>
              </a:rPr>
              <a:t>-- disputed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 smtClean="0">
                <a:solidFill>
                  <a:schemeClr val="tx1"/>
                </a:solidFill>
              </a:rPr>
              <a:t>SELECT </a:t>
            </a:r>
            <a:r>
              <a:rPr lang="en-IN" sz="4000" dirty="0">
                <a:solidFill>
                  <a:schemeClr val="tx1"/>
                </a:solidFill>
              </a:rPr>
              <a:t>            count(*) INTO </a:t>
            </a:r>
            <a:r>
              <a:rPr lang="en-IN" sz="4000" dirty="0" smtClean="0">
                <a:solidFill>
                  <a:schemeClr val="tx1"/>
                </a:solidFill>
              </a:rPr>
              <a:t>disputed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FROM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smtClean="0">
                <a:solidFill>
                  <a:schemeClr val="tx1"/>
                </a:solidFill>
              </a:rPr>
              <a:t>orders </a:t>
            </a:r>
            <a:r>
              <a:rPr lang="en-IN" sz="4000" dirty="0">
                <a:solidFill>
                  <a:schemeClr val="tx1"/>
                </a:solidFill>
              </a:rPr>
              <a:t>        </a:t>
            </a:r>
            <a:r>
              <a:rPr lang="en-IN" sz="4000" dirty="0" smtClean="0">
                <a:solidFill>
                  <a:schemeClr val="tx1"/>
                </a:solidFill>
              </a:rPr>
              <a:t>WHERE </a:t>
            </a:r>
            <a:r>
              <a:rPr lang="en-IN" sz="4000" dirty="0">
                <a:solidFill>
                  <a:schemeClr val="tx1"/>
                </a:solidFill>
              </a:rPr>
              <a:t>            </a:t>
            </a:r>
            <a:r>
              <a:rPr lang="en-IN" sz="4000" dirty="0" err="1">
                <a:solidFill>
                  <a:schemeClr val="tx1"/>
                </a:solidFill>
              </a:rPr>
              <a:t>customerNumber</a:t>
            </a:r>
            <a:r>
              <a:rPr lang="en-IN" sz="4000" dirty="0">
                <a:solidFill>
                  <a:schemeClr val="tx1"/>
                </a:solidFill>
              </a:rPr>
              <a:t> = </a:t>
            </a:r>
            <a:r>
              <a:rPr lang="en-IN" sz="4000" dirty="0" err="1">
                <a:solidFill>
                  <a:schemeClr val="tx1"/>
                </a:solidFill>
              </a:rPr>
              <a:t>cust_no</a:t>
            </a:r>
            <a:endParaRPr lang="en-IN" sz="4000" dirty="0">
              <a:solidFill>
                <a:schemeClr val="tx1"/>
              </a:solidFill>
            </a:endParaRP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               AND status = 'Disputed';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4000" dirty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064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ookman Old Style" pitchFamily="18" charset="0"/>
              </a:rPr>
              <a:t>Case statement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92500" lnSpcReduction="20000"/>
          </a:bodyPr>
          <a:lstStyle/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CASE  </a:t>
            </a:r>
            <a:r>
              <a:rPr lang="en-IN" sz="1600" dirty="0" err="1">
                <a:solidFill>
                  <a:schemeClr val="tx1"/>
                </a:solidFill>
              </a:rPr>
              <a:t>case_expression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WHEN when_expression_1 THEN commands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WHEN when_expression_2 THEN commands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...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ELSE commands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CASE</a:t>
            </a:r>
            <a:r>
              <a:rPr lang="en-IN" sz="1600" dirty="0" smtClean="0">
                <a:solidFill>
                  <a:schemeClr val="tx1"/>
                </a:solidFill>
              </a:rPr>
              <a:t>;</a:t>
            </a:r>
          </a:p>
          <a:p>
            <a:pPr algn="l" latinLnBrk="1"/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DELIMITER $$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CREATE PROCEDURE </a:t>
            </a:r>
            <a:r>
              <a:rPr lang="en-IN" sz="1600" dirty="0" err="1">
                <a:solidFill>
                  <a:schemeClr val="tx1"/>
                </a:solidFill>
              </a:rPr>
              <a:t>GetCustomerShipping</a:t>
            </a:r>
            <a:r>
              <a:rPr lang="en-IN" sz="1600" dirty="0" smtClean="0">
                <a:solidFill>
                  <a:schemeClr val="tx1"/>
                </a:solidFill>
              </a:rPr>
              <a:t>( in</a:t>
            </a:r>
            <a:r>
              <a:rPr lang="en-IN" sz="1600" dirty="0">
                <a:solidFill>
                  <a:schemeClr val="tx1"/>
                </a:solidFill>
              </a:rPr>
              <a:t>  </a:t>
            </a:r>
            <a:r>
              <a:rPr lang="en-IN" sz="1600" dirty="0" err="1">
                <a:solidFill>
                  <a:schemeClr val="tx1"/>
                </a:solidFill>
              </a:rPr>
              <a:t>p_customerNumber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(11), </a:t>
            </a:r>
            <a:r>
              <a:rPr lang="en-IN" sz="1600" dirty="0" smtClean="0">
                <a:solidFill>
                  <a:schemeClr val="tx1"/>
                </a:solidFill>
              </a:rPr>
              <a:t> out </a:t>
            </a:r>
            <a:r>
              <a:rPr lang="en-IN" sz="1600" dirty="0" err="1">
                <a:solidFill>
                  <a:schemeClr val="tx1"/>
                </a:solidFill>
              </a:rPr>
              <a:t>p_shiping</a:t>
            </a:r>
            <a:r>
              <a:rPr lang="en-IN" sz="1600" dirty="0">
                <a:solidFill>
                  <a:schemeClr val="tx1"/>
                </a:solidFill>
              </a:rPr>
              <a:t>        </a:t>
            </a:r>
            <a:r>
              <a:rPr lang="en-IN" sz="1600" dirty="0" err="1">
                <a:solidFill>
                  <a:schemeClr val="tx1"/>
                </a:solidFill>
              </a:rPr>
              <a:t>varchar</a:t>
            </a:r>
            <a:r>
              <a:rPr lang="en-IN" sz="1600" dirty="0">
                <a:solidFill>
                  <a:schemeClr val="tx1"/>
                </a:solidFill>
              </a:rPr>
              <a:t>(50))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BEGIN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DECLARE </a:t>
            </a:r>
            <a:r>
              <a:rPr lang="en-IN" sz="1600" dirty="0" err="1">
                <a:solidFill>
                  <a:schemeClr val="tx1"/>
                </a:solidFill>
              </a:rPr>
              <a:t>customerCountry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varchar</a:t>
            </a:r>
            <a:r>
              <a:rPr lang="en-IN" sz="1600" dirty="0">
                <a:solidFill>
                  <a:schemeClr val="tx1"/>
                </a:solidFill>
              </a:rPr>
              <a:t>(50);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SELECT country INTO </a:t>
            </a:r>
            <a:r>
              <a:rPr lang="en-IN" sz="1600" dirty="0" err="1" smtClean="0">
                <a:solidFill>
                  <a:schemeClr val="tx1"/>
                </a:solidFill>
              </a:rPr>
              <a:t>customerCountry</a:t>
            </a:r>
            <a:r>
              <a:rPr lang="en-IN" sz="1600" dirty="0" smtClean="0">
                <a:solidFill>
                  <a:schemeClr val="tx1"/>
                </a:solidFill>
              </a:rPr>
              <a:t> FROM customers WHERE </a:t>
            </a:r>
            <a:r>
              <a:rPr lang="en-IN" sz="1600" dirty="0" err="1">
                <a:solidFill>
                  <a:schemeClr val="tx1"/>
                </a:solidFill>
              </a:rPr>
              <a:t>customerNumber</a:t>
            </a:r>
            <a:r>
              <a:rPr lang="en-IN" sz="1600" dirty="0">
                <a:solidFill>
                  <a:schemeClr val="tx1"/>
                </a:solidFill>
              </a:rPr>
              <a:t> = </a:t>
            </a:r>
            <a:r>
              <a:rPr lang="en-IN" sz="1600" dirty="0" err="1">
                <a:solidFill>
                  <a:schemeClr val="tx1"/>
                </a:solidFill>
              </a:rPr>
              <a:t>p_customerNumber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   CASE </a:t>
            </a:r>
            <a:r>
              <a:rPr lang="en-IN" sz="1600" dirty="0" err="1">
                <a:solidFill>
                  <a:schemeClr val="tx1"/>
                </a:solidFill>
              </a:rPr>
              <a:t>customerCountry</a:t>
            </a:r>
            <a:endParaRPr lang="en-IN" sz="1600" dirty="0">
              <a:solidFill>
                <a:schemeClr val="tx1"/>
              </a:solidFill>
            </a:endParaRP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WHEN  'USA'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SET </a:t>
            </a:r>
            <a:r>
              <a:rPr lang="en-IN" sz="1600" dirty="0" err="1">
                <a:solidFill>
                  <a:schemeClr val="tx1"/>
                </a:solidFill>
              </a:rPr>
              <a:t>p_shiping</a:t>
            </a:r>
            <a:r>
              <a:rPr lang="en-IN" sz="1600" dirty="0">
                <a:solidFill>
                  <a:schemeClr val="tx1"/>
                </a:solidFill>
              </a:rPr>
              <a:t> = '2-day Shipping';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WHEN 'Canada' THEN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SET </a:t>
            </a:r>
            <a:r>
              <a:rPr lang="en-IN" sz="1600" dirty="0" err="1">
                <a:solidFill>
                  <a:schemeClr val="tx1"/>
                </a:solidFill>
              </a:rPr>
              <a:t>p_shiping</a:t>
            </a:r>
            <a:r>
              <a:rPr lang="en-IN" sz="1600" dirty="0">
                <a:solidFill>
                  <a:schemeClr val="tx1"/>
                </a:solidFill>
              </a:rPr>
              <a:t> = '3-day Shipping';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ELSE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   SET </a:t>
            </a:r>
            <a:r>
              <a:rPr lang="en-IN" sz="1600" dirty="0" err="1">
                <a:solidFill>
                  <a:schemeClr val="tx1"/>
                </a:solidFill>
              </a:rPr>
              <a:t>p_shiping</a:t>
            </a:r>
            <a:r>
              <a:rPr lang="en-IN" sz="1600" dirty="0">
                <a:solidFill>
                  <a:schemeClr val="tx1"/>
                </a:solidFill>
              </a:rPr>
              <a:t> = '5-day Shipping';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 CASE;</a:t>
            </a:r>
          </a:p>
          <a:p>
            <a:pPr algn="l" latinLnBrk="1"/>
            <a:r>
              <a:rPr lang="en-IN" sz="1600" dirty="0">
                <a:solidFill>
                  <a:schemeClr val="tx1"/>
                </a:solidFill>
              </a:rPr>
              <a:t>END</a:t>
            </a:r>
            <a:r>
              <a:rPr lang="en-IN" sz="1600" dirty="0" smtClean="0">
                <a:solidFill>
                  <a:schemeClr val="tx1"/>
                </a:solidFill>
              </a:rPr>
              <a:t>$$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218</Words>
  <Application>Microsoft Office PowerPoint</Application>
  <PresentationFormat>On-screen Show (4:3)</PresentationFormat>
  <Paragraphs>238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procedures</vt:lpstr>
      <vt:lpstr>Variables</vt:lpstr>
      <vt:lpstr>Parameters</vt:lpstr>
      <vt:lpstr>In, out </vt:lpstr>
      <vt:lpstr>Inout, in</vt:lpstr>
      <vt:lpstr>If conditions, if .. Else     if..else..ladder</vt:lpstr>
      <vt:lpstr>If else example</vt:lpstr>
      <vt:lpstr>More than a single return statement</vt:lpstr>
      <vt:lpstr>Case statement</vt:lpstr>
      <vt:lpstr>Slide 10</vt:lpstr>
      <vt:lpstr>While Loop</vt:lpstr>
      <vt:lpstr>Repeat loop</vt:lpstr>
      <vt:lpstr>Leave and iterate loop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57</cp:revision>
  <dcterms:created xsi:type="dcterms:W3CDTF">2019-02-23T04:31:23Z</dcterms:created>
  <dcterms:modified xsi:type="dcterms:W3CDTF">2019-02-23T05:35:35Z</dcterms:modified>
</cp:coreProperties>
</file>