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317" r:id="rId6"/>
    <p:sldId id="264" r:id="rId7"/>
    <p:sldId id="282" r:id="rId8"/>
    <p:sldId id="283" r:id="rId9"/>
    <p:sldId id="284" r:id="rId10"/>
    <p:sldId id="285" r:id="rId11"/>
    <p:sldId id="286" r:id="rId12"/>
    <p:sldId id="265" r:id="rId13"/>
    <p:sldId id="318" r:id="rId14"/>
    <p:sldId id="266" r:id="rId15"/>
    <p:sldId id="267" r:id="rId16"/>
    <p:sldId id="268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258" r:id="rId48"/>
    <p:sldId id="256" r:id="rId49"/>
    <p:sldId id="257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23A9-BC28-4C6B-9A93-E203EE7ACEDE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0AD-A1F3-4DC2-B80F-10C06AAF9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748463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49694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568952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24935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568952" cy="633670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42493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568952" cy="612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40959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568952" cy="633670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748463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68952" cy="626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4096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96944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56895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424936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49694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249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640960" cy="626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820472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9248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>
            <a:normAutofit fontScale="85000" lnSpcReduction="10000"/>
          </a:bodyPr>
          <a:lstStyle/>
          <a:p>
            <a:r>
              <a:rPr lang="en-IN" i="1" dirty="0">
                <a:solidFill>
                  <a:schemeClr val="tx1"/>
                </a:solidFill>
              </a:rPr>
              <a:t>Example: Constraints on Entity Set</a:t>
            </a:r>
          </a:p>
          <a:p>
            <a:r>
              <a:rPr lang="en-IN" dirty="0">
                <a:solidFill>
                  <a:schemeClr val="tx1"/>
                </a:solidFill>
              </a:rPr>
              <a:t>􀂙 Consider relation obtained from </a:t>
            </a:r>
            <a:r>
              <a:rPr lang="en-IN" dirty="0" err="1">
                <a:solidFill>
                  <a:schemeClr val="tx1"/>
                </a:solidFill>
              </a:rPr>
              <a:t>Hourly_Emps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􀂃 </a:t>
            </a:r>
            <a:r>
              <a:rPr lang="en-IN" dirty="0" err="1">
                <a:solidFill>
                  <a:schemeClr val="tx1"/>
                </a:solidFill>
              </a:rPr>
              <a:t>Hourly_Emps</a:t>
            </a:r>
            <a:r>
              <a:rPr lang="en-IN" dirty="0">
                <a:solidFill>
                  <a:schemeClr val="tx1"/>
                </a:solidFill>
              </a:rPr>
              <a:t> (</a:t>
            </a:r>
            <a:r>
              <a:rPr lang="en-IN" i="1" dirty="0" err="1">
                <a:solidFill>
                  <a:schemeClr val="tx1"/>
                </a:solidFill>
              </a:rPr>
              <a:t>ssn</a:t>
            </a:r>
            <a:r>
              <a:rPr lang="en-IN" i="1" dirty="0">
                <a:solidFill>
                  <a:schemeClr val="tx1"/>
                </a:solidFill>
              </a:rPr>
              <a:t>, name, lot, rating, </a:t>
            </a:r>
            <a:r>
              <a:rPr lang="en-IN" i="1" dirty="0" err="1">
                <a:solidFill>
                  <a:schemeClr val="tx1"/>
                </a:solidFill>
              </a:rPr>
              <a:t>hrly_wages</a:t>
            </a:r>
            <a:r>
              <a:rPr lang="en-IN" i="1" dirty="0">
                <a:solidFill>
                  <a:schemeClr val="tx1"/>
                </a:solidFill>
              </a:rPr>
              <a:t>, </a:t>
            </a:r>
            <a:r>
              <a:rPr lang="en-IN" i="1" dirty="0" err="1">
                <a:solidFill>
                  <a:schemeClr val="tx1"/>
                </a:solidFill>
              </a:rPr>
              <a:t>hrs_worked</a:t>
            </a:r>
            <a:r>
              <a:rPr lang="en-IN" i="1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􀂙 </a:t>
            </a:r>
            <a:r>
              <a:rPr lang="en-IN" i="1" dirty="0">
                <a:solidFill>
                  <a:schemeClr val="tx1"/>
                </a:solidFill>
              </a:rPr>
              <a:t>Notation: We will denote this relation schema by</a:t>
            </a:r>
          </a:p>
          <a:p>
            <a:r>
              <a:rPr lang="en-IN" dirty="0">
                <a:solidFill>
                  <a:schemeClr val="tx1"/>
                </a:solidFill>
              </a:rPr>
              <a:t>listing the attributes: SNLRWH</a:t>
            </a:r>
          </a:p>
          <a:p>
            <a:r>
              <a:rPr lang="en-IN" dirty="0">
                <a:solidFill>
                  <a:schemeClr val="tx1"/>
                </a:solidFill>
              </a:rPr>
              <a:t>􀂃 This is really the </a:t>
            </a:r>
            <a:r>
              <a:rPr lang="en-IN" i="1" dirty="0">
                <a:solidFill>
                  <a:schemeClr val="tx1"/>
                </a:solidFill>
              </a:rPr>
              <a:t>set of attributes {S,N,L,R,W,H}.</a:t>
            </a:r>
          </a:p>
          <a:p>
            <a:r>
              <a:rPr lang="en-IN" dirty="0">
                <a:solidFill>
                  <a:schemeClr val="tx1"/>
                </a:solidFill>
              </a:rPr>
              <a:t>􀂃 Sometimes, we will refer to all attributes of a relation by</a:t>
            </a:r>
          </a:p>
          <a:p>
            <a:r>
              <a:rPr lang="en-IN" dirty="0">
                <a:solidFill>
                  <a:schemeClr val="tx1"/>
                </a:solidFill>
              </a:rPr>
              <a:t>using the relation name. (e.g., </a:t>
            </a:r>
            <a:r>
              <a:rPr lang="en-IN" dirty="0" err="1">
                <a:solidFill>
                  <a:schemeClr val="tx1"/>
                </a:solidFill>
              </a:rPr>
              <a:t>Hourly_Emps</a:t>
            </a:r>
            <a:r>
              <a:rPr lang="en-IN" dirty="0">
                <a:solidFill>
                  <a:schemeClr val="tx1"/>
                </a:solidFill>
              </a:rPr>
              <a:t> for SNLRWH)</a:t>
            </a:r>
          </a:p>
          <a:p>
            <a:r>
              <a:rPr lang="en-IN" dirty="0">
                <a:solidFill>
                  <a:schemeClr val="tx1"/>
                </a:solidFill>
              </a:rPr>
              <a:t>􀂙 Some FDs on </a:t>
            </a:r>
            <a:r>
              <a:rPr lang="en-IN" dirty="0" err="1">
                <a:solidFill>
                  <a:schemeClr val="tx1"/>
                </a:solidFill>
              </a:rPr>
              <a:t>Hourly_Emps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􀂃 </a:t>
            </a:r>
            <a:r>
              <a:rPr lang="en-IN" i="1" dirty="0" err="1">
                <a:solidFill>
                  <a:schemeClr val="tx1"/>
                </a:solidFill>
              </a:rPr>
              <a:t>ssn</a:t>
            </a:r>
            <a:r>
              <a:rPr lang="en-IN" i="1" dirty="0">
                <a:solidFill>
                  <a:schemeClr val="tx1"/>
                </a:solidFill>
              </a:rPr>
              <a:t> is the key: S SNLRWH</a:t>
            </a:r>
          </a:p>
          <a:p>
            <a:r>
              <a:rPr lang="en-IN" dirty="0">
                <a:solidFill>
                  <a:schemeClr val="tx1"/>
                </a:solidFill>
              </a:rPr>
              <a:t>􀂃 </a:t>
            </a:r>
            <a:r>
              <a:rPr lang="en-IN" i="1" dirty="0">
                <a:solidFill>
                  <a:schemeClr val="tx1"/>
                </a:solidFill>
              </a:rPr>
              <a:t>rating determines </a:t>
            </a:r>
            <a:r>
              <a:rPr lang="en-IN" i="1" dirty="0" err="1">
                <a:solidFill>
                  <a:schemeClr val="tx1"/>
                </a:solidFill>
              </a:rPr>
              <a:t>hrly_wages</a:t>
            </a:r>
            <a:r>
              <a:rPr lang="en-IN" i="1" dirty="0">
                <a:solidFill>
                  <a:schemeClr val="tx1"/>
                </a:solidFill>
              </a:rPr>
              <a:t>: R W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>
            <a:normAutofit fontScale="85000" lnSpcReduction="10000"/>
          </a:bodyPr>
          <a:lstStyle/>
          <a:p>
            <a:r>
              <a:rPr lang="en-IN" i="1" dirty="0">
                <a:solidFill>
                  <a:schemeClr val="tx1"/>
                </a:solidFill>
              </a:rPr>
              <a:t>The Evils of Redundancy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i="1" dirty="0">
                <a:solidFill>
                  <a:schemeClr val="tx1"/>
                </a:solidFill>
              </a:rPr>
              <a:t>Redundancy is at the root of several problems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associated with relational schemas:</a:t>
            </a:r>
          </a:p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redundant </a:t>
            </a:r>
            <a:r>
              <a:rPr lang="en-IN" dirty="0">
                <a:solidFill>
                  <a:schemeClr val="tx1"/>
                </a:solidFill>
              </a:rPr>
              <a:t>storage, insert/delete/update anomalies</a:t>
            </a:r>
          </a:p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Integrity constraints, in particular </a:t>
            </a:r>
            <a:r>
              <a:rPr lang="en-IN" i="1" dirty="0">
                <a:solidFill>
                  <a:schemeClr val="tx1"/>
                </a:solidFill>
              </a:rPr>
              <a:t>functional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dependencies, can be used to identify schemas with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such problems and to suggest refinements.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􀂙 Main </a:t>
            </a:r>
            <a:r>
              <a:rPr lang="fr-FR" dirty="0" err="1">
                <a:solidFill>
                  <a:schemeClr val="tx1"/>
                </a:solidFill>
              </a:rPr>
              <a:t>refinement</a:t>
            </a:r>
            <a:r>
              <a:rPr lang="fr-FR" dirty="0">
                <a:solidFill>
                  <a:schemeClr val="tx1"/>
                </a:solidFill>
              </a:rPr>
              <a:t> technique: </a:t>
            </a:r>
            <a:r>
              <a:rPr lang="fr-FR" i="1" dirty="0" err="1">
                <a:solidFill>
                  <a:schemeClr val="tx1"/>
                </a:solidFill>
              </a:rPr>
              <a:t>decomposition</a:t>
            </a:r>
            <a:r>
              <a:rPr lang="fr-FR" i="1" dirty="0">
                <a:solidFill>
                  <a:schemeClr val="tx1"/>
                </a:solidFill>
              </a:rPr>
              <a:t> (</a:t>
            </a:r>
            <a:r>
              <a:rPr lang="fr-FR" i="1" dirty="0" err="1">
                <a:solidFill>
                  <a:schemeClr val="tx1"/>
                </a:solidFill>
              </a:rPr>
              <a:t>replacing</a:t>
            </a:r>
            <a:endParaRPr lang="fr-FR" i="1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ABCD with, say, AB and BCD, or ACD and ABD).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􀂙 Decomposition should be used judiciously: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Is there reason to decompose a relation?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What problems (if any) does the decomposition cause</a:t>
            </a:r>
            <a:r>
              <a:rPr lang="en-IN" dirty="0"/>
              <a:t>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i="1" dirty="0">
                <a:solidFill>
                  <a:schemeClr val="tx1"/>
                </a:solidFill>
              </a:rPr>
              <a:t>Functional Dependencies (FDs)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􀂙 A functional dependency X Y holds over relation R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if, for every allowable instance </a:t>
            </a:r>
            <a:r>
              <a:rPr lang="en-IN" i="1" dirty="0">
                <a:solidFill>
                  <a:schemeClr val="tx1"/>
                </a:solidFill>
              </a:rPr>
              <a:t>r of R: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􀂃 </a:t>
            </a:r>
            <a:r>
              <a:rPr lang="fr-FR" i="1" dirty="0">
                <a:solidFill>
                  <a:schemeClr val="tx1"/>
                </a:solidFill>
              </a:rPr>
              <a:t>t1 r, t2 r, (t1) = (t2) </a:t>
            </a:r>
            <a:r>
              <a:rPr lang="fr-FR" i="1" dirty="0" err="1">
                <a:solidFill>
                  <a:schemeClr val="tx1"/>
                </a:solidFill>
              </a:rPr>
              <a:t>implies</a:t>
            </a:r>
            <a:r>
              <a:rPr lang="fr-FR" i="1" dirty="0">
                <a:solidFill>
                  <a:schemeClr val="tx1"/>
                </a:solidFill>
              </a:rPr>
              <a:t> (t1) = (t2)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i.e., given two </a:t>
            </a:r>
            <a:r>
              <a:rPr lang="en-IN" dirty="0" err="1">
                <a:solidFill>
                  <a:schemeClr val="tx1"/>
                </a:solidFill>
              </a:rPr>
              <a:t>tuples</a:t>
            </a:r>
            <a:r>
              <a:rPr lang="en-IN" dirty="0">
                <a:solidFill>
                  <a:schemeClr val="tx1"/>
                </a:solidFill>
              </a:rPr>
              <a:t> in </a:t>
            </a:r>
            <a:r>
              <a:rPr lang="en-IN" i="1" dirty="0">
                <a:solidFill>
                  <a:schemeClr val="tx1"/>
                </a:solidFill>
              </a:rPr>
              <a:t>r, if the X values agree, then the Y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values must also agree. (X and Y are </a:t>
            </a:r>
            <a:r>
              <a:rPr lang="en-IN" i="1" dirty="0">
                <a:solidFill>
                  <a:schemeClr val="tx1"/>
                </a:solidFill>
              </a:rPr>
              <a:t>sets of attributes.)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􀂙 An FD is a statement about </a:t>
            </a:r>
            <a:r>
              <a:rPr lang="en-IN" i="1" dirty="0">
                <a:solidFill>
                  <a:schemeClr val="tx1"/>
                </a:solidFill>
              </a:rPr>
              <a:t>all allowable relations.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Must be identified based on semantics of application.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Given some allowable instance </a:t>
            </a:r>
            <a:r>
              <a:rPr lang="en-IN" i="1" dirty="0">
                <a:solidFill>
                  <a:schemeClr val="tx1"/>
                </a:solidFill>
              </a:rPr>
              <a:t>r1 of R, we can check if it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violates some FD </a:t>
            </a:r>
            <a:r>
              <a:rPr lang="en-IN" i="1" dirty="0">
                <a:solidFill>
                  <a:schemeClr val="tx1"/>
                </a:solidFill>
              </a:rPr>
              <a:t>f, but we cannot tell if f holds over R!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􀂙 K is a candidate key for R means that K R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􀂃 However, K R does not require K to be </a:t>
            </a:r>
            <a:r>
              <a:rPr lang="en-IN" i="1" dirty="0">
                <a:solidFill>
                  <a:schemeClr val="tx1"/>
                </a:solidFill>
              </a:rPr>
              <a:t>minimal!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Functional Dependencies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208912" cy="54006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algn="l"/>
            <a:r>
              <a:rPr lang="en-IN" sz="2000" dirty="0" smtClean="0">
                <a:latin typeface="Bookman Old Style" pitchFamily="18" charset="0"/>
              </a:rPr>
              <a:t>AB →C</a:t>
            </a:r>
          </a:p>
          <a:p>
            <a:pPr algn="l"/>
            <a:r>
              <a:rPr lang="en-IN" sz="2000" dirty="0" smtClean="0">
                <a:latin typeface="Bookman Old Style" pitchFamily="18" charset="0"/>
              </a:rPr>
              <a:t>But if we add another row (</a:t>
            </a:r>
            <a:r>
              <a:rPr lang="en-IN" sz="2000" dirty="0" smtClean="0">
                <a:latin typeface="Bookman Old Style" pitchFamily="18" charset="0"/>
              </a:rPr>
              <a:t>a1,b1,c2,d1</a:t>
            </a:r>
            <a:r>
              <a:rPr lang="en-IN" sz="2000" dirty="0" smtClean="0">
                <a:latin typeface="Bookman Old Style" pitchFamily="18" charset="0"/>
              </a:rPr>
              <a:t>) FD is violated.</a:t>
            </a:r>
          </a:p>
          <a:p>
            <a:pPr algn="l"/>
            <a:r>
              <a:rPr lang="en-IN" sz="2000" dirty="0" smtClean="0">
                <a:latin typeface="Bookman Old Style" pitchFamily="18" charset="0"/>
              </a:rPr>
              <a:t>In the next slide we have </a:t>
            </a:r>
            <a:r>
              <a:rPr lang="en-IN" sz="2000" dirty="0" err="1" smtClean="0">
                <a:latin typeface="Bookman Old Style" pitchFamily="18" charset="0"/>
              </a:rPr>
              <a:t>ssn</a:t>
            </a:r>
            <a:r>
              <a:rPr lang="en-IN" sz="2000" dirty="0" smtClean="0">
                <a:latin typeface="Bookman Old Style" pitchFamily="18" charset="0"/>
              </a:rPr>
              <a:t> →did as </a:t>
            </a:r>
            <a:r>
              <a:rPr lang="en-IN" sz="2000" dirty="0" err="1" smtClean="0">
                <a:latin typeface="Bookman Old Style" pitchFamily="18" charset="0"/>
              </a:rPr>
              <a:t>ssn</a:t>
            </a:r>
            <a:r>
              <a:rPr lang="en-IN" sz="2000" dirty="0" smtClean="0">
                <a:latin typeface="Bookman Old Style" pitchFamily="18" charset="0"/>
              </a:rPr>
              <a:t> is the key, and we have the FD did → lot. We then get </a:t>
            </a:r>
            <a:r>
              <a:rPr lang="en-IN" sz="2000" dirty="0" err="1" smtClean="0">
                <a:latin typeface="Bookman Old Style" pitchFamily="18" charset="0"/>
              </a:rPr>
              <a:t>ssn</a:t>
            </a:r>
            <a:r>
              <a:rPr lang="en-IN" sz="2000" dirty="0" smtClean="0">
                <a:latin typeface="Bookman Old Style" pitchFamily="18" charset="0"/>
              </a:rPr>
              <a:t> →lot</a:t>
            </a:r>
            <a:endParaRPr lang="en-IN" sz="2000" dirty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53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7211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507211">
                <a:tc>
                  <a:txBody>
                    <a:bodyPr/>
                    <a:lstStyle/>
                    <a:p>
                      <a:r>
                        <a:rPr lang="en-IN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507211">
                <a:tc>
                  <a:txBody>
                    <a:bodyPr/>
                    <a:lstStyle/>
                    <a:p>
                      <a:r>
                        <a:rPr lang="en-IN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d2</a:t>
                      </a:r>
                      <a:endParaRPr lang="en-IN" dirty="0"/>
                    </a:p>
                  </a:txBody>
                  <a:tcPr/>
                </a:tc>
              </a:tr>
              <a:tr h="507211">
                <a:tc>
                  <a:txBody>
                    <a:bodyPr/>
                    <a:lstStyle/>
                    <a:p>
                      <a:r>
                        <a:rPr lang="en-IN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507211">
                <a:tc>
                  <a:txBody>
                    <a:bodyPr/>
                    <a:lstStyle/>
                    <a:p>
                      <a:r>
                        <a:rPr lang="en-IN" dirty="0" smtClean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496943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57606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424936" cy="557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6093296"/>
            <a:ext cx="550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Contractid</a:t>
            </a:r>
            <a:r>
              <a:rPr lang="en-IN" dirty="0" smtClean="0"/>
              <a:t>, </a:t>
            </a:r>
            <a:r>
              <a:rPr lang="en-IN" dirty="0" err="1" smtClean="0"/>
              <a:t>supplierid</a:t>
            </a:r>
            <a:r>
              <a:rPr lang="en-IN" dirty="0" smtClean="0"/>
              <a:t>, </a:t>
            </a:r>
            <a:r>
              <a:rPr lang="en-IN" dirty="0" err="1" smtClean="0"/>
              <a:t>projectid</a:t>
            </a:r>
            <a:r>
              <a:rPr lang="en-IN" dirty="0" smtClean="0"/>
              <a:t>, </a:t>
            </a:r>
            <a:r>
              <a:rPr lang="en-IN" dirty="0" err="1" smtClean="0"/>
              <a:t>deptid</a:t>
            </a:r>
            <a:r>
              <a:rPr lang="en-IN" dirty="0" smtClean="0"/>
              <a:t>, </a:t>
            </a:r>
            <a:r>
              <a:rPr lang="en-IN" smtClean="0"/>
              <a:t>partid </a:t>
            </a:r>
            <a:r>
              <a:rPr lang="en-IN" dirty="0" smtClean="0"/>
              <a:t>qty</a:t>
            </a:r>
            <a:r>
              <a:rPr lang="en-IN" smtClean="0"/>
              <a:t>,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424935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568951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430</Words>
  <Application>Microsoft Office PowerPoint</Application>
  <PresentationFormat>On-screen Show (4:3)</PresentationFormat>
  <Paragraphs>74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Functional Dependencies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46</cp:revision>
  <dcterms:created xsi:type="dcterms:W3CDTF">2018-12-22T10:28:30Z</dcterms:created>
  <dcterms:modified xsi:type="dcterms:W3CDTF">2019-03-13T05:52:57Z</dcterms:modified>
</cp:coreProperties>
</file>