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4"/>
  </p:sldMasterIdLst>
  <p:sldIdLst>
    <p:sldId id="271" r:id="rId5"/>
    <p:sldId id="265" r:id="rId6"/>
    <p:sldId id="266" r:id="rId7"/>
    <p:sldId id="267" r:id="rId8"/>
    <p:sldId id="268" r:id="rId9"/>
    <p:sldId id="269" r:id="rId10"/>
    <p:sldId id="270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2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9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7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8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64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41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2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28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5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DBF7E-2E4B-4A8C-B47D-0BECD80FD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rgbClr val="454545"/>
                </a:solidFill>
              </a:rPr>
              <a:t>Hive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63F83-8F48-4B75-BE32-CBCD29E22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MCQ’s by group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58F43-9F8E-48C2-B4A2-A91C0309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211" y="1603213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1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2800" b="1" dirty="0">
                <a:solidFill>
                  <a:srgbClr val="242424"/>
                </a:solidFill>
                <a:latin typeface="Segoe UI" panose="020B0502040204020203" pitchFamily="34" charset="0"/>
              </a:rPr>
              <a:t>9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)What are the </a:t>
            </a:r>
            <a:r>
              <a:rPr lang="en-US" sz="28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privilegeS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Given To </a:t>
            </a:r>
            <a:r>
              <a:rPr lang="en-US" sz="28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</a:t>
            </a:r>
            <a:r>
              <a:rPr lang="en-US" sz="2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default directory '/user/hive/warehouse'? </a:t>
            </a: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069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FD4B1-475B-4691-92BF-366AFC76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1" dirty="0">
                <a:solidFill>
                  <a:srgbClr val="242424"/>
                </a:solidFill>
                <a:latin typeface="Segoe UI" panose="020B0502040204020203" pitchFamily="34" charset="0"/>
              </a:rPr>
              <a:t>10</a:t>
            </a:r>
            <a:r>
              <a:rPr lang="en-US" sz="3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en-US" sz="4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An exception is thrown by the hive while inserting the data due to something called CBO, what's the acronym of CBO?</a:t>
            </a:r>
            <a:br>
              <a:rPr lang="en-US" sz="3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48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48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48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45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FEFE0-0102-41D4-84F6-A20DFC49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4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11) with _______ The explode function  can be used on both ARRAYs and MAPs.</a:t>
            </a:r>
            <a:endParaRPr lang="en-US" sz="7200" b="1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34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7707B-3DC5-4644-9276-1DAA0D6B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br>
              <a:rPr lang="en-US" sz="27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27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27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27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12)Which Statements are True according to Views ?</a:t>
            </a:r>
            <a:b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a) Views are Virtual Table's</a:t>
            </a:r>
            <a:b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b) Views are not Dynamic</a:t>
            </a:r>
            <a:b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c) Views contain data from only a Single table</a:t>
            </a:r>
            <a:b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d) Views have no representation in underlying HDFS store</a:t>
            </a:r>
            <a:b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27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e) Views are not updated when data in underlying table changes</a:t>
            </a:r>
            <a:br>
              <a:rPr lang="en-US" sz="4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sz="7200" b="1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EC5A3-C4B3-43AD-8BAC-F626BFFB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br>
              <a:rPr lang="en-US" sz="40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sz="40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sz="40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13) Normalized Storage in tradition databases helps IN</a:t>
            </a:r>
            <a:b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sz="8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A) Minimum Redundancy </a:t>
            </a:r>
            <a:br>
              <a:rPr lang="en-US" sz="8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B) Optimized storage </a:t>
            </a:r>
            <a:br>
              <a:rPr lang="en-US" sz="8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C) To Updates Data fast </a:t>
            </a:r>
            <a:br>
              <a:rPr lang="en-US" sz="8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D) Duplicate Data </a:t>
            </a:r>
            <a:br>
              <a:rPr lang="en-US" sz="40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1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89F440-05C5-4CC0-AEA8-46DB5F7F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033" y="1547447"/>
            <a:ext cx="7504248" cy="2563300"/>
          </a:xfrm>
          <a:solidFill>
            <a:schemeClr val="bg2"/>
          </a:solidFill>
        </p:spPr>
        <p:txBody>
          <a:bodyPr vert="horz" lIns="91440" tIns="45720" rIns="91440" bIns="0" rtlCol="0" anchor="ctr">
            <a:normAutofit fontScale="90000"/>
          </a:bodyPr>
          <a:lstStyle/>
          <a:p>
            <a:b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14) Denormalized Storage in Hive: </a:t>
            </a:r>
            <a:br>
              <a:rPr lang="en-US" sz="6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A) Cannot Compute Huge datasets </a:t>
            </a:r>
            <a:br>
              <a:rPr lang="en-US" sz="6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B) Have Minimize Joins </a:t>
            </a:r>
            <a:br>
              <a:rPr lang="en-US" sz="6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C) Have Maximize Joins </a:t>
            </a:r>
            <a:br>
              <a:rPr lang="en-US" sz="6000" b="1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D) Will optimize number of disk seeks </a:t>
            </a:r>
            <a:br>
              <a:rPr lang="en-US" sz="400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sz="6000" dirty="0">
              <a:solidFill>
                <a:schemeClr val="tx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1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524BA-39C8-486A-94D7-1ED91CBE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72" y="1603213"/>
            <a:ext cx="909925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15) Which </a:t>
            </a:r>
            <a:r>
              <a:rPr lang="en-US" sz="31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ARe</a:t>
            </a:r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the set operations that we can use on hive?</a:t>
            </a: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a) Union</a:t>
            </a: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b) Union All</a:t>
            </a: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c) Minus</a:t>
            </a:r>
            <a:b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r>
              <a:rPr lang="en-US" sz="31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d) Intersect</a:t>
            </a:r>
            <a:br>
              <a:rPr lang="en-US" sz="48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5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C9B23-48F5-4578-995D-D76A2361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3198462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A – I , b – ii , c – iii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C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C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C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5) C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6) C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7) User defined tabular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8) </a:t>
            </a:r>
            <a:r>
              <a:rPr lang="en-US" sz="18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b,d,e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9) group right(read &amp; write)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10) Cost Based Optimized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11) Lateral view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12) a and d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13) </a:t>
            </a:r>
            <a:r>
              <a:rPr lang="en-US" sz="18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a,b,c</a:t>
            </a:r>
            <a:br>
              <a:rPr lang="en-US" sz="1800" b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14) B, D</a:t>
            </a:r>
            <a:br>
              <a:rPr lang="en-US" sz="1800" b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b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15) A, B</a:t>
            </a:r>
            <a:br>
              <a:rPr lang="en-US" sz="1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800" b="1" dirty="0">
              <a:solidFill>
                <a:srgbClr val="45454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0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7136A-439B-4EE0-8FD1-7941D983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Autofit/>
          </a:bodyPr>
          <a:lstStyle/>
          <a:p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Match the following </a:t>
            </a:r>
            <a:r>
              <a:rPr lang="en-US" sz="28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hadoop</a:t>
            </a: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components with the most </a:t>
            </a:r>
            <a:r>
              <a:rPr lang="en-US" sz="28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approprIate</a:t>
            </a: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description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HDFS:___________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MapReduce:___________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 YARN:________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options: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i) File system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ii) Parallel processing framework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iii) Resource Negotiator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33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9A1ED-D7F1-4711-BD70-452F7059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Autofit/>
          </a:bodyPr>
          <a:lstStyle/>
          <a:p>
            <a:br>
              <a:rPr lang="en-US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The technology used by </a:t>
            </a:r>
            <a:r>
              <a:rPr lang="en-US" sz="28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hadoop</a:t>
            </a: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index and look up the search result is similar to that of which search engine?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Yahoo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B)Bing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C)Google</a:t>
            </a:r>
            <a:b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</a:t>
            </a:r>
            <a:r>
              <a:rPr lang="en-US" sz="28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Qwant</a:t>
            </a:r>
            <a:br>
              <a:rPr lang="en-US" sz="6000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6000" dirty="0">
              <a:solidFill>
                <a:srgbClr val="45454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77788-8D41-4BE7-87F8-EA524975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3)Location where the hive stores all its data on HDFS is:</a:t>
            </a:r>
            <a:b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/user/hive/repository</a:t>
            </a:r>
            <a:b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/user/hive/</a:t>
            </a:r>
            <a:r>
              <a:rPr lang="en-US" sz="36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metastore</a:t>
            </a:r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 /user/hive/warehouse </a:t>
            </a:r>
            <a:b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 /user/hive/</a:t>
            </a:r>
            <a:r>
              <a:rPr lang="en-US" sz="36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fastpath</a:t>
            </a:r>
            <a:endParaRPr lang="en-US" sz="3600" b="1" dirty="0">
              <a:solidFill>
                <a:srgbClr val="45454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3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F3EAA-9CF8-4184-A99B-DEDAF225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55" y="1531207"/>
            <a:ext cx="9099255" cy="2537251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br>
              <a:rPr lang="en-US" sz="53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53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One shot execution of a hive script is stored with which of the following extension?</a:t>
            </a:r>
            <a:b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a) </a:t>
            </a:r>
            <a:r>
              <a:rPr lang="en-US" sz="44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hvl</a:t>
            </a:r>
            <a:b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b) </a:t>
            </a:r>
            <a:r>
              <a:rPr lang="en-US" sz="44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b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c) </a:t>
            </a:r>
            <a:r>
              <a:rPr lang="en-US" sz="4400" b="1" dirty="0" err="1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hql</a:t>
            </a:r>
            <a:b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d) xml</a:t>
            </a:r>
            <a:br>
              <a:rPr lang="en-US" sz="7200" dirty="0">
                <a:solidFill>
                  <a:srgbClr val="454545"/>
                </a:solidFill>
              </a:rPr>
            </a:br>
            <a:endParaRPr lang="en-US" sz="7200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1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4EBDA-51BC-4FE0-9EFD-B4C1BC1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Autofit/>
          </a:bodyPr>
          <a:lstStyle/>
          <a:p>
            <a:br>
              <a:rPr lang="en-US" sz="4800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5) The key constraints Hive support are?</a:t>
            </a:r>
            <a:b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A)Foreign keys</a:t>
            </a:r>
            <a:b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b)Primary keys</a:t>
            </a:r>
            <a:b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c)None</a:t>
            </a:r>
            <a:b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rgbClr val="45454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d)Unique keys</a:t>
            </a:r>
            <a:endParaRPr lang="en-US" sz="4800" b="1" dirty="0">
              <a:solidFill>
                <a:srgbClr val="454545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65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0FCD-A7E6-4654-86CF-3B8FD5E9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46" y="1603718"/>
            <a:ext cx="9098030" cy="2610136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4000" b="1" dirty="0">
                <a:solidFill>
                  <a:srgbClr val="454545"/>
                </a:solidFill>
              </a:rPr>
              <a:t>6)The join that hive supports is :</a:t>
            </a:r>
            <a:br>
              <a:rPr lang="en-US" sz="4400" b="1" dirty="0">
                <a:solidFill>
                  <a:srgbClr val="454545"/>
                </a:solidFill>
              </a:rPr>
            </a:br>
            <a:br>
              <a:rPr lang="en-US" sz="4400" b="1" dirty="0">
                <a:solidFill>
                  <a:srgbClr val="454545"/>
                </a:solidFill>
              </a:rPr>
            </a:br>
            <a:r>
              <a:rPr lang="en-US" sz="4000" b="1" dirty="0">
                <a:solidFill>
                  <a:srgbClr val="454545"/>
                </a:solidFill>
              </a:rPr>
              <a:t>a) left outer join </a:t>
            </a:r>
            <a:br>
              <a:rPr lang="en-US" sz="4000" b="1" dirty="0">
                <a:solidFill>
                  <a:srgbClr val="454545"/>
                </a:solidFill>
              </a:rPr>
            </a:br>
            <a:r>
              <a:rPr lang="en-US" sz="4000" b="1" dirty="0">
                <a:solidFill>
                  <a:srgbClr val="454545"/>
                </a:solidFill>
              </a:rPr>
              <a:t>b) full join </a:t>
            </a:r>
            <a:br>
              <a:rPr lang="en-US" sz="4000" b="1" dirty="0">
                <a:solidFill>
                  <a:srgbClr val="454545"/>
                </a:solidFill>
              </a:rPr>
            </a:br>
            <a:r>
              <a:rPr lang="en-US" sz="4000" b="1" dirty="0">
                <a:solidFill>
                  <a:srgbClr val="454545"/>
                </a:solidFill>
              </a:rPr>
              <a:t>c) </a:t>
            </a:r>
            <a:r>
              <a:rPr lang="en-US" sz="4000" b="1" dirty="0" err="1">
                <a:solidFill>
                  <a:srgbClr val="454545"/>
                </a:solidFill>
              </a:rPr>
              <a:t>Equi</a:t>
            </a:r>
            <a:r>
              <a:rPr lang="en-US" sz="4000" b="1" dirty="0">
                <a:solidFill>
                  <a:srgbClr val="454545"/>
                </a:solidFill>
              </a:rPr>
              <a:t>-join</a:t>
            </a:r>
            <a:br>
              <a:rPr lang="en-US" sz="4000" b="1" dirty="0">
                <a:solidFill>
                  <a:srgbClr val="454545"/>
                </a:solidFill>
              </a:rPr>
            </a:br>
            <a:r>
              <a:rPr lang="en-US" sz="4000" b="1" dirty="0">
                <a:solidFill>
                  <a:srgbClr val="454545"/>
                </a:solidFill>
              </a:rPr>
              <a:t>d) Inner join</a:t>
            </a:r>
            <a:endParaRPr lang="en-US" sz="4400" b="1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6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F0BE1-DD9E-40E2-AC9C-D18AD6294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2900" b="1" dirty="0">
                <a:solidFill>
                  <a:srgbClr val="454545"/>
                </a:solidFill>
                <a:latin typeface="Segoe UI" panose="020B0502040204020203" pitchFamily="34" charset="0"/>
              </a:rPr>
              <a:t>7</a:t>
            </a:r>
            <a:r>
              <a:rPr lang="en-US" sz="2900" b="1" dirty="0">
                <a:solidFill>
                  <a:srgbClr val="454545"/>
                </a:solidFill>
                <a:effectLst/>
                <a:latin typeface="Segoe UI" panose="020B0502040204020203" pitchFamily="34" charset="0"/>
              </a:rPr>
              <a:t>) ________ Function works on one row as input and returns multiple rows as output.</a:t>
            </a:r>
            <a:endParaRPr lang="en-US" sz="2900" b="1" dirty="0">
              <a:solidFill>
                <a:srgbClr val="454545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4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BC73-F9A0-4116-A8B9-E3A8B5E8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71" y="1584552"/>
            <a:ext cx="9099255" cy="2537251"/>
          </a:xfrm>
        </p:spPr>
        <p:txBody>
          <a:bodyPr vert="horz" lIns="91440" tIns="45720" rIns="91440" bIns="0" rtlCol="0" anchor="ctr">
            <a:noAutofit/>
          </a:bodyPr>
          <a:lstStyle/>
          <a:p>
            <a:r>
              <a:rPr lang="en-US" sz="2400" b="1" dirty="0">
                <a:solidFill>
                  <a:srgbClr val="242424"/>
                </a:solidFill>
                <a:latin typeface="Segoe UI" panose="020B0502040204020203" pitchFamily="34" charset="0"/>
              </a:rPr>
              <a:t>8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) Which of the following is/are not the characteristics of Map data type?</a:t>
            </a:r>
            <a:b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US" sz="2400" b="1" dirty="0"/>
            </a:br>
            <a:r>
              <a:rPr lang="en-US" sz="2400" b="1" dirty="0">
                <a:solidFill>
                  <a:srgbClr val="242424"/>
                </a:solidFill>
                <a:latin typeface="Segoe UI" panose="020B0502040204020203" pitchFamily="34" charset="0"/>
              </a:rPr>
              <a:t>A.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Value is accessed using a unique key</a:t>
            </a:r>
            <a:br>
              <a:rPr lang="en-US" sz="2400" b="1" dirty="0"/>
            </a:br>
            <a:r>
              <a:rPr lang="en-US" sz="2400" b="1" dirty="0">
                <a:solidFill>
                  <a:srgbClr val="242424"/>
                </a:solidFill>
                <a:latin typeface="Segoe UI" panose="020B0502040204020203" pitchFamily="34" charset="0"/>
              </a:rPr>
              <a:t>B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Ordered collection of pairs</a:t>
            </a:r>
            <a:br>
              <a:rPr lang="en-US" sz="2400" b="1" dirty="0"/>
            </a:br>
            <a:r>
              <a:rPr lang="en-US" sz="2400" b="1" dirty="0">
                <a:solidFill>
                  <a:srgbClr val="242424"/>
                </a:solidFill>
                <a:latin typeface="Segoe UI" panose="020B0502040204020203" pitchFamily="34" charset="0"/>
              </a:rPr>
              <a:t>C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Keys and values have their own data types</a:t>
            </a:r>
            <a:br>
              <a:rPr lang="en-US" sz="2400" b="1" dirty="0"/>
            </a:br>
            <a:r>
              <a:rPr lang="en-US" sz="2400" b="1" dirty="0">
                <a:solidFill>
                  <a:srgbClr val="242424"/>
                </a:solidFill>
                <a:latin typeface="Segoe UI" panose="020B0502040204020203" pitchFamily="34" charset="0"/>
              </a:rPr>
              <a:t>D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Fixed size</a:t>
            </a:r>
            <a:br>
              <a:rPr lang="en-US" sz="2400" b="1" dirty="0"/>
            </a:br>
            <a:r>
              <a:rPr lang="en-US" sz="2400" b="1" dirty="0">
                <a:solidFill>
                  <a:srgbClr val="242424"/>
                </a:solidFill>
                <a:latin typeface="Segoe UI" panose="020B0502040204020203" pitchFamily="34" charset="0"/>
              </a:rPr>
              <a:t>E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Collection data type</a:t>
            </a:r>
            <a:endParaRPr lang="en-US" sz="4000" b="1" dirty="0">
              <a:solidFill>
                <a:srgbClr val="454545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68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6046633E3524C8DBFE8A0FF610511" ma:contentTypeVersion="8" ma:contentTypeDescription="Create a new document." ma:contentTypeScope="" ma:versionID="877c6a3eca52d6cdf8d62039cb73c707">
  <xsd:schema xmlns:xsd="http://www.w3.org/2001/XMLSchema" xmlns:xs="http://www.w3.org/2001/XMLSchema" xmlns:p="http://schemas.microsoft.com/office/2006/metadata/properties" xmlns:ns2="789b4585-95dd-46fc-9397-74fb23609f38" xmlns:ns3="30610f2e-a0c5-4cba-97ba-36ace618bb1a" targetNamespace="http://schemas.microsoft.com/office/2006/metadata/properties" ma:root="true" ma:fieldsID="eeb4d958b030b31e3fbc2570fb35b4fe" ns2:_="" ns3:_="">
    <xsd:import namespace="789b4585-95dd-46fc-9397-74fb23609f38"/>
    <xsd:import namespace="30610f2e-a0c5-4cba-97ba-36ace618bb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9b4585-95dd-46fc-9397-74fb23609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10f2e-a0c5-4cba-97ba-36ace618bb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1251AA-E5E9-45B3-9C53-6E4738982A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28E41A-3EDB-429B-B3DF-F562BA65DB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9b4585-95dd-46fc-9397-74fb23609f38"/>
    <ds:schemaRef ds:uri="30610f2e-a0c5-4cba-97ba-36ace618bb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9E3C01-E35B-4B6B-A0D7-F4FAE3CE24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668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Hive part 1</vt:lpstr>
      <vt:lpstr> 1) Match the following hadoop components with the most approprIate description a) HDFS:___________ b) MapReduce:___________ c) YARN:________ options: i) File system ii) Parallel processing framework iii) Resource Negotiator</vt:lpstr>
      <vt:lpstr>  2) The technology used by hadoop to index and look up the search result is similar to that of which search engine? A) Yahoo B)Bing C)Google D)Qwant </vt:lpstr>
      <vt:lpstr>3)Location where the hive stores all its data on HDFS is:   a) /user/hive/repository b) /user/hive/metastore  c) /user/hive/warehouse  d) /user/hive/fastpath</vt:lpstr>
      <vt:lpstr>  4) One shot execution of a hive script is stored with which of the following extension?  a) hvl  b) sql  c) hql  d) xml </vt:lpstr>
      <vt:lpstr> 5) The key constraints Hive support are?  A)Foreign keys b)Primary keys c)None d)Unique keys</vt:lpstr>
      <vt:lpstr>6)The join that hive supports is :  a) left outer join  b) full join  c) Equi-join d) Inner join</vt:lpstr>
      <vt:lpstr>7) ________ Function works on one row as input and returns multiple rows as output.</vt:lpstr>
      <vt:lpstr>8) Which of the following is/are not the characteristics of Map data type?  A. Value is accessed using a unique key B. Ordered collection of pairs C. Keys and values have their own data types D. Fixed size E. Collection data type</vt:lpstr>
      <vt:lpstr> 9)What are the privilegeS Given To ThE default directory '/user/hive/warehouse'? </vt:lpstr>
      <vt:lpstr>       10) An exception is thrown by the hive while inserting the data due to something called CBO, what's the acronym of CBO?     </vt:lpstr>
      <vt:lpstr>11) with _______ The explode function  can be used on both ARRAYs and MAPs.</vt:lpstr>
      <vt:lpstr>    12)Which Statements are True according to Views ?  a) Views are Virtual Table's b) Views are not Dynamic c) Views contain data from only a Single table d) Views have no representation in underlying HDFS store e) Views are not updated when data in underlying table changes </vt:lpstr>
      <vt:lpstr>   13) Normalized Storage in tradition databases helps IN  A) Minimum Redundancy  B) Optimized storage  C) To Updates Data fast  D) Duplicate Data  </vt:lpstr>
      <vt:lpstr>  14) Denormalized Storage in Hive:  A) Cannot Compute Huge datasets  B) Have Minimize Joins  C) Have Maximize Joins  D) Will optimize number of disk seeks  </vt:lpstr>
      <vt:lpstr>     15) Which ARe the set operations that we can use on hive?  a) Union b) Union All c) Minus d) Intersect </vt:lpstr>
      <vt:lpstr>1) A – I , b – ii , c – iii 2) C 3) C 4) C 5) C 6) C 7) User defined tabular 8) b,d,e 9) group right(read &amp; write) 10) Cost Based Optimized 11) Lateral view 12) a and d 13) a,b,c 14) B, D 15) A,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________ works on one row as input and returns multiple rows as output.</dc:title>
  <dc:creator>Vinayak Gujjar, Sahana</dc:creator>
  <cp:lastModifiedBy>Vinayak Gujjar, Sahana</cp:lastModifiedBy>
  <cp:revision>9</cp:revision>
  <dcterms:created xsi:type="dcterms:W3CDTF">2021-12-17T09:31:17Z</dcterms:created>
  <dcterms:modified xsi:type="dcterms:W3CDTF">2021-12-30T07:18:38Z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0x01010028A6046633E3524C8DBFE8A0FF610511</vt:lpwstr>
  </property>
</Properties>
</file>