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FE69-C00F-416F-94EB-D9C6BED2D8D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9CC3-371F-487C-9C2E-3F6B0EC5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536575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Concat</a:t>
            </a:r>
            <a:r>
              <a:rPr lang="en-US" sz="2400" dirty="0" smtClean="0">
                <a:solidFill>
                  <a:schemeClr val="tx1"/>
                </a:solidFill>
              </a:rPr>
              <a:t>(Str1,str2,….)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Concat_ws</a:t>
            </a:r>
            <a:r>
              <a:rPr lang="en-US" sz="2400" dirty="0" smtClean="0">
                <a:solidFill>
                  <a:schemeClr val="tx1"/>
                </a:solidFill>
              </a:rPr>
              <a:t>(separator, str1, str2,….)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Length(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Locate(</a:t>
            </a:r>
            <a:r>
              <a:rPr lang="en-US" sz="2400" dirty="0" err="1" smtClean="0">
                <a:solidFill>
                  <a:schemeClr val="tx1"/>
                </a:solidFill>
              </a:rPr>
              <a:t>Substr,str</a:t>
            </a:r>
            <a:r>
              <a:rPr lang="en-US" sz="2400" dirty="0" smtClean="0">
                <a:solidFill>
                  <a:schemeClr val="tx1"/>
                </a:solidFill>
              </a:rPr>
              <a:t>), position(</a:t>
            </a:r>
            <a:r>
              <a:rPr lang="en-US" sz="2400" dirty="0" err="1" smtClean="0">
                <a:solidFill>
                  <a:schemeClr val="tx1"/>
                </a:solidFill>
              </a:rPr>
              <a:t>substr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  0 if not found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Locate(</a:t>
            </a:r>
            <a:r>
              <a:rPr lang="en-US" sz="2400" dirty="0" err="1" smtClean="0">
                <a:solidFill>
                  <a:schemeClr val="tx1"/>
                </a:solidFill>
              </a:rPr>
              <a:t>substr,str,position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</a:rPr>
              <a:t>instr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substr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Lpad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str,len,padstr</a:t>
            </a:r>
            <a:r>
              <a:rPr lang="en-US" sz="2400" dirty="0" smtClean="0">
                <a:solidFill>
                  <a:schemeClr val="tx1"/>
                </a:solidFill>
              </a:rPr>
              <a:t>)  </a:t>
            </a:r>
            <a:r>
              <a:rPr lang="en-US" sz="2400" dirty="0" err="1" smtClean="0">
                <a:solidFill>
                  <a:schemeClr val="tx1"/>
                </a:solidFill>
              </a:rPr>
              <a:t>lpad</a:t>
            </a:r>
            <a:r>
              <a:rPr lang="en-US" sz="2400" dirty="0" smtClean="0">
                <a:solidFill>
                  <a:schemeClr val="tx1"/>
                </a:solidFill>
              </a:rPr>
              <a:t>(salary, 10,’*’)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Rpad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str,len,padstr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Left(</a:t>
            </a:r>
            <a:r>
              <a:rPr lang="en-US" sz="2400" dirty="0" err="1" smtClean="0">
                <a:solidFill>
                  <a:schemeClr val="tx1"/>
                </a:solidFill>
              </a:rPr>
              <a:t>str,len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Right(</a:t>
            </a:r>
            <a:r>
              <a:rPr lang="en-US" sz="2400" dirty="0" err="1" smtClean="0">
                <a:solidFill>
                  <a:schemeClr val="tx1"/>
                </a:solidFill>
              </a:rPr>
              <a:t>str,len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Substring(</a:t>
            </a:r>
            <a:r>
              <a:rPr lang="en-US" sz="2400" dirty="0" err="1" smtClean="0">
                <a:solidFill>
                  <a:schemeClr val="tx1"/>
                </a:solidFill>
              </a:rPr>
              <a:t>str,pos,len</a:t>
            </a:r>
            <a:r>
              <a:rPr lang="en-US" sz="2400" dirty="0" smtClean="0">
                <a:solidFill>
                  <a:schemeClr val="tx1"/>
                </a:solidFill>
              </a:rPr>
              <a:t>) substring(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dirty="0" err="1" smtClean="0">
                <a:solidFill>
                  <a:schemeClr val="tx1"/>
                </a:solidFill>
              </a:rPr>
              <a:t>pos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dirty="0" err="1" smtClean="0">
                <a:solidFill>
                  <a:schemeClr val="tx1"/>
                </a:solidFill>
              </a:rPr>
              <a:t>len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Mid(</a:t>
            </a:r>
            <a:r>
              <a:rPr lang="en-US" sz="2400" dirty="0" err="1" smtClean="0">
                <a:solidFill>
                  <a:schemeClr val="tx1"/>
                </a:solidFill>
              </a:rPr>
              <a:t>Str,len,pos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Ltrim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 err="1" smtClean="0">
                <a:solidFill>
                  <a:schemeClr val="tx1"/>
                </a:solidFill>
              </a:rPr>
              <a:t>rtrim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), trim([[</a:t>
            </a:r>
            <a:r>
              <a:rPr lang="en-US" sz="2400" dirty="0" err="1" smtClean="0">
                <a:solidFill>
                  <a:schemeClr val="tx1"/>
                </a:solidFill>
              </a:rPr>
              <a:t>both|leading|trailing</a:t>
            </a:r>
            <a:r>
              <a:rPr lang="en-US" sz="2400" dirty="0" smtClean="0">
                <a:solidFill>
                  <a:schemeClr val="tx1"/>
                </a:solidFill>
              </a:rPr>
              <a:t>][</a:t>
            </a:r>
            <a:r>
              <a:rPr lang="en-US" sz="2400" dirty="0" err="1" smtClean="0">
                <a:solidFill>
                  <a:schemeClr val="tx1"/>
                </a:solidFill>
              </a:rPr>
              <a:t>remstr</a:t>
            </a:r>
            <a:r>
              <a:rPr lang="en-US" sz="2400" dirty="0" smtClean="0">
                <a:solidFill>
                  <a:schemeClr val="tx1"/>
                </a:solidFill>
              </a:rPr>
              <a:t>] FROM ]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Soundex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Replace(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from_str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to_Str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Lcase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), lower(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Ucase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),upper(</a:t>
            </a:r>
            <a:r>
              <a:rPr lang="en-US" sz="2400" dirty="0" err="1" smtClean="0">
                <a:solidFill>
                  <a:schemeClr val="tx1"/>
                </a:solidFill>
              </a:rPr>
              <a:t>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In Like ‘% (matches zero or more, _ matches one ) \% or \_ for escape sequence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Select ‘Machine_’ LIKE ‘Machine|_’ ESCAPE ‘|’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LIKE can be used with numeric also.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Strcmp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str,str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536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Numeric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Abs(</a:t>
            </a:r>
            <a:r>
              <a:rPr lang="en-US" sz="2400" dirty="0" err="1" smtClean="0">
                <a:solidFill>
                  <a:schemeClr val="tx1"/>
                </a:solidFill>
              </a:rPr>
              <a:t>num</a:t>
            </a:r>
            <a:r>
              <a:rPr lang="en-US" sz="2400" dirty="0" smtClean="0">
                <a:solidFill>
                  <a:schemeClr val="tx1"/>
                </a:solidFill>
              </a:rPr>
              <a:t>), sign(</a:t>
            </a:r>
            <a:r>
              <a:rPr lang="en-US" sz="2400" dirty="0" err="1" smtClean="0">
                <a:solidFill>
                  <a:schemeClr val="tx1"/>
                </a:solidFill>
              </a:rPr>
              <a:t>num</a:t>
            </a:r>
            <a:r>
              <a:rPr lang="en-US" sz="2400" dirty="0" smtClean="0">
                <a:solidFill>
                  <a:schemeClr val="tx1"/>
                </a:solidFill>
              </a:rPr>
              <a:t>), mod(</a:t>
            </a:r>
            <a:r>
              <a:rPr lang="en-US" sz="2400" dirty="0" err="1" smtClean="0">
                <a:solidFill>
                  <a:schemeClr val="tx1"/>
                </a:solidFill>
              </a:rPr>
              <a:t>n,m</a:t>
            </a:r>
            <a:r>
              <a:rPr lang="en-US" sz="2400" dirty="0" smtClean="0">
                <a:solidFill>
                  <a:schemeClr val="tx1"/>
                </a:solidFill>
              </a:rPr>
              <a:t>), floor(n), ceiling(n), round(n)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Round(23.239,-1) gives 20. round(23.3,0) gives 23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23 div 4 gives 5 (integer division)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Sqrt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pow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x,y</a:t>
            </a:r>
            <a:r>
              <a:rPr lang="en-US" sz="2400" dirty="0" smtClean="0">
                <a:solidFill>
                  <a:schemeClr val="tx1"/>
                </a:solidFill>
              </a:rPr>
              <a:t>), power(</a:t>
            </a:r>
            <a:r>
              <a:rPr lang="en-US" sz="2400" dirty="0" err="1" smtClean="0">
                <a:solidFill>
                  <a:schemeClr val="tx1"/>
                </a:solidFill>
              </a:rPr>
              <a:t>x,y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Rand([n]) random between 0 and 1 ( n is for seed)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Truncate(1.999,0) gives 1 </a:t>
            </a:r>
          </a:p>
        </p:txBody>
      </p:sp>
    </p:spTree>
    <p:extLst>
      <p:ext uri="{BB962C8B-B14F-4D97-AF65-F5344CB8AC3E}">
        <p14:creationId xmlns:p14="http://schemas.microsoft.com/office/powerpoint/2010/main" val="6181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536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Dayofweek</a:t>
            </a:r>
            <a:r>
              <a:rPr lang="en-US" sz="2400" dirty="0" smtClean="0">
                <a:solidFill>
                  <a:schemeClr val="tx1"/>
                </a:solidFill>
              </a:rPr>
              <a:t>(date) 1 for Sunday …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Weekday(date) 0 for Monday…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Dayofmonth</a:t>
            </a:r>
            <a:r>
              <a:rPr lang="en-US" sz="2400" dirty="0" smtClean="0">
                <a:solidFill>
                  <a:schemeClr val="tx1"/>
                </a:solidFill>
              </a:rPr>
              <a:t>(date) gives day 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Dayofyear</a:t>
            </a:r>
            <a:r>
              <a:rPr lang="en-US" sz="2400" dirty="0" smtClean="0">
                <a:solidFill>
                  <a:schemeClr val="tx1"/>
                </a:solidFill>
              </a:rPr>
              <a:t>(date) gives the number of days from beginning of year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Month(date) 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Monthname</a:t>
            </a:r>
            <a:r>
              <a:rPr lang="en-US" sz="2400" dirty="0" smtClean="0">
                <a:solidFill>
                  <a:schemeClr val="tx1"/>
                </a:solidFill>
              </a:rPr>
              <a:t>(date)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Quarter(date) which quarter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Week(date)  which week from the beginning of the year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Year(Date) year part of the date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Hour(‘08:08:08’) gives 8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Minute(‘1995-12-12 10:30:40’) gives 30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Date_Add</a:t>
            </a:r>
            <a:r>
              <a:rPr lang="en-US" sz="2400" dirty="0" smtClean="0">
                <a:solidFill>
                  <a:schemeClr val="tx1"/>
                </a:solidFill>
              </a:rPr>
              <a:t>(date, INTERVAL </a:t>
            </a:r>
            <a:r>
              <a:rPr lang="en-US" sz="2400" dirty="0" err="1" smtClean="0">
                <a:solidFill>
                  <a:schemeClr val="tx1"/>
                </a:solidFill>
              </a:rPr>
              <a:t>expr_type</a:t>
            </a:r>
            <a:r>
              <a:rPr lang="en-US" sz="2400" dirty="0" smtClean="0">
                <a:solidFill>
                  <a:schemeClr val="tx1"/>
                </a:solidFill>
              </a:rPr>
              <a:t>) /</a:t>
            </a:r>
            <a:r>
              <a:rPr lang="en-US" sz="2400" dirty="0" err="1" smtClean="0">
                <a:solidFill>
                  <a:schemeClr val="tx1"/>
                </a:solidFill>
              </a:rPr>
              <a:t>adddate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Date_sub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date,INTERVAL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expr_type</a:t>
            </a:r>
            <a:r>
              <a:rPr lang="en-US" sz="2400" dirty="0" smtClean="0">
                <a:solidFill>
                  <a:schemeClr val="tx1"/>
                </a:solidFill>
              </a:rPr>
              <a:t>)/</a:t>
            </a:r>
            <a:r>
              <a:rPr lang="en-US" sz="2400" dirty="0" err="1" smtClean="0">
                <a:solidFill>
                  <a:schemeClr val="tx1"/>
                </a:solidFill>
              </a:rPr>
              <a:t>subdate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Select </a:t>
            </a:r>
            <a:r>
              <a:rPr lang="en-US" sz="2400" dirty="0" err="1" smtClean="0">
                <a:solidFill>
                  <a:schemeClr val="tx1"/>
                </a:solidFill>
              </a:rPr>
              <a:t>date_Add</a:t>
            </a:r>
            <a:r>
              <a:rPr lang="en-US" sz="2400" dirty="0" smtClean="0">
                <a:solidFill>
                  <a:schemeClr val="tx1"/>
                </a:solidFill>
              </a:rPr>
              <a:t>(‘1998-01-30’,INTERVAL 1 MONTH) gives 1998-02-28</a:t>
            </a:r>
          </a:p>
        </p:txBody>
      </p:sp>
    </p:spTree>
    <p:extLst>
      <p:ext uri="{BB962C8B-B14F-4D97-AF65-F5344CB8AC3E}">
        <p14:creationId xmlns:p14="http://schemas.microsoft.com/office/powerpoint/2010/main" val="3458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536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Date, cast, miscellaneous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Curdate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current_date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Curtime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current_time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Now(), </a:t>
            </a:r>
            <a:r>
              <a:rPr lang="en-US" sz="2400" dirty="0" err="1" smtClean="0">
                <a:solidFill>
                  <a:schemeClr val="tx1"/>
                </a:solidFill>
              </a:rPr>
              <a:t>sysdate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Cast(expression as type ) convert(expression ,type)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Type can be char, date, signed, unsigned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Select database()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Current_user</a:t>
            </a:r>
            <a:r>
              <a:rPr lang="en-US" sz="2400" dirty="0" smtClean="0">
                <a:solidFill>
                  <a:schemeClr val="tx1"/>
                </a:solidFill>
              </a:rPr>
              <a:t>() , User(), </a:t>
            </a:r>
            <a:r>
              <a:rPr lang="en-US" sz="2400" dirty="0" err="1" smtClean="0">
                <a:solidFill>
                  <a:schemeClr val="tx1"/>
                </a:solidFill>
              </a:rPr>
              <a:t>system_user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7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5365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Count(</a:t>
            </a:r>
            <a:r>
              <a:rPr lang="en-US" sz="2400" dirty="0" err="1" smtClean="0">
                <a:solidFill>
                  <a:schemeClr val="tx1"/>
                </a:solidFill>
              </a:rPr>
              <a:t>expr</a:t>
            </a:r>
            <a:r>
              <a:rPr lang="en-US" sz="2400" dirty="0" smtClean="0">
                <a:solidFill>
                  <a:schemeClr val="tx1"/>
                </a:solidFill>
              </a:rPr>
              <a:t>) * is used for count of rows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Count(distinct </a:t>
            </a:r>
            <a:r>
              <a:rPr lang="en-US" sz="2400" dirty="0" err="1" smtClean="0">
                <a:solidFill>
                  <a:schemeClr val="tx1"/>
                </a:solidFill>
              </a:rPr>
              <a:t>expr</a:t>
            </a:r>
            <a:r>
              <a:rPr lang="en-US" sz="2400" dirty="0" smtClean="0">
                <a:solidFill>
                  <a:schemeClr val="tx1"/>
                </a:solidFill>
              </a:rPr>
              <a:t> [,</a:t>
            </a:r>
            <a:r>
              <a:rPr lang="en-US" sz="2400" dirty="0" err="1" smtClean="0">
                <a:solidFill>
                  <a:schemeClr val="tx1"/>
                </a:solidFill>
              </a:rPr>
              <a:t>expr</a:t>
            </a:r>
            <a:r>
              <a:rPr lang="en-US" sz="2400" dirty="0" smtClean="0">
                <a:solidFill>
                  <a:schemeClr val="tx1"/>
                </a:solidFill>
              </a:rPr>
              <a:t>…]), sum , </a:t>
            </a:r>
            <a:r>
              <a:rPr lang="en-US" sz="2400" dirty="0" err="1" smtClean="0">
                <a:solidFill>
                  <a:schemeClr val="tx1"/>
                </a:solidFill>
              </a:rPr>
              <a:t>avg</a:t>
            </a:r>
            <a:r>
              <a:rPr lang="en-US" sz="2400" dirty="0" smtClean="0">
                <a:solidFill>
                  <a:schemeClr val="tx1"/>
                </a:solidFill>
              </a:rPr>
              <a:t>, min, max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Select year , sum(profit) from sales group by year [with rollup], rollup is used when the year is null. (rollup and cube full summary values)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Select year, country, product, sum(profit) from sales group by year, country, product with rollup limit 5;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388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Numeric Functions</vt:lpstr>
      <vt:lpstr>Date Functions</vt:lpstr>
      <vt:lpstr>Date, cast, miscellaneous Functions</vt:lpstr>
      <vt:lpstr>Aggregate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2019-01-08T14:01:40Z</dcterms:created>
  <dcterms:modified xsi:type="dcterms:W3CDTF">2019-01-09T04:18:20Z</dcterms:modified>
</cp:coreProperties>
</file>