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TT Smalls" charset="1" panose="02000503020000020003"/>
      <p:regular r:id="rId19"/>
    </p:embeddedFont>
    <p:embeddedFont>
      <p:font typeface="Trebuchet MS Bold" charset="1" panose="020B0703020202020204"/>
      <p:regular r:id="rId20"/>
    </p:embeddedFont>
    <p:embeddedFont>
      <p:font typeface="TT Smalls Bold" charset="1" panose="020008030400000200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https://www.askpython.com/python-modules/python-pip" TargetMode="External" Type="http://schemas.openxmlformats.org/officeDocument/2006/relationships/hyperlink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3029214"/>
            <a:ext cx="18288000" cy="6158912"/>
            <a:chOff x="0" y="0"/>
            <a:chExt cx="24384000" cy="821188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8211820"/>
            </a:xfrm>
            <a:custGeom>
              <a:avLst/>
              <a:gdLst/>
              <a:ahLst/>
              <a:cxnLst/>
              <a:rect r="r" b="b" t="t" l="l"/>
              <a:pathLst>
                <a:path h="821182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8211820"/>
                  </a:lnTo>
                  <a:lnTo>
                    <a:pt x="0" y="8211820"/>
                  </a:lnTo>
                  <a:close/>
                </a:path>
              </a:pathLst>
            </a:custGeom>
            <a:gradFill rotWithShape="true">
              <a:gsLst>
                <a:gs pos="0">
                  <a:srgbClr val="DFDBD5">
                    <a:alpha val="0"/>
                  </a:srgbClr>
                </a:gs>
                <a:gs pos="100000">
                  <a:srgbClr val="DFDBD5">
                    <a:alpha val="100000"/>
                  </a:srgbClr>
                </a:gs>
              </a:gsLst>
              <a:lin ang="5400000"/>
            </a:gra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0" y="9189720"/>
            <a:ext cx="18288000" cy="1114425"/>
          </a:xfrm>
          <a:custGeom>
            <a:avLst/>
            <a:gdLst/>
            <a:ahLst/>
            <a:cxnLst/>
            <a:rect r="r" b="b" t="t" l="l"/>
            <a:pathLst>
              <a:path h="1114425" w="18288000">
                <a:moveTo>
                  <a:pt x="0" y="0"/>
                </a:moveTo>
                <a:lnTo>
                  <a:pt x="18288000" y="0"/>
                </a:lnTo>
                <a:lnTo>
                  <a:pt x="18288000" y="1114425"/>
                </a:lnTo>
                <a:lnTo>
                  <a:pt x="0" y="11144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538" r="0" b="1537"/>
            </a:stretch>
          </a:blipFill>
        </p:spPr>
      </p:sp>
      <p:sp>
        <p:nvSpPr>
          <p:cNvPr name="AutoShape 6" id="6"/>
          <p:cNvSpPr/>
          <p:nvPr/>
        </p:nvSpPr>
        <p:spPr>
          <a:xfrm rot="3577">
            <a:off x="-9530" y="9192620"/>
            <a:ext cx="18307060" cy="0"/>
          </a:xfrm>
          <a:prstGeom prst="line">
            <a:avLst/>
          </a:prstGeom>
          <a:ln cap="rnd" w="9525">
            <a:solidFill>
              <a:srgbClr val="000001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12590">
            <a:off x="3602814" y="5283288"/>
            <a:ext cx="13003320" cy="0"/>
          </a:xfrm>
          <a:prstGeom prst="line">
            <a:avLst/>
          </a:prstGeom>
          <a:ln cap="rnd" w="28575">
            <a:solidFill>
              <a:srgbClr val="B71E4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4588260" y="1345322"/>
            <a:ext cx="10384803" cy="4109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19"/>
              </a:lnSpc>
            </a:pPr>
            <a:r>
              <a:rPr lang="en-US" sz="8999" spc="209">
                <a:solidFill>
                  <a:srgbClr val="000000"/>
                </a:solidFill>
                <a:latin typeface="TT Smalls"/>
              </a:rPr>
              <a:t>GNANESWARI </a:t>
            </a:r>
          </a:p>
          <a:p>
            <a:pPr algn="l">
              <a:lnSpc>
                <a:spcPts val="9719"/>
              </a:lnSpc>
            </a:pPr>
            <a:r>
              <a:rPr lang="en-US" sz="8999" spc="209">
                <a:solidFill>
                  <a:srgbClr val="000000"/>
                </a:solidFill>
                <a:latin typeface="TT Smalls"/>
              </a:rPr>
              <a:t>ALLU</a:t>
            </a:r>
          </a:p>
          <a:p>
            <a:pPr algn="l">
              <a:lnSpc>
                <a:spcPts val="971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4588260" y="5469702"/>
            <a:ext cx="12772728" cy="1359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53"/>
              </a:lnSpc>
            </a:pPr>
            <a:r>
              <a:rPr lang="en-US" sz="6600" spc="15">
                <a:solidFill>
                  <a:srgbClr val="2D936B"/>
                </a:solidFill>
                <a:latin typeface="Trebuchet MS Bold"/>
              </a:rPr>
              <a:t>Keylogger And Security</a:t>
            </a:r>
          </a:p>
          <a:p>
            <a:pPr algn="l">
              <a:lnSpc>
                <a:spcPts val="8553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3029214"/>
            <a:ext cx="18288000" cy="6158912"/>
            <a:chOff x="0" y="0"/>
            <a:chExt cx="24384000" cy="821188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8211820"/>
            </a:xfrm>
            <a:custGeom>
              <a:avLst/>
              <a:gdLst/>
              <a:ahLst/>
              <a:cxnLst/>
              <a:rect r="r" b="b" t="t" l="l"/>
              <a:pathLst>
                <a:path h="821182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8211820"/>
                  </a:lnTo>
                  <a:lnTo>
                    <a:pt x="0" y="8211820"/>
                  </a:lnTo>
                  <a:close/>
                </a:path>
              </a:pathLst>
            </a:custGeom>
            <a:gradFill rotWithShape="true">
              <a:gsLst>
                <a:gs pos="0">
                  <a:srgbClr val="DFDBD5">
                    <a:alpha val="0"/>
                  </a:srgbClr>
                </a:gs>
                <a:gs pos="100000">
                  <a:srgbClr val="DFDBD5">
                    <a:alpha val="100000"/>
                  </a:srgbClr>
                </a:gs>
              </a:gsLst>
              <a:lin ang="5400000"/>
            </a:gra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0" y="9189720"/>
            <a:ext cx="18288000" cy="1114425"/>
          </a:xfrm>
          <a:custGeom>
            <a:avLst/>
            <a:gdLst/>
            <a:ahLst/>
            <a:cxnLst/>
            <a:rect r="r" b="b" t="t" l="l"/>
            <a:pathLst>
              <a:path h="1114425" w="18288000">
                <a:moveTo>
                  <a:pt x="0" y="0"/>
                </a:moveTo>
                <a:lnTo>
                  <a:pt x="18288000" y="0"/>
                </a:lnTo>
                <a:lnTo>
                  <a:pt x="18288000" y="1114425"/>
                </a:lnTo>
                <a:lnTo>
                  <a:pt x="0" y="11144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538" r="0" b="1537"/>
            </a:stretch>
          </a:blipFill>
        </p:spPr>
      </p:sp>
      <p:sp>
        <p:nvSpPr>
          <p:cNvPr name="AutoShape 6" id="6"/>
          <p:cNvSpPr/>
          <p:nvPr/>
        </p:nvSpPr>
        <p:spPr>
          <a:xfrm rot="3577">
            <a:off x="-9530" y="9192620"/>
            <a:ext cx="18307060" cy="0"/>
          </a:xfrm>
          <a:prstGeom prst="line">
            <a:avLst/>
          </a:prstGeom>
          <a:ln cap="rnd" w="9525">
            <a:solidFill>
              <a:srgbClr val="000001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11323">
            <a:off x="2156992" y="2761107"/>
            <a:ext cx="14458986" cy="0"/>
          </a:xfrm>
          <a:prstGeom prst="line">
            <a:avLst/>
          </a:prstGeom>
          <a:ln cap="rnd" w="28575">
            <a:solidFill>
              <a:srgbClr val="B71E4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2268808" y="1223923"/>
            <a:ext cx="14222032" cy="1510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4"/>
              </a:lnSpc>
            </a:pPr>
            <a:r>
              <a:rPr lang="en-US" sz="4800" spc="111">
                <a:solidFill>
                  <a:srgbClr val="000000"/>
                </a:solidFill>
                <a:latin typeface="TT Smalls Bold"/>
              </a:rPr>
              <a:t>Modelling</a:t>
            </a:r>
          </a:p>
          <a:p>
            <a:pPr algn="ctr">
              <a:lnSpc>
                <a:spcPts val="5184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268808" y="2926443"/>
            <a:ext cx="14222032" cy="5227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5184"/>
              </a:lnSpc>
              <a:buFont typeface="Arial"/>
              <a:buChar char="•"/>
            </a:pPr>
            <a:r>
              <a:rPr lang="en-US" sz="3600" spc="83">
                <a:solidFill>
                  <a:srgbClr val="000000"/>
                </a:solidFill>
                <a:latin typeface="TT Smalls"/>
              </a:rPr>
              <a:t>Installing Required Libraries</a:t>
            </a:r>
          </a:p>
          <a:p>
            <a:pPr algn="l" marL="542925" indent="-271462" lvl="1">
              <a:lnSpc>
                <a:spcPts val="4320"/>
              </a:lnSpc>
              <a:buFont typeface="Arial"/>
              <a:buChar char="•"/>
            </a:pPr>
            <a:r>
              <a:rPr lang="en-US" sz="3000" spc="69">
                <a:solidFill>
                  <a:srgbClr val="000000"/>
                </a:solidFill>
                <a:latin typeface="TT Smalls"/>
              </a:rPr>
              <a:t>Before we begin, we need to install a particular library, which we can do with the </a:t>
            </a:r>
            <a:r>
              <a:rPr lang="en-US" sz="3000" spc="69" u="sng">
                <a:solidFill>
                  <a:srgbClr val="FA2B5C"/>
                </a:solidFill>
                <a:latin typeface="TT Smalls"/>
                <a:hlinkClick r:id="rId5" tooltip="https://www.askpython.com/python-modules/python-pip"/>
              </a:rPr>
              <a:t>pip command</a:t>
            </a:r>
            <a:r>
              <a:rPr lang="en-US" sz="3000" spc="69">
                <a:solidFill>
                  <a:srgbClr val="000000"/>
                </a:solidFill>
                <a:latin typeface="TT Smalls"/>
              </a:rPr>
              <a:t>: pip install pynput and pip install jsonlib.</a:t>
            </a:r>
          </a:p>
          <a:p>
            <a:pPr algn="l" marL="542925" indent="-271462" lvl="1">
              <a:lnSpc>
                <a:spcPts val="4320"/>
              </a:lnSpc>
              <a:buFont typeface="Arial"/>
              <a:buChar char="•"/>
            </a:pPr>
            <a:r>
              <a:rPr lang="en-US" sz="3000" spc="69">
                <a:solidFill>
                  <a:srgbClr val="000000"/>
                </a:solidFill>
                <a:latin typeface="TT Smalls"/>
              </a:rPr>
              <a:t>Importing Required Libraries</a:t>
            </a:r>
          </a:p>
          <a:p>
            <a:pPr algn="l" marL="542925" indent="-271462" lvl="1">
              <a:lnSpc>
                <a:spcPts val="4320"/>
              </a:lnSpc>
              <a:buFont typeface="Arial"/>
              <a:buChar char="•"/>
            </a:pPr>
            <a:r>
              <a:rPr lang="en-US" sz="3000" spc="69">
                <a:solidFill>
                  <a:srgbClr val="000000"/>
                </a:solidFill>
                <a:latin typeface="TT Smalls"/>
              </a:rPr>
              <a:t>pynput: This will help us read the keystrokes as the user types in stuff</a:t>
            </a:r>
          </a:p>
          <a:p>
            <a:pPr algn="l" marL="542925" indent="-271462" lvl="1">
              <a:lnSpc>
                <a:spcPts val="4320"/>
              </a:lnSpc>
              <a:buFont typeface="Arial"/>
              <a:buChar char="•"/>
            </a:pPr>
            <a:r>
              <a:rPr lang="en-US" sz="3000" spc="69">
                <a:solidFill>
                  <a:srgbClr val="000000"/>
                </a:solidFill>
                <a:latin typeface="TT Smalls"/>
              </a:rPr>
              <a:t>JSON is a lightweight data-interchange format. It is often used for exchanging data between a web server and user agent</a:t>
            </a:r>
          </a:p>
          <a:p>
            <a:pPr algn="l" marL="542925" indent="-271462" lvl="1">
              <a:lnSpc>
                <a:spcPts val="4320"/>
              </a:lnSpc>
            </a:pPr>
          </a:p>
          <a:p>
            <a:pPr algn="l" marL="542925" indent="-271462" lvl="1">
              <a:lnSpc>
                <a:spcPts val="432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3029214"/>
            <a:ext cx="18288000" cy="6158912"/>
            <a:chOff x="0" y="0"/>
            <a:chExt cx="24384000" cy="821188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8211820"/>
            </a:xfrm>
            <a:custGeom>
              <a:avLst/>
              <a:gdLst/>
              <a:ahLst/>
              <a:cxnLst/>
              <a:rect r="r" b="b" t="t" l="l"/>
              <a:pathLst>
                <a:path h="821182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8211820"/>
                  </a:lnTo>
                  <a:lnTo>
                    <a:pt x="0" y="8211820"/>
                  </a:lnTo>
                  <a:close/>
                </a:path>
              </a:pathLst>
            </a:custGeom>
            <a:gradFill rotWithShape="true">
              <a:gsLst>
                <a:gs pos="0">
                  <a:srgbClr val="DFDBD5">
                    <a:alpha val="0"/>
                  </a:srgbClr>
                </a:gs>
                <a:gs pos="100000">
                  <a:srgbClr val="DFDBD5">
                    <a:alpha val="100000"/>
                  </a:srgbClr>
                </a:gs>
              </a:gsLst>
              <a:lin ang="5400000"/>
            </a:gra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0" y="9189720"/>
            <a:ext cx="18288000" cy="1114425"/>
          </a:xfrm>
          <a:custGeom>
            <a:avLst/>
            <a:gdLst/>
            <a:ahLst/>
            <a:cxnLst/>
            <a:rect r="r" b="b" t="t" l="l"/>
            <a:pathLst>
              <a:path h="1114425" w="18288000">
                <a:moveTo>
                  <a:pt x="0" y="0"/>
                </a:moveTo>
                <a:lnTo>
                  <a:pt x="18288000" y="0"/>
                </a:lnTo>
                <a:lnTo>
                  <a:pt x="18288000" y="1114425"/>
                </a:lnTo>
                <a:lnTo>
                  <a:pt x="0" y="11144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538" r="0" b="1537"/>
            </a:stretch>
          </a:blipFill>
        </p:spPr>
      </p:sp>
      <p:sp>
        <p:nvSpPr>
          <p:cNvPr name="AutoShape 6" id="6"/>
          <p:cNvSpPr/>
          <p:nvPr/>
        </p:nvSpPr>
        <p:spPr>
          <a:xfrm rot="3577">
            <a:off x="-9530" y="9192620"/>
            <a:ext cx="18307060" cy="0"/>
          </a:xfrm>
          <a:prstGeom prst="line">
            <a:avLst/>
          </a:prstGeom>
          <a:ln cap="rnd" w="9525">
            <a:solidFill>
              <a:srgbClr val="000001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2175609" y="1414200"/>
            <a:ext cx="14223683" cy="5130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228725" indent="-409575" lvl="2">
              <a:lnSpc>
                <a:spcPts val="3455"/>
              </a:lnSpc>
              <a:buFont typeface="Arial"/>
              <a:buChar char="⚬"/>
            </a:pPr>
            <a:r>
              <a:rPr lang="en-US" sz="3000" spc="69">
                <a:solidFill>
                  <a:srgbClr val="000000"/>
                </a:solidFill>
                <a:latin typeface="TT Smalls Bold"/>
              </a:rPr>
              <a:t>Initialization:</a:t>
            </a:r>
          </a:p>
          <a:p>
            <a:pPr algn="l" marL="1914525" indent="-478631" lvl="3">
              <a:lnSpc>
                <a:spcPts val="3455"/>
              </a:lnSpc>
              <a:buFont typeface="Arial"/>
              <a:buChar char="￭"/>
            </a:pPr>
            <a:r>
              <a:rPr lang="en-US" sz="3000" spc="69">
                <a:solidFill>
                  <a:srgbClr val="000000"/>
                </a:solidFill>
                <a:latin typeface="TT Smalls"/>
              </a:rPr>
              <a:t>Set up the main GUI window.</a:t>
            </a:r>
          </a:p>
          <a:p>
            <a:pPr algn="l" marL="1914525" indent="-478631" lvl="3">
              <a:lnSpc>
                <a:spcPts val="3455"/>
              </a:lnSpc>
              <a:buFont typeface="Arial"/>
              <a:buChar char="￭"/>
            </a:pPr>
            <a:r>
              <a:rPr lang="en-US" sz="3000" spc="69">
                <a:solidFill>
                  <a:srgbClr val="000000"/>
                </a:solidFill>
                <a:latin typeface="TT Smalls"/>
              </a:rPr>
              <a:t>Initialize global variables for key logging.</a:t>
            </a:r>
          </a:p>
          <a:p>
            <a:pPr algn="l" marL="1228725" indent="-409575" lvl="2">
              <a:lnSpc>
                <a:spcPts val="3455"/>
              </a:lnSpc>
              <a:buFont typeface="Arial"/>
              <a:buChar char="⚬"/>
            </a:pPr>
            <a:r>
              <a:rPr lang="en-US" sz="3000" spc="69">
                <a:solidFill>
                  <a:srgbClr val="000000"/>
                </a:solidFill>
                <a:latin typeface="TT Smalls Bold"/>
              </a:rPr>
              <a:t>Event Capture:</a:t>
            </a:r>
          </a:p>
          <a:p>
            <a:pPr algn="l" marL="1914525" indent="-478631" lvl="3">
              <a:lnSpc>
                <a:spcPts val="3455"/>
              </a:lnSpc>
              <a:buFont typeface="Arial"/>
              <a:buChar char="￭"/>
            </a:pPr>
            <a:r>
              <a:rPr lang="en-US" sz="3000" spc="69">
                <a:solidFill>
                  <a:srgbClr val="000000"/>
                </a:solidFill>
                <a:latin typeface="TT Smalls"/>
              </a:rPr>
              <a:t>Start capturing key events when the "Start" button is pressed.</a:t>
            </a:r>
          </a:p>
          <a:p>
            <a:pPr algn="l" marL="1914525" indent="-478631" lvl="3">
              <a:lnSpc>
                <a:spcPts val="3455"/>
              </a:lnSpc>
              <a:buFont typeface="Arial"/>
              <a:buChar char="￭"/>
            </a:pPr>
            <a:r>
              <a:rPr lang="en-US" sz="3000" spc="69">
                <a:solidFill>
                  <a:srgbClr val="000000"/>
                </a:solidFill>
                <a:latin typeface="TT Smalls"/>
              </a:rPr>
              <a:t>Log key press and release events.</a:t>
            </a:r>
          </a:p>
          <a:p>
            <a:pPr algn="l" marL="1228725" indent="-409575" lvl="2">
              <a:lnSpc>
                <a:spcPts val="3455"/>
              </a:lnSpc>
              <a:buFont typeface="Arial"/>
              <a:buChar char="⚬"/>
            </a:pPr>
            <a:r>
              <a:rPr lang="en-US" sz="3000" spc="69">
                <a:solidFill>
                  <a:srgbClr val="000000"/>
                </a:solidFill>
                <a:latin typeface="TT Smalls Bold"/>
              </a:rPr>
              <a:t>Data Logging:</a:t>
            </a:r>
          </a:p>
          <a:p>
            <a:pPr algn="l" marL="1914525" indent="-478631" lvl="3">
              <a:lnSpc>
                <a:spcPts val="3455"/>
              </a:lnSpc>
              <a:buFont typeface="Arial"/>
              <a:buChar char="￭"/>
            </a:pPr>
            <a:r>
              <a:rPr lang="en-US" sz="3000" spc="69">
                <a:solidFill>
                  <a:srgbClr val="000000"/>
                </a:solidFill>
                <a:latin typeface="TT Smalls"/>
              </a:rPr>
              <a:t>Continuously update text and JSON log files with captured key events.</a:t>
            </a:r>
          </a:p>
          <a:p>
            <a:pPr algn="l" marL="1228725" indent="-409575" lvl="2">
              <a:lnSpc>
                <a:spcPts val="3455"/>
              </a:lnSpc>
              <a:buFont typeface="Arial"/>
              <a:buChar char="⚬"/>
            </a:pPr>
            <a:r>
              <a:rPr lang="en-US" sz="3000" spc="69">
                <a:solidFill>
                  <a:srgbClr val="000000"/>
                </a:solidFill>
                <a:latin typeface="TT Smalls Bold"/>
              </a:rPr>
              <a:t>Stop Logging:</a:t>
            </a:r>
          </a:p>
          <a:p>
            <a:pPr algn="l" marL="1914525" indent="-478631" lvl="3">
              <a:lnSpc>
                <a:spcPts val="3455"/>
              </a:lnSpc>
              <a:buFont typeface="Arial"/>
              <a:buChar char="￭"/>
            </a:pPr>
            <a:r>
              <a:rPr lang="en-US" sz="3000" spc="69">
                <a:solidFill>
                  <a:srgbClr val="000000"/>
                </a:solidFill>
                <a:latin typeface="TT Smalls"/>
              </a:rPr>
              <a:t>Stop capturing key events when the "Stop" button is pressed.</a:t>
            </a:r>
          </a:p>
          <a:p>
            <a:pPr algn="l" marL="1914525" indent="-478631" lvl="3">
              <a:lnSpc>
                <a:spcPts val="3455"/>
              </a:lnSpc>
              <a:buFont typeface="Arial"/>
              <a:buChar char="￭"/>
            </a:pPr>
            <a:r>
              <a:rPr lang="en-US" sz="3000" spc="69">
                <a:solidFill>
                  <a:srgbClr val="000000"/>
                </a:solidFill>
                <a:latin typeface="TT Smalls"/>
              </a:rPr>
              <a:t>Update the GUI status to indicate the keylogger is stopped.</a:t>
            </a:r>
          </a:p>
          <a:p>
            <a:pPr algn="l" marL="1914525" indent="-478631" lvl="3">
              <a:lnSpc>
                <a:spcPts val="3455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3029214"/>
            <a:ext cx="18288000" cy="6158912"/>
            <a:chOff x="0" y="0"/>
            <a:chExt cx="24384000" cy="821188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8211820"/>
            </a:xfrm>
            <a:custGeom>
              <a:avLst/>
              <a:gdLst/>
              <a:ahLst/>
              <a:cxnLst/>
              <a:rect r="r" b="b" t="t" l="l"/>
              <a:pathLst>
                <a:path h="821182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8211820"/>
                  </a:lnTo>
                  <a:lnTo>
                    <a:pt x="0" y="8211820"/>
                  </a:lnTo>
                  <a:close/>
                </a:path>
              </a:pathLst>
            </a:custGeom>
            <a:gradFill rotWithShape="true">
              <a:gsLst>
                <a:gs pos="0">
                  <a:srgbClr val="DFDBD5">
                    <a:alpha val="0"/>
                  </a:srgbClr>
                </a:gs>
                <a:gs pos="100000">
                  <a:srgbClr val="DFDBD5">
                    <a:alpha val="100000"/>
                  </a:srgbClr>
                </a:gs>
              </a:gsLst>
              <a:lin ang="5400000"/>
            </a:gra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0" y="9189720"/>
            <a:ext cx="18288000" cy="1114425"/>
          </a:xfrm>
          <a:custGeom>
            <a:avLst/>
            <a:gdLst/>
            <a:ahLst/>
            <a:cxnLst/>
            <a:rect r="r" b="b" t="t" l="l"/>
            <a:pathLst>
              <a:path h="1114425" w="18288000">
                <a:moveTo>
                  <a:pt x="0" y="0"/>
                </a:moveTo>
                <a:lnTo>
                  <a:pt x="18288000" y="0"/>
                </a:lnTo>
                <a:lnTo>
                  <a:pt x="18288000" y="1114425"/>
                </a:lnTo>
                <a:lnTo>
                  <a:pt x="0" y="11144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538" r="0" b="1537"/>
            </a:stretch>
          </a:blipFill>
        </p:spPr>
      </p:sp>
      <p:sp>
        <p:nvSpPr>
          <p:cNvPr name="AutoShape 6" id="6"/>
          <p:cNvSpPr/>
          <p:nvPr/>
        </p:nvSpPr>
        <p:spPr>
          <a:xfrm rot="3577">
            <a:off x="-9530" y="9192620"/>
            <a:ext cx="18307060" cy="0"/>
          </a:xfrm>
          <a:prstGeom prst="line">
            <a:avLst/>
          </a:prstGeom>
          <a:ln cap="rnd" w="9525">
            <a:solidFill>
              <a:srgbClr val="000001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11323">
            <a:off x="2156992" y="2761107"/>
            <a:ext cx="14458986" cy="0"/>
          </a:xfrm>
          <a:prstGeom prst="line">
            <a:avLst/>
          </a:prstGeom>
          <a:ln cap="rnd" w="28575">
            <a:solidFill>
              <a:srgbClr val="B71E4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2268808" y="1223923"/>
            <a:ext cx="14222032" cy="1510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4"/>
              </a:lnSpc>
            </a:pPr>
            <a:r>
              <a:rPr lang="en-US" sz="4800" spc="111">
                <a:solidFill>
                  <a:srgbClr val="000000"/>
                </a:solidFill>
                <a:latin typeface="TT Smalls"/>
              </a:rPr>
              <a:t>RESULTS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3563006" y="3048588"/>
            <a:ext cx="4997668" cy="3326685"/>
          </a:xfrm>
          <a:custGeom>
            <a:avLst/>
            <a:gdLst/>
            <a:ahLst/>
            <a:cxnLst/>
            <a:rect r="r" b="b" t="t" l="l"/>
            <a:pathLst>
              <a:path h="3326685" w="4997668">
                <a:moveTo>
                  <a:pt x="0" y="0"/>
                </a:moveTo>
                <a:lnTo>
                  <a:pt x="4997668" y="0"/>
                </a:lnTo>
                <a:lnTo>
                  <a:pt x="4997668" y="3326685"/>
                </a:lnTo>
                <a:lnTo>
                  <a:pt x="0" y="33266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8704" r="0" b="-18704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231368" y="3062637"/>
            <a:ext cx="4266133" cy="3341480"/>
          </a:xfrm>
          <a:custGeom>
            <a:avLst/>
            <a:gdLst/>
            <a:ahLst/>
            <a:cxnLst/>
            <a:rect r="r" b="b" t="t" l="l"/>
            <a:pathLst>
              <a:path h="3341480" w="4266133">
                <a:moveTo>
                  <a:pt x="0" y="0"/>
                </a:moveTo>
                <a:lnTo>
                  <a:pt x="4266134" y="0"/>
                </a:lnTo>
                <a:lnTo>
                  <a:pt x="4266134" y="3341479"/>
                </a:lnTo>
                <a:lnTo>
                  <a:pt x="0" y="33414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8759" r="0" b="-18759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726984" y="6643230"/>
            <a:ext cx="11540360" cy="3461295"/>
          </a:xfrm>
          <a:custGeom>
            <a:avLst/>
            <a:gdLst/>
            <a:ahLst/>
            <a:cxnLst/>
            <a:rect r="r" b="b" t="t" l="l"/>
            <a:pathLst>
              <a:path h="3461295" w="11540360">
                <a:moveTo>
                  <a:pt x="0" y="0"/>
                </a:moveTo>
                <a:lnTo>
                  <a:pt x="11540360" y="0"/>
                </a:lnTo>
                <a:lnTo>
                  <a:pt x="11540360" y="3461295"/>
                </a:lnTo>
                <a:lnTo>
                  <a:pt x="0" y="346129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3029214"/>
            <a:ext cx="18288000" cy="6158912"/>
            <a:chOff x="0" y="0"/>
            <a:chExt cx="24384000" cy="821188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8211820"/>
            </a:xfrm>
            <a:custGeom>
              <a:avLst/>
              <a:gdLst/>
              <a:ahLst/>
              <a:cxnLst/>
              <a:rect r="r" b="b" t="t" l="l"/>
              <a:pathLst>
                <a:path h="821182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8211820"/>
                  </a:lnTo>
                  <a:lnTo>
                    <a:pt x="0" y="8211820"/>
                  </a:lnTo>
                  <a:close/>
                </a:path>
              </a:pathLst>
            </a:custGeom>
            <a:gradFill rotWithShape="true">
              <a:gsLst>
                <a:gs pos="0">
                  <a:srgbClr val="DFDBD5">
                    <a:alpha val="0"/>
                  </a:srgbClr>
                </a:gs>
                <a:gs pos="100000">
                  <a:srgbClr val="DFDBD5">
                    <a:alpha val="100000"/>
                  </a:srgbClr>
                </a:gs>
              </a:gsLst>
              <a:lin ang="5400000"/>
            </a:gra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0" y="9189720"/>
            <a:ext cx="18288000" cy="1114425"/>
          </a:xfrm>
          <a:custGeom>
            <a:avLst/>
            <a:gdLst/>
            <a:ahLst/>
            <a:cxnLst/>
            <a:rect r="r" b="b" t="t" l="l"/>
            <a:pathLst>
              <a:path h="1114425" w="18288000">
                <a:moveTo>
                  <a:pt x="0" y="0"/>
                </a:moveTo>
                <a:lnTo>
                  <a:pt x="18288000" y="0"/>
                </a:lnTo>
                <a:lnTo>
                  <a:pt x="18288000" y="1114425"/>
                </a:lnTo>
                <a:lnTo>
                  <a:pt x="0" y="11144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538" r="0" b="1537"/>
            </a:stretch>
          </a:blipFill>
        </p:spPr>
      </p:sp>
      <p:sp>
        <p:nvSpPr>
          <p:cNvPr name="AutoShape 6" id="6"/>
          <p:cNvSpPr/>
          <p:nvPr/>
        </p:nvSpPr>
        <p:spPr>
          <a:xfrm rot="3577">
            <a:off x="-9530" y="9192620"/>
            <a:ext cx="18307060" cy="0"/>
          </a:xfrm>
          <a:prstGeom prst="line">
            <a:avLst/>
          </a:prstGeom>
          <a:ln cap="rnd" w="9525">
            <a:solidFill>
              <a:srgbClr val="000001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11323">
            <a:off x="2156992" y="2761107"/>
            <a:ext cx="14458986" cy="0"/>
          </a:xfrm>
          <a:prstGeom prst="line">
            <a:avLst/>
          </a:prstGeom>
          <a:ln cap="rnd" w="28575">
            <a:solidFill>
              <a:srgbClr val="B71E4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2268808" y="1223923"/>
            <a:ext cx="14222032" cy="1510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4"/>
              </a:lnSpc>
            </a:pPr>
            <a:r>
              <a:rPr lang="en-US" sz="4800" spc="111">
                <a:solidFill>
                  <a:srgbClr val="000000"/>
                </a:solidFill>
                <a:latin typeface="TT Smalls"/>
              </a:rPr>
              <a:t>result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68808" y="3040743"/>
            <a:ext cx="14222032" cy="5113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2925" indent="-271462" lvl="1">
              <a:lnSpc>
                <a:spcPts val="3240"/>
              </a:lnSpc>
              <a:buFont typeface="Arial"/>
              <a:buChar char="•"/>
            </a:pPr>
            <a:r>
              <a:rPr lang="en-US" sz="3000" spc="69">
                <a:solidFill>
                  <a:srgbClr val="000000"/>
                </a:solidFill>
                <a:latin typeface="TT Smalls"/>
              </a:rPr>
              <a:t>Successfully implemented a keylogger that captures keystrokes and records them into both text and JSON files.</a:t>
            </a:r>
          </a:p>
          <a:p>
            <a:pPr algn="l" marL="542925" indent="-271462" lvl="1">
              <a:lnSpc>
                <a:spcPts val="3240"/>
              </a:lnSpc>
              <a:buFont typeface="Arial"/>
              <a:buChar char="•"/>
            </a:pPr>
            <a:r>
              <a:rPr lang="en-US" sz="3000" spc="69">
                <a:solidFill>
                  <a:srgbClr val="000000"/>
                </a:solidFill>
                <a:latin typeface="TT Smalls"/>
              </a:rPr>
              <a:t> Real-time keylogging with start and stop functionality controlled via a simple GUI. </a:t>
            </a:r>
          </a:p>
          <a:p>
            <a:pPr algn="l" marL="542925" indent="-271462" lvl="1">
              <a:lnSpc>
                <a:spcPts val="3888"/>
              </a:lnSpc>
              <a:buFont typeface="Arial"/>
              <a:buChar char="•"/>
            </a:pPr>
            <a:r>
              <a:rPr lang="en-US" sz="3000" spc="69">
                <a:solidFill>
                  <a:srgbClr val="000000"/>
                </a:solidFill>
                <a:latin typeface="TT Smalls"/>
              </a:rPr>
              <a:t>The keylogger project demonstrated the capability to effectively capture and log keystrokes in real-time.</a:t>
            </a:r>
          </a:p>
          <a:p>
            <a:pPr algn="l" marL="542925" indent="-271462" lvl="1">
              <a:lnSpc>
                <a:spcPts val="3888"/>
              </a:lnSpc>
              <a:buFont typeface="Arial"/>
              <a:buChar char="•"/>
            </a:pPr>
            <a:r>
              <a:rPr lang="en-US" sz="3000" spc="69">
                <a:solidFill>
                  <a:srgbClr val="000000"/>
                </a:solidFill>
                <a:latin typeface="TT Smalls"/>
              </a:rPr>
              <a:t>The GUI provided a user-friendly way to control the keylogger, making it accessible and easy to use.</a:t>
            </a:r>
          </a:p>
          <a:p>
            <a:pPr algn="l" marL="542925" indent="-271462" lvl="1">
              <a:lnSpc>
                <a:spcPts val="3888"/>
              </a:lnSpc>
              <a:buFont typeface="Arial"/>
              <a:buChar char="•"/>
            </a:pPr>
            <a:r>
              <a:rPr lang="en-US" sz="3000" spc="69">
                <a:solidFill>
                  <a:srgbClr val="000000"/>
                </a:solidFill>
                <a:latin typeface="TT Smalls"/>
              </a:rPr>
              <a:t>Emphasized the ethical use of keyloggers and the importance of implementing security measures to protect against malicious use.</a:t>
            </a:r>
          </a:p>
          <a:p>
            <a:pPr algn="l" marL="542925" indent="-271462" lvl="1">
              <a:lnSpc>
                <a:spcPts val="3888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3029214"/>
            <a:ext cx="18288000" cy="6158912"/>
            <a:chOff x="0" y="0"/>
            <a:chExt cx="24384000" cy="821188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8211820"/>
            </a:xfrm>
            <a:custGeom>
              <a:avLst/>
              <a:gdLst/>
              <a:ahLst/>
              <a:cxnLst/>
              <a:rect r="r" b="b" t="t" l="l"/>
              <a:pathLst>
                <a:path h="821182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8211820"/>
                  </a:lnTo>
                  <a:lnTo>
                    <a:pt x="0" y="8211820"/>
                  </a:lnTo>
                  <a:close/>
                </a:path>
              </a:pathLst>
            </a:custGeom>
            <a:gradFill rotWithShape="true">
              <a:gsLst>
                <a:gs pos="0">
                  <a:srgbClr val="DFDBD5">
                    <a:alpha val="0"/>
                  </a:srgbClr>
                </a:gs>
                <a:gs pos="100000">
                  <a:srgbClr val="DFDBD5">
                    <a:alpha val="100000"/>
                  </a:srgbClr>
                </a:gs>
              </a:gsLst>
              <a:lin ang="5400000"/>
            </a:gra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0" y="9189720"/>
            <a:ext cx="18288000" cy="1114425"/>
          </a:xfrm>
          <a:custGeom>
            <a:avLst/>
            <a:gdLst/>
            <a:ahLst/>
            <a:cxnLst/>
            <a:rect r="r" b="b" t="t" l="l"/>
            <a:pathLst>
              <a:path h="1114425" w="18288000">
                <a:moveTo>
                  <a:pt x="0" y="0"/>
                </a:moveTo>
                <a:lnTo>
                  <a:pt x="18288000" y="0"/>
                </a:lnTo>
                <a:lnTo>
                  <a:pt x="18288000" y="1114425"/>
                </a:lnTo>
                <a:lnTo>
                  <a:pt x="0" y="11144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538" r="0" b="1537"/>
            </a:stretch>
          </a:blipFill>
        </p:spPr>
      </p:sp>
      <p:sp>
        <p:nvSpPr>
          <p:cNvPr name="AutoShape 6" id="6"/>
          <p:cNvSpPr/>
          <p:nvPr/>
        </p:nvSpPr>
        <p:spPr>
          <a:xfrm rot="3577">
            <a:off x="-9530" y="9192620"/>
            <a:ext cx="18307060" cy="0"/>
          </a:xfrm>
          <a:prstGeom prst="line">
            <a:avLst/>
          </a:prstGeom>
          <a:ln cap="rnd" w="9525">
            <a:solidFill>
              <a:srgbClr val="000001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12590">
            <a:off x="3602814" y="5283288"/>
            <a:ext cx="13003320" cy="0"/>
          </a:xfrm>
          <a:prstGeom prst="line">
            <a:avLst/>
          </a:prstGeom>
          <a:ln cap="rnd" w="28575">
            <a:solidFill>
              <a:srgbClr val="B71E4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2330144" y="2085398"/>
            <a:ext cx="14696723" cy="3495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92"/>
              </a:lnSpc>
            </a:pPr>
            <a:r>
              <a:rPr lang="en-US" sz="9900" spc="15">
                <a:solidFill>
                  <a:srgbClr val="2D936B"/>
                </a:solidFill>
                <a:latin typeface="Trebuchet MS Bold"/>
              </a:rPr>
              <a:t>Keylogger And Security</a:t>
            </a:r>
          </a:p>
          <a:p>
            <a:pPr algn="l">
              <a:lnSpc>
                <a:spcPts val="10692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3029214"/>
            <a:ext cx="18288000" cy="6158912"/>
            <a:chOff x="0" y="0"/>
            <a:chExt cx="24384000" cy="821188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8211820"/>
            </a:xfrm>
            <a:custGeom>
              <a:avLst/>
              <a:gdLst/>
              <a:ahLst/>
              <a:cxnLst/>
              <a:rect r="r" b="b" t="t" l="l"/>
              <a:pathLst>
                <a:path h="821182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8211820"/>
                  </a:lnTo>
                  <a:lnTo>
                    <a:pt x="0" y="8211820"/>
                  </a:lnTo>
                  <a:close/>
                </a:path>
              </a:pathLst>
            </a:custGeom>
            <a:gradFill rotWithShape="true">
              <a:gsLst>
                <a:gs pos="0">
                  <a:srgbClr val="DFDBD5">
                    <a:alpha val="0"/>
                  </a:srgbClr>
                </a:gs>
                <a:gs pos="100000">
                  <a:srgbClr val="DFDBD5">
                    <a:alpha val="100000"/>
                  </a:srgbClr>
                </a:gs>
              </a:gsLst>
              <a:lin ang="5400000"/>
            </a:gra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0" y="9189720"/>
            <a:ext cx="18288000" cy="1114425"/>
          </a:xfrm>
          <a:custGeom>
            <a:avLst/>
            <a:gdLst/>
            <a:ahLst/>
            <a:cxnLst/>
            <a:rect r="r" b="b" t="t" l="l"/>
            <a:pathLst>
              <a:path h="1114425" w="18288000">
                <a:moveTo>
                  <a:pt x="0" y="0"/>
                </a:moveTo>
                <a:lnTo>
                  <a:pt x="18288000" y="0"/>
                </a:lnTo>
                <a:lnTo>
                  <a:pt x="18288000" y="1114425"/>
                </a:lnTo>
                <a:lnTo>
                  <a:pt x="0" y="11144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538" r="0" b="1537"/>
            </a:stretch>
          </a:blipFill>
        </p:spPr>
      </p:sp>
      <p:sp>
        <p:nvSpPr>
          <p:cNvPr name="AutoShape 6" id="6"/>
          <p:cNvSpPr/>
          <p:nvPr/>
        </p:nvSpPr>
        <p:spPr>
          <a:xfrm rot="3577">
            <a:off x="-9530" y="9192620"/>
            <a:ext cx="18307060" cy="0"/>
          </a:xfrm>
          <a:prstGeom prst="line">
            <a:avLst/>
          </a:prstGeom>
          <a:ln cap="rnd" w="9525">
            <a:solidFill>
              <a:srgbClr val="000001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11323">
            <a:off x="2156992" y="2761107"/>
            <a:ext cx="14458986" cy="0"/>
          </a:xfrm>
          <a:prstGeom prst="line">
            <a:avLst/>
          </a:prstGeom>
          <a:ln cap="rnd" w="28575">
            <a:solidFill>
              <a:srgbClr val="B71E4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2268808" y="1204873"/>
            <a:ext cx="14222032" cy="1530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48"/>
              </a:lnSpc>
            </a:pPr>
            <a:r>
              <a:rPr lang="en-US" sz="8100" spc="188">
                <a:solidFill>
                  <a:srgbClr val="000000"/>
                </a:solidFill>
                <a:latin typeface="TT Smalls"/>
              </a:rPr>
              <a:t>AGENDA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68808" y="2935968"/>
            <a:ext cx="14222032" cy="5217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2925" indent="-271462" lvl="1">
              <a:lnSpc>
                <a:spcPts val="4320"/>
              </a:lnSpc>
              <a:buFont typeface="Arial"/>
              <a:buChar char="•"/>
            </a:pPr>
            <a:r>
              <a:rPr lang="en-US" sz="3000" spc="69">
                <a:solidFill>
                  <a:srgbClr val="000000"/>
                </a:solidFill>
                <a:latin typeface="TT Smalls Bold"/>
              </a:rPr>
              <a:t>Introduction</a:t>
            </a:r>
          </a:p>
          <a:p>
            <a:pPr algn="l" marL="542925" indent="-271462" lvl="1">
              <a:lnSpc>
                <a:spcPts val="4320"/>
              </a:lnSpc>
              <a:buFont typeface="Arial"/>
              <a:buChar char="•"/>
            </a:pPr>
            <a:r>
              <a:rPr lang="en-US" sz="3000" spc="69">
                <a:solidFill>
                  <a:srgbClr val="000000"/>
                </a:solidFill>
                <a:latin typeface="TT Smalls Bold"/>
              </a:rPr>
              <a:t>Problem Statement</a:t>
            </a:r>
          </a:p>
          <a:p>
            <a:pPr algn="l" marL="542925" indent="-271462" lvl="1">
              <a:lnSpc>
                <a:spcPts val="4320"/>
              </a:lnSpc>
              <a:buFont typeface="Arial"/>
              <a:buChar char="•"/>
            </a:pPr>
            <a:r>
              <a:rPr lang="en-US" sz="3000" spc="69">
                <a:solidFill>
                  <a:srgbClr val="000000"/>
                </a:solidFill>
                <a:latin typeface="TT Smalls Bold"/>
              </a:rPr>
              <a:t>Project Overview</a:t>
            </a:r>
          </a:p>
          <a:p>
            <a:pPr algn="l" marL="542925" indent="-271462" lvl="1">
              <a:lnSpc>
                <a:spcPts val="4320"/>
              </a:lnSpc>
              <a:buFont typeface="Arial"/>
              <a:buChar char="•"/>
            </a:pPr>
            <a:r>
              <a:rPr lang="en-US" sz="3000" spc="69">
                <a:solidFill>
                  <a:srgbClr val="000000"/>
                </a:solidFill>
                <a:latin typeface="TT Smalls Bold"/>
              </a:rPr>
              <a:t>Who Are The End Users</a:t>
            </a:r>
          </a:p>
          <a:p>
            <a:pPr algn="l" marL="542925" indent="-271462" lvl="1">
              <a:lnSpc>
                <a:spcPts val="4320"/>
              </a:lnSpc>
              <a:buFont typeface="Arial"/>
              <a:buChar char="•"/>
            </a:pPr>
            <a:r>
              <a:rPr lang="en-US" sz="3000" spc="69">
                <a:solidFill>
                  <a:srgbClr val="000000"/>
                </a:solidFill>
                <a:latin typeface="TT Smalls Bold"/>
              </a:rPr>
              <a:t>Solution and Value Proposition</a:t>
            </a:r>
          </a:p>
          <a:p>
            <a:pPr algn="l" marL="542925" indent="-271462" lvl="1">
              <a:lnSpc>
                <a:spcPts val="4320"/>
              </a:lnSpc>
              <a:buFont typeface="Arial"/>
              <a:buChar char="•"/>
            </a:pPr>
            <a:r>
              <a:rPr lang="en-US" sz="3000" spc="69">
                <a:solidFill>
                  <a:srgbClr val="000000"/>
                </a:solidFill>
                <a:latin typeface="TT Smalls Bold"/>
              </a:rPr>
              <a:t>The "Wow" Factor in Our Solution</a:t>
            </a:r>
          </a:p>
          <a:p>
            <a:pPr algn="l" marL="542925" indent="-271462" lvl="1">
              <a:lnSpc>
                <a:spcPts val="4320"/>
              </a:lnSpc>
              <a:buFont typeface="Arial"/>
              <a:buChar char="•"/>
            </a:pPr>
            <a:r>
              <a:rPr lang="en-US" sz="3000" spc="69">
                <a:solidFill>
                  <a:srgbClr val="000000"/>
                </a:solidFill>
                <a:latin typeface="TT Smalls Bold"/>
              </a:rPr>
              <a:t>Modelling</a:t>
            </a:r>
          </a:p>
          <a:p>
            <a:pPr algn="l" marL="542925" indent="-271462" lvl="1">
              <a:lnSpc>
                <a:spcPts val="4320"/>
              </a:lnSpc>
              <a:buFont typeface="Arial"/>
              <a:buChar char="•"/>
            </a:pPr>
            <a:r>
              <a:rPr lang="en-US" sz="3000" spc="69">
                <a:solidFill>
                  <a:srgbClr val="000000"/>
                </a:solidFill>
                <a:latin typeface="TT Smalls Bold"/>
              </a:rPr>
              <a:t>Results</a:t>
            </a:r>
          </a:p>
          <a:p>
            <a:pPr algn="l" marL="542925" indent="-271462" lvl="1">
              <a:lnSpc>
                <a:spcPts val="4320"/>
              </a:lnSpc>
              <a:buFont typeface="Arial"/>
              <a:buChar char="•"/>
            </a:pPr>
            <a:r>
              <a:rPr lang="en-US" sz="3000" spc="69">
                <a:solidFill>
                  <a:srgbClr val="000000"/>
                </a:solidFill>
                <a:latin typeface="TT Smalls Bold"/>
              </a:rPr>
              <a:t>Conclusion and Q&amp;A </a:t>
            </a:r>
          </a:p>
          <a:p>
            <a:pPr algn="l" marL="542925" indent="-271462" lvl="1">
              <a:lnSpc>
                <a:spcPts val="432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3029214"/>
            <a:ext cx="18288000" cy="6158912"/>
            <a:chOff x="0" y="0"/>
            <a:chExt cx="24384000" cy="821188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8211820"/>
            </a:xfrm>
            <a:custGeom>
              <a:avLst/>
              <a:gdLst/>
              <a:ahLst/>
              <a:cxnLst/>
              <a:rect r="r" b="b" t="t" l="l"/>
              <a:pathLst>
                <a:path h="821182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8211820"/>
                  </a:lnTo>
                  <a:lnTo>
                    <a:pt x="0" y="8211820"/>
                  </a:lnTo>
                  <a:close/>
                </a:path>
              </a:pathLst>
            </a:custGeom>
            <a:gradFill rotWithShape="true">
              <a:gsLst>
                <a:gs pos="0">
                  <a:srgbClr val="DFDBD5">
                    <a:alpha val="0"/>
                  </a:srgbClr>
                </a:gs>
                <a:gs pos="100000">
                  <a:srgbClr val="DFDBD5">
                    <a:alpha val="100000"/>
                  </a:srgbClr>
                </a:gs>
              </a:gsLst>
              <a:lin ang="5400000"/>
            </a:gra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0" y="9189720"/>
            <a:ext cx="18288000" cy="1114425"/>
          </a:xfrm>
          <a:custGeom>
            <a:avLst/>
            <a:gdLst/>
            <a:ahLst/>
            <a:cxnLst/>
            <a:rect r="r" b="b" t="t" l="l"/>
            <a:pathLst>
              <a:path h="1114425" w="18288000">
                <a:moveTo>
                  <a:pt x="0" y="0"/>
                </a:moveTo>
                <a:lnTo>
                  <a:pt x="18288000" y="0"/>
                </a:lnTo>
                <a:lnTo>
                  <a:pt x="18288000" y="1114425"/>
                </a:lnTo>
                <a:lnTo>
                  <a:pt x="0" y="11144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538" r="0" b="1537"/>
            </a:stretch>
          </a:blipFill>
        </p:spPr>
      </p:sp>
      <p:sp>
        <p:nvSpPr>
          <p:cNvPr name="AutoShape 6" id="6"/>
          <p:cNvSpPr/>
          <p:nvPr/>
        </p:nvSpPr>
        <p:spPr>
          <a:xfrm rot="3577">
            <a:off x="-9530" y="9192620"/>
            <a:ext cx="18307060" cy="0"/>
          </a:xfrm>
          <a:prstGeom prst="line">
            <a:avLst/>
          </a:prstGeom>
          <a:ln cap="rnd" w="9525">
            <a:solidFill>
              <a:srgbClr val="000001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11323">
            <a:off x="2156992" y="2761107"/>
            <a:ext cx="14458986" cy="0"/>
          </a:xfrm>
          <a:prstGeom prst="line">
            <a:avLst/>
          </a:prstGeom>
          <a:ln cap="rnd" w="28575">
            <a:solidFill>
              <a:srgbClr val="B71E4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2268808" y="1223923"/>
            <a:ext cx="14222032" cy="1510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4"/>
              </a:lnSpc>
            </a:pPr>
            <a:r>
              <a:rPr lang="en-US" sz="4800" spc="111">
                <a:solidFill>
                  <a:srgbClr val="000000"/>
                </a:solidFill>
                <a:latin typeface="TT Smalls Bold"/>
              </a:rPr>
              <a:t>Introduction</a:t>
            </a:r>
          </a:p>
          <a:p>
            <a:pPr algn="ctr">
              <a:lnSpc>
                <a:spcPts val="5184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268808" y="2935968"/>
            <a:ext cx="14222032" cy="5217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</a:p>
          <a:p>
            <a:pPr algn="l" marL="542925" indent="-271462" lvl="1">
              <a:lnSpc>
                <a:spcPts val="4320"/>
              </a:lnSpc>
              <a:buFont typeface="Arial"/>
              <a:buChar char="•"/>
            </a:pPr>
            <a:r>
              <a:rPr lang="en-US" sz="3000" spc="69">
                <a:solidFill>
                  <a:srgbClr val="000000"/>
                </a:solidFill>
                <a:latin typeface="TT Smalls"/>
              </a:rPr>
              <a:t>Key loggers also known as keystroke loggers, may be defined as the recording of the key pressed on a system and saved it to a file, and the that file is accessed by the person using this malware. Key logger can be software or can be hardware.</a:t>
            </a:r>
          </a:p>
          <a:p>
            <a:pPr algn="l" marL="542925" indent="-271462" lvl="1">
              <a:lnSpc>
                <a:spcPts val="4320"/>
              </a:lnSpc>
              <a:buFont typeface="Arial"/>
              <a:buChar char="•"/>
            </a:pPr>
            <a:r>
              <a:rPr lang="en-US" sz="3000" spc="69">
                <a:solidFill>
                  <a:srgbClr val="000000"/>
                </a:solidFill>
                <a:latin typeface="TT Smalls"/>
              </a:rPr>
              <a:t> Working: Mainly key-loggers are used to steal password or confidential details such as bank information etc. 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3029214"/>
            <a:ext cx="18288000" cy="6158912"/>
            <a:chOff x="0" y="0"/>
            <a:chExt cx="24384000" cy="821188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8211820"/>
            </a:xfrm>
            <a:custGeom>
              <a:avLst/>
              <a:gdLst/>
              <a:ahLst/>
              <a:cxnLst/>
              <a:rect r="r" b="b" t="t" l="l"/>
              <a:pathLst>
                <a:path h="821182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8211820"/>
                  </a:lnTo>
                  <a:lnTo>
                    <a:pt x="0" y="8211820"/>
                  </a:lnTo>
                  <a:close/>
                </a:path>
              </a:pathLst>
            </a:custGeom>
            <a:gradFill rotWithShape="true">
              <a:gsLst>
                <a:gs pos="0">
                  <a:srgbClr val="DFDBD5">
                    <a:alpha val="0"/>
                  </a:srgbClr>
                </a:gs>
                <a:gs pos="100000">
                  <a:srgbClr val="DFDBD5">
                    <a:alpha val="100000"/>
                  </a:srgbClr>
                </a:gs>
              </a:gsLst>
              <a:lin ang="5400000"/>
            </a:gra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0" y="9189720"/>
            <a:ext cx="18288000" cy="1114425"/>
          </a:xfrm>
          <a:custGeom>
            <a:avLst/>
            <a:gdLst/>
            <a:ahLst/>
            <a:cxnLst/>
            <a:rect r="r" b="b" t="t" l="l"/>
            <a:pathLst>
              <a:path h="1114425" w="18288000">
                <a:moveTo>
                  <a:pt x="0" y="0"/>
                </a:moveTo>
                <a:lnTo>
                  <a:pt x="18288000" y="0"/>
                </a:lnTo>
                <a:lnTo>
                  <a:pt x="18288000" y="1114425"/>
                </a:lnTo>
                <a:lnTo>
                  <a:pt x="0" y="11144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538" r="0" b="1537"/>
            </a:stretch>
          </a:blipFill>
        </p:spPr>
      </p:sp>
      <p:sp>
        <p:nvSpPr>
          <p:cNvPr name="AutoShape 6" id="6"/>
          <p:cNvSpPr/>
          <p:nvPr/>
        </p:nvSpPr>
        <p:spPr>
          <a:xfrm rot="3577">
            <a:off x="-9530" y="9192620"/>
            <a:ext cx="18307060" cy="0"/>
          </a:xfrm>
          <a:prstGeom prst="line">
            <a:avLst/>
          </a:prstGeom>
          <a:ln cap="rnd" w="9525">
            <a:solidFill>
              <a:srgbClr val="000001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11323">
            <a:off x="2156992" y="2761107"/>
            <a:ext cx="14458986" cy="0"/>
          </a:xfrm>
          <a:prstGeom prst="line">
            <a:avLst/>
          </a:prstGeom>
          <a:ln cap="rnd" w="28575">
            <a:solidFill>
              <a:srgbClr val="B71E4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2268808" y="1223923"/>
            <a:ext cx="14222032" cy="1510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4"/>
              </a:lnSpc>
            </a:pPr>
            <a:r>
              <a:rPr lang="en-US" sz="4800" spc="111">
                <a:solidFill>
                  <a:srgbClr val="000000"/>
                </a:solidFill>
                <a:latin typeface="TT Smalls Bold"/>
              </a:rPr>
              <a:t>Problem Statement</a:t>
            </a:r>
          </a:p>
          <a:p>
            <a:pPr algn="ctr">
              <a:lnSpc>
                <a:spcPts val="5184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268808" y="3002643"/>
            <a:ext cx="14222032" cy="5151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 spc="83">
                <a:solidFill>
                  <a:srgbClr val="000000"/>
                </a:solidFill>
                <a:latin typeface="TT Smalls"/>
              </a:rPr>
              <a:t>Keyloggers are a significant threat to cybersecurity, leading to unauthorized access to sensitive information , identity theft, and financial fraud.</a:t>
            </a:r>
          </a:p>
          <a:p>
            <a:pPr algn="l" marL="651510" indent="-325755" lvl="1">
              <a:lnSpc>
                <a:spcPts val="5184"/>
              </a:lnSpc>
            </a:pP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 spc="83">
                <a:solidFill>
                  <a:srgbClr val="000000"/>
                </a:solidFill>
                <a:latin typeface="TT Smalls"/>
              </a:rPr>
              <a:t>Affects individuals, businesses, and organizations by compromising data privacy and security. </a:t>
            </a:r>
          </a:p>
          <a:p>
            <a:pPr algn="l" marL="651510" indent="-325755" lvl="1">
              <a:lnSpc>
                <a:spcPts val="5184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3029214"/>
            <a:ext cx="18288000" cy="6158912"/>
            <a:chOff x="0" y="0"/>
            <a:chExt cx="24384000" cy="821188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8211820"/>
            </a:xfrm>
            <a:custGeom>
              <a:avLst/>
              <a:gdLst/>
              <a:ahLst/>
              <a:cxnLst/>
              <a:rect r="r" b="b" t="t" l="l"/>
              <a:pathLst>
                <a:path h="821182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8211820"/>
                  </a:lnTo>
                  <a:lnTo>
                    <a:pt x="0" y="8211820"/>
                  </a:lnTo>
                  <a:close/>
                </a:path>
              </a:pathLst>
            </a:custGeom>
            <a:gradFill rotWithShape="true">
              <a:gsLst>
                <a:gs pos="0">
                  <a:srgbClr val="DFDBD5">
                    <a:alpha val="0"/>
                  </a:srgbClr>
                </a:gs>
                <a:gs pos="100000">
                  <a:srgbClr val="DFDBD5">
                    <a:alpha val="100000"/>
                  </a:srgbClr>
                </a:gs>
              </a:gsLst>
              <a:lin ang="5400000"/>
            </a:gra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0" y="9189720"/>
            <a:ext cx="18288000" cy="1114425"/>
          </a:xfrm>
          <a:custGeom>
            <a:avLst/>
            <a:gdLst/>
            <a:ahLst/>
            <a:cxnLst/>
            <a:rect r="r" b="b" t="t" l="l"/>
            <a:pathLst>
              <a:path h="1114425" w="18288000">
                <a:moveTo>
                  <a:pt x="0" y="0"/>
                </a:moveTo>
                <a:lnTo>
                  <a:pt x="18288000" y="0"/>
                </a:lnTo>
                <a:lnTo>
                  <a:pt x="18288000" y="1114425"/>
                </a:lnTo>
                <a:lnTo>
                  <a:pt x="0" y="11144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538" r="0" b="1537"/>
            </a:stretch>
          </a:blipFill>
        </p:spPr>
      </p:sp>
      <p:sp>
        <p:nvSpPr>
          <p:cNvPr name="AutoShape 6" id="6"/>
          <p:cNvSpPr/>
          <p:nvPr/>
        </p:nvSpPr>
        <p:spPr>
          <a:xfrm rot="3577">
            <a:off x="-9530" y="9192620"/>
            <a:ext cx="18307060" cy="0"/>
          </a:xfrm>
          <a:prstGeom prst="line">
            <a:avLst/>
          </a:prstGeom>
          <a:ln cap="rnd" w="9525">
            <a:solidFill>
              <a:srgbClr val="000001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11323">
            <a:off x="2156992" y="2761107"/>
            <a:ext cx="14458986" cy="0"/>
          </a:xfrm>
          <a:prstGeom prst="line">
            <a:avLst/>
          </a:prstGeom>
          <a:ln cap="rnd" w="28575">
            <a:solidFill>
              <a:srgbClr val="B71E4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2268808" y="1223923"/>
            <a:ext cx="14222032" cy="1510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4"/>
              </a:lnSpc>
            </a:pPr>
            <a:r>
              <a:rPr lang="en-US" sz="4800" spc="111">
                <a:solidFill>
                  <a:srgbClr val="000000"/>
                </a:solidFill>
                <a:latin typeface="TT Smalls Bold"/>
              </a:rPr>
              <a:t>Project Overview</a:t>
            </a:r>
          </a:p>
          <a:p>
            <a:pPr algn="ctr">
              <a:lnSpc>
                <a:spcPts val="5184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268808" y="2983593"/>
            <a:ext cx="14222032" cy="5170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8680" indent="-434340" lvl="1">
              <a:lnSpc>
                <a:spcPts val="5759"/>
              </a:lnSpc>
              <a:buFont typeface="Arial"/>
              <a:buChar char="•"/>
            </a:pPr>
            <a:r>
              <a:rPr lang="en-US" sz="4800" spc="111">
                <a:solidFill>
                  <a:srgbClr val="000000"/>
                </a:solidFill>
                <a:latin typeface="TT Smalls"/>
              </a:rPr>
              <a:t>Develop a comprehensive understanding of keyloggers, their types, how they work, and effective security measures to prevent keylogging attacks.</a:t>
            </a:r>
          </a:p>
          <a:p>
            <a:pPr algn="l" marL="868680" indent="-434340" lvl="1">
              <a:lnSpc>
                <a:spcPts val="6912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3029214"/>
            <a:ext cx="18288000" cy="6158912"/>
            <a:chOff x="0" y="0"/>
            <a:chExt cx="24384000" cy="821188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8211820"/>
            </a:xfrm>
            <a:custGeom>
              <a:avLst/>
              <a:gdLst/>
              <a:ahLst/>
              <a:cxnLst/>
              <a:rect r="r" b="b" t="t" l="l"/>
              <a:pathLst>
                <a:path h="821182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8211820"/>
                  </a:lnTo>
                  <a:lnTo>
                    <a:pt x="0" y="8211820"/>
                  </a:lnTo>
                  <a:close/>
                </a:path>
              </a:pathLst>
            </a:custGeom>
            <a:gradFill rotWithShape="true">
              <a:gsLst>
                <a:gs pos="0">
                  <a:srgbClr val="DFDBD5">
                    <a:alpha val="0"/>
                  </a:srgbClr>
                </a:gs>
                <a:gs pos="100000">
                  <a:srgbClr val="DFDBD5">
                    <a:alpha val="100000"/>
                  </a:srgbClr>
                </a:gs>
              </a:gsLst>
              <a:lin ang="5400000"/>
            </a:gra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0" y="9189720"/>
            <a:ext cx="18288000" cy="1114425"/>
          </a:xfrm>
          <a:custGeom>
            <a:avLst/>
            <a:gdLst/>
            <a:ahLst/>
            <a:cxnLst/>
            <a:rect r="r" b="b" t="t" l="l"/>
            <a:pathLst>
              <a:path h="1114425" w="18288000">
                <a:moveTo>
                  <a:pt x="0" y="0"/>
                </a:moveTo>
                <a:lnTo>
                  <a:pt x="18288000" y="0"/>
                </a:lnTo>
                <a:lnTo>
                  <a:pt x="18288000" y="1114425"/>
                </a:lnTo>
                <a:lnTo>
                  <a:pt x="0" y="11144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538" r="0" b="1537"/>
            </a:stretch>
          </a:blipFill>
        </p:spPr>
      </p:sp>
      <p:sp>
        <p:nvSpPr>
          <p:cNvPr name="AutoShape 6" id="6"/>
          <p:cNvSpPr/>
          <p:nvPr/>
        </p:nvSpPr>
        <p:spPr>
          <a:xfrm rot="3577">
            <a:off x="-9530" y="9192620"/>
            <a:ext cx="18307060" cy="0"/>
          </a:xfrm>
          <a:prstGeom prst="line">
            <a:avLst/>
          </a:prstGeom>
          <a:ln cap="rnd" w="9525">
            <a:solidFill>
              <a:srgbClr val="000001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11323">
            <a:off x="2156992" y="2761107"/>
            <a:ext cx="14458986" cy="0"/>
          </a:xfrm>
          <a:prstGeom prst="line">
            <a:avLst/>
          </a:prstGeom>
          <a:ln cap="rnd" w="28575">
            <a:solidFill>
              <a:srgbClr val="B71E4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2268808" y="1223923"/>
            <a:ext cx="14222032" cy="1510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4"/>
              </a:lnSpc>
            </a:pPr>
            <a:r>
              <a:rPr lang="en-US" sz="4800" spc="111">
                <a:solidFill>
                  <a:srgbClr val="000000"/>
                </a:solidFill>
                <a:latin typeface="TT Smalls Bold"/>
              </a:rPr>
              <a:t>WHO ARE THE End Users?</a:t>
            </a:r>
          </a:p>
          <a:p>
            <a:pPr algn="ctr">
              <a:lnSpc>
                <a:spcPts val="5184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268808" y="2888343"/>
            <a:ext cx="14222032" cy="5265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095" indent="-380048" lvl="1">
              <a:lnSpc>
                <a:spcPts val="6048"/>
              </a:lnSpc>
              <a:buFont typeface="Arial"/>
              <a:buChar char="•"/>
            </a:pPr>
            <a:r>
              <a:rPr lang="en-US" sz="4200" spc="97">
                <a:solidFill>
                  <a:srgbClr val="000000"/>
                </a:solidFill>
                <a:latin typeface="TT Smalls"/>
              </a:rPr>
              <a:t>End users are the individuals within an organization who interact with various digital platforms, applications, and devices daily. They are often the first line of defense against cyber threats.</a:t>
            </a:r>
          </a:p>
          <a:p>
            <a:pPr algn="l" marL="760095" indent="-380048" lvl="1">
              <a:lnSpc>
                <a:spcPts val="6048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3029214"/>
            <a:ext cx="18288000" cy="6158912"/>
            <a:chOff x="0" y="0"/>
            <a:chExt cx="24384000" cy="821188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8211820"/>
            </a:xfrm>
            <a:custGeom>
              <a:avLst/>
              <a:gdLst/>
              <a:ahLst/>
              <a:cxnLst/>
              <a:rect r="r" b="b" t="t" l="l"/>
              <a:pathLst>
                <a:path h="821182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8211820"/>
                  </a:lnTo>
                  <a:lnTo>
                    <a:pt x="0" y="8211820"/>
                  </a:lnTo>
                  <a:close/>
                </a:path>
              </a:pathLst>
            </a:custGeom>
            <a:gradFill rotWithShape="true">
              <a:gsLst>
                <a:gs pos="0">
                  <a:srgbClr val="DFDBD5">
                    <a:alpha val="0"/>
                  </a:srgbClr>
                </a:gs>
                <a:gs pos="100000">
                  <a:srgbClr val="DFDBD5">
                    <a:alpha val="100000"/>
                  </a:srgbClr>
                </a:gs>
              </a:gsLst>
              <a:lin ang="5400000"/>
            </a:gra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0" y="9189720"/>
            <a:ext cx="18288000" cy="1114425"/>
          </a:xfrm>
          <a:custGeom>
            <a:avLst/>
            <a:gdLst/>
            <a:ahLst/>
            <a:cxnLst/>
            <a:rect r="r" b="b" t="t" l="l"/>
            <a:pathLst>
              <a:path h="1114425" w="18288000">
                <a:moveTo>
                  <a:pt x="0" y="0"/>
                </a:moveTo>
                <a:lnTo>
                  <a:pt x="18288000" y="0"/>
                </a:lnTo>
                <a:lnTo>
                  <a:pt x="18288000" y="1114425"/>
                </a:lnTo>
                <a:lnTo>
                  <a:pt x="0" y="11144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538" r="0" b="1537"/>
            </a:stretch>
          </a:blipFill>
        </p:spPr>
      </p:sp>
      <p:sp>
        <p:nvSpPr>
          <p:cNvPr name="AutoShape 6" id="6"/>
          <p:cNvSpPr/>
          <p:nvPr/>
        </p:nvSpPr>
        <p:spPr>
          <a:xfrm rot="3577">
            <a:off x="-9530" y="9192620"/>
            <a:ext cx="18307060" cy="0"/>
          </a:xfrm>
          <a:prstGeom prst="line">
            <a:avLst/>
          </a:prstGeom>
          <a:ln cap="rnd" w="9525">
            <a:solidFill>
              <a:srgbClr val="000001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11323">
            <a:off x="2156992" y="2761107"/>
            <a:ext cx="14458986" cy="0"/>
          </a:xfrm>
          <a:prstGeom prst="line">
            <a:avLst/>
          </a:prstGeom>
          <a:ln cap="rnd" w="28575">
            <a:solidFill>
              <a:srgbClr val="B71E4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2268808" y="1223923"/>
            <a:ext cx="14222032" cy="1510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4"/>
              </a:lnSpc>
            </a:pPr>
            <a:r>
              <a:rPr lang="en-US" sz="4800" spc="111">
                <a:solidFill>
                  <a:srgbClr val="000000"/>
                </a:solidFill>
                <a:latin typeface="TT Smalls Bold"/>
              </a:rPr>
              <a:t>Solution and Value Proposition</a:t>
            </a:r>
          </a:p>
          <a:p>
            <a:pPr algn="ctr">
              <a:lnSpc>
                <a:spcPts val="5184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268808" y="3031218"/>
            <a:ext cx="14222032" cy="5122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4340" indent="-217170" lvl="1">
              <a:lnSpc>
                <a:spcPts val="2764"/>
              </a:lnSpc>
              <a:buAutoNum type="arabicPeriod" startAt="1"/>
            </a:pPr>
            <a:r>
              <a:rPr lang="en-US" sz="2400" spc="55">
                <a:solidFill>
                  <a:srgbClr val="000000"/>
                </a:solidFill>
                <a:latin typeface="TT Smalls"/>
              </a:rPr>
              <a:t>Anti-Key-logger – As the name suggest these are the software which are anti / against key loggers and main task is to detect key-logger from a computer system.</a:t>
            </a:r>
          </a:p>
          <a:p>
            <a:pPr algn="l" marL="434340" indent="-217170" lvl="1">
              <a:lnSpc>
                <a:spcPts val="2764"/>
              </a:lnSpc>
              <a:buAutoNum type="arabicPeriod" startAt="1"/>
            </a:pPr>
            <a:r>
              <a:rPr lang="en-US" sz="2400" spc="55">
                <a:solidFill>
                  <a:srgbClr val="000000"/>
                </a:solidFill>
                <a:latin typeface="TT Smalls"/>
              </a:rPr>
              <a:t>Anti-Virus – Many anti-virus software also detect key loggers and delete them from the computer system. These are software anti-software so these can not get rid from the hardware key-loggers.</a:t>
            </a:r>
          </a:p>
          <a:p>
            <a:pPr algn="l" marL="434340" indent="-217170" lvl="1">
              <a:lnSpc>
                <a:spcPts val="2764"/>
              </a:lnSpc>
              <a:buAutoNum type="arabicPeriod" startAt="1"/>
            </a:pPr>
            <a:r>
              <a:rPr lang="en-US" sz="2400" spc="55">
                <a:solidFill>
                  <a:srgbClr val="000000"/>
                </a:solidFill>
                <a:latin typeface="TT Smalls"/>
              </a:rPr>
              <a:t>Automatic form filler – This technique can be used by the user to not fill forms on regular bases instead use automatic form filler which will give a shield against key-loggers as keys will not be pressed .</a:t>
            </a:r>
          </a:p>
          <a:p>
            <a:pPr algn="l" marL="434340" indent="-217170" lvl="1">
              <a:lnSpc>
                <a:spcPts val="2764"/>
              </a:lnSpc>
              <a:buAutoNum type="arabicPeriod" startAt="1"/>
            </a:pPr>
            <a:r>
              <a:rPr lang="en-US" sz="2400" spc="55">
                <a:solidFill>
                  <a:srgbClr val="000000"/>
                </a:solidFill>
                <a:latin typeface="TT Smalls"/>
              </a:rPr>
              <a:t>One-Time-Passwords – Using OTP’s as password may be safe as every time we login we have to use a new password.</a:t>
            </a:r>
          </a:p>
          <a:p>
            <a:pPr algn="l" marL="434340" indent="-217170" lvl="1">
              <a:lnSpc>
                <a:spcPts val="2764"/>
              </a:lnSpc>
              <a:buAutoNum type="arabicPeriod" startAt="1"/>
            </a:pPr>
            <a:r>
              <a:rPr lang="en-US" sz="2400" spc="55">
                <a:solidFill>
                  <a:srgbClr val="000000"/>
                </a:solidFill>
                <a:latin typeface="TT Smalls"/>
              </a:rPr>
              <a:t>Patterns or mouse-recognition – On android devices used pattern as a password of applications and on PC use mouse recognition, mouse program uses mouse gestures instead of stylus.</a:t>
            </a:r>
          </a:p>
          <a:p>
            <a:pPr algn="l" marL="434340" indent="-217170" lvl="1">
              <a:lnSpc>
                <a:spcPts val="2764"/>
              </a:lnSpc>
              <a:buAutoNum type="arabicPeriod" startAt="1"/>
            </a:pPr>
            <a:r>
              <a:rPr lang="en-US" sz="2400" spc="55">
                <a:solidFill>
                  <a:srgbClr val="000000"/>
                </a:solidFill>
                <a:latin typeface="TT Smalls"/>
              </a:rPr>
              <a:t>Voice to Text Converter – This software helps to prevent Keylogging which targets a specific part of our keyboard.</a:t>
            </a:r>
          </a:p>
          <a:p>
            <a:pPr algn="l" marL="434340" indent="-217170" lvl="1">
              <a:lnSpc>
                <a:spcPts val="2764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3029214"/>
            <a:ext cx="18288000" cy="6158912"/>
            <a:chOff x="0" y="0"/>
            <a:chExt cx="24384000" cy="821188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8211820"/>
            </a:xfrm>
            <a:custGeom>
              <a:avLst/>
              <a:gdLst/>
              <a:ahLst/>
              <a:cxnLst/>
              <a:rect r="r" b="b" t="t" l="l"/>
              <a:pathLst>
                <a:path h="821182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8211820"/>
                  </a:lnTo>
                  <a:lnTo>
                    <a:pt x="0" y="8211820"/>
                  </a:lnTo>
                  <a:close/>
                </a:path>
              </a:pathLst>
            </a:custGeom>
            <a:gradFill rotWithShape="true">
              <a:gsLst>
                <a:gs pos="0">
                  <a:srgbClr val="DFDBD5">
                    <a:alpha val="0"/>
                  </a:srgbClr>
                </a:gs>
                <a:gs pos="100000">
                  <a:srgbClr val="DFDBD5">
                    <a:alpha val="100000"/>
                  </a:srgbClr>
                </a:gs>
              </a:gsLst>
              <a:lin ang="5400000"/>
            </a:gra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0" y="9189720"/>
            <a:ext cx="18288000" cy="1114425"/>
          </a:xfrm>
          <a:custGeom>
            <a:avLst/>
            <a:gdLst/>
            <a:ahLst/>
            <a:cxnLst/>
            <a:rect r="r" b="b" t="t" l="l"/>
            <a:pathLst>
              <a:path h="1114425" w="18288000">
                <a:moveTo>
                  <a:pt x="0" y="0"/>
                </a:moveTo>
                <a:lnTo>
                  <a:pt x="18288000" y="0"/>
                </a:lnTo>
                <a:lnTo>
                  <a:pt x="18288000" y="1114425"/>
                </a:lnTo>
                <a:lnTo>
                  <a:pt x="0" y="11144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538" r="0" b="1537"/>
            </a:stretch>
          </a:blipFill>
        </p:spPr>
      </p:sp>
      <p:sp>
        <p:nvSpPr>
          <p:cNvPr name="AutoShape 6" id="6"/>
          <p:cNvSpPr/>
          <p:nvPr/>
        </p:nvSpPr>
        <p:spPr>
          <a:xfrm rot="3577">
            <a:off x="-9530" y="9192620"/>
            <a:ext cx="18307060" cy="0"/>
          </a:xfrm>
          <a:prstGeom prst="line">
            <a:avLst/>
          </a:prstGeom>
          <a:ln cap="rnd" w="9525">
            <a:solidFill>
              <a:srgbClr val="000001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11323">
            <a:off x="2156992" y="2761107"/>
            <a:ext cx="14458986" cy="0"/>
          </a:xfrm>
          <a:prstGeom prst="line">
            <a:avLst/>
          </a:prstGeom>
          <a:ln cap="rnd" w="28575">
            <a:solidFill>
              <a:srgbClr val="B71E4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2268808" y="1223923"/>
            <a:ext cx="14222032" cy="1510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4"/>
              </a:lnSpc>
            </a:pPr>
            <a:r>
              <a:rPr lang="en-US" sz="4800" spc="111">
                <a:solidFill>
                  <a:srgbClr val="000000"/>
                </a:solidFill>
                <a:latin typeface="TT Smalls Bold"/>
              </a:rPr>
              <a:t>The "Wow" Factor in Our Solution</a:t>
            </a:r>
          </a:p>
          <a:p>
            <a:pPr algn="ctr">
              <a:lnSpc>
                <a:spcPts val="5184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268808" y="3002643"/>
            <a:ext cx="14222032" cy="5151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2925" indent="-271462" lvl="1">
              <a:lnSpc>
                <a:spcPts val="3600"/>
              </a:lnSpc>
              <a:buFont typeface="Arial"/>
              <a:buChar char="•"/>
            </a:pPr>
            <a:r>
              <a:rPr lang="en-US" sz="3000" spc="69">
                <a:solidFill>
                  <a:srgbClr val="000000"/>
                </a:solidFill>
                <a:latin typeface="TT Smalls Bold"/>
              </a:rPr>
              <a:t>Innovative Approach:</a:t>
            </a:r>
            <a:r>
              <a:rPr lang="en-US" sz="3000" spc="69">
                <a:solidFill>
                  <a:srgbClr val="000000"/>
                </a:solidFill>
                <a:latin typeface="TT Smalls"/>
              </a:rPr>
              <a:t> Combining technical measures with user education for comprehensive protection.</a:t>
            </a:r>
          </a:p>
          <a:p>
            <a:pPr algn="l" marL="542925" indent="-271462" lvl="1">
              <a:lnSpc>
                <a:spcPts val="3600"/>
              </a:lnSpc>
            </a:pPr>
          </a:p>
          <a:p>
            <a:pPr algn="l" marL="542925" indent="-271462" lvl="1">
              <a:lnSpc>
                <a:spcPts val="3600"/>
              </a:lnSpc>
              <a:buFont typeface="Arial"/>
              <a:buChar char="•"/>
            </a:pPr>
            <a:r>
              <a:rPr lang="en-US" sz="3000" spc="69">
                <a:solidFill>
                  <a:srgbClr val="000000"/>
                </a:solidFill>
                <a:latin typeface="TT Smalls Bold"/>
              </a:rPr>
              <a:t>Demonstration:</a:t>
            </a:r>
            <a:r>
              <a:rPr lang="en-US" sz="3000" spc="69">
                <a:solidFill>
                  <a:srgbClr val="000000"/>
                </a:solidFill>
                <a:latin typeface="TT Smalls"/>
              </a:rPr>
              <a:t> Real-time demonstration of a simple keylogger to illustrate the threat and the effectiveness of security measures.</a:t>
            </a:r>
          </a:p>
          <a:p>
            <a:pPr algn="l" marL="542925" indent="-271462" lvl="1">
              <a:lnSpc>
                <a:spcPts val="3600"/>
              </a:lnSpc>
            </a:pPr>
          </a:p>
          <a:p>
            <a:pPr algn="l" marL="542925" indent="-271462" lvl="1">
              <a:lnSpc>
                <a:spcPts val="3600"/>
              </a:lnSpc>
              <a:buFont typeface="Arial"/>
              <a:buChar char="•"/>
            </a:pPr>
            <a:r>
              <a:rPr lang="en-US" sz="3000" spc="69">
                <a:solidFill>
                  <a:srgbClr val="000000"/>
                </a:solidFill>
                <a:latin typeface="TT Smalls Bold"/>
              </a:rPr>
              <a:t>Impact:</a:t>
            </a:r>
            <a:r>
              <a:rPr lang="en-US" sz="3000" spc="69">
                <a:solidFill>
                  <a:srgbClr val="000000"/>
                </a:solidFill>
                <a:latin typeface="TT Smalls"/>
              </a:rPr>
              <a:t> Significant reduction in the likelihood of keylogging attacks through proactive measures. </a:t>
            </a:r>
          </a:p>
          <a:p>
            <a:pPr algn="l" marL="542925" indent="-271462" lvl="1">
              <a:lnSpc>
                <a:spcPts val="432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DAGIrENrV8E</dc:identifier>
  <dcterms:modified xsi:type="dcterms:W3CDTF">2011-08-01T06:04:30Z</dcterms:modified>
  <cp:revision>1</cp:revision>
  <dc:title>project-keylogger and secuity(GNANESWARI).pptx</dc:title>
</cp:coreProperties>
</file>