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3" r:id="rId2"/>
  </p:sldMasterIdLst>
  <p:notesMasterIdLst>
    <p:notesMasterId r:id="rId57"/>
  </p:notesMasterIdLst>
  <p:sldIdLst>
    <p:sldId id="559" r:id="rId3"/>
    <p:sldId id="594" r:id="rId4"/>
    <p:sldId id="681" r:id="rId5"/>
    <p:sldId id="682" r:id="rId6"/>
    <p:sldId id="687" r:id="rId7"/>
    <p:sldId id="735" r:id="rId8"/>
    <p:sldId id="736" r:id="rId9"/>
    <p:sldId id="685" r:id="rId10"/>
    <p:sldId id="686" r:id="rId11"/>
    <p:sldId id="732" r:id="rId12"/>
    <p:sldId id="733" r:id="rId13"/>
    <p:sldId id="734" r:id="rId14"/>
    <p:sldId id="692" r:id="rId15"/>
    <p:sldId id="689" r:id="rId16"/>
    <p:sldId id="694" r:id="rId17"/>
    <p:sldId id="693" r:id="rId18"/>
    <p:sldId id="695" r:id="rId19"/>
    <p:sldId id="696" r:id="rId20"/>
    <p:sldId id="697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14" r:id="rId38"/>
    <p:sldId id="715" r:id="rId39"/>
    <p:sldId id="716" r:id="rId40"/>
    <p:sldId id="717" r:id="rId41"/>
    <p:sldId id="718" r:id="rId42"/>
    <p:sldId id="719" r:id="rId43"/>
    <p:sldId id="720" r:id="rId44"/>
    <p:sldId id="721" r:id="rId45"/>
    <p:sldId id="722" r:id="rId46"/>
    <p:sldId id="723" r:id="rId47"/>
    <p:sldId id="724" r:id="rId48"/>
    <p:sldId id="725" r:id="rId49"/>
    <p:sldId id="726" r:id="rId50"/>
    <p:sldId id="727" r:id="rId51"/>
    <p:sldId id="728" r:id="rId52"/>
    <p:sldId id="729" r:id="rId53"/>
    <p:sldId id="730" r:id="rId54"/>
    <p:sldId id="731" r:id="rId55"/>
    <p:sldId id="680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A7A"/>
    <a:srgbClr val="B3A5C7"/>
    <a:srgbClr val="982AAC"/>
    <a:srgbClr val="203864"/>
    <a:srgbClr val="C0CFEA"/>
    <a:srgbClr val="FFCCCC"/>
    <a:srgbClr val="FF9966"/>
    <a:srgbClr val="6A1A25"/>
    <a:srgbClr val="F7C5A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3" autoAdjust="0"/>
    <p:restoredTop sz="94643" autoAdjust="0"/>
  </p:normalViewPr>
  <p:slideViewPr>
    <p:cSldViewPr snapToGrid="0" snapToObjects="1">
      <p:cViewPr varScale="1">
        <p:scale>
          <a:sx n="73" d="100"/>
          <a:sy n="73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87AA62-239F-4507-8A34-D21423418811}" type="datetimeFigureOut">
              <a:rPr lang="en-US" altLang="en-US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44FA16-A49C-4AD9-BA39-057F38E508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267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81B3EE2-D224-4390-96D4-1DCA892407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0D0355-B40F-4509-B302-FFEE148C43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80B62C70-A9C4-4676-B366-A335F5527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AD712-EC71-41B6-8B0F-F0A1B70AE6C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F3F1-B5B0-419D-94FB-48A5E8F7C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CC3246-CDD5-41CD-8F4D-5D34E24CEBFD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01-Dec-22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10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12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12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13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14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15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16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17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18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19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itchFamily="34" charset="0"/>
              </a:rPr>
              <a:pPr/>
              <a:t>2</a:t>
            </a:fld>
            <a:endParaRPr lang="en-US" alt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13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20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22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23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24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25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26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27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28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29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30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32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33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34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35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36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37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38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39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40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42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43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44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45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46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47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48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49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5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50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51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52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53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256CA0-208C-4CFA-AE53-80B6402AFBFF}" type="slidenum">
              <a:rPr lang="en-US" altLang="en-US" smtClean="0">
                <a:latin typeface="Verdana" pitchFamily="34" charset="0"/>
              </a:rPr>
              <a:pPr/>
              <a:t>54</a:t>
            </a:fld>
            <a:endParaRPr lang="en-US" alt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5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6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2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7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9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8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D367B41-9465-4372-960C-9A96EB345FAF}" type="slidenum">
              <a:rPr lang="en-US" altLang="en-US" smtClean="0">
                <a:latin typeface="Verdana" panose="020B0604030504040204" pitchFamily="34" charset="0"/>
              </a:rPr>
              <a:pPr/>
              <a:t>9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681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648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DE33FB-94E0-45A4-92C7-6A03E5D9F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98" y="202539"/>
            <a:ext cx="1310270" cy="12800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8C76D4-AF9A-4909-915F-E7077EA2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43" y="6444270"/>
            <a:ext cx="14287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A793078C-AA0E-4780-B213-7A733AE63ABE}" type="datetime1">
              <a:rPr lang="en-IN" altLang="en-US" smtClean="0"/>
              <a:pPr>
                <a:defRPr/>
              </a:pPr>
              <a:t>01-12-2022</a:t>
            </a:fld>
            <a:endParaRPr lang="en-US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458141-0AB8-4F5E-AE26-5DD7F763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087" y="6444270"/>
            <a:ext cx="47038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96E0A-2D61-4654-9B75-2FC8323AF0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4303" y="6417894"/>
            <a:ext cx="7095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Department of Computer Science and Engineering</a:t>
            </a:r>
            <a:endParaRPr lang="en-US" altLang="en-US" sz="12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8CC070-4230-438B-A979-BCFF29AAB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98" y="202539"/>
            <a:ext cx="1310270" cy="128003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00D0245-B599-425F-9CC0-2C67FF32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43" y="6444270"/>
            <a:ext cx="14287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A793078C-AA0E-4780-B213-7A733AE63ABE}" type="datetime1">
              <a:rPr lang="en-IN" altLang="en-US" smtClean="0"/>
              <a:pPr>
                <a:defRPr/>
              </a:pPr>
              <a:t>01-12-2022</a:t>
            </a:fld>
            <a:endParaRPr lang="en-US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B8E7DD-3B0D-4A84-B663-8D16A486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087" y="6444270"/>
            <a:ext cx="47038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395C4-EFB6-4647-841F-2CD22DC00C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4303" y="6417894"/>
            <a:ext cx="7095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Department of Computer Science and Engineering</a:t>
            </a:r>
            <a:endParaRPr lang="en-US" altLang="en-US" sz="12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C009FE-AE25-4EFF-95A7-4ABFB6E6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43" y="6444270"/>
            <a:ext cx="14287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A793078C-AA0E-4780-B213-7A733AE63ABE}" type="datetime1">
              <a:rPr lang="en-IN" altLang="en-US" smtClean="0"/>
              <a:pPr>
                <a:defRPr/>
              </a:pPr>
              <a:t>01-12-2022</a:t>
            </a:fld>
            <a:endParaRPr lang="en-US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C64F404-1875-44A7-B9F2-D1CF923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087" y="6444270"/>
            <a:ext cx="47038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3C066-BC40-48F0-B5FC-562739A067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4303" y="6417894"/>
            <a:ext cx="7095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Department of Computer Science and Engineering</a:t>
            </a:r>
            <a:endParaRPr lang="en-US" altLang="en-US" sz="12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408CE03-4A50-4690-B917-B0FC33A9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2E94-82B7-42A9-8AEC-CDF4158F6EBE}" type="datetime1">
              <a:rPr lang="en-US"/>
              <a:pPr>
                <a:defRPr/>
              </a:pPr>
              <a:t>01-Dec-22</a:t>
            </a:fld>
            <a:endParaRPr lang="en-IN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CECB2C5-A0ED-4E34-B292-3070DF0DB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717D4-1F82-43BC-B5BF-DAC382C4D09F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354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2F0D4-82C4-41C4-9974-5A0DF089AA2D}"/>
              </a:ext>
            </a:extLst>
          </p:cNvPr>
          <p:cNvSpPr/>
          <p:nvPr userDrawn="1"/>
        </p:nvSpPr>
        <p:spPr>
          <a:xfrm>
            <a:off x="0" y="0"/>
            <a:ext cx="9144000" cy="128746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200" b="1" dirty="0">
                <a:solidFill>
                  <a:prstClr val="white"/>
                </a:solidFill>
                <a:cs typeface="Arial" pitchFamily="34" charset="0"/>
              </a:rPr>
              <a:t> </a:t>
            </a:r>
            <a:endParaRPr lang="en-US" sz="1400" i="1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8F65A-94C8-4369-BDAD-67D8A309FE2A}"/>
              </a:ext>
            </a:extLst>
          </p:cNvPr>
          <p:cNvCxnSpPr/>
          <p:nvPr userDrawn="1"/>
        </p:nvCxnSpPr>
        <p:spPr>
          <a:xfrm>
            <a:off x="-3175" y="1295400"/>
            <a:ext cx="9144000" cy="0"/>
          </a:xfrm>
          <a:prstGeom prst="line">
            <a:avLst/>
          </a:prstGeom>
          <a:ln w="1206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BA3239-01E7-495D-A263-1B378D54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421D0-A509-431B-A81D-F20498817FD7}" type="datetime1">
              <a:rPr lang="en-US"/>
              <a:pPr>
                <a:defRPr/>
              </a:pPr>
              <a:t>01-Dec-22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C6BA7-E598-49C9-AEEB-F287C6120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172B2-C1C8-41FD-9130-0D27AA9631C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682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71A51B-CBB5-4BE1-B957-5551D002B4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5825" y="746125"/>
            <a:ext cx="8258175" cy="168275"/>
          </a:xfrm>
          <a:prstGeom prst="rect">
            <a:avLst/>
          </a:prstGeom>
          <a:solidFill>
            <a:srgbClr val="5B9BD5"/>
          </a:solidFill>
          <a:ln w="127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B9B7DE-B303-46CB-A9B1-3368E8656E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41363"/>
            <a:ext cx="742950" cy="173037"/>
          </a:xfrm>
          <a:prstGeom prst="rect">
            <a:avLst/>
          </a:prstGeom>
          <a:solidFill>
            <a:srgbClr val="ED7D31"/>
          </a:solidFill>
          <a:ln w="127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5" descr="siddhart.tif">
            <a:extLst>
              <a:ext uri="{FF2B5EF4-FFF2-40B4-BE49-F238E27FC236}">
                <a16:creationId xmlns:a16="http://schemas.microsoft.com/office/drawing/2014/main" id="{3A6D7C83-DB4E-4602-8B25-3980B10CD4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446838"/>
            <a:ext cx="3063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D9D29-E954-4E67-9C43-39995EC5F6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5200" y="6519863"/>
            <a:ext cx="182880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" dirty="0">
                <a:solidFill>
                  <a:srgbClr val="7F7F7F"/>
                </a:solidFill>
              </a:rPr>
              <a:t>Dept. of CSE</a:t>
            </a:r>
          </a:p>
          <a:p>
            <a:pPr>
              <a:defRPr/>
            </a:pPr>
            <a:r>
              <a:rPr lang="en-US" altLang="en-US" sz="800" dirty="0">
                <a:solidFill>
                  <a:srgbClr val="7F7F7F"/>
                </a:solidFill>
              </a:rPr>
              <a:t>VR Siddhartha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17674737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65190-8933-4A15-8820-DAF195CF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780E34-07B1-4ADF-A525-CE4A9B717355}" type="datetime1">
              <a:rPr lang="en-US"/>
              <a:pPr>
                <a:defRPr/>
              </a:pPr>
              <a:t>01-Dec-22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3154C-49E3-4D4B-989E-22601BED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06A9-7D71-48D6-99B0-697220D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7F0541A-4FE7-4539-B433-0F7C009A35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62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ound Same Side Corner Rectangle 9">
            <a:extLst>
              <a:ext uri="{FF2B5EF4-FFF2-40B4-BE49-F238E27FC236}">
                <a16:creationId xmlns:a16="http://schemas.microsoft.com/office/drawing/2014/main" id="{E9AA35F6-2C22-49D6-9A45-0686B491CB2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389418" y="-2856765"/>
            <a:ext cx="612564" cy="7391400"/>
          </a:xfrm>
          <a:custGeom>
            <a:avLst/>
            <a:gdLst>
              <a:gd name="T0" fmla="*/ 2362200 w 2362200"/>
              <a:gd name="T1" fmla="*/ 3695700 h 7391400"/>
              <a:gd name="T2" fmla="*/ 1181100 w 2362200"/>
              <a:gd name="T3" fmla="*/ 7391400 h 7391400"/>
              <a:gd name="T4" fmla="*/ 0 w 2362200"/>
              <a:gd name="T5" fmla="*/ 3695700 h 7391400"/>
              <a:gd name="T6" fmla="*/ 1181100 w 2362200"/>
              <a:gd name="T7" fmla="*/ 0 h 7391400"/>
              <a:gd name="T8" fmla="*/ 0 60000 65536"/>
              <a:gd name="T9" fmla="*/ 0 60000 65536"/>
              <a:gd name="T10" fmla="*/ 0 60000 65536"/>
              <a:gd name="T11" fmla="*/ 0 60000 65536"/>
              <a:gd name="T12" fmla="*/ 115313 w 2362200"/>
              <a:gd name="T13" fmla="*/ 115313 h 7391400"/>
              <a:gd name="T14" fmla="*/ 2246887 w 2362200"/>
              <a:gd name="T15" fmla="*/ 7391400 h 739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2200" h="7391400">
                <a:moveTo>
                  <a:pt x="393708" y="0"/>
                </a:moveTo>
                <a:lnTo>
                  <a:pt x="1968492" y="0"/>
                </a:lnTo>
                <a:lnTo>
                  <a:pt x="1968491" y="0"/>
                </a:lnTo>
                <a:cubicBezTo>
                  <a:pt x="2185930" y="0"/>
                  <a:pt x="2362200" y="176269"/>
                  <a:pt x="2362200" y="393708"/>
                </a:cubicBezTo>
                <a:lnTo>
                  <a:pt x="2362200" y="7391400"/>
                </a:lnTo>
                <a:lnTo>
                  <a:pt x="0" y="7391400"/>
                </a:lnTo>
                <a:lnTo>
                  <a:pt x="0" y="393708"/>
                </a:lnTo>
                <a:cubicBezTo>
                  <a:pt x="0" y="176269"/>
                  <a:pt x="176269" y="0"/>
                  <a:pt x="393707" y="0"/>
                </a:cubicBezTo>
                <a:lnTo>
                  <a:pt x="393708" y="0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B9178-751E-42B0-A019-EBDA1DD33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98" y="202539"/>
            <a:ext cx="1310270" cy="12800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6967EA-303D-4A9D-8553-9E0C5D6787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5635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Department of Computer Science and Engineering</a:t>
            </a:r>
            <a:endParaRPr lang="en-US" altLang="en-US" sz="14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5C50E-C557-451E-81A4-29FFA690D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98" y="202539"/>
            <a:ext cx="1310270" cy="12800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457AB1B-784F-41FD-A44D-F0289CB95D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4496326"/>
              </p:ext>
            </p:extLst>
          </p:nvPr>
        </p:nvGraphicFramePr>
        <p:xfrm>
          <a:off x="213065" y="254568"/>
          <a:ext cx="7348320" cy="589666"/>
        </p:xfrm>
        <a:graphic>
          <a:graphicData uri="http://schemas.openxmlformats.org/drawingml/2006/table">
            <a:tbl>
              <a:tblPr/>
              <a:tblGrid>
                <a:gridCol w="734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66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203864"/>
                        </a:gs>
                        <a:gs pos="74000">
                          <a:srgbClr val="203864"/>
                        </a:gs>
                        <a:gs pos="83000">
                          <a:srgbClr val="203864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B304350-DE12-4BDD-8DD1-1ABEBCB368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4962" y="97034"/>
            <a:ext cx="926106" cy="904734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A335622-939D-4724-A31B-09DD051A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43" y="6444270"/>
            <a:ext cx="14287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A793078C-AA0E-4780-B213-7A733AE63ABE}" type="datetime1">
              <a:rPr lang="en-IN" altLang="en-US" smtClean="0"/>
              <a:pPr>
                <a:defRPr/>
              </a:pPr>
              <a:t>01-12-2022</a:t>
            </a:fld>
            <a:endParaRPr lang="en-US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C573DB-06AD-4F52-9988-66FF68B0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087" y="6444270"/>
            <a:ext cx="47038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B92F5-9737-439B-B05D-D5C1A87F04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4303" y="6417894"/>
            <a:ext cx="7095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Department of Computer Science and Engineering</a:t>
            </a:r>
            <a:endParaRPr lang="en-US" altLang="en-US" sz="12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BF497548-6DAF-43F2-8D29-7E0A76B45A5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11209046"/>
              </p:ext>
            </p:extLst>
          </p:nvPr>
        </p:nvGraphicFramePr>
        <p:xfrm>
          <a:off x="213065" y="254568"/>
          <a:ext cx="7348320" cy="589666"/>
        </p:xfrm>
        <a:graphic>
          <a:graphicData uri="http://schemas.openxmlformats.org/drawingml/2006/table">
            <a:tbl>
              <a:tblPr/>
              <a:tblGrid>
                <a:gridCol w="734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66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203864"/>
                        </a:gs>
                        <a:gs pos="74000">
                          <a:srgbClr val="203864"/>
                        </a:gs>
                        <a:gs pos="83000">
                          <a:srgbClr val="203864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3790696-4E12-4757-BD0A-6710E6FC3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4962" y="97034"/>
            <a:ext cx="926106" cy="904734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6F667BA-2893-4425-BE96-40713590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43" y="6444270"/>
            <a:ext cx="14287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A793078C-AA0E-4780-B213-7A733AE63ABE}" type="datetime1">
              <a:rPr lang="en-IN" altLang="en-US" smtClean="0"/>
              <a:pPr>
                <a:defRPr/>
              </a:pPr>
              <a:t>01-12-2022</a:t>
            </a:fld>
            <a:endParaRPr lang="en-US" alt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A221D0E-3909-4E3B-BA50-0612BCB7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087" y="6444270"/>
            <a:ext cx="47038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A785F7-2369-45EB-B5FE-34C434E856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4303" y="6417894"/>
            <a:ext cx="7095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Department of Computer Science and Engineering</a:t>
            </a:r>
            <a:endParaRPr lang="en-US" altLang="en-US" sz="12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730314-4B40-4B61-B7BD-92C08C5548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98" y="202539"/>
            <a:ext cx="1310270" cy="1280033"/>
          </a:xfrm>
          <a:prstGeom prst="rect">
            <a:avLst/>
          </a:prstGeom>
        </p:spPr>
      </p:pic>
      <p:sp>
        <p:nvSpPr>
          <p:cNvPr id="15" name="Round Same Side Corner Rectangle 9">
            <a:extLst>
              <a:ext uri="{FF2B5EF4-FFF2-40B4-BE49-F238E27FC236}">
                <a16:creationId xmlns:a16="http://schemas.microsoft.com/office/drawing/2014/main" id="{0A702566-AAF1-4A3E-A935-87D766B997FD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389418" y="-2856765"/>
            <a:ext cx="612564" cy="7391400"/>
          </a:xfrm>
          <a:custGeom>
            <a:avLst/>
            <a:gdLst>
              <a:gd name="T0" fmla="*/ 2362200 w 2362200"/>
              <a:gd name="T1" fmla="*/ 3695700 h 7391400"/>
              <a:gd name="T2" fmla="*/ 1181100 w 2362200"/>
              <a:gd name="T3" fmla="*/ 7391400 h 7391400"/>
              <a:gd name="T4" fmla="*/ 0 w 2362200"/>
              <a:gd name="T5" fmla="*/ 3695700 h 7391400"/>
              <a:gd name="T6" fmla="*/ 1181100 w 2362200"/>
              <a:gd name="T7" fmla="*/ 0 h 7391400"/>
              <a:gd name="T8" fmla="*/ 0 60000 65536"/>
              <a:gd name="T9" fmla="*/ 0 60000 65536"/>
              <a:gd name="T10" fmla="*/ 0 60000 65536"/>
              <a:gd name="T11" fmla="*/ 0 60000 65536"/>
              <a:gd name="T12" fmla="*/ 115313 w 2362200"/>
              <a:gd name="T13" fmla="*/ 115313 h 7391400"/>
              <a:gd name="T14" fmla="*/ 2246887 w 2362200"/>
              <a:gd name="T15" fmla="*/ 7391400 h 739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2200" h="7391400">
                <a:moveTo>
                  <a:pt x="393708" y="0"/>
                </a:moveTo>
                <a:lnTo>
                  <a:pt x="1968492" y="0"/>
                </a:lnTo>
                <a:lnTo>
                  <a:pt x="1968491" y="0"/>
                </a:lnTo>
                <a:cubicBezTo>
                  <a:pt x="2185930" y="0"/>
                  <a:pt x="2362200" y="176269"/>
                  <a:pt x="2362200" y="393708"/>
                </a:cubicBezTo>
                <a:lnTo>
                  <a:pt x="2362200" y="7391400"/>
                </a:lnTo>
                <a:lnTo>
                  <a:pt x="0" y="7391400"/>
                </a:lnTo>
                <a:lnTo>
                  <a:pt x="0" y="393708"/>
                </a:lnTo>
                <a:cubicBezTo>
                  <a:pt x="0" y="176269"/>
                  <a:pt x="176269" y="0"/>
                  <a:pt x="393707" y="0"/>
                </a:cubicBezTo>
                <a:lnTo>
                  <a:pt x="393708" y="0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F5BF0D0-94F3-48DD-B891-803CC85D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43" y="6444270"/>
            <a:ext cx="14287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A793078C-AA0E-4780-B213-7A733AE63ABE}" type="datetime1">
              <a:rPr lang="en-IN" altLang="en-US" smtClean="0"/>
              <a:pPr>
                <a:defRPr/>
              </a:pPr>
              <a:t>01-12-2022</a:t>
            </a:fld>
            <a:endParaRPr lang="en-US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FC0E62-DB35-4033-A75E-084BA0B3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087" y="6444270"/>
            <a:ext cx="47038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E8332-ED36-426F-9CCA-8941FF9F61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4303" y="6417894"/>
            <a:ext cx="7095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Department of Computer Science and Engineering</a:t>
            </a:r>
            <a:endParaRPr lang="en-US" altLang="en-US" sz="12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6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50E2735-E1AE-4192-8C40-9E8A2470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43" y="6444270"/>
            <a:ext cx="14287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A793078C-AA0E-4780-B213-7A733AE63ABE}" type="datetime1">
              <a:rPr lang="en-IN" altLang="en-US" smtClean="0"/>
              <a:pPr>
                <a:defRPr/>
              </a:pPr>
              <a:t>01-12-2022</a:t>
            </a:fld>
            <a:endParaRPr lang="en-US" alt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C7A242-D34D-4BE6-962D-69701431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087" y="6444270"/>
            <a:ext cx="47038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DDFF6-C672-4D97-9DC0-84178DF646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4303" y="6417894"/>
            <a:ext cx="7095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Department of Computer Science and Engineering</a:t>
            </a:r>
            <a:endParaRPr lang="en-US" altLang="en-US" sz="1200" dirty="0">
              <a:solidFill>
                <a:srgbClr val="006600"/>
              </a:solidFill>
              <a:latin typeface="+mj-lt"/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6AD39DD8-B94A-45C7-B8B3-29A7271E11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11209046"/>
              </p:ext>
            </p:extLst>
          </p:nvPr>
        </p:nvGraphicFramePr>
        <p:xfrm>
          <a:off x="213065" y="254568"/>
          <a:ext cx="7348320" cy="589666"/>
        </p:xfrm>
        <a:graphic>
          <a:graphicData uri="http://schemas.openxmlformats.org/drawingml/2006/table">
            <a:tbl>
              <a:tblPr/>
              <a:tblGrid>
                <a:gridCol w="734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666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203864"/>
                        </a:gs>
                        <a:gs pos="74000">
                          <a:srgbClr val="203864"/>
                        </a:gs>
                        <a:gs pos="83000">
                          <a:srgbClr val="203864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8945D22-DE9A-4551-8F29-EE8CA43A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43" y="6444270"/>
            <a:ext cx="14287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A793078C-AA0E-4780-B213-7A733AE63ABE}" type="datetime1">
              <a:rPr lang="en-IN" altLang="en-US" smtClean="0"/>
              <a:pPr>
                <a:defRPr/>
              </a:pPr>
              <a:t>01-12-2022</a:t>
            </a:fld>
            <a:endParaRPr lang="en-US" alt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918094C-BFE0-40A4-B595-0C9AB6BD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087" y="6444270"/>
            <a:ext cx="47038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BB1C4-C407-44B6-83FC-E8D047B646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4303" y="6417894"/>
            <a:ext cx="7095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Department of Computer Science and Engineering</a:t>
            </a:r>
            <a:endParaRPr lang="en-US" altLang="en-US" sz="12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7720498-9E8F-446A-B6B6-723D665F21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10135F4-C91D-4FA2-80CC-4D0E60C509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31F42-43DA-4A8A-B1D9-92952143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E84574-472D-489A-BEE2-98B92DEC3715}" type="datetime1">
              <a:rPr lang="en-US"/>
              <a:pPr>
                <a:defRPr/>
              </a:pPr>
              <a:t>01-Dec-22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6D3D1-F6A1-48AE-80A6-FAF180AD0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D694E7-D5E8-4216-9183-1F56984370CB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46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00D452-B964-43BE-BC82-6052E99CA28F}"/>
              </a:ext>
            </a:extLst>
          </p:cNvPr>
          <p:cNvSpPr/>
          <p:nvPr/>
        </p:nvSpPr>
        <p:spPr>
          <a:xfrm>
            <a:off x="0" y="0"/>
            <a:ext cx="9144000" cy="12874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3E378DF-2045-4A72-9D53-05CA892D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583" y="71107"/>
            <a:ext cx="600834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Department 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Computer Science and Engineering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2449B9-F93B-4787-B82E-F3351F83F312}"/>
              </a:ext>
            </a:extLst>
          </p:cNvPr>
          <p:cNvCxnSpPr/>
          <p:nvPr/>
        </p:nvCxnSpPr>
        <p:spPr>
          <a:xfrm>
            <a:off x="-3175" y="5562600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0DDC6D-BDFE-49FF-932F-1DF7FAE297FC}"/>
              </a:ext>
            </a:extLst>
          </p:cNvPr>
          <p:cNvCxnSpPr/>
          <p:nvPr/>
        </p:nvCxnSpPr>
        <p:spPr>
          <a:xfrm>
            <a:off x="-3175" y="1295400"/>
            <a:ext cx="9144000" cy="0"/>
          </a:xfrm>
          <a:prstGeom prst="line">
            <a:avLst/>
          </a:prstGeom>
          <a:ln w="1206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ectangle 9">
            <a:extLst>
              <a:ext uri="{FF2B5EF4-FFF2-40B4-BE49-F238E27FC236}">
                <a16:creationId xmlns:a16="http://schemas.microsoft.com/office/drawing/2014/main" id="{5124E1B4-1AEE-45E4-AE24-7532C1A9A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075776"/>
            <a:ext cx="76962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indent="0" algn="ctr" eaLnBrk="0" hangingPunct="0">
              <a:spcBef>
                <a:spcPct val="0"/>
              </a:spcBef>
              <a:buNone/>
              <a:defRPr/>
            </a:pPr>
            <a:r>
              <a:rPr lang="en-US" altLang="en-US" sz="2400" b="1" dirty="0" smtClean="0">
                <a:solidFill>
                  <a:srgbClr val="1F0A7A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1151CS204 – WEB PROGRAMMING</a:t>
            </a:r>
            <a:endParaRPr lang="en-US" altLang="en-US" sz="2400" b="1" dirty="0">
              <a:latin typeface="Rockwell" panose="02060603020205020403" pitchFamily="18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983D77-F4B9-4CB2-B60D-C4A117320DC8}"/>
              </a:ext>
            </a:extLst>
          </p:cNvPr>
          <p:cNvSpPr/>
          <p:nvPr/>
        </p:nvSpPr>
        <p:spPr>
          <a:xfrm>
            <a:off x="1600200" y="5798404"/>
            <a:ext cx="63246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Bell MT" panose="02020503060305020303" pitchFamily="18" charset="0"/>
                <a:ea typeface="+mn-ea"/>
                <a:cs typeface="Segoe UI" panose="020B0502040204020203" pitchFamily="34" charset="0"/>
              </a:rPr>
              <a:t>School of Computing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Bell MT" panose="02020503060305020303" pitchFamily="18" charset="0"/>
                <a:ea typeface="+mn-ea"/>
                <a:cs typeface="Segoe UI" panose="020B0502040204020203" pitchFamily="34" charset="0"/>
              </a:rPr>
              <a:t>Vel Tech Rangarajan Dr. </a:t>
            </a:r>
            <a:r>
              <a:rPr kumimoji="0" lang="en-US" sz="1600" b="1" i="0" u="none" strike="noStrike" kern="1200" cap="none" spc="0" normalizeH="0" baseline="0" noProof="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Bell MT" panose="02020503060305020303" pitchFamily="18" charset="0"/>
                <a:ea typeface="+mn-ea"/>
                <a:cs typeface="Segoe UI" panose="020B0502040204020203" pitchFamily="34" charset="0"/>
              </a:rPr>
              <a:t>Sagunthala</a:t>
            </a:r>
            <a:r>
              <a:rPr kumimoji="0" lang="en-US" sz="1600" b="1" i="0" u="none" strike="noStrike" kern="1200" cap="none" spc="0" normalizeH="0" baseline="0" noProof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Bell MT" panose="02020503060305020303" pitchFamily="18" charset="0"/>
                <a:ea typeface="+mn-ea"/>
                <a:cs typeface="Segoe UI" panose="020B0502040204020203" pitchFamily="34" charset="0"/>
              </a:rPr>
              <a:t> R&amp;D Institute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Bell MT" panose="02020503060305020303" pitchFamily="18" charset="0"/>
                <a:ea typeface="+mn-ea"/>
                <a:cs typeface="Segoe UI" panose="020B0502040204020203" pitchFamily="34" charset="0"/>
              </a:rPr>
              <a:t>Science and Technology</a:t>
            </a:r>
            <a:endParaRPr kumimoji="0" lang="en-US" sz="1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Bell MT" panose="02020503060305020303" pitchFamily="18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30A2E-7866-456B-BD48-0187CA07386A}"/>
              </a:ext>
            </a:extLst>
          </p:cNvPr>
          <p:cNvSpPr/>
          <p:nvPr/>
        </p:nvSpPr>
        <p:spPr>
          <a:xfrm>
            <a:off x="-6350" y="6689725"/>
            <a:ext cx="9144000" cy="16033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C36319-2009-4659-900E-A2B16D8A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" y="287858"/>
            <a:ext cx="2358887" cy="629347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965719C6-25E7-47C4-9EFC-B7538827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254" y="2566591"/>
            <a:ext cx="441449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0" hangingPunc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en-US" sz="1800" b="1" dirty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Course Category : Program Core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en-US" sz="1800" b="1" dirty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Credits                    : 3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en-US" sz="1800" b="1" dirty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Slot                           : </a:t>
            </a:r>
            <a:r>
              <a:rPr lang="en-US" altLang="en-US" sz="1800" b="1" dirty="0" smtClean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S9+L9</a:t>
            </a:r>
            <a:endParaRPr lang="en-US" altLang="en-US" sz="1800" b="1" dirty="0">
              <a:solidFill>
                <a:srgbClr val="C00000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en-US" sz="1800" b="1" dirty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Semester                : Summer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en-US" sz="1800" b="1" dirty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Academic Year      : </a:t>
            </a:r>
            <a:r>
              <a:rPr lang="en-US" altLang="en-US" sz="1800" b="1" dirty="0" smtClean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2022-2023</a:t>
            </a:r>
            <a:endParaRPr lang="en-US" altLang="en-US" sz="1800" b="1" dirty="0">
              <a:solidFill>
                <a:srgbClr val="C00000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en-US" sz="1800" b="1" dirty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Faculty Name        : </a:t>
            </a:r>
            <a:r>
              <a:rPr lang="en-US" altLang="en-US" sz="1800" b="1" dirty="0" err="1" smtClean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Ms.Minu</a:t>
            </a:r>
            <a:r>
              <a:rPr lang="en-US" altLang="en-US" sz="1800" b="1" dirty="0" smtClean="0">
                <a:solidFill>
                  <a:srgbClr val="C00000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 </a:t>
            </a:r>
            <a:endParaRPr lang="en-US" altLang="en-US" sz="1800" b="1" dirty="0">
              <a:solidFill>
                <a:srgbClr val="C00000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en-US" sz="1800" b="1" dirty="0">
              <a:solidFill>
                <a:srgbClr val="C00000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  <a:p>
            <a:pPr lvl="0" eaLnBrk="0" hangingPunct="0">
              <a:spcBef>
                <a:spcPct val="0"/>
              </a:spcBef>
              <a:buNone/>
              <a:defRPr/>
            </a:pPr>
            <a:endParaRPr lang="en-US" altLang="en-US" sz="1800" b="1" dirty="0">
              <a:solidFill>
                <a:srgbClr val="C00000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Architecture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8AAD33-34AA-4149-B756-7F04DAFBDF65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unnam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93" y="1640838"/>
            <a:ext cx="6303833" cy="39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Architecture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57B6E-2345-4AC2-A38D-7BEFFC8FA42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970" name="Picture 2" descr="https://miro.medium.com/max/982/1*xm_WajiPlaOeJWcqgJb1xQ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43" y="1905000"/>
            <a:ext cx="8524144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3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Architecture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1231E2-3499-48BC-B9E5-A53793703BA0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0263" y="1332293"/>
            <a:ext cx="81198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Request/Response Model Processing Steps</a:t>
            </a:r>
            <a:r>
              <a:rPr lang="en-IN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is in infinite Loop and waiting for Client Incoming </a:t>
            </a:r>
            <a:b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Requests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receives those requests.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pickup one Client Request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Pickup one Thread from Thread pool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this Thread to Client Request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Thread will take care of reading Client request, processing </a:t>
            </a:r>
            <a:b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Client request, performing any Blocking IO Operations (if </a:t>
            </a:r>
            <a:b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required) and preparing Response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Thread sends prepared response back to the Web Server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in-turn sends this response to the respective Client.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887AD-81BB-4E32-B42E-3424D6F162E0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48593" y="1247774"/>
            <a:ext cx="84766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Synchronous</a:t>
            </a:r>
          </a:p>
          <a:p>
            <a:pPr marL="288925" indent="-288925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ode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runs in sequence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means that each operation must wait for the previous one to complete before executing.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Asynchronous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Asynchronous I/O is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form of input/output processing that permits other processing to continue before the transmission has finished.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 Worker threads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feature within Node.js that is useful for performing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heavy JavaScript tasks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worker_threads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enables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JavaScript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parallel,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making the entire process quicker and more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efficient.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does this by using an existing pool of ‘workers’ to handle new and incoming tasks.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Worker threads help with CPU-intensive tasks without disturbing the main Node.js thread, offering flexibility and compartmentalization.</a:t>
            </a:r>
          </a:p>
          <a:p>
            <a:pPr marL="347663" indent="-347663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7663" indent="-347663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7663" indent="-347663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7663" indent="-347663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7663" indent="-347663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887AD-81BB-4E32-B42E-3424D6F162E0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48593" y="1135791"/>
            <a:ext cx="847668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Event loop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event loop is what allows Node.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perform non-blocking I/O operations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— despite the fact that JavaScript is single-threaded .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 loop is a mechanism that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waits for and dispatches events or messages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 a program. In Node.js, event loops are the central control flow constructs. 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every time a request is about to be handled, it’s put on the event loop and processed as soon as it’s ready to be processed.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Non-blocking I/O</a:t>
            </a:r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allow a single process to serve multiple requests at the same 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Instead of the process being blocked and waiting for I/O operations to complete, the I/O operations are delegated to the system, so that the process can execute the next piece of code.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586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887AD-81BB-4E32-B42E-3424D6F162E0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48593" y="1135791"/>
            <a:ext cx="847668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Asynchronous and Event Driven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− All APIs of Node.js library are asynchronous, that is, non-blocking.  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Very Fast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− Being built on Google Chrome's V8 JavaScript Engine, Node.js library is very fast in code execution.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Single Threaded but Highly Scalable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− 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Buffering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− Node.js applications never buffer any data. These applications simply output the data in chunks.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 smtClean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US" sz="1400" b="1" dirty="0">
              <a:solidFill>
                <a:srgbClr val="00B05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 Installation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550" y="1147627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https://nodejs.org/en/download/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010" y="1663608"/>
            <a:ext cx="7250423" cy="405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029864" y="3942272"/>
            <a:ext cx="1217198" cy="741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47062" y="3545457"/>
            <a:ext cx="1578219" cy="73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based on Operating System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NODE JS CONSOLE BASED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1135792"/>
            <a:ext cx="7774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Open command prompt and type to check version</a:t>
            </a:r>
          </a:p>
          <a:p>
            <a:endParaRPr lang="en-US" b="1" dirty="0" smtClean="0"/>
          </a:p>
          <a:p>
            <a:r>
              <a:rPr lang="en-US" b="1" dirty="0" smtClean="0"/>
              <a:t>node –version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203" y="2150726"/>
            <a:ext cx="5943600" cy="298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NODE JS CONSOLE BASED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1135792"/>
            <a:ext cx="7774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Create </a:t>
            </a:r>
            <a:r>
              <a:rPr lang="en-US" b="1" dirty="0" err="1" smtClean="0"/>
              <a:t>ur</a:t>
            </a:r>
            <a:r>
              <a:rPr lang="en-US" b="1" dirty="0" smtClean="0"/>
              <a:t> own folder : </a:t>
            </a:r>
            <a:r>
              <a:rPr lang="en-US" b="1" dirty="0" err="1" smtClean="0"/>
              <a:t>mkdir</a:t>
            </a:r>
            <a:r>
              <a:rPr lang="en-US" b="1" dirty="0" smtClean="0"/>
              <a:t> first-app</a:t>
            </a:r>
            <a:br>
              <a:rPr lang="en-US" b="1" dirty="0" smtClean="0"/>
            </a:br>
            <a:r>
              <a:rPr lang="en-US" b="1" dirty="0" err="1" smtClean="0"/>
              <a:t>cd</a:t>
            </a:r>
            <a:r>
              <a:rPr lang="en-US" b="1" dirty="0" smtClean="0"/>
              <a:t> first-app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942" y="1850513"/>
            <a:ext cx="5943600" cy="291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NODE JS CONSOLE BASED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4"/>
            <a:ext cx="777459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 open the newly created folder (first-app) in visual studio</a:t>
            </a:r>
            <a:br>
              <a:rPr lang="en-US" b="1" dirty="0" smtClean="0"/>
            </a:br>
            <a:r>
              <a:rPr lang="en-US" dirty="0" smtClean="0"/>
              <a:t>in </a:t>
            </a:r>
            <a:r>
              <a:rPr lang="en-US" dirty="0" err="1" smtClean="0"/>
              <a:t>cmd</a:t>
            </a:r>
            <a:r>
              <a:rPr lang="en-US" dirty="0" smtClean="0"/>
              <a:t> prompt u type :</a:t>
            </a:r>
            <a:r>
              <a:rPr lang="en-US" b="1" dirty="0" smtClean="0"/>
              <a:t>  code . </a:t>
            </a:r>
            <a:r>
              <a:rPr lang="en-US" dirty="0" smtClean="0"/>
              <a:t>and press enter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Vs code will get opened -&gt; click d </a:t>
            </a:r>
            <a:r>
              <a:rPr lang="en-US" b="1" dirty="0" smtClean="0"/>
              <a:t>+</a:t>
            </a:r>
            <a:r>
              <a:rPr lang="en-US" dirty="0" smtClean="0"/>
              <a:t> symbol and create new file(</a:t>
            </a:r>
            <a:r>
              <a:rPr lang="en-US" b="1" dirty="0" smtClean="0"/>
              <a:t>app.js</a:t>
            </a:r>
            <a:r>
              <a:rPr lang="en-US" dirty="0" smtClean="0"/>
              <a:t>) within the folder (</a:t>
            </a:r>
            <a:r>
              <a:rPr lang="en-US" b="1" dirty="0" smtClean="0"/>
              <a:t>first-app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868" y="1682516"/>
            <a:ext cx="5943600" cy="243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33886" y="4705832"/>
            <a:ext cx="43434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2CA985-337E-42E8-BF54-366862E1EEBE}"/>
              </a:ext>
            </a:extLst>
          </p:cNvPr>
          <p:cNvSpPr/>
          <p:nvPr/>
        </p:nvSpPr>
        <p:spPr>
          <a:xfrm>
            <a:off x="292962" y="266528"/>
            <a:ext cx="708011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I</a:t>
            </a:r>
            <a:r>
              <a:rPr lang="en-US" alt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I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Server-side programming using PHP and Node JS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27479393-24CA-4F36-82C6-7B9B91F4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EA147-C3CC-4A57-AB14-AA1F988C5B0B}" type="datetime1">
              <a:rPr lang="en-IN" altLang="en-US" smtClean="0"/>
              <a:pPr>
                <a:defRPr/>
              </a:pPr>
              <a:t>01-12-2022</a:t>
            </a:fld>
            <a:endParaRPr lang="en-US" altLang="en-US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9DCCAB1-1C0D-4C59-9AF0-3B488061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F8D9F7-2F8D-423F-AED2-FD8B2981C4BB}"/>
              </a:ext>
            </a:extLst>
          </p:cNvPr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2428D-416B-912B-094B-027E4484F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1208" b="7401"/>
          <a:stretch/>
        </p:blipFill>
        <p:spPr>
          <a:xfrm>
            <a:off x="8250500" y="266528"/>
            <a:ext cx="679174" cy="5827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FBC6E1-B5E0-33B9-E335-28E8988577FA}"/>
              </a:ext>
            </a:extLst>
          </p:cNvPr>
          <p:cNvSpPr/>
          <p:nvPr/>
        </p:nvSpPr>
        <p:spPr>
          <a:xfrm>
            <a:off x="437321" y="1698172"/>
            <a:ext cx="81527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Introduction- Architecture-Features of Node JS- Installation and setup-Creating web servers with HTTP (Request &amp; Response)-Event Handling-Get and Post Implementations-Database connectivity-case study: online Book Store.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2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NODE JS CONSOLE BASED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3"/>
            <a:ext cx="77745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Next u just type a </a:t>
            </a:r>
            <a:r>
              <a:rPr lang="en-US" b="1" dirty="0" smtClean="0"/>
              <a:t>function</a:t>
            </a:r>
            <a:r>
              <a:rPr lang="en-US" dirty="0" smtClean="0"/>
              <a:t> in </a:t>
            </a:r>
            <a:r>
              <a:rPr lang="en-US" dirty="0" err="1" smtClean="0"/>
              <a:t>vscode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250" y="1828799"/>
            <a:ext cx="7053891" cy="371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NODE JS CONSOLE BASED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1247775"/>
            <a:ext cx="809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 to run the code -&gt;open that command prompt and type</a:t>
            </a:r>
          </a:p>
          <a:p>
            <a:r>
              <a:rPr lang="en-US" b="1" dirty="0" smtClean="0"/>
              <a:t>node app.js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13" name="Picture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6811" y="2142690"/>
            <a:ext cx="5943600" cy="29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web servers with HTTP (Request &amp; Response)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1247775"/>
            <a:ext cx="80923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Node.js HTTP Module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HTTP module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create 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HTTP server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listens to server ports and gives a response back to the client.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createServer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to create an HTTP server: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NODE JS WEB BASED EAMPLE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node.js web application contains the following three parts:</a:t>
            </a:r>
          </a:p>
          <a:p>
            <a:pPr marL="231775" lvl="0" indent="-231775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Import required modules: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The "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directive is used to load a Node.js module.</a:t>
            </a:r>
          </a:p>
          <a:p>
            <a:pPr marL="231775" lvl="0" indent="-231775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Create server: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have to establish a server which will listen to client's request similar to Apache HTTP Server.</a:t>
            </a:r>
          </a:p>
          <a:p>
            <a:pPr marL="231775" lvl="0" indent="-231775"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Read request and return response: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Server created in the second step will read HTTP request made by client which can be a browser or console and return the response.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405114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web servers with HTTP (Request &amp; Response)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create node.js web applications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Import required module: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directive to load http module and store returned HTTP instance into http variable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http = require("http");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 server: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One.js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http = require("http");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http.createServer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(function (request, response) {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// Send the HTTP header 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// HTTP Status: 200 : OK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// Content Type: text/plain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response.writeHead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(200, {'Content-Type': 'text/plain'});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// Send the response body as "Hello World" 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response.end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('Hello World\n');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}).listen(8081);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 Console will print the message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console.log('Server running at http://127.0.0.1:8081/');  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42826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web servers with HTTP (Request &amp; Response)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711" y="949124"/>
            <a:ext cx="5943600" cy="316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416688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web servers with HTTP (Request &amp; Response)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949125"/>
            <a:ext cx="7933925" cy="56938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 to start menu and click on the Node.js command prompt.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hangingPunct="0"/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</a:t>
            </a:r>
            <a:r>
              <a:rPr lang="en-US" dirty="0" err="1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cmd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promt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type </a:t>
            </a:r>
            <a:r>
              <a:rPr lang="en-US" b="1" dirty="0" err="1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cd</a:t>
            </a:r>
            <a:r>
              <a:rPr lang="en-US" b="1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first-app</a:t>
            </a:r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(d folder which u created)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hangingPunct="0"/>
            <a:r>
              <a:rPr lang="en-US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Then run d code : </a:t>
            </a:r>
            <a:r>
              <a:rPr lang="en-US" b="1" dirty="0" smtClean="0">
                <a:solidFill>
                  <a:srgbClr val="333333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node one.js</a:t>
            </a: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/>
              <a:t>In browser u type : 127.0.0.1:8081</a:t>
            </a:r>
          </a:p>
          <a:p>
            <a:r>
              <a:rPr lang="en-US" dirty="0" smtClean="0"/>
              <a:t> </a:t>
            </a: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endParaRPr lang="en-US" b="1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hangingPunct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solidFill>
                <a:srgbClr val="333333"/>
              </a:solidFill>
              <a:latin typeface="Segoe UI" pitchFamily="34" charset="0"/>
              <a:ea typeface="Calibri" pitchFamily="34" charset="0"/>
              <a:cs typeface="Segoe U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egoe UI" pitchFamily="34" charset="0"/>
              <a:ea typeface="Calibri" pitchFamily="34" charset="0"/>
              <a:cs typeface="Segoe U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solidFill>
                <a:srgbClr val="333333"/>
              </a:solidFill>
              <a:latin typeface="Segoe UI" pitchFamily="34" charset="0"/>
              <a:ea typeface="Calibri" pitchFamily="34" charset="0"/>
              <a:cs typeface="Segoe U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egoe UI" pitchFamily="34" charset="0"/>
              <a:ea typeface="Calibr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501" y="1968979"/>
            <a:ext cx="5943600" cy="220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501" y="4838218"/>
            <a:ext cx="5943600" cy="160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Read the Query String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949125"/>
            <a:ext cx="7933925" cy="4770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A property called "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url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" which holds the part of the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url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that comes after the domain name.</a:t>
            </a: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lang="en-US" sz="4400" dirty="0" smtClean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lvl="0"/>
            <a:endParaRPr lang="en-US" sz="4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086" y="1842080"/>
            <a:ext cx="5943600" cy="178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2086" y="4084338"/>
            <a:ext cx="5794299" cy="210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Read the Query String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949125"/>
            <a:ext cx="7933925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Node.js File System Module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 file system module allows you to work with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your computer.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include the File System module, use the require() method: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require('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fs'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use for the File System module:</a:t>
            </a:r>
          </a:p>
          <a:p>
            <a:pPr marL="566738" lvl="0" indent="-3349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files</a:t>
            </a:r>
          </a:p>
          <a:p>
            <a:pPr marL="566738" lvl="0" indent="-3349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files</a:t>
            </a:r>
          </a:p>
          <a:p>
            <a:pPr marL="566738" lvl="0" indent="-3349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files</a:t>
            </a:r>
          </a:p>
          <a:p>
            <a:pPr marL="566738" lvl="0" indent="-3349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Delete files</a:t>
            </a:r>
          </a:p>
          <a:p>
            <a:pPr marL="566738" lvl="0" indent="-3349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Rename file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4010" y="2349661"/>
          <a:ext cx="2407534" cy="532435"/>
        </p:xfrm>
        <a:graphic>
          <a:graphicData uri="http://schemas.openxmlformats.org/drawingml/2006/table">
            <a:tbl>
              <a:tblPr/>
              <a:tblGrid>
                <a:gridCol w="240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Read the Query String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949125"/>
            <a:ext cx="8646289" cy="59093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Read Files</a:t>
            </a:r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fs.readFile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 method is used to read files on your computer.</a:t>
            </a:r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we have the following HTML file (located in the same folder as Node.js):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demo.html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&lt;h1&gt;My Header&lt;/h1&gt;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&lt;p&gt;My paragraph.&lt;/p&gt;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288925" indent="-288925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Node.js file that reads the HTML file, and return the content: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http = require('http');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require('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fs'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http.createServer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(function 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res)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fs.readFile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('demo.html', function(err, data) {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res.writeHead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(200, {'Content-Type': 'text/html'});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		 // Contents of the file.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return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res.end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});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}).listen(8080);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Read the Query String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949125"/>
            <a:ext cx="8646289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Read Files</a:t>
            </a:r>
          </a:p>
          <a:p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711" y="1595456"/>
            <a:ext cx="5943600" cy="205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481" y="4121168"/>
            <a:ext cx="6285053" cy="203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606568-03EE-4705-8729-378C92653E11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593" y="1101460"/>
            <a:ext cx="8476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8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Node.JS-Use-Cases-Cover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1504"/>
            <a:ext cx="9144000" cy="4454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EVENT HANDLING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1324939"/>
            <a:ext cx="7951807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4813" lvl="0" indent="-40481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action on a computer is an event. Like when a connection is made or a file is opened.</a:t>
            </a:r>
          </a:p>
          <a:p>
            <a:pPr marL="404813" lvl="0" indent="-404813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events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 allows us to easily create and handle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custom events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Node.js. </a:t>
            </a:r>
          </a:p>
          <a:p>
            <a:pPr marL="404813" lvl="0" indent="-40481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module includes the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EventEmitter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which is used to raise and handle the events.</a:t>
            </a:r>
          </a:p>
          <a:p>
            <a:pPr marL="404813" indent="-404813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Some common properties and methods of the events module</a:t>
            </a:r>
          </a:p>
          <a:p>
            <a:pPr marL="404813" indent="-404813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248" y="3246495"/>
            <a:ext cx="5943600" cy="319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EVENT HANDLING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1324938"/>
            <a:ext cx="7951807" cy="5355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events = require('events');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eventEmitter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events.EventEmitter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//Create an event handler: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myEventHandler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function ()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console.log(My first Node.js event has been triggered');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//Assign the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eventhandler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an event: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eventEmitter.on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('ping',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myEventHandler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Raising ping event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eventEmitter.emit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('ping');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EVENT HANDLING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949126"/>
            <a:ext cx="7951807" cy="2031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711" y="1324939"/>
            <a:ext cx="5943600" cy="23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711" y="4282206"/>
            <a:ext cx="5943600" cy="238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NPM (Node.js Package Manager)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949126"/>
            <a:ext cx="7951807" cy="3416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7663" lvl="0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package in Node.js contains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 the files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you need for a module.</a:t>
            </a:r>
          </a:p>
          <a:p>
            <a:pPr marL="347663" lvl="0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 are JavaScript libraries you can include in your project.</a:t>
            </a:r>
          </a:p>
          <a:p>
            <a:pPr marL="347663" lvl="0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provides online repositories for node.js packages/modules which are searchable on search.nodejs.org</a:t>
            </a:r>
          </a:p>
          <a:p>
            <a:pPr marL="347663" lvl="0" indent="-347663"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comes bundled with Node.js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installables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7663" lvl="0" indent="-347663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check the version by opening Node.js command prompt and typing the following command: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npm</a:t>
            </a:r>
            <a:r>
              <a:rPr lang="en-US" b="1" dirty="0" smtClean="0"/>
              <a:t> version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086" y="3372472"/>
            <a:ext cx="5943600" cy="307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NPM (Node.js Package Manager)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97711" y="949126"/>
            <a:ext cx="7951807" cy="31393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Installing Modules using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 syntax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install &lt;Module Name&gt;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install express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 to list down all the locally installed modules</a:t>
            </a:r>
            <a:r>
              <a:rPr lang="en-US" dirty="0" smtClean="0"/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823" y="3402399"/>
            <a:ext cx="5943600" cy="304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NPM (Node.js Package Manager)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92962" y="949124"/>
            <a:ext cx="7951807" cy="2031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smtClean="0"/>
              <a:t>To uninstall a Node.js module, use the following command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npm</a:t>
            </a:r>
            <a:r>
              <a:rPr lang="en-US" b="1" dirty="0" smtClean="0"/>
              <a:t> uninstall express  </a:t>
            </a:r>
            <a:endParaRPr lang="en-US" dirty="0" smtClean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u="sng" dirty="0" smtClean="0"/>
              <a:t>Searching a Module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err="1" smtClean="0"/>
              <a:t>npm</a:t>
            </a:r>
            <a:r>
              <a:rPr lang="en-US" b="1" dirty="0" smtClean="0"/>
              <a:t> search express  </a:t>
            </a:r>
            <a:endParaRPr lang="en-US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8349" y="2778007"/>
            <a:ext cx="5938339" cy="235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949124"/>
            <a:ext cx="7951807" cy="59093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/>
              <a:t> Express.js</a:t>
            </a:r>
          </a:p>
          <a:p>
            <a:endParaRPr lang="en-US" b="1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Express is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fast, assertive, essential and moderate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web framework of Node.js. 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assume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express as a layer built on the top of the Node.js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helps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 a server and routes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 provides features to develop web and mobile applications.</a:t>
            </a:r>
          </a:p>
          <a:p>
            <a:pPr marL="342900" lvl="0" indent="-342900">
              <a:buFont typeface="Wingdings" pitchFamily="2" charset="2"/>
              <a:buChar char="§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/>
              <a:t>Syntax:</a:t>
            </a:r>
          </a:p>
          <a:p>
            <a:endParaRPr lang="en-US" dirty="0" smtClean="0"/>
          </a:p>
          <a:p>
            <a:r>
              <a:rPr lang="en-US" dirty="0" smtClean="0"/>
              <a:t> </a:t>
            </a:r>
            <a:endParaRPr lang="en-US" b="1" dirty="0" smtClean="0"/>
          </a:p>
          <a:p>
            <a:pPr marL="342900" lvl="0" indent="-342900">
              <a:buFont typeface="Wingdings" pitchFamily="2" charset="2"/>
              <a:buChar char="§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err="1" smtClean="0">
                <a:solidFill>
                  <a:srgbClr val="FF0000"/>
                </a:solidFill>
              </a:rPr>
              <a:t>app</a:t>
            </a:r>
            <a:r>
              <a:rPr lang="en-US" b="1" dirty="0" err="1" smtClean="0">
                <a:solidFill>
                  <a:srgbClr val="FF0000"/>
                </a:solidFill>
              </a:rPr>
              <a:t>.</a:t>
            </a:r>
            <a:r>
              <a:rPr lang="en-US" b="1" i="1" dirty="0" err="1" smtClean="0">
                <a:solidFill>
                  <a:srgbClr val="FF0000"/>
                </a:solidFill>
              </a:rPr>
              <a:t>get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 function routes the HTTP GET Requests to the path which is being specified with the specified callback functions.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06997" y="3505456"/>
          <a:ext cx="3646026" cy="1737360"/>
        </p:xfrm>
        <a:graphic>
          <a:graphicData uri="http://schemas.openxmlformats.org/drawingml/2006/table">
            <a:tbl>
              <a:tblPr/>
              <a:tblGrid>
                <a:gridCol w="364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203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app.get</a:t>
                      </a:r>
                      <a:r>
                        <a:rPr lang="en-US" b="1" dirty="0" smtClean="0"/>
                        <a:t>( '/', function (</a:t>
                      </a:r>
                      <a:r>
                        <a:rPr lang="en-US" b="1" dirty="0" err="1" smtClean="0"/>
                        <a:t>req</a:t>
                      </a:r>
                      <a:r>
                        <a:rPr lang="en-US" b="1" dirty="0" smtClean="0"/>
                        <a:t>, res)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 {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 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// --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})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IMPLEMENTATION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Gethome.html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 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 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 action="http://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127.0.0.1:8000/getbasics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method="GET"&gt; 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Name: &lt;input type="text" 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"/&gt;  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/&gt; 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 Name: &lt;input type="text" name="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"/&gt;&lt;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/&gt; 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&lt;input type="submit" value="Submit"/&gt; 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&lt;/form&gt; 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 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b="1" u="sng" dirty="0" smtClean="0"/>
          </a:p>
          <a:p>
            <a:endParaRPr lang="en-US" b="1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949124"/>
            <a:ext cx="7951807" cy="50475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IMPLEMENTATION</a:t>
            </a:r>
          </a:p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Getbasics.js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express = require('express'); 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app=express(); 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('/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getbasics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', function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res) {   //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sz="1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function routes the HTTP GET Requests 				to the path which is being specified with the 					specified callback functions.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('&lt;p&gt;Username: '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req.query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']+'&lt;/p&gt;&lt;p&gt;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'+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req.query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']+'&lt;/p&gt;');     								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object containing a property for each query string  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		parameter in the route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}) 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server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app.listen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(8000, function () { 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host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server.address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().address 	 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get the bound address of the server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port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server.address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().port  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//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the bound address containing the family  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name, and port of the server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console.log(" app listening at http://%s:%s", host, port) 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}) 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949124"/>
            <a:ext cx="6293033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IMPLEMENTATION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711" y="1564677"/>
            <a:ext cx="5943600" cy="217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711" y="4204652"/>
            <a:ext cx="6088284" cy="155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C433F1-0F51-4AE1-8A17-892BC9CD2590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593" y="1101460"/>
            <a:ext cx="84766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 is Node Js?</a:t>
            </a:r>
          </a:p>
          <a:p>
            <a:pPr marL="509588" lvl="0" indent="-39370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convert a static webpage to 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page</a:t>
            </a:r>
          </a:p>
          <a:p>
            <a:pPr marL="509588" lvl="0" indent="-3937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not a programming language not a framework.</a:t>
            </a:r>
          </a:p>
          <a:p>
            <a:pPr marL="509588" lvl="0" indent="-3937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run time environment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where u can run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code. </a:t>
            </a:r>
          </a:p>
          <a:p>
            <a:pPr marL="509588" lvl="0" indent="-3937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code 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stand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alone machine.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09588" lvl="0" indent="-3937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cross platform i.e. (you can run on windows,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09588" lvl="0" indent="-3937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you can build stand alone application , mobile application.</a:t>
            </a:r>
          </a:p>
          <a:p>
            <a:pPr marL="509588" lvl="0" indent="-3937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used as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server side component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it makes use of HTTP module (there are various built in module, as well as module which you can download).</a:t>
            </a:r>
          </a:p>
          <a:p>
            <a:pPr marL="509588" lvl="0" indent="-3937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used on the browser and can be used on the server there comes the concept of full stack developer.</a:t>
            </a:r>
          </a:p>
          <a:p>
            <a:pPr marL="509588" lvl="0" indent="-3937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express framework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you can build web application.</a:t>
            </a:r>
          </a:p>
          <a:p>
            <a:endParaRPr 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949124"/>
            <a:ext cx="6466653" cy="892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IMPLEMENTATION</a:t>
            </a:r>
          </a:p>
          <a:p>
            <a:endParaRPr lang="en-US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17" name="Picture 1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711" y="1626233"/>
            <a:ext cx="5829300" cy="188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711" y="3507129"/>
            <a:ext cx="6863788" cy="163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7473651" cy="42473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 startAt="2"/>
            </a:pP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  IMPLEMENTATION</a:t>
            </a:r>
          </a:p>
          <a:p>
            <a:pPr marL="342900" indent="-342900">
              <a:buAutoNum type="arabicParenR" startAt="2"/>
            </a:pPr>
            <a:endParaRPr lang="en-US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9588" indent="-3365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body-parser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module used to process data sent in an HTTP request body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9588" indent="-336550">
              <a:buFont typeface="Wingdings" pitchFamily="2" charset="2"/>
              <a:buChar char="§"/>
            </a:pP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urlencoded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: is used to parse the incoming request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urlencoded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payloads and is based upon the body-parser.</a:t>
            </a:r>
          </a:p>
          <a:p>
            <a:pPr marL="509588" indent="-3365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 tells body-parser to use 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(QUERY STRING) library to parse the URL-encoded data.</a:t>
            </a:r>
          </a:p>
          <a:p>
            <a:pPr marL="509588" indent="-336550">
              <a:buFont typeface="Wingdings" pitchFamily="2" charset="2"/>
              <a:buChar char="§"/>
            </a:pP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method puts the specified middleware functions at the specified path. </a:t>
            </a:r>
          </a:p>
          <a:p>
            <a:pPr marL="509588" indent="-336550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express.static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('public'));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   // To serve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files such as images, CSS files, 			        and JavaScript files, </a:t>
            </a:r>
          </a:p>
          <a:p>
            <a:pPr marL="509588" indent="-336550"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routes the HTTP POST requests to the specified path with the specified callback functions</a:t>
            </a:r>
          </a:p>
          <a:p>
            <a:pPr marL="509588" indent="-3365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7068537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  IMPLEMENTATION</a:t>
            </a:r>
          </a:p>
          <a:p>
            <a:pPr marL="342900" indent="-342900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342900" indent="-342900"/>
            <a:endParaRPr lang="en-US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/>
              <a:t>Posthome.html</a:t>
            </a:r>
            <a:endParaRPr lang="en-US" dirty="0" smtClean="0"/>
          </a:p>
          <a:p>
            <a:r>
              <a:rPr lang="en-US" dirty="0" smtClean="0"/>
              <a:t>&lt;html&gt;  </a:t>
            </a:r>
          </a:p>
          <a:p>
            <a:r>
              <a:rPr lang="en-US" dirty="0" smtClean="0"/>
              <a:t>&lt;body&gt;  </a:t>
            </a:r>
          </a:p>
          <a:p>
            <a:r>
              <a:rPr lang="en-US" dirty="0" smtClean="0"/>
              <a:t>&lt;form action="http://127.0.0.1:8000/process_post" method="POST"&gt;  </a:t>
            </a:r>
          </a:p>
          <a:p>
            <a:r>
              <a:rPr lang="en-US" dirty="0" smtClean="0"/>
              <a:t>First Name: &lt;input type="text" name="</a:t>
            </a:r>
            <a:r>
              <a:rPr lang="en-US" dirty="0" err="1" smtClean="0"/>
              <a:t>first_name</a:t>
            </a:r>
            <a:r>
              <a:rPr lang="en-US" dirty="0" smtClean="0"/>
              <a:t>"&gt;  &lt;</a:t>
            </a:r>
            <a:r>
              <a:rPr lang="en-US" dirty="0" err="1" smtClean="0"/>
              <a:t>br</a:t>
            </a:r>
            <a:r>
              <a:rPr lang="en-US" dirty="0" smtClean="0"/>
              <a:t>&gt;  </a:t>
            </a:r>
          </a:p>
          <a:p>
            <a:r>
              <a:rPr lang="en-US" dirty="0" smtClean="0"/>
              <a:t>Last Name: &lt;input type="text" name="</a:t>
            </a:r>
            <a:r>
              <a:rPr lang="en-US" dirty="0" err="1" smtClean="0"/>
              <a:t>last_name</a:t>
            </a:r>
            <a:r>
              <a:rPr lang="en-US" dirty="0" smtClean="0"/>
              <a:t>"&gt;  </a:t>
            </a:r>
          </a:p>
          <a:p>
            <a:r>
              <a:rPr lang="en-US" dirty="0" smtClean="0"/>
              <a:t>&lt;input type="submit" value="Submit"&gt;  </a:t>
            </a:r>
          </a:p>
          <a:p>
            <a:r>
              <a:rPr lang="en-US" dirty="0" smtClean="0"/>
              <a:t>&lt;/form&gt;  </a:t>
            </a:r>
          </a:p>
          <a:p>
            <a:r>
              <a:rPr lang="en-US" dirty="0" smtClean="0"/>
              <a:t>&lt;/body&gt;  </a:t>
            </a:r>
          </a:p>
          <a:p>
            <a:r>
              <a:rPr lang="en-US" dirty="0" smtClean="0"/>
              <a:t>&lt;/html&gt; 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pPr marL="509588" indent="-3365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8587204" cy="43704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  IMPLEMENTATION</a:t>
            </a:r>
          </a:p>
          <a:p>
            <a:pPr marL="342900" indent="-342900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b="1" u="sng" dirty="0" smtClean="0"/>
              <a:t>Post basics.js</a:t>
            </a:r>
            <a:endParaRPr lang="en-US" dirty="0" smtClean="0"/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express = require('express'); 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app = express(); 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bodyParser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= require('body-parser');  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 Create application/x-www-form-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urlencoded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parser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urlencodedParser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bodyParser.urlencoded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({ extended: false }) 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app.use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express.static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('public'));    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To serve </a:t>
            </a:r>
            <a:r>
              <a:rPr lang="en-US" sz="1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files such as images, CSS files, and JavaScript files	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('/posthome.html', function 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 res) {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res.sendFile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 __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+ "/" + "posthome.html" );     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 </a:t>
            </a:r>
            <a:r>
              <a:rPr lang="en-US" sz="1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sendFile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function basically transfers 						the file at the given path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})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app.post('/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process_post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',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urlencodedParser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 function 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 res) {   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app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function routes the 						HTTP POST requests to the specified path 						with the  specified callback functions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8587204" cy="46782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  IMPLEMENTATION</a:t>
            </a:r>
          </a:p>
          <a:p>
            <a:pPr marL="342900" indent="-342900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342900" indent="-342900"/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/>
              <a:t>Post basics.js</a:t>
            </a:r>
            <a:endParaRPr lang="en-US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// Prepare output in JSON format 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response = {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first_name:req.body.first_name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last_name:req.body.last_name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};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console.log(response);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res.end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(response));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}) 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server =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app.listen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(8000, function () {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host =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server.address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().address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port =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server.address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().port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console.log("Example app listening at http://%s:%s", host, port) 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})</a:t>
            </a:r>
            <a:r>
              <a:rPr lang="en-US" dirty="0" smtClean="0"/>
              <a:t> 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Handling-Get and Post Implementations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8587204" cy="17235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  IMPLEMENTATION</a:t>
            </a:r>
          </a:p>
          <a:p>
            <a:pPr marL="342900" indent="-342900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342900" indent="-342900"/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/>
              <a:t>Post basics.js</a:t>
            </a:r>
            <a:endParaRPr lang="en-US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dirty="0" smtClean="0"/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710" y="2432553"/>
            <a:ext cx="6007261" cy="151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4"/>
          <a:srcRect t="8021" b="12085"/>
          <a:stretch>
            <a:fillRect/>
          </a:stretch>
        </p:blipFill>
        <p:spPr bwMode="auto">
          <a:xfrm>
            <a:off x="566632" y="4235949"/>
            <a:ext cx="5938339" cy="247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37141" y="386791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CONNECTIVITY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7450501" cy="33855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889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 can be used in database applications.</a:t>
            </a:r>
          </a:p>
          <a:p>
            <a:pPr lvl="0" indent="2889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be able to experiment with the examples, you should have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installed on your     </a:t>
            </a:r>
          </a:p>
          <a:p>
            <a:pPr lvl="0" indent="2889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computer.</a:t>
            </a:r>
          </a:p>
          <a:p>
            <a:pPr lvl="0" indent="288925">
              <a:buFont typeface="Arial" pitchFamily="34" charset="0"/>
              <a:buChar char="•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Driver</a:t>
            </a:r>
          </a:p>
          <a:p>
            <a:pPr lvl="0" indent="288925">
              <a:buFont typeface="Arial" pitchFamily="34" charset="0"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indent="2889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0" indent="288925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889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you have downloaded and installed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driver.</a:t>
            </a:r>
          </a:p>
          <a:p>
            <a:pPr lvl="0" indent="2889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 can use this module to manipulate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dirty="0" smtClean="0"/>
              <a:t> 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94693" y="2726995"/>
          <a:ext cx="327407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npm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install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CONNECTIVITY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6420354" cy="53245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Creating a Database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require('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mysql.createConnection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host: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user: "root",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password: ""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con.connect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(function(err)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if (err) throw err;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console.log("Connected!");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con.query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("CREATE DATABASE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function (err, result)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  if (err) throw err;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  console.log("Database created");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});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dirty="0" smtClean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CONNECTIVITY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8587204" cy="8617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Creating a Database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dirty="0" smtClean="0"/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331" y="1464188"/>
            <a:ext cx="5943600" cy="237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331" y="3989978"/>
            <a:ext cx="5943600" cy="229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7450" y="300942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CONNECTIVITY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7496800" cy="55399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Creating a Table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require('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con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mysql.createConnection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host: 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user: "root",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password: "",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database: 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con.connect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(function(err)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if (err) throw err;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console.log("Connected!");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"CREATE TABLE student (name VARCHAR(255), address VARCHAR(255))";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con.query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function (err, result)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if (err) throw err;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console.log("Table created");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});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dirty="0" smtClean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C433F1-0F51-4AE1-8A17-892BC9CD2590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593" y="1101460"/>
            <a:ext cx="84766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 is Node Js?</a:t>
            </a:r>
          </a:p>
          <a:p>
            <a:endParaRPr 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is an </a:t>
            </a: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open-source, cross-platform runtime environment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development of server-side web applications. </a:t>
            </a:r>
          </a:p>
          <a:p>
            <a:pPr algn="just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applications are written in JavaScript and can be </a:t>
            </a: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on a wide variety of operating systems.</a:t>
            </a:r>
          </a:p>
          <a:p>
            <a:pPr algn="just"/>
            <a:endParaRPr lang="en-IN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is based on an </a:t>
            </a: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architecture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I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designed to </a:t>
            </a:r>
            <a:r>
              <a:rPr lang="en-I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an application's throughput and scalability for real-time web applications.</a:t>
            </a:r>
            <a:endParaRPr lang="en-US" sz="2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CONNECTIVITY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92962" y="1010679"/>
            <a:ext cx="7068537" cy="8617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Creating a Table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dirty="0" smtClean="0"/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711" y="1626234"/>
            <a:ext cx="5943600" cy="248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711" y="4268524"/>
            <a:ext cx="5943600" cy="240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CONNECTIVITY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92962" y="1010679"/>
            <a:ext cx="7508375" cy="55399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 smtClean="0"/>
              <a:t>Insert Into Table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mysql</a:t>
            </a:r>
            <a:r>
              <a:rPr lang="en-US" sz="1600" dirty="0" smtClean="0"/>
              <a:t> = require('</a:t>
            </a:r>
            <a:r>
              <a:rPr lang="en-US" sz="1600" dirty="0" err="1" smtClean="0"/>
              <a:t>mysql</a:t>
            </a:r>
            <a:r>
              <a:rPr lang="en-US" sz="1600" dirty="0" smtClean="0"/>
              <a:t>');</a:t>
            </a:r>
          </a:p>
          <a:p>
            <a:r>
              <a:rPr lang="en-US" sz="1600" dirty="0" smtClean="0"/>
              <a:t> 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con = </a:t>
            </a:r>
            <a:r>
              <a:rPr lang="en-US" sz="1600" dirty="0" err="1" smtClean="0"/>
              <a:t>mysql.createConnection</a:t>
            </a:r>
            <a:r>
              <a:rPr lang="en-US" sz="1600" dirty="0" smtClean="0"/>
              <a:t>({</a:t>
            </a:r>
          </a:p>
          <a:p>
            <a:r>
              <a:rPr lang="en-US" sz="1600" dirty="0" smtClean="0"/>
              <a:t>  host: "</a:t>
            </a:r>
            <a:r>
              <a:rPr lang="en-US" sz="1600" dirty="0" err="1" smtClean="0"/>
              <a:t>localhost</a:t>
            </a:r>
            <a:r>
              <a:rPr lang="en-US" sz="1600" dirty="0" smtClean="0"/>
              <a:t>",</a:t>
            </a:r>
          </a:p>
          <a:p>
            <a:r>
              <a:rPr lang="en-US" sz="1600" dirty="0" smtClean="0"/>
              <a:t>  user: "root",</a:t>
            </a:r>
          </a:p>
          <a:p>
            <a:r>
              <a:rPr lang="en-US" sz="1600" dirty="0" smtClean="0"/>
              <a:t>  password: "",</a:t>
            </a:r>
          </a:p>
          <a:p>
            <a:r>
              <a:rPr lang="en-US" sz="1600" dirty="0" smtClean="0"/>
              <a:t>  database: "</a:t>
            </a:r>
            <a:r>
              <a:rPr lang="en-US" sz="1600" dirty="0" err="1" smtClean="0"/>
              <a:t>mydb</a:t>
            </a:r>
            <a:r>
              <a:rPr lang="en-US" sz="1600" dirty="0" smtClean="0"/>
              <a:t>"</a:t>
            </a:r>
          </a:p>
          <a:p>
            <a:r>
              <a:rPr lang="en-US" sz="1600" dirty="0" smtClean="0"/>
              <a:t>});	</a:t>
            </a:r>
          </a:p>
          <a:p>
            <a:r>
              <a:rPr lang="en-US" sz="1600" dirty="0" smtClean="0"/>
              <a:t> </a:t>
            </a:r>
          </a:p>
          <a:p>
            <a:r>
              <a:rPr lang="en-US" sz="1600" dirty="0" err="1" smtClean="0"/>
              <a:t>con.connect</a:t>
            </a:r>
            <a:r>
              <a:rPr lang="en-US" sz="1600" dirty="0" smtClean="0"/>
              <a:t>(function(err) {</a:t>
            </a:r>
          </a:p>
          <a:p>
            <a:r>
              <a:rPr lang="en-US" sz="1600" dirty="0" smtClean="0"/>
              <a:t>  if (err) throw err;</a:t>
            </a:r>
          </a:p>
          <a:p>
            <a:r>
              <a:rPr lang="en-US" sz="1600" dirty="0" smtClean="0"/>
              <a:t>  console.log("Connected!");</a:t>
            </a:r>
          </a:p>
          <a:p>
            <a:r>
              <a:rPr lang="en-US" sz="1600" dirty="0" smtClean="0"/>
              <a:t> 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sql</a:t>
            </a:r>
            <a:r>
              <a:rPr lang="en-US" sz="1600" dirty="0" smtClean="0"/>
              <a:t> = "INSERT INTO student (name, address) VALUES ('Sheryl', 'Chennai')";</a:t>
            </a:r>
          </a:p>
          <a:p>
            <a:r>
              <a:rPr lang="en-US" sz="1600" dirty="0" smtClean="0"/>
              <a:t>  </a:t>
            </a:r>
            <a:r>
              <a:rPr lang="en-US" sz="1600" dirty="0" err="1" smtClean="0"/>
              <a:t>con.query</a:t>
            </a:r>
            <a:r>
              <a:rPr lang="en-US" sz="1600" dirty="0" smtClean="0"/>
              <a:t>(</a:t>
            </a:r>
            <a:r>
              <a:rPr lang="en-US" sz="1600" dirty="0" err="1" smtClean="0"/>
              <a:t>sql</a:t>
            </a:r>
            <a:r>
              <a:rPr lang="en-US" sz="1600" dirty="0" smtClean="0"/>
              <a:t>, function (err, result) {</a:t>
            </a:r>
          </a:p>
          <a:p>
            <a:r>
              <a:rPr lang="en-US" sz="1600" dirty="0" smtClean="0"/>
              <a:t>    if (err) throw err;</a:t>
            </a:r>
          </a:p>
          <a:p>
            <a:r>
              <a:rPr lang="en-US" sz="1600" dirty="0" smtClean="0"/>
              <a:t>    console.log("1 record inserted");</a:t>
            </a:r>
          </a:p>
          <a:p>
            <a:r>
              <a:rPr lang="en-US" sz="1600" dirty="0" smtClean="0"/>
              <a:t>  });</a:t>
            </a:r>
          </a:p>
          <a:p>
            <a:r>
              <a:rPr lang="en-US" sz="1600" dirty="0" smtClean="0"/>
              <a:t>});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dirty="0" smtClean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CONNECTIVITY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92962" y="1010679"/>
            <a:ext cx="8587204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dirty="0" smtClean="0"/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711" y="1010679"/>
            <a:ext cx="5943600" cy="290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711" y="4233129"/>
            <a:ext cx="5943600" cy="248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7450" y="70681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300942"/>
            <a:ext cx="724417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 of Node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6405D-3C12-466A-A059-ED3D76F40D9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962" y="949124"/>
            <a:ext cx="777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711" y="949125"/>
            <a:ext cx="80923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141" y="77164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962" y="949124"/>
            <a:ext cx="706853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92962" y="1010679"/>
            <a:ext cx="6848618" cy="45550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09588" indent="-509588"/>
            <a:endParaRPr lang="en-US" sz="2000" dirty="0" smtClean="0"/>
          </a:p>
          <a:p>
            <a:pPr marL="509588" indent="-509588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Famous companies that used Node.js for their apps</a:t>
            </a:r>
          </a:p>
          <a:p>
            <a:pPr marL="509588" indent="-509588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09588" indent="-509588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Paypal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09588" indent="-509588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LinkedIn</a:t>
            </a:r>
          </a:p>
          <a:p>
            <a:pPr marL="509588" indent="-509588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Yahoo</a:t>
            </a:r>
          </a:p>
          <a:p>
            <a:pPr marL="509588" indent="-509588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Mozilla</a:t>
            </a:r>
          </a:p>
          <a:p>
            <a:pPr marL="509588" indent="-509588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Netflix</a:t>
            </a:r>
          </a:p>
          <a:p>
            <a:pPr marL="509588" indent="-509588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Uber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09588" indent="-509588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Groupon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09588" indent="-509588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GoDaddy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09588" indent="-509588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eBay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						</a:t>
            </a:r>
          </a:p>
          <a:p>
            <a:r>
              <a:rPr lang="en-US" dirty="0" smtClean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24288"/>
            <a:ext cx="4819650" cy="1285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85C644-4F74-47B7-A383-921027C56EBA}"/>
              </a:ext>
            </a:extLst>
          </p:cNvPr>
          <p:cNvSpPr/>
          <p:nvPr/>
        </p:nvSpPr>
        <p:spPr>
          <a:xfrm>
            <a:off x="2476716" y="2767280"/>
            <a:ext cx="41905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09663"/>
            <a:r>
              <a:rPr lang="en-US" altLang="en-US" sz="8000" b="1" dirty="0">
                <a:solidFill>
                  <a:srgbClr val="00206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A24B5-F566-4FC2-9F73-D7F96691441F}"/>
              </a:ext>
            </a:extLst>
          </p:cNvPr>
          <p:cNvSpPr/>
          <p:nvPr/>
        </p:nvSpPr>
        <p:spPr>
          <a:xfrm>
            <a:off x="2050685" y="6292204"/>
            <a:ext cx="517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09663"/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65914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DE076-7412-427C-B997-997BC6D1154C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593" y="1101460"/>
            <a:ext cx="8476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is  Thread?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to allow multiple activities within a single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as lightweight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series of executed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its own program counter, stack and local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nested sequence of method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shares memory, files and per-process state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103" y="3685345"/>
            <a:ext cx="691603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72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151FC-0495-4737-BE14-BF56BC2681A3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593" y="1101460"/>
            <a:ext cx="847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is  Thread?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8" y="1095375"/>
            <a:ext cx="83153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42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FA9CC9-AAA8-493C-9C7E-94B25F1CFF07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593" y="1101460"/>
            <a:ext cx="8476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WEB SERVER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2875" y="1940943"/>
            <a:ext cx="6318250" cy="331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962" y="251290"/>
            <a:ext cx="7244179" cy="6132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800">
              <a:lnSpc>
                <a:spcPct val="115000"/>
              </a:lnSpc>
            </a:pP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Node.js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887AD-81BB-4E32-B42E-3424D6F162E0}" type="datetime1">
              <a:rPr lang="en-US" altLang="en-US" smtClean="0"/>
              <a:pPr>
                <a:defRPr/>
              </a:pPr>
              <a:t>01-Dec-22</a:t>
            </a:fld>
            <a:endParaRPr lang="en-US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E83C-43CC-4AA3-A975-16AE1B7BC9D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609886" y="5137486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and 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Management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(SEPM)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43" y="1135792"/>
            <a:ext cx="8546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062" y="0"/>
            <a:ext cx="1343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963" y="870628"/>
            <a:ext cx="829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endParaRPr lang="en-US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593" y="1101460"/>
            <a:ext cx="8476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Js  Process Model</a:t>
            </a:r>
          </a:p>
          <a:p>
            <a:endParaRPr lang="en-US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www.tutorialsteacher.com/Content/images/nodejs/nodejs-process-mod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61" y="1632607"/>
            <a:ext cx="6953250" cy="41243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4"/>
  <p:tag name="ARS_SLIDE_PARTICIPANTNUM" val="4"/>
  <p:tag name="ARS_SLIDE_SUBMITNUM" val="0"/>
  <p:tag name="ARS_SLIDE_CORRECTNUM" val="0"/>
  <p:tag name="ARS_SLIDE_VOTEMEA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ba-new">
      <a:majorFont>
        <a:latin typeface="Book Antiqua"/>
        <a:ea typeface=""/>
        <a:cs typeface=""/>
      </a:majorFont>
      <a:minorFont>
        <a:latin typeface="Calibri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12268</TotalTime>
  <Words>1524</Words>
  <Application>Microsoft Office PowerPoint</Application>
  <PresentationFormat>On-screen Show (4:3)</PresentationFormat>
  <Paragraphs>1333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Arial</vt:lpstr>
      <vt:lpstr>Bell MT</vt:lpstr>
      <vt:lpstr>Book Antiqua</vt:lpstr>
      <vt:lpstr>Calibri</vt:lpstr>
      <vt:lpstr>Calibri Light</vt:lpstr>
      <vt:lpstr>Cambria</vt:lpstr>
      <vt:lpstr>Monotype Corsiva</vt:lpstr>
      <vt:lpstr>Rockwell</vt:lpstr>
      <vt:lpstr>Segoe UI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Dell</cp:lastModifiedBy>
  <cp:revision>1066</cp:revision>
  <dcterms:created xsi:type="dcterms:W3CDTF">2017-10-31T04:01:21Z</dcterms:created>
  <dcterms:modified xsi:type="dcterms:W3CDTF">2022-12-01T09:01:15Z</dcterms:modified>
</cp:coreProperties>
</file>