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8" r:id="rId6"/>
    <p:sldId id="271" r:id="rId7"/>
    <p:sldId id="272" r:id="rId8"/>
    <p:sldId id="273" r:id="rId9"/>
    <p:sldId id="277" r:id="rId10"/>
    <p:sldId id="279" r:id="rId11"/>
    <p:sldId id="278"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198DE-1C7C-473A-94F2-6ECB6EA5772E}"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0B108F0-10F0-4DA8-A875-F154052714CC}">
      <dgm:prSet/>
      <dgm:spPr/>
      <dgm:t>
        <a:bodyPr/>
        <a:lstStyle/>
        <a:p>
          <a:r>
            <a:rPr lang="en-US"/>
            <a:t>Classifying Groups based on Products</a:t>
          </a:r>
        </a:p>
      </dgm:t>
    </dgm:pt>
    <dgm:pt modelId="{F8606202-7793-4428-A499-024B37F4C5D6}" type="parTrans" cxnId="{06E81CC8-8E19-4449-87CE-59C6AF107218}">
      <dgm:prSet/>
      <dgm:spPr/>
      <dgm:t>
        <a:bodyPr/>
        <a:lstStyle/>
        <a:p>
          <a:endParaRPr lang="en-US"/>
        </a:p>
      </dgm:t>
    </dgm:pt>
    <dgm:pt modelId="{68B74E82-6584-4AF2-8EDA-76AA667679AE}" type="sibTrans" cxnId="{06E81CC8-8E19-4449-87CE-59C6AF107218}">
      <dgm:prSet/>
      <dgm:spPr/>
      <dgm:t>
        <a:bodyPr/>
        <a:lstStyle/>
        <a:p>
          <a:endParaRPr lang="en-US"/>
        </a:p>
      </dgm:t>
    </dgm:pt>
    <dgm:pt modelId="{B72F9DFB-64A7-4E72-8E22-6A1ED44501CB}">
      <dgm:prSet/>
      <dgm:spPr/>
      <dgm:t>
        <a:bodyPr/>
        <a:lstStyle/>
        <a:p>
          <a:r>
            <a:rPr lang="en-US" dirty="0"/>
            <a:t>Classifying Groups based on Consumer consumption habits such as number of transactions made over a period, types of Product purchased, Total bill amount. And creating the Consumer Groups. </a:t>
          </a:r>
        </a:p>
      </dgm:t>
    </dgm:pt>
    <dgm:pt modelId="{3652CE3F-81D7-4EF3-BF81-23FFD79AE5C7}" type="parTrans" cxnId="{93AA66B7-B68D-4D58-9CD9-FBA88ED59B4A}">
      <dgm:prSet/>
      <dgm:spPr/>
      <dgm:t>
        <a:bodyPr/>
        <a:lstStyle/>
        <a:p>
          <a:endParaRPr lang="en-US"/>
        </a:p>
      </dgm:t>
    </dgm:pt>
    <dgm:pt modelId="{933A4FEB-498F-49AC-975A-DDC9E72224FF}" type="sibTrans" cxnId="{93AA66B7-B68D-4D58-9CD9-FBA88ED59B4A}">
      <dgm:prSet/>
      <dgm:spPr/>
      <dgm:t>
        <a:bodyPr/>
        <a:lstStyle/>
        <a:p>
          <a:endParaRPr lang="en-US"/>
        </a:p>
      </dgm:t>
    </dgm:pt>
    <dgm:pt modelId="{3B15BF37-362A-413D-B38B-6003FD23337C}">
      <dgm:prSet/>
      <dgm:spPr/>
      <dgm:t>
        <a:bodyPr/>
        <a:lstStyle/>
        <a:p>
          <a:r>
            <a:rPr lang="en-US" dirty="0"/>
            <a:t>Once Consumer Groups are created, finally will create multiple classifiers which will group the consumers into one of the consumer groups created and compare the precision of various models and will select the best one with higher precision. </a:t>
          </a:r>
        </a:p>
      </dgm:t>
    </dgm:pt>
    <dgm:pt modelId="{411F39FB-B667-4FAB-B8D5-3016E2D5FFF8}" type="parTrans" cxnId="{65DEB3FC-E459-4C33-85FF-EA10867D7361}">
      <dgm:prSet/>
      <dgm:spPr/>
      <dgm:t>
        <a:bodyPr/>
        <a:lstStyle/>
        <a:p>
          <a:endParaRPr lang="en-US"/>
        </a:p>
      </dgm:t>
    </dgm:pt>
    <dgm:pt modelId="{C1C8C187-B074-4B59-BA33-F94F38217014}" type="sibTrans" cxnId="{65DEB3FC-E459-4C33-85FF-EA10867D7361}">
      <dgm:prSet/>
      <dgm:spPr/>
      <dgm:t>
        <a:bodyPr/>
        <a:lstStyle/>
        <a:p>
          <a:endParaRPr lang="en-US"/>
        </a:p>
      </dgm:t>
    </dgm:pt>
    <dgm:pt modelId="{57C28941-A9BE-4CBD-B739-7EC09F5C2B70}" type="pres">
      <dgm:prSet presAssocID="{B16198DE-1C7C-473A-94F2-6ECB6EA5772E}" presName="Name0" presStyleCnt="0">
        <dgm:presLayoutVars>
          <dgm:dir/>
          <dgm:animLvl val="lvl"/>
          <dgm:resizeHandles val="exact"/>
        </dgm:presLayoutVars>
      </dgm:prSet>
      <dgm:spPr/>
    </dgm:pt>
    <dgm:pt modelId="{A5CEC684-9BC7-4EE8-AD81-E613515B702A}" type="pres">
      <dgm:prSet presAssocID="{3B15BF37-362A-413D-B38B-6003FD23337C}" presName="boxAndChildren" presStyleCnt="0"/>
      <dgm:spPr/>
    </dgm:pt>
    <dgm:pt modelId="{1FB262A0-4D55-458B-961A-73E059398EB9}" type="pres">
      <dgm:prSet presAssocID="{3B15BF37-362A-413D-B38B-6003FD23337C}" presName="parentTextBox" presStyleLbl="node1" presStyleIdx="0" presStyleCnt="3"/>
      <dgm:spPr/>
    </dgm:pt>
    <dgm:pt modelId="{47AB36FA-5A3B-4F2D-849C-6DF3CB1975FA}" type="pres">
      <dgm:prSet presAssocID="{933A4FEB-498F-49AC-975A-DDC9E72224FF}" presName="sp" presStyleCnt="0"/>
      <dgm:spPr/>
    </dgm:pt>
    <dgm:pt modelId="{FEF76184-99DB-4B4C-B01B-7C74A41CB5FC}" type="pres">
      <dgm:prSet presAssocID="{B72F9DFB-64A7-4E72-8E22-6A1ED44501CB}" presName="arrowAndChildren" presStyleCnt="0"/>
      <dgm:spPr/>
    </dgm:pt>
    <dgm:pt modelId="{093BF4C3-4F14-451B-B42B-E4777B1881A6}" type="pres">
      <dgm:prSet presAssocID="{B72F9DFB-64A7-4E72-8E22-6A1ED44501CB}" presName="parentTextArrow" presStyleLbl="node1" presStyleIdx="1" presStyleCnt="3"/>
      <dgm:spPr/>
    </dgm:pt>
    <dgm:pt modelId="{31FA045C-A1CC-4911-AEBE-B11FBD1157CB}" type="pres">
      <dgm:prSet presAssocID="{68B74E82-6584-4AF2-8EDA-76AA667679AE}" presName="sp" presStyleCnt="0"/>
      <dgm:spPr/>
    </dgm:pt>
    <dgm:pt modelId="{705BBA0C-B81A-4917-BB19-703C113A5A7F}" type="pres">
      <dgm:prSet presAssocID="{60B108F0-10F0-4DA8-A875-F154052714CC}" presName="arrowAndChildren" presStyleCnt="0"/>
      <dgm:spPr/>
    </dgm:pt>
    <dgm:pt modelId="{0D1F5FE8-E83D-4405-B5EC-5C007450BFC7}" type="pres">
      <dgm:prSet presAssocID="{60B108F0-10F0-4DA8-A875-F154052714CC}" presName="parentTextArrow" presStyleLbl="node1" presStyleIdx="2" presStyleCnt="3"/>
      <dgm:spPr/>
    </dgm:pt>
  </dgm:ptLst>
  <dgm:cxnLst>
    <dgm:cxn modelId="{DC157209-D76B-46F8-BA6B-E2D4BD2A4C79}" type="presOf" srcId="{60B108F0-10F0-4DA8-A875-F154052714CC}" destId="{0D1F5FE8-E83D-4405-B5EC-5C007450BFC7}" srcOrd="0" destOrd="0" presId="urn:microsoft.com/office/officeart/2005/8/layout/process4"/>
    <dgm:cxn modelId="{3A403C5E-EA5E-42B5-9C12-746067E0FEF4}" type="presOf" srcId="{B72F9DFB-64A7-4E72-8E22-6A1ED44501CB}" destId="{093BF4C3-4F14-451B-B42B-E4777B1881A6}" srcOrd="0" destOrd="0" presId="urn:microsoft.com/office/officeart/2005/8/layout/process4"/>
    <dgm:cxn modelId="{9579676A-C939-4DB7-AEE3-DF597B6184C9}" type="presOf" srcId="{B16198DE-1C7C-473A-94F2-6ECB6EA5772E}" destId="{57C28941-A9BE-4CBD-B739-7EC09F5C2B70}" srcOrd="0" destOrd="0" presId="urn:microsoft.com/office/officeart/2005/8/layout/process4"/>
    <dgm:cxn modelId="{93AA66B7-B68D-4D58-9CD9-FBA88ED59B4A}" srcId="{B16198DE-1C7C-473A-94F2-6ECB6EA5772E}" destId="{B72F9DFB-64A7-4E72-8E22-6A1ED44501CB}" srcOrd="1" destOrd="0" parTransId="{3652CE3F-81D7-4EF3-BF81-23FFD79AE5C7}" sibTransId="{933A4FEB-498F-49AC-975A-DDC9E72224FF}"/>
    <dgm:cxn modelId="{742C20BA-5677-4894-81FF-08DD5288F6BC}" type="presOf" srcId="{3B15BF37-362A-413D-B38B-6003FD23337C}" destId="{1FB262A0-4D55-458B-961A-73E059398EB9}" srcOrd="0" destOrd="0" presId="urn:microsoft.com/office/officeart/2005/8/layout/process4"/>
    <dgm:cxn modelId="{06E81CC8-8E19-4449-87CE-59C6AF107218}" srcId="{B16198DE-1C7C-473A-94F2-6ECB6EA5772E}" destId="{60B108F0-10F0-4DA8-A875-F154052714CC}" srcOrd="0" destOrd="0" parTransId="{F8606202-7793-4428-A499-024B37F4C5D6}" sibTransId="{68B74E82-6584-4AF2-8EDA-76AA667679AE}"/>
    <dgm:cxn modelId="{65DEB3FC-E459-4C33-85FF-EA10867D7361}" srcId="{B16198DE-1C7C-473A-94F2-6ECB6EA5772E}" destId="{3B15BF37-362A-413D-B38B-6003FD23337C}" srcOrd="2" destOrd="0" parTransId="{411F39FB-B667-4FAB-B8D5-3016E2D5FFF8}" sibTransId="{C1C8C187-B074-4B59-BA33-F94F38217014}"/>
    <dgm:cxn modelId="{54F46CFE-A0C6-471D-9AC3-5C1C224651F9}" type="presParOf" srcId="{57C28941-A9BE-4CBD-B739-7EC09F5C2B70}" destId="{A5CEC684-9BC7-4EE8-AD81-E613515B702A}" srcOrd="0" destOrd="0" presId="urn:microsoft.com/office/officeart/2005/8/layout/process4"/>
    <dgm:cxn modelId="{D5F5561D-28AC-407E-8AA4-75EEEA708F0A}" type="presParOf" srcId="{A5CEC684-9BC7-4EE8-AD81-E613515B702A}" destId="{1FB262A0-4D55-458B-961A-73E059398EB9}" srcOrd="0" destOrd="0" presId="urn:microsoft.com/office/officeart/2005/8/layout/process4"/>
    <dgm:cxn modelId="{8260F459-B780-40B4-8703-7A7543A36B06}" type="presParOf" srcId="{57C28941-A9BE-4CBD-B739-7EC09F5C2B70}" destId="{47AB36FA-5A3B-4F2D-849C-6DF3CB1975FA}" srcOrd="1" destOrd="0" presId="urn:microsoft.com/office/officeart/2005/8/layout/process4"/>
    <dgm:cxn modelId="{A339A7D0-E5FE-4A58-ACCA-BAE6A40B45AC}" type="presParOf" srcId="{57C28941-A9BE-4CBD-B739-7EC09F5C2B70}" destId="{FEF76184-99DB-4B4C-B01B-7C74A41CB5FC}" srcOrd="2" destOrd="0" presId="urn:microsoft.com/office/officeart/2005/8/layout/process4"/>
    <dgm:cxn modelId="{DDBA4944-11FD-47F0-A8D3-3D11C9A62C9D}" type="presParOf" srcId="{FEF76184-99DB-4B4C-B01B-7C74A41CB5FC}" destId="{093BF4C3-4F14-451B-B42B-E4777B1881A6}" srcOrd="0" destOrd="0" presId="urn:microsoft.com/office/officeart/2005/8/layout/process4"/>
    <dgm:cxn modelId="{EB793165-3FD8-4B08-992D-7AD0566CFF2B}" type="presParOf" srcId="{57C28941-A9BE-4CBD-B739-7EC09F5C2B70}" destId="{31FA045C-A1CC-4911-AEBE-B11FBD1157CB}" srcOrd="3" destOrd="0" presId="urn:microsoft.com/office/officeart/2005/8/layout/process4"/>
    <dgm:cxn modelId="{6E01ADB3-1507-45E0-A446-6B3F04A22C44}" type="presParOf" srcId="{57C28941-A9BE-4CBD-B739-7EC09F5C2B70}" destId="{705BBA0C-B81A-4917-BB19-703C113A5A7F}" srcOrd="4" destOrd="0" presId="urn:microsoft.com/office/officeart/2005/8/layout/process4"/>
    <dgm:cxn modelId="{A739F7C7-CAE6-43ED-9B9C-991DB785BB6F}" type="presParOf" srcId="{705BBA0C-B81A-4917-BB19-703C113A5A7F}" destId="{0D1F5FE8-E83D-4405-B5EC-5C007450BFC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262A0-4D55-458B-961A-73E059398EB9}">
      <dsp:nvSpPr>
        <dsp:cNvPr id="0" name=""/>
        <dsp:cNvSpPr/>
      </dsp:nvSpPr>
      <dsp:spPr>
        <a:xfrm>
          <a:off x="0" y="3104310"/>
          <a:ext cx="4874692" cy="1018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Once Consumer Groups are created, finally will create multiple classifiers which will group the consumers into one of the consumer groups created and compare the precision of various models and will select the best one with higher precision. </a:t>
          </a:r>
        </a:p>
      </dsp:txBody>
      <dsp:txXfrm>
        <a:off x="0" y="3104310"/>
        <a:ext cx="4874692" cy="1018904"/>
      </dsp:txXfrm>
    </dsp:sp>
    <dsp:sp modelId="{093BF4C3-4F14-451B-B42B-E4777B1881A6}">
      <dsp:nvSpPr>
        <dsp:cNvPr id="0" name=""/>
        <dsp:cNvSpPr/>
      </dsp:nvSpPr>
      <dsp:spPr>
        <a:xfrm rot="10800000">
          <a:off x="0" y="1552519"/>
          <a:ext cx="4874692" cy="156707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Classifying Groups based on Consumer consumption habits such as number of transactions made over a period, types of Product purchased, Total bill amount. And creating the Consumer Groups. </a:t>
          </a:r>
        </a:p>
      </dsp:txBody>
      <dsp:txXfrm rot="10800000">
        <a:off x="0" y="1552519"/>
        <a:ext cx="4874692" cy="1018238"/>
      </dsp:txXfrm>
    </dsp:sp>
    <dsp:sp modelId="{0D1F5FE8-E83D-4405-B5EC-5C007450BFC7}">
      <dsp:nvSpPr>
        <dsp:cNvPr id="0" name=""/>
        <dsp:cNvSpPr/>
      </dsp:nvSpPr>
      <dsp:spPr>
        <a:xfrm rot="10800000">
          <a:off x="0" y="728"/>
          <a:ext cx="4874692" cy="156707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Classifying Groups based on Products</a:t>
          </a:r>
        </a:p>
      </dsp:txBody>
      <dsp:txXfrm rot="10800000">
        <a:off x="0" y="728"/>
        <a:ext cx="4874692" cy="10182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B591E45-64E9-4FEC-933C-E470E20237FA}" type="datetime1">
              <a:rPr lang="en-US" smtClean="0"/>
              <a:t>11/1/2021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C7CCCC68-8EA8-4318-8EA1-FEF4B11FBBB7}" type="datetime1">
              <a:rPr lang="en-US" smtClean="0"/>
              <a:t>11/1/2021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E416AC66-0AE5-4A5F-A1B6-CFBF7487D150}" type="datetime1">
              <a:rPr lang="en-US" smtClean="0"/>
              <a:t>11/1/2021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D8D0D2F-CAB5-44C5-95F8-64F38FB6E067}" type="datetime1">
              <a:rPr lang="en-US" smtClean="0"/>
              <a:t>11/1/2021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F433EE15-C0C2-4E1D-9E43-528BB15DE0BB}" type="datetime1">
              <a:rPr lang="en-US" smtClean="0"/>
              <a:t>11/1/2021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B7814232-97B2-4831-A1DD-4EC45194029F}" type="datetime1">
              <a:rPr lang="en-US" smtClean="0"/>
              <a:t>11/1/2021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fi-FI"/>
              <a:t>Saravanan M  2019ab04162@wilp.bits-pilani.ac.in   01-Nov-2021</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80744C6F-CAC7-4EF2-90D0-6A4E7E9418DA}" type="datetime1">
              <a:rPr lang="en-US" smtClean="0"/>
              <a:t>11/1/2021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fi-FI"/>
              <a:t>Saravanan M  2019ab04162@wilp.bits-pilani.ac.in   01-Nov-2021</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3CDDACBC-A037-486A-B9B3-7553E251687D}" type="datetime1">
              <a:rPr lang="en-US" smtClean="0"/>
              <a:t>11/1/2021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fi-FI"/>
              <a:t>Saravanan M  2019ab04162@wilp.bits-pilani.ac.in   01-Nov-2021</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A8F9B7B8-A3EA-4AB2-BA24-EA7AC4E0989A}" type="datetime1">
              <a:rPr lang="en-US" smtClean="0"/>
              <a:t>11/1/2021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fi-FI"/>
              <a:t>Saravanan M  2019ab04162@wilp.bits-pilani.ac.in   01-Nov-2021</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16AE5D65-3828-48B6-8089-7F034D81C300}" type="datetime1">
              <a:rPr lang="en-US" smtClean="0"/>
              <a:t>11/1/2021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fi-FI"/>
              <a:t>Saravanan M  2019ab04162@wilp.bits-pilani.ac.in   01-Nov-2021</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8B0BD3-86B3-47F9-9E86-6BAFEEEFDD0E}" type="datetime1">
              <a:rPr lang="en-US" smtClean="0"/>
              <a:t>11/1/2021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fi-FI"/>
              <a:t>Saravanan M  2019ab04162@wilp.bits-pilani.ac.in   01-Nov-2021</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3202E-AB51-4FEF-A0F7-DCA7944C803E}" type="datetime1">
              <a:rPr lang="en-US" smtClean="0"/>
              <a:t>11/1/2021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Saravanan M  2019ab04162@wilp.bits-pilani.ac.in   01-Nov-2021</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www.pngall.com/ecommerce-png" TargetMode="External"/><Relationship Id="rId7" Type="http://schemas.openxmlformats.org/officeDocument/2006/relationships/hyperlink" Target="http://technofaq.org/posts/2017/05/best-5-ecommerce-platform-for-your-online-stor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pixabay.com/illustrations/shopping-online-shopping-icons-3253839/" TargetMode="External"/><Relationship Id="rId4" Type="http://schemas.openxmlformats.org/officeDocument/2006/relationships/image" Target="../media/image2.jpg"/><Relationship Id="rId9" Type="http://schemas.openxmlformats.org/officeDocument/2006/relationships/hyperlink" Target="http://mgt20602012blog.blogspot.com/2012/03/catergories-of-e-commerce.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illustrations/handshake-hand-icon-symbol-sign-3547921/"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flickr.com/photos/lumaxart/236466707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rvillanuevarios.com/e-goi-la-solucion-de-marketing-digita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pngall.com/solution-png" TargetMode="External"/><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www.cxo-community.com/2018/04/bluepatagon-5-ways-big-data-and.html"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archive.ics.uci.edu/ml/datasets/online+retai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pubs.com/maulikpatel/234158" TargetMode="External"/><Relationship Id="rId2" Type="http://schemas.openxmlformats.org/officeDocument/2006/relationships/hyperlink" Target="https://www.kaggle.com/mahmoudelfahl/cohort-analysis-customer-segmentation-with-rfm#Implementation-of-K-Means-Clustering" TargetMode="External"/><Relationship Id="rId1" Type="http://schemas.openxmlformats.org/officeDocument/2006/relationships/slideLayout" Target="../slideLayouts/slideLayout2.xml"/><Relationship Id="rId5" Type="http://schemas.openxmlformats.org/officeDocument/2006/relationships/hyperlink" Target="http://2017.igem.org/Team:CCA_San_Diego/Description"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www.justintarte.com/2011/12/top-10-questions-to-ask-yourself-in.htm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85329" y="3904249"/>
            <a:ext cx="6358261" cy="1023514"/>
          </a:xfrm>
        </p:spPr>
        <p:txBody>
          <a:bodyPr anchor="t">
            <a:noAutofit/>
          </a:bodyPr>
          <a:lstStyle/>
          <a:p>
            <a:pPr algn="l"/>
            <a:r>
              <a:rPr lang="en-US" sz="3200" dirty="0">
                <a:latin typeface="Franklin Gothic Book" panose="020B0503020102020204" pitchFamily="34" charset="0"/>
                <a:cs typeface="Segoe UI" panose="020B0502040204020203" pitchFamily="34" charset="0"/>
              </a:rPr>
              <a:t>Data-Driven Consumer Grouping using Classification Algorithm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485329" y="5254310"/>
            <a:ext cx="5609219" cy="576738"/>
          </a:xfrm>
        </p:spPr>
        <p:txBody>
          <a:bodyPr anchor="b">
            <a:normAutofit/>
          </a:bodyPr>
          <a:lstStyle/>
          <a:p>
            <a:pPr algn="l"/>
            <a:r>
              <a:rPr lang="en-US" sz="2000" dirty="0">
                <a:latin typeface="Franklin Gothic Book" panose="020B0503020102020204" pitchFamily="34" charset="0"/>
              </a:rPr>
              <a:t>Abstract &amp; Outline Review </a:t>
            </a:r>
          </a:p>
        </p:txBody>
      </p:sp>
      <p:sp>
        <p:nvSpPr>
          <p:cNvPr id="62" name="Freeform: Shape 6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13091"/>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Freeform: Shape 63">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descr="A picture containing basket, container, plastic, blue&#10;&#10;Description automatically generated">
            <a:extLst>
              <a:ext uri="{FF2B5EF4-FFF2-40B4-BE49-F238E27FC236}">
                <a16:creationId xmlns:a16="http://schemas.microsoft.com/office/drawing/2014/main" id="{32CEA1D3-5AAC-4DD5-AC31-E2F1EC18B6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743" r="-1" b="7875"/>
          <a:stretch/>
        </p:blipFill>
        <p:spPr>
          <a:xfrm>
            <a:off x="1246574"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26" name="Picture 25" descr="Graphical user interface, application&#10;&#10;Description automatically generated">
            <a:extLst>
              <a:ext uri="{FF2B5EF4-FFF2-40B4-BE49-F238E27FC236}">
                <a16:creationId xmlns:a16="http://schemas.microsoft.com/office/drawing/2014/main" id="{CA99A67C-83DB-4320-A93E-E27353EAF6DA}"/>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997" r="10996" b="-1"/>
          <a:stretch/>
        </p:blipFill>
        <p:spPr>
          <a:xfrm>
            <a:off x="20" y="2279205"/>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66" name="Oval 6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7279"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Graphical user interface, website&#10;&#10;Description automatically generated">
            <a:extLst>
              <a:ext uri="{FF2B5EF4-FFF2-40B4-BE49-F238E27FC236}">
                <a16:creationId xmlns:a16="http://schemas.microsoft.com/office/drawing/2014/main" id="{E10F2581-07A5-4D4A-8519-928FFDEF77D3}"/>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0470" r="8278" b="-3"/>
          <a:stretch/>
        </p:blipFill>
        <p:spPr>
          <a:xfrm>
            <a:off x="5511871" y="780500"/>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71" name="Freeform: Shape 6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3" name="Picture 22" descr="A picture containing indoor&#10;&#10;Description automatically generated">
            <a:extLst>
              <a:ext uri="{FF2B5EF4-FFF2-40B4-BE49-F238E27FC236}">
                <a16:creationId xmlns:a16="http://schemas.microsoft.com/office/drawing/2014/main" id="{FD5E21B3-D3AF-457F-A080-60680332BEBF}"/>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16740" r="17910" b="-3"/>
          <a:stretch/>
        </p:blipFill>
        <p:spPr>
          <a:xfrm>
            <a:off x="8918761" y="-4331"/>
            <a:ext cx="3273238" cy="3618965"/>
          </a:xfrm>
          <a:custGeom>
            <a:avLst/>
            <a:gdLst/>
            <a:ahLst/>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p:spPr>
      </p:pic>
      <p:sp>
        <p:nvSpPr>
          <p:cNvPr id="27" name="Footer Placeholder 26">
            <a:extLst>
              <a:ext uri="{FF2B5EF4-FFF2-40B4-BE49-F238E27FC236}">
                <a16:creationId xmlns:a16="http://schemas.microsoft.com/office/drawing/2014/main" id="{64D80455-92A8-441A-92EB-0A8C7BC539CF}"/>
              </a:ext>
            </a:extLst>
          </p:cNvPr>
          <p:cNvSpPr>
            <a:spLocks noGrp="1"/>
          </p:cNvSpPr>
          <p:nvPr>
            <p:ph type="ftr" sz="quarter" idx="11"/>
          </p:nvPr>
        </p:nvSpPr>
        <p:spPr>
          <a:xfrm>
            <a:off x="3564638" y="6356350"/>
            <a:ext cx="8627342" cy="365125"/>
          </a:xfrm>
        </p:spPr>
        <p:txBody>
          <a:bodyPr/>
          <a:lstStyle/>
          <a:p>
            <a:r>
              <a:rPr lang="fi-FI" sz="1600" dirty="0"/>
              <a:t>Saravanan M  	2019ab04162@wilp.bits-pilani.ac.in   		01-Nov-2021</a:t>
            </a:r>
            <a:endParaRPr lang="en-US" sz="1600"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2666675-B7AB-442E-8379-57261A2E23EE}"/>
              </a:ext>
            </a:extLst>
          </p:cNvPr>
          <p:cNvSpPr>
            <a:spLocks noGrp="1"/>
          </p:cNvSpPr>
          <p:nvPr>
            <p:ph type="title"/>
          </p:nvPr>
        </p:nvSpPr>
        <p:spPr>
          <a:xfrm>
            <a:off x="841248" y="1066285"/>
            <a:ext cx="4724530" cy="2975876"/>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Icon&#10;&#10;Description automatically generated">
            <a:extLst>
              <a:ext uri="{FF2B5EF4-FFF2-40B4-BE49-F238E27FC236}">
                <a16:creationId xmlns:a16="http://schemas.microsoft.com/office/drawing/2014/main" id="{C250B54E-E5E6-4C19-B3E1-0297B4A3EB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26224" y="890115"/>
            <a:ext cx="5077769" cy="5077769"/>
          </a:xfrm>
          <a:prstGeom prst="rect">
            <a:avLst/>
          </a:prstGeom>
        </p:spPr>
      </p:pic>
      <p:sp>
        <p:nvSpPr>
          <p:cNvPr id="9" name="Footer Placeholder 3">
            <a:extLst>
              <a:ext uri="{FF2B5EF4-FFF2-40B4-BE49-F238E27FC236}">
                <a16:creationId xmlns:a16="http://schemas.microsoft.com/office/drawing/2014/main" id="{B31FF029-F2AF-49EE-AA1F-F9AA23DD9E70}"/>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3619128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01099" y="1396289"/>
            <a:ext cx="4906281" cy="1325563"/>
          </a:xfrm>
        </p:spPr>
        <p:txBody>
          <a:bodyPr vert="horz" lIns="91440" tIns="45720" rIns="91440" bIns="45720" rtlCol="0" anchor="ctr">
            <a:normAutofit/>
          </a:bodyPr>
          <a:lstStyle/>
          <a:p>
            <a:r>
              <a:rPr lang="en-US" kern="1200" dirty="0">
                <a:solidFill>
                  <a:schemeClr val="tx1"/>
                </a:solidFill>
                <a:latin typeface="+mj-lt"/>
                <a:ea typeface="+mj-ea"/>
                <a:cs typeface="+mj-cs"/>
              </a:rPr>
              <a:t>Problem Statement</a:t>
            </a:r>
          </a:p>
        </p:txBody>
      </p:sp>
      <p:sp>
        <p:nvSpPr>
          <p:cNvPr id="10" name="TextBox 9">
            <a:extLst>
              <a:ext uri="{FF2B5EF4-FFF2-40B4-BE49-F238E27FC236}">
                <a16:creationId xmlns:a16="http://schemas.microsoft.com/office/drawing/2014/main" id="{C27CC32A-260E-4754-8843-19877FD151D9}"/>
              </a:ext>
            </a:extLst>
          </p:cNvPr>
          <p:cNvSpPr txBox="1"/>
          <p:nvPr/>
        </p:nvSpPr>
        <p:spPr>
          <a:xfrm>
            <a:off x="805543" y="2871982"/>
            <a:ext cx="5006336" cy="3181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u="none" strike="noStrike" baseline="0" dirty="0"/>
              <a:t>As per the fact, 27.2 percent of the world’s population is shopping online. These numbers are rising rapidly over the years and are expected to continue doing so. In 2021, e-commerce sales are expected to account for 18.1 percent of retail sales worldwide. Now every retail store like groceries, meat, food products, sports equipment, dress, etc., started developing their e-commerce websites. The key challenge these companies face is diagnosing the target potential consumer groups. </a:t>
            </a:r>
            <a:endParaRPr lang="en-US" dirty="0"/>
          </a:p>
        </p:txBody>
      </p:sp>
      <p:sp>
        <p:nvSpPr>
          <p:cNvPr id="3" name="Footer Placeholder 2">
            <a:extLst>
              <a:ext uri="{FF2B5EF4-FFF2-40B4-BE49-F238E27FC236}">
                <a16:creationId xmlns:a16="http://schemas.microsoft.com/office/drawing/2014/main" id="{C3D9D679-9419-4278-8B74-B251F5EFDE9B}"/>
              </a:ext>
            </a:extLst>
          </p:cNvPr>
          <p:cNvSpPr>
            <a:spLocks noGrp="1"/>
          </p:cNvSpPr>
          <p:nvPr>
            <p:ph type="ftr" sz="quarter" idx="11"/>
          </p:nvPr>
        </p:nvSpPr>
        <p:spPr>
          <a:xfrm>
            <a:off x="254977" y="6203796"/>
            <a:ext cx="8097715" cy="365125"/>
          </a:xfrm>
        </p:spPr>
        <p:txBody>
          <a:bodyPr vert="horz" lIns="91440" tIns="45720" rIns="91440" bIns="45720" rtlCol="0" anchor="ctr">
            <a:noAutofit/>
          </a:bodyPr>
          <a:lstStyle/>
          <a:p>
            <a:pPr algn="l">
              <a:lnSpc>
                <a:spcPct val="90000"/>
              </a:lnSpc>
              <a:spcAft>
                <a:spcPts val="600"/>
              </a:spcAft>
            </a:pPr>
            <a:r>
              <a:rPr lang="en-US" sz="1600" kern="1200" dirty="0">
                <a:solidFill>
                  <a:schemeClr val="tx1">
                    <a:alpha val="80000"/>
                  </a:schemeClr>
                </a:solidFill>
                <a:latin typeface="+mn-lt"/>
                <a:ea typeface="+mn-ea"/>
                <a:cs typeface="+mn-cs"/>
              </a:rPr>
              <a:t>Saravanan M		</a:t>
            </a:r>
            <a:r>
              <a:rPr lang="en-US" sz="1600" dirty="0">
                <a:solidFill>
                  <a:schemeClr val="tx1">
                    <a:alpha val="80000"/>
                  </a:schemeClr>
                </a:solidFill>
              </a:rPr>
              <a:t>2019ab04162@wilp.bits-pilani.ac.in</a:t>
            </a:r>
            <a:r>
              <a:rPr lang="en-US" sz="1600" kern="1200" dirty="0">
                <a:solidFill>
                  <a:schemeClr val="tx1">
                    <a:alpha val="80000"/>
                  </a:schemeClr>
                </a:solidFill>
                <a:latin typeface="+mn-lt"/>
                <a:ea typeface="+mn-ea"/>
                <a:cs typeface="+mn-cs"/>
              </a:rPr>
              <a:t>	</a:t>
            </a:r>
            <a:r>
              <a:rPr lang="en-US" sz="1600" dirty="0">
                <a:solidFill>
                  <a:schemeClr val="tx1">
                    <a:alpha val="80000"/>
                  </a:schemeClr>
                </a:solidFill>
              </a:rPr>
              <a:t>       </a:t>
            </a:r>
            <a:r>
              <a:rPr lang="en-US" sz="1600" kern="1200" dirty="0">
                <a:solidFill>
                  <a:schemeClr val="tx1">
                    <a:alpha val="80000"/>
                  </a:schemeClr>
                </a:solidFill>
                <a:latin typeface="+mn-lt"/>
                <a:ea typeface="+mn-ea"/>
                <a:cs typeface="+mn-cs"/>
              </a:rPr>
              <a:t>01-Nov-2021</a:t>
            </a:r>
          </a:p>
        </p:txBody>
      </p:sp>
      <p:sp>
        <p:nvSpPr>
          <p:cNvPr id="18" name="Freeform: Shape 17">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picture containing accessory&#10;&#10;Description automatically generated">
            <a:extLst>
              <a:ext uri="{FF2B5EF4-FFF2-40B4-BE49-F238E27FC236}">
                <a16:creationId xmlns:a16="http://schemas.microsoft.com/office/drawing/2014/main" id="{796A2FCE-2F7F-4CD7-B09D-3FA69A74414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06241" y="643466"/>
            <a:ext cx="4300009" cy="4300009"/>
          </a:xfrm>
          <a:prstGeom prst="rect">
            <a:avLst/>
          </a:prstGeom>
        </p:spPr>
      </p:pic>
    </p:spTree>
    <p:extLst>
      <p:ext uri="{BB962C8B-B14F-4D97-AF65-F5344CB8AC3E}">
        <p14:creationId xmlns:p14="http://schemas.microsoft.com/office/powerpoint/2010/main" val="1534910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72946C1-5312-4910-8A18-761BAF05DC84}"/>
              </a:ext>
            </a:extLst>
          </p:cNvPr>
          <p:cNvSpPr>
            <a:spLocks noGrp="1"/>
          </p:cNvSpPr>
          <p:nvPr>
            <p:ph type="title"/>
          </p:nvPr>
        </p:nvSpPr>
        <p:spPr>
          <a:xfrm>
            <a:off x="8153400" y="818457"/>
            <a:ext cx="3322317" cy="2975876"/>
          </a:xfrm>
        </p:spPr>
        <p:txBody>
          <a:bodyPr vert="horz" lIns="91440" tIns="45720" rIns="91440" bIns="45720" rtlCol="0" anchor="b">
            <a:normAutofit/>
          </a:bodyPr>
          <a:lstStyle/>
          <a:p>
            <a:r>
              <a:rPr lang="en-US" sz="5400" kern="1200" dirty="0">
                <a:solidFill>
                  <a:schemeClr val="tx1"/>
                </a:solidFill>
                <a:latin typeface="+mj-lt"/>
                <a:ea typeface="+mj-ea"/>
                <a:cs typeface="+mj-cs"/>
              </a:rPr>
              <a:t>Solution</a:t>
            </a:r>
          </a:p>
        </p:txBody>
      </p:sp>
      <p:sp>
        <p:nvSpPr>
          <p:cNvPr id="3" name="Content Placeholder 2">
            <a:extLst>
              <a:ext uri="{FF2B5EF4-FFF2-40B4-BE49-F238E27FC236}">
                <a16:creationId xmlns:a16="http://schemas.microsoft.com/office/drawing/2014/main" id="{F2EF1A85-CBD6-4419-897A-55BEEC521766}"/>
              </a:ext>
            </a:extLst>
          </p:cNvPr>
          <p:cNvSpPr>
            <a:spLocks noGrp="1"/>
          </p:cNvSpPr>
          <p:nvPr>
            <p:ph idx="1"/>
          </p:nvPr>
        </p:nvSpPr>
        <p:spPr>
          <a:xfrm>
            <a:off x="8153401" y="3948158"/>
            <a:ext cx="3322316" cy="1692066"/>
          </a:xfrm>
        </p:spPr>
        <p:txBody>
          <a:bodyPr vert="horz" lIns="91440" tIns="45720" rIns="91440" bIns="45720" rtlCol="0" anchor="t">
            <a:normAutofit/>
          </a:bodyPr>
          <a:lstStyle/>
          <a:p>
            <a:pPr marL="0" indent="0">
              <a:buNone/>
            </a:pPr>
            <a:r>
              <a:rPr lang="en-US" sz="3600" kern="1200" dirty="0">
                <a:solidFill>
                  <a:schemeClr val="tx1"/>
                </a:solidFill>
                <a:latin typeface="+mn-lt"/>
                <a:ea typeface="+mn-ea"/>
                <a:cs typeface="+mn-cs"/>
              </a:rPr>
              <a:t>Consumer Grouping</a:t>
            </a:r>
          </a:p>
        </p:txBody>
      </p:sp>
      <p:pic>
        <p:nvPicPr>
          <p:cNvPr id="18" name="Picture 17" descr="Shape, arrow&#10;&#10;Description automatically generated">
            <a:extLst>
              <a:ext uri="{FF2B5EF4-FFF2-40B4-BE49-F238E27FC236}">
                <a16:creationId xmlns:a16="http://schemas.microsoft.com/office/drawing/2014/main" id="{6778F4C6-28C7-4FEF-811B-7B9B565527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6280" y="1578492"/>
            <a:ext cx="6436548" cy="3701015"/>
          </a:xfrm>
          <a:prstGeom prst="rect">
            <a:avLst/>
          </a:prstGeom>
        </p:spPr>
      </p:pic>
      <p:cxnSp>
        <p:nvCxnSpPr>
          <p:cNvPr id="25" name="Straight Connector 24">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ooter Placeholder 3">
            <a:extLst>
              <a:ext uri="{FF2B5EF4-FFF2-40B4-BE49-F238E27FC236}">
                <a16:creationId xmlns:a16="http://schemas.microsoft.com/office/drawing/2014/main" id="{7F89003B-E3C0-4733-A4EE-CA85783E1284}"/>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1025261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4342947-65ED-4528-A027-954DB5CB2BCF}"/>
              </a:ext>
            </a:extLst>
          </p:cNvPr>
          <p:cNvSpPr>
            <a:spLocks noGrp="1"/>
          </p:cNvSpPr>
          <p:nvPr>
            <p:ph type="title"/>
          </p:nvPr>
        </p:nvSpPr>
        <p:spPr>
          <a:xfrm>
            <a:off x="841248" y="932688"/>
            <a:ext cx="4892040" cy="1773936"/>
          </a:xfrm>
        </p:spPr>
        <p:txBody>
          <a:bodyPr anchor="b">
            <a:normAutofit/>
          </a:bodyPr>
          <a:lstStyle/>
          <a:p>
            <a:r>
              <a:rPr lang="en-US" sz="4000" dirty="0"/>
              <a:t>Existing Consumer Grouping Strategies</a:t>
            </a:r>
          </a:p>
        </p:txBody>
      </p:sp>
      <p:sp>
        <p:nvSpPr>
          <p:cNvPr id="3" name="Content Placeholder 2">
            <a:extLst>
              <a:ext uri="{FF2B5EF4-FFF2-40B4-BE49-F238E27FC236}">
                <a16:creationId xmlns:a16="http://schemas.microsoft.com/office/drawing/2014/main" id="{47CD8EDF-B0F4-43F8-ADC1-4B7FF5407A3B}"/>
              </a:ext>
            </a:extLst>
          </p:cNvPr>
          <p:cNvSpPr>
            <a:spLocks noGrp="1"/>
          </p:cNvSpPr>
          <p:nvPr>
            <p:ph idx="1"/>
          </p:nvPr>
        </p:nvSpPr>
        <p:spPr>
          <a:xfrm>
            <a:off x="841248" y="2898648"/>
            <a:ext cx="4892040" cy="3209544"/>
          </a:xfrm>
        </p:spPr>
        <p:txBody>
          <a:bodyPr anchor="t">
            <a:normAutofit/>
          </a:bodyPr>
          <a:lstStyle/>
          <a:p>
            <a:r>
              <a:rPr lang="en-US" sz="1100" dirty="0"/>
              <a:t>Behavioral Grouping: A Customer’s Choice</a:t>
            </a:r>
          </a:p>
          <a:p>
            <a:pPr lvl="1"/>
            <a:r>
              <a:rPr lang="en-US" sz="1100" dirty="0"/>
              <a:t>Loyalty, Engagement, Usage, Occasion</a:t>
            </a:r>
          </a:p>
          <a:p>
            <a:pPr lvl="1"/>
            <a:r>
              <a:rPr lang="en-US" sz="1100" dirty="0"/>
              <a:t>EX: Benefits sought from product or service, Readiness to buy or purchase, common characteristics.</a:t>
            </a:r>
          </a:p>
          <a:p>
            <a:r>
              <a:rPr lang="en-US" sz="1100" dirty="0"/>
              <a:t>Psychographic Grouping: A Customer’s Lifestyle</a:t>
            </a:r>
          </a:p>
          <a:p>
            <a:pPr lvl="1"/>
            <a:r>
              <a:rPr lang="en-US" sz="1100" dirty="0"/>
              <a:t>Lifestyle, Opinions, Interests, Values</a:t>
            </a:r>
          </a:p>
          <a:p>
            <a:pPr lvl="1"/>
            <a:r>
              <a:rPr lang="en-US" sz="1100" dirty="0"/>
              <a:t>EX: Habits, hobbies, activities, interests</a:t>
            </a:r>
          </a:p>
          <a:p>
            <a:r>
              <a:rPr lang="en-US" sz="1100" dirty="0"/>
              <a:t>Demographic Grouping: A Customer’s Profile</a:t>
            </a:r>
          </a:p>
          <a:p>
            <a:pPr lvl="1"/>
            <a:r>
              <a:rPr lang="en-US" sz="1100" dirty="0"/>
              <a:t>Gender, Religion, Education, Income</a:t>
            </a:r>
          </a:p>
          <a:p>
            <a:pPr lvl="1"/>
            <a:r>
              <a:rPr lang="en-US" sz="1100" dirty="0"/>
              <a:t>EX: Marital Status, Occupation, Religion</a:t>
            </a:r>
          </a:p>
          <a:p>
            <a:r>
              <a:rPr lang="en-US" sz="1100" dirty="0"/>
              <a:t>Geographic Grouping: A Customer’s Home</a:t>
            </a:r>
          </a:p>
          <a:p>
            <a:pPr lvl="1"/>
            <a:r>
              <a:rPr lang="en-US" sz="1100" dirty="0"/>
              <a:t>Density, Weather, Country, Religion</a:t>
            </a:r>
          </a:p>
          <a:p>
            <a:pPr lvl="1"/>
            <a:r>
              <a:rPr lang="en-US" sz="1100" dirty="0"/>
              <a:t>EX: Country, State, City, Population Density, Climatic conditions</a:t>
            </a:r>
          </a:p>
        </p:txBody>
      </p:sp>
      <p:cxnSp>
        <p:nvCxnSpPr>
          <p:cNvPr id="25" name="Straight Connector 24">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Group of people with solid fill">
            <a:extLst>
              <a:ext uri="{FF2B5EF4-FFF2-40B4-BE49-F238E27FC236}">
                <a16:creationId xmlns:a16="http://schemas.microsoft.com/office/drawing/2014/main" id="{66479A3B-74EE-440B-85A0-A2C1C47905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8272" y="920809"/>
            <a:ext cx="5025525" cy="5025525"/>
          </a:xfrm>
          <a:prstGeom prst="rect">
            <a:avLst/>
          </a:prstGeom>
        </p:spPr>
      </p:pic>
      <p:sp>
        <p:nvSpPr>
          <p:cNvPr id="4" name="Footer Placeholder 3">
            <a:extLst>
              <a:ext uri="{FF2B5EF4-FFF2-40B4-BE49-F238E27FC236}">
                <a16:creationId xmlns:a16="http://schemas.microsoft.com/office/drawing/2014/main" id="{A39DBF6F-3E4A-4F0B-B1E8-2378DE29EDA9}"/>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1127927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83A1CD7-8E5B-4C06-B259-B783C54F0B28}"/>
              </a:ext>
            </a:extLst>
          </p:cNvPr>
          <p:cNvSpPr>
            <a:spLocks noGrp="1"/>
          </p:cNvSpPr>
          <p:nvPr>
            <p:ph type="title"/>
          </p:nvPr>
        </p:nvSpPr>
        <p:spPr>
          <a:xfrm>
            <a:off x="6482156" y="713232"/>
            <a:ext cx="4874692" cy="1197864"/>
          </a:xfrm>
        </p:spPr>
        <p:txBody>
          <a:bodyPr>
            <a:normAutofit/>
          </a:bodyPr>
          <a:lstStyle/>
          <a:p>
            <a:r>
              <a:rPr lang="en-US" dirty="0"/>
              <a:t>Proposed Approach</a:t>
            </a:r>
          </a:p>
        </p:txBody>
      </p:sp>
      <p:pic>
        <p:nvPicPr>
          <p:cNvPr id="6" name="Picture 5" descr="Icon&#10;&#10;Description automatically generated">
            <a:extLst>
              <a:ext uri="{FF2B5EF4-FFF2-40B4-BE49-F238E27FC236}">
                <a16:creationId xmlns:a16="http://schemas.microsoft.com/office/drawing/2014/main" id="{9826DFC9-2B84-4193-9841-F7DE21EC6C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2628" y="1223215"/>
            <a:ext cx="4945964" cy="4439002"/>
          </a:xfrm>
          <a:prstGeom prst="rect">
            <a:avLst/>
          </a:prstGeom>
        </p:spPr>
      </p:pic>
      <p:cxnSp>
        <p:nvCxnSpPr>
          <p:cNvPr id="23" name="Straight Connector 2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116396"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8AFB04C7-FA02-4A49-9A81-B046DA025122}"/>
              </a:ext>
            </a:extLst>
          </p:cNvPr>
          <p:cNvGraphicFramePr>
            <a:graphicFrameLocks noGrp="1"/>
          </p:cNvGraphicFramePr>
          <p:nvPr>
            <p:ph idx="1"/>
            <p:extLst>
              <p:ext uri="{D42A27DB-BD31-4B8C-83A1-F6EECF244321}">
                <p14:modId xmlns:p14="http://schemas.microsoft.com/office/powerpoint/2010/main" val="1948404352"/>
              </p:ext>
            </p:extLst>
          </p:nvPr>
        </p:nvGraphicFramePr>
        <p:xfrm>
          <a:off x="6482156" y="2048256"/>
          <a:ext cx="4874692" cy="4123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Footer Placeholder 3">
            <a:extLst>
              <a:ext uri="{FF2B5EF4-FFF2-40B4-BE49-F238E27FC236}">
                <a16:creationId xmlns:a16="http://schemas.microsoft.com/office/drawing/2014/main" id="{FABDACCE-548E-4DC2-82E6-1884957BB0FB}"/>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1224356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91A78-5D62-42F4-9FCF-BA1024A0B65C}"/>
              </a:ext>
            </a:extLst>
          </p:cNvPr>
          <p:cNvSpPr>
            <a:spLocks noGrp="1"/>
          </p:cNvSpPr>
          <p:nvPr>
            <p:ph type="title"/>
          </p:nvPr>
        </p:nvSpPr>
        <p:spPr>
          <a:xfrm>
            <a:off x="841247" y="474146"/>
            <a:ext cx="10515593" cy="1197864"/>
          </a:xfrm>
        </p:spPr>
        <p:txBody>
          <a:bodyPr>
            <a:normAutofit/>
          </a:bodyPr>
          <a:lstStyle/>
          <a:p>
            <a:r>
              <a:rPr lang="en-US" dirty="0"/>
              <a:t>Data Set</a:t>
            </a:r>
          </a:p>
        </p:txBody>
      </p:sp>
      <p:sp>
        <p:nvSpPr>
          <p:cNvPr id="1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pplication&#10;&#10;Description automatically generated with medium confidence">
            <a:extLst>
              <a:ext uri="{FF2B5EF4-FFF2-40B4-BE49-F238E27FC236}">
                <a16:creationId xmlns:a16="http://schemas.microsoft.com/office/drawing/2014/main" id="{A56A5328-C985-4214-ACAB-686AADE0277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343" r="2056" b="-2"/>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3E4D4D20-AFB4-41A8-9C48-6746E29284B7}"/>
              </a:ext>
            </a:extLst>
          </p:cNvPr>
          <p:cNvSpPr>
            <a:spLocks noGrp="1"/>
          </p:cNvSpPr>
          <p:nvPr>
            <p:ph idx="1"/>
          </p:nvPr>
        </p:nvSpPr>
        <p:spPr>
          <a:xfrm>
            <a:off x="7533314" y="1999578"/>
            <a:ext cx="3823525" cy="4171568"/>
          </a:xfrm>
        </p:spPr>
        <p:txBody>
          <a:bodyPr anchor="ctr">
            <a:normAutofit/>
          </a:bodyPr>
          <a:lstStyle/>
          <a:p>
            <a:r>
              <a:rPr lang="en-US" sz="2000" dirty="0"/>
              <a:t>I am making use of public transactional data set which contains all the transactions over a period of 1 year for a UK-based and registered non-store online retail. The company mainly sells unique all-occasion gits. Many customers of the company are wholesalers. </a:t>
            </a:r>
          </a:p>
          <a:p>
            <a:r>
              <a:rPr lang="en-US" sz="2000" dirty="0"/>
              <a:t>Data set Link: </a:t>
            </a:r>
            <a:r>
              <a:rPr lang="en-US" sz="2000" dirty="0">
                <a:hlinkClick r:id="rId4"/>
              </a:rPr>
              <a:t>http://archive.ics.uci.edu/ml/datasets/online+retail#</a:t>
            </a:r>
            <a:endParaRPr lang="en-US" sz="2000" dirty="0"/>
          </a:p>
        </p:txBody>
      </p:sp>
      <p:sp>
        <p:nvSpPr>
          <p:cNvPr id="17" name="Footer Placeholder 3">
            <a:extLst>
              <a:ext uri="{FF2B5EF4-FFF2-40B4-BE49-F238E27FC236}">
                <a16:creationId xmlns:a16="http://schemas.microsoft.com/office/drawing/2014/main" id="{42329F44-B7EE-4E15-B663-C64566619F49}"/>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6688663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1700B-8401-4318-96A5-74607D791D28}"/>
              </a:ext>
            </a:extLst>
          </p:cNvPr>
          <p:cNvSpPr>
            <a:spLocks noGrp="1"/>
          </p:cNvSpPr>
          <p:nvPr>
            <p:ph type="title"/>
          </p:nvPr>
        </p:nvSpPr>
        <p:spPr>
          <a:xfrm>
            <a:off x="838200" y="963877"/>
            <a:ext cx="3494362" cy="4930246"/>
          </a:xfrm>
        </p:spPr>
        <p:txBody>
          <a:bodyPr>
            <a:normAutofit/>
          </a:bodyPr>
          <a:lstStyle/>
          <a:p>
            <a:pPr algn="r"/>
            <a:r>
              <a:rPr lang="en-US" dirty="0"/>
              <a:t>Attribute Information</a:t>
            </a:r>
          </a:p>
        </p:txBody>
      </p:sp>
      <p:cxnSp>
        <p:nvCxnSpPr>
          <p:cNvPr id="14"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760A9D-9642-46DD-9201-A1759C4FCD92}"/>
              </a:ext>
            </a:extLst>
          </p:cNvPr>
          <p:cNvSpPr>
            <a:spLocks noGrp="1"/>
          </p:cNvSpPr>
          <p:nvPr>
            <p:ph idx="1"/>
          </p:nvPr>
        </p:nvSpPr>
        <p:spPr>
          <a:xfrm>
            <a:off x="4976031" y="963877"/>
            <a:ext cx="6377769" cy="4930246"/>
          </a:xfrm>
        </p:spPr>
        <p:txBody>
          <a:bodyPr anchor="ctr">
            <a:normAutofit/>
          </a:bodyPr>
          <a:lstStyle/>
          <a:p>
            <a:pPr>
              <a:buFont typeface="Wingdings" panose="05000000000000000000" pitchFamily="2" charset="2"/>
              <a:buChar char="Ø"/>
            </a:pPr>
            <a:r>
              <a:rPr lang="en-US" sz="1700" b="0" i="0" dirty="0" err="1">
                <a:effectLst/>
                <a:latin typeface="Arial" panose="020B0604020202020204" pitchFamily="34" charset="0"/>
              </a:rPr>
              <a:t>InvoiceNo</a:t>
            </a:r>
            <a:r>
              <a:rPr lang="en-US" sz="1700" b="0" i="0" dirty="0">
                <a:effectLst/>
                <a:latin typeface="Arial" panose="020B0604020202020204" pitchFamily="34" charset="0"/>
              </a:rPr>
              <a:t>: Invoice number. Nominal, a 6-digit integral number uniquely assigned to each transaction. If this code starts with letter 'c', it indicates a cancellation.</a:t>
            </a:r>
          </a:p>
          <a:p>
            <a:pPr>
              <a:buFont typeface="Wingdings" panose="05000000000000000000" pitchFamily="2" charset="2"/>
              <a:buChar char="Ø"/>
            </a:pPr>
            <a:r>
              <a:rPr lang="en-US" sz="1700" b="0" i="0" dirty="0" err="1">
                <a:effectLst/>
                <a:latin typeface="Arial" panose="020B0604020202020204" pitchFamily="34" charset="0"/>
              </a:rPr>
              <a:t>StockCode</a:t>
            </a:r>
            <a:r>
              <a:rPr lang="en-US" sz="1700" b="0" i="0" dirty="0">
                <a:effectLst/>
                <a:latin typeface="Arial" panose="020B0604020202020204" pitchFamily="34" charset="0"/>
              </a:rPr>
              <a:t>: Product (item) code. Nominal, a 5-digit integral number uniquely assigned to each distinct product.</a:t>
            </a:r>
          </a:p>
          <a:p>
            <a:pPr>
              <a:buFont typeface="Wingdings" panose="05000000000000000000" pitchFamily="2" charset="2"/>
              <a:buChar char="Ø"/>
            </a:pPr>
            <a:r>
              <a:rPr lang="en-US" sz="1700" b="0" i="0" dirty="0">
                <a:effectLst/>
                <a:latin typeface="Arial" panose="020B0604020202020204" pitchFamily="34" charset="0"/>
              </a:rPr>
              <a:t>Description: Product (item) name. Nominal.</a:t>
            </a:r>
          </a:p>
          <a:p>
            <a:pPr>
              <a:buFont typeface="Wingdings" panose="05000000000000000000" pitchFamily="2" charset="2"/>
              <a:buChar char="Ø"/>
            </a:pPr>
            <a:r>
              <a:rPr lang="en-US" sz="1700" b="0" i="0" dirty="0">
                <a:effectLst/>
                <a:latin typeface="Arial" panose="020B0604020202020204" pitchFamily="34" charset="0"/>
              </a:rPr>
              <a:t>Quantity: The quantities of each product (item) per transaction. Numeric.</a:t>
            </a:r>
          </a:p>
          <a:p>
            <a:pPr>
              <a:buFont typeface="Wingdings" panose="05000000000000000000" pitchFamily="2" charset="2"/>
              <a:buChar char="Ø"/>
            </a:pPr>
            <a:r>
              <a:rPr lang="en-US" sz="1700" b="0" i="0" dirty="0" err="1">
                <a:effectLst/>
                <a:latin typeface="Arial" panose="020B0604020202020204" pitchFamily="34" charset="0"/>
              </a:rPr>
              <a:t>InvoiceDate</a:t>
            </a:r>
            <a:r>
              <a:rPr lang="en-US" sz="1700" b="0" i="0" dirty="0">
                <a:effectLst/>
                <a:latin typeface="Arial" panose="020B0604020202020204" pitchFamily="34" charset="0"/>
              </a:rPr>
              <a:t>: Invoice Date and time. Numeric, the day and time when each transaction was generated.</a:t>
            </a:r>
          </a:p>
          <a:p>
            <a:pPr>
              <a:buFont typeface="Wingdings" panose="05000000000000000000" pitchFamily="2" charset="2"/>
              <a:buChar char="Ø"/>
            </a:pPr>
            <a:r>
              <a:rPr lang="en-US" sz="1700" b="0" i="0" dirty="0" err="1">
                <a:effectLst/>
                <a:latin typeface="Arial" panose="020B0604020202020204" pitchFamily="34" charset="0"/>
              </a:rPr>
              <a:t>UnitPrice</a:t>
            </a:r>
            <a:r>
              <a:rPr lang="en-US" sz="1700" b="0" i="0" dirty="0">
                <a:effectLst/>
                <a:latin typeface="Arial" panose="020B0604020202020204" pitchFamily="34" charset="0"/>
              </a:rPr>
              <a:t>: Unit price. Numeric, Product price per unit in sterling.</a:t>
            </a:r>
          </a:p>
          <a:p>
            <a:pPr>
              <a:buFont typeface="Wingdings" panose="05000000000000000000" pitchFamily="2" charset="2"/>
              <a:buChar char="Ø"/>
            </a:pPr>
            <a:r>
              <a:rPr lang="en-US" sz="1700" b="0" i="0" dirty="0" err="1">
                <a:effectLst/>
                <a:latin typeface="Arial" panose="020B0604020202020204" pitchFamily="34" charset="0"/>
              </a:rPr>
              <a:t>CustomerID</a:t>
            </a:r>
            <a:r>
              <a:rPr lang="en-US" sz="1700" b="0" i="0" dirty="0">
                <a:effectLst/>
                <a:latin typeface="Arial" panose="020B0604020202020204" pitchFamily="34" charset="0"/>
              </a:rPr>
              <a:t>: Customer number. Nominal, a 5-digit integral number uniquely assigned to each customer.</a:t>
            </a:r>
          </a:p>
          <a:p>
            <a:pPr>
              <a:buFont typeface="Wingdings" panose="05000000000000000000" pitchFamily="2" charset="2"/>
              <a:buChar char="Ø"/>
            </a:pPr>
            <a:r>
              <a:rPr lang="en-US" sz="1700" b="0" i="0" dirty="0">
                <a:effectLst/>
                <a:latin typeface="Arial" panose="020B0604020202020204" pitchFamily="34" charset="0"/>
              </a:rPr>
              <a:t>Country: Country name. Nominal, the name of the country where each customer resides.</a:t>
            </a:r>
            <a:endParaRPr lang="en-US" sz="1700" dirty="0"/>
          </a:p>
        </p:txBody>
      </p:sp>
      <p:sp>
        <p:nvSpPr>
          <p:cNvPr id="4" name="Footer Placeholder 3">
            <a:extLst>
              <a:ext uri="{FF2B5EF4-FFF2-40B4-BE49-F238E27FC236}">
                <a16:creationId xmlns:a16="http://schemas.microsoft.com/office/drawing/2014/main" id="{049F7837-7159-4D48-9A03-197EB09EE071}"/>
              </a:ext>
            </a:extLst>
          </p:cNvPr>
          <p:cNvSpPr>
            <a:spLocks noGrp="1"/>
          </p:cNvSpPr>
          <p:nvPr>
            <p:ph type="ftr" sz="quarter" idx="11"/>
          </p:nvPr>
        </p:nvSpPr>
        <p:spPr>
          <a:xfrm>
            <a:off x="4976031" y="6355080"/>
            <a:ext cx="5259985" cy="365125"/>
          </a:xfrm>
        </p:spPr>
        <p:txBody>
          <a:bodyPr>
            <a:normAutofit/>
          </a:bodyPr>
          <a:lstStyle/>
          <a:p>
            <a:pPr algn="l">
              <a:spcAft>
                <a:spcPts val="600"/>
              </a:spcAft>
            </a:pPr>
            <a:r>
              <a:rPr lang="fi-FI" sz="1050">
                <a:solidFill>
                  <a:schemeClr val="tx1">
                    <a:alpha val="80000"/>
                  </a:schemeClr>
                </a:solidFill>
              </a:rPr>
              <a:t>Saravanan M  2019ab04162@wilp.bits-pilani.ac.in   01-Nov-2021</a:t>
            </a:r>
            <a:endParaRPr lang="en-US" sz="1050">
              <a:solidFill>
                <a:schemeClr val="tx1">
                  <a:alpha val="80000"/>
                </a:schemeClr>
              </a:solidFill>
            </a:endParaRPr>
          </a:p>
        </p:txBody>
      </p:sp>
    </p:spTree>
    <p:extLst>
      <p:ext uri="{BB962C8B-B14F-4D97-AF65-F5344CB8AC3E}">
        <p14:creationId xmlns:p14="http://schemas.microsoft.com/office/powerpoint/2010/main" val="551551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A7EE-038F-46D8-B7A5-D7BA0F27EE50}"/>
              </a:ext>
            </a:extLst>
          </p:cNvPr>
          <p:cNvSpPr>
            <a:spLocks noGrp="1"/>
          </p:cNvSpPr>
          <p:nvPr>
            <p:ph type="title"/>
          </p:nvPr>
        </p:nvSpPr>
        <p:spPr>
          <a:xfrm>
            <a:off x="762001" y="803325"/>
            <a:ext cx="5314536" cy="1325563"/>
          </a:xfrm>
        </p:spPr>
        <p:txBody>
          <a:bodyPr>
            <a:normAutofit/>
          </a:bodyPr>
          <a:lstStyle/>
          <a:p>
            <a:r>
              <a:rPr lang="en-US" dirty="0"/>
              <a:t>Completion Criteria</a:t>
            </a:r>
          </a:p>
        </p:txBody>
      </p:sp>
      <p:sp>
        <p:nvSpPr>
          <p:cNvPr id="3" name="Content Placeholder 2">
            <a:extLst>
              <a:ext uri="{FF2B5EF4-FFF2-40B4-BE49-F238E27FC236}">
                <a16:creationId xmlns:a16="http://schemas.microsoft.com/office/drawing/2014/main" id="{936800B4-7615-46C6-A272-32418707D639}"/>
              </a:ext>
            </a:extLst>
          </p:cNvPr>
          <p:cNvSpPr>
            <a:spLocks noGrp="1"/>
          </p:cNvSpPr>
          <p:nvPr>
            <p:ph idx="1"/>
          </p:nvPr>
        </p:nvSpPr>
        <p:spPr>
          <a:xfrm>
            <a:off x="762000" y="2279018"/>
            <a:ext cx="5314543" cy="3375920"/>
          </a:xfrm>
        </p:spPr>
        <p:txBody>
          <a:bodyPr anchor="t">
            <a:normAutofit/>
          </a:bodyPr>
          <a:lstStyle/>
          <a:p>
            <a:r>
              <a:rPr lang="en-US" sz="1800" dirty="0"/>
              <a:t>There are lot of consumer grouping done on this public dataset. Such as</a:t>
            </a:r>
          </a:p>
          <a:p>
            <a:pPr lvl="1"/>
            <a:r>
              <a:rPr lang="en-US" sz="1800" dirty="0"/>
              <a:t> Customer Segmentation with RFM (</a:t>
            </a:r>
            <a:r>
              <a:rPr lang="en-US" sz="1800" dirty="0">
                <a:hlinkClick r:id="rId2"/>
              </a:rPr>
              <a:t>https://www.kaggle.com/mahmoudelfahl/cohort-analysis-customer-segmentation-with-rfm#Implementation-of-K-Means-Clustering</a:t>
            </a:r>
            <a:r>
              <a:rPr lang="en-US" sz="1800" dirty="0"/>
              <a:t>) </a:t>
            </a:r>
          </a:p>
          <a:p>
            <a:pPr lvl="1"/>
            <a:r>
              <a:rPr lang="en-US" sz="1800" dirty="0"/>
              <a:t>Customer Segmentation &amp; Sales Prediction (</a:t>
            </a:r>
            <a:r>
              <a:rPr lang="en-US" sz="1800" dirty="0">
                <a:hlinkClick r:id="rId3"/>
              </a:rPr>
              <a:t>https://rpubs.com/maulikpatel/234158</a:t>
            </a:r>
            <a:r>
              <a:rPr lang="en-US" sz="1800" dirty="0"/>
              <a:t>)</a:t>
            </a:r>
          </a:p>
          <a:p>
            <a:r>
              <a:rPr lang="en-US" sz="1800" dirty="0"/>
              <a:t> My suggested approach of consumer grouping using classification algorithms should have a better precision scores. </a:t>
            </a:r>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7034E9C-B354-42E8-9C53-B36E54664094}"/>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303" r="-2"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3" name="Footer Placeholder 3">
            <a:extLst>
              <a:ext uri="{FF2B5EF4-FFF2-40B4-BE49-F238E27FC236}">
                <a16:creationId xmlns:a16="http://schemas.microsoft.com/office/drawing/2014/main" id="{DBC02D73-3085-4796-AE46-B2C305DAB010}"/>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10766474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F6EF357-2899-40A6-992D-CA68007A3394}"/>
              </a:ext>
            </a:extLst>
          </p:cNvPr>
          <p:cNvSpPr>
            <a:spLocks noGrp="1"/>
          </p:cNvSpPr>
          <p:nvPr>
            <p:ph type="title"/>
          </p:nvPr>
        </p:nvSpPr>
        <p:spPr>
          <a:xfrm>
            <a:off x="8153400" y="818457"/>
            <a:ext cx="3322317" cy="2975876"/>
          </a:xfrm>
        </p:spPr>
        <p:txBody>
          <a:bodyPr vert="horz" lIns="91440" tIns="45720" rIns="91440" bIns="45720" rtlCol="0" anchor="b">
            <a:normAutofit/>
          </a:bodyPr>
          <a:lstStyle/>
          <a:p>
            <a:r>
              <a:rPr lang="en-US" kern="1200" dirty="0">
                <a:solidFill>
                  <a:schemeClr val="tx1"/>
                </a:solidFill>
                <a:latin typeface="+mj-lt"/>
                <a:ea typeface="+mj-ea"/>
                <a:cs typeface="+mj-cs"/>
              </a:rPr>
              <a:t>Questions</a:t>
            </a:r>
          </a:p>
        </p:txBody>
      </p:sp>
      <p:pic>
        <p:nvPicPr>
          <p:cNvPr id="6" name="Picture 5" descr="Icon&#10;&#10;Description automatically generated">
            <a:extLst>
              <a:ext uri="{FF2B5EF4-FFF2-40B4-BE49-F238E27FC236}">
                <a16:creationId xmlns:a16="http://schemas.microsoft.com/office/drawing/2014/main" id="{9D7E8AFF-2DAE-49B7-B0E2-40A6706F81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2470" y="566916"/>
            <a:ext cx="5724168" cy="5724168"/>
          </a:xfrm>
          <a:prstGeom prst="rect">
            <a:avLst/>
          </a:prstGeom>
        </p:spPr>
      </p:pic>
      <p:cxnSp>
        <p:nvCxnSpPr>
          <p:cNvPr id="31" name="Straight Connector 3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oter Placeholder 3">
            <a:extLst>
              <a:ext uri="{FF2B5EF4-FFF2-40B4-BE49-F238E27FC236}">
                <a16:creationId xmlns:a16="http://schemas.microsoft.com/office/drawing/2014/main" id="{0FCA78B0-8D91-4E7E-BE7D-1FB1F39F3B31}"/>
              </a:ext>
            </a:extLst>
          </p:cNvPr>
          <p:cNvSpPr>
            <a:spLocks noGrp="1"/>
          </p:cNvSpPr>
          <p:nvPr>
            <p:ph type="ftr" sz="quarter" idx="11"/>
          </p:nvPr>
        </p:nvSpPr>
        <p:spPr>
          <a:xfrm>
            <a:off x="334111" y="6355080"/>
            <a:ext cx="11517915" cy="365760"/>
          </a:xfrm>
        </p:spPr>
        <p:txBody>
          <a:bodyPr>
            <a:normAutofit fontScale="92500"/>
          </a:bodyPr>
          <a:lstStyle/>
          <a:p>
            <a:pPr algn="l">
              <a:lnSpc>
                <a:spcPct val="90000"/>
              </a:lnSpc>
              <a:spcAft>
                <a:spcPts val="600"/>
              </a:spcAft>
            </a:pPr>
            <a:r>
              <a:rPr lang="fi-FI" sz="1600" dirty="0">
                <a:solidFill>
                  <a:schemeClr val="tx1">
                    <a:alpha val="80000"/>
                  </a:schemeClr>
                </a:solidFill>
              </a:rPr>
              <a:t>Saravanan M  		        		 2019ab04162@wilp.bits-pilani.ac.in   	                     		 01-Nov-2021</a:t>
            </a:r>
            <a:endParaRPr lang="en-US" sz="1600" dirty="0">
              <a:solidFill>
                <a:schemeClr val="tx1">
                  <a:alpha val="80000"/>
                </a:schemeClr>
              </a:solidFill>
            </a:endParaRPr>
          </a:p>
        </p:txBody>
      </p:sp>
    </p:spTree>
    <p:extLst>
      <p:ext uri="{BB962C8B-B14F-4D97-AF65-F5344CB8AC3E}">
        <p14:creationId xmlns:p14="http://schemas.microsoft.com/office/powerpoint/2010/main" val="4101579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402</TotalTime>
  <Words>776</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Tw Cen MT</vt:lpstr>
      <vt:lpstr>Wingdings</vt:lpstr>
      <vt:lpstr>Office Theme</vt:lpstr>
      <vt:lpstr>Data-Driven Consumer Grouping using Classification Algorithm </vt:lpstr>
      <vt:lpstr>Problem Statement</vt:lpstr>
      <vt:lpstr>Solution</vt:lpstr>
      <vt:lpstr>Existing Consumer Grouping Strategies</vt:lpstr>
      <vt:lpstr>Proposed Approach</vt:lpstr>
      <vt:lpstr>Data Set</vt:lpstr>
      <vt:lpstr>Attribute Information</vt:lpstr>
      <vt:lpstr>Completion Criteria</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Consumer Grouping using Classification Algorithm</dc:title>
  <dc:creator>Muthupalaniappan, Saravanan</dc:creator>
  <cp:lastModifiedBy>Muthupalaniappan, Saravanan</cp:lastModifiedBy>
  <cp:revision>18</cp:revision>
  <dcterms:created xsi:type="dcterms:W3CDTF">2021-11-01T13:01:24Z</dcterms:created>
  <dcterms:modified xsi:type="dcterms:W3CDTF">2021-11-01T19:43:52Z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