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79" r:id="rId2"/>
    <p:sldId id="372" r:id="rId3"/>
    <p:sldId id="294" r:id="rId4"/>
    <p:sldId id="358" r:id="rId5"/>
    <p:sldId id="384" r:id="rId6"/>
    <p:sldId id="385" r:id="rId7"/>
    <p:sldId id="386" r:id="rId8"/>
    <p:sldId id="387" r:id="rId9"/>
    <p:sldId id="340" r:id="rId10"/>
    <p:sldId id="388" r:id="rId11"/>
    <p:sldId id="389" r:id="rId12"/>
    <p:sldId id="390" r:id="rId13"/>
    <p:sldId id="376" r:id="rId14"/>
  </p:sldIdLst>
  <p:sldSz cx="9144000" cy="6858000" type="screen4x3"/>
  <p:notesSz cx="7315200" cy="96012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Cagley" initials="rc" lastIdx="2" clrIdx="0"/>
  <p:cmAuthor id="1" name="Scott McNally" initials="SAM" lastIdx="1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FE9758"/>
    <a:srgbClr val="FFCC66"/>
    <a:srgbClr val="FD3131"/>
    <a:srgbClr val="3399FF"/>
    <a:srgbClr val="009900"/>
    <a:srgbClr val="DDDDDD"/>
    <a:srgbClr val="3BB0FF"/>
    <a:srgbClr val="00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2" autoAdjust="0"/>
    <p:restoredTop sz="94660"/>
  </p:normalViewPr>
  <p:slideViewPr>
    <p:cSldViewPr showGuides="1">
      <p:cViewPr varScale="1">
        <p:scale>
          <a:sx n="123" d="100"/>
          <a:sy n="123" d="100"/>
        </p:scale>
        <p:origin x="-132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3" tIns="47866" rIns="95733" bIns="47866" numCol="1" anchor="t" anchorCtr="0" compatLnSpc="1">
            <a:prstTxWarp prst="textNoShape">
              <a:avLst/>
            </a:prstTxWarp>
          </a:bodyPr>
          <a:lstStyle>
            <a:lvl1pPr defTabSz="957123" eaLnBrk="1" hangingPunct="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3" tIns="47866" rIns="95733" bIns="47866" numCol="1" anchor="t" anchorCtr="0" compatLnSpc="1">
            <a:prstTxWarp prst="textNoShape">
              <a:avLst/>
            </a:prstTxWarp>
          </a:bodyPr>
          <a:lstStyle>
            <a:lvl1pPr algn="r" defTabSz="957123" eaLnBrk="1" hangingPunct="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3" tIns="47866" rIns="95733" bIns="478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3" tIns="47866" rIns="95733" bIns="47866" numCol="1" anchor="b" anchorCtr="0" compatLnSpc="1">
            <a:prstTxWarp prst="textNoShape">
              <a:avLst/>
            </a:prstTxWarp>
          </a:bodyPr>
          <a:lstStyle>
            <a:lvl1pPr defTabSz="957123" eaLnBrk="1" hangingPunct="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3" tIns="47866" rIns="95733" bIns="47866" numCol="1" anchor="b" anchorCtr="0" compatLnSpc="1">
            <a:prstTxWarp prst="textNoShape">
              <a:avLst/>
            </a:prstTxWarp>
          </a:bodyPr>
          <a:lstStyle>
            <a:lvl1pPr algn="r" defTabSz="957123" eaLnBrk="1" hangingPunct="1">
              <a:defRPr sz="1300"/>
            </a:lvl1pPr>
          </a:lstStyle>
          <a:p>
            <a:pPr>
              <a:defRPr/>
            </a:pPr>
            <a:fld id="{17E9214E-93BD-40EA-BA39-A66C1DCB2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4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E9214E-93BD-40EA-BA39-A66C1DCB265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E9214E-93BD-40EA-BA39-A66C1DCB26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E9214E-93BD-40EA-BA39-A66C1DCB26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E9214E-93BD-40EA-BA39-A66C1DCB26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E9214E-93BD-40EA-BA39-A66C1DCB265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496888" y="1651000"/>
            <a:ext cx="0" cy="4800600"/>
          </a:xfrm>
          <a:prstGeom prst="line">
            <a:avLst/>
          </a:prstGeom>
          <a:noFill/>
          <a:ln w="15875">
            <a:solidFill>
              <a:srgbClr val="006DA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496888" y="6451600"/>
            <a:ext cx="8458200" cy="0"/>
          </a:xfrm>
          <a:prstGeom prst="line">
            <a:avLst/>
          </a:prstGeom>
          <a:noFill/>
          <a:ln w="15875">
            <a:solidFill>
              <a:srgbClr val="006DA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58900" y="2128838"/>
            <a:ext cx="6781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US" sz="2400"/>
          </a:p>
          <a:p>
            <a:pPr algn="ctr">
              <a:defRPr/>
            </a:pPr>
            <a:endParaRPr lang="en-US" sz="1600"/>
          </a:p>
          <a:p>
            <a:pPr algn="ctr">
              <a:defRPr/>
            </a:pPr>
            <a:endParaRPr lang="en-US" sz="160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19163" y="6184900"/>
            <a:ext cx="7364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ea typeface="+mn-ea"/>
              </a:rPr>
              <a:t>6800 </a:t>
            </a:r>
            <a:r>
              <a:rPr lang="en-US" sz="1200" dirty="0" err="1">
                <a:ea typeface="+mn-ea"/>
              </a:rPr>
              <a:t>Cortona</a:t>
            </a:r>
            <a:r>
              <a:rPr lang="en-US" sz="1200" dirty="0">
                <a:ea typeface="+mn-ea"/>
              </a:rPr>
              <a:t> DR Goleta CA 93117    Phone 805 968-6787    Fax 805 685-8089                 </a:t>
            </a:r>
            <a:r>
              <a:rPr lang="en-US" sz="1200" dirty="0">
                <a:solidFill>
                  <a:srgbClr val="006DAC"/>
                </a:solidFill>
                <a:ea typeface="+mn-ea"/>
              </a:rPr>
              <a:t>www.toyon.com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54013" y="1579563"/>
            <a:ext cx="314325" cy="157162"/>
          </a:xfrm>
          <a:prstGeom prst="line">
            <a:avLst/>
          </a:prstGeom>
          <a:noFill/>
          <a:ln w="15875">
            <a:solidFill>
              <a:srgbClr val="006DA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7" name="Picture 8" descr="Logo_30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098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9"/>
          <p:cNvSpPr>
            <a:spLocks noChangeShapeType="1"/>
          </p:cNvSpPr>
          <p:nvPr userDrawn="1"/>
        </p:nvSpPr>
        <p:spPr bwMode="auto">
          <a:xfrm>
            <a:off x="354013" y="1579563"/>
            <a:ext cx="314325" cy="157162"/>
          </a:xfrm>
          <a:prstGeom prst="line">
            <a:avLst/>
          </a:prstGeom>
          <a:noFill/>
          <a:ln w="15875">
            <a:solidFill>
              <a:srgbClr val="006DA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18DEC-46B6-41B3-AAB3-AE4D144CE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6181C-01D6-497E-BA64-45DB0CC75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5715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6200"/>
            <a:ext cx="77724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0A845-6E35-4586-AA20-5DE889130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5715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FC8C2-561F-440D-81C2-D2841341F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5715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F887F-D8C9-4B33-A460-0916F808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5715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77724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E2B92-5981-4075-A6EB-DDD316736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ADA8D-5828-43CA-BDAD-842A3BC87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5900C-92F1-46C5-B555-B9CEBB700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8B9C1-AA43-402E-AC01-7A1773E13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12700-DC6B-4CCB-BF68-84ADFF6A5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4BC5D-1C05-46EA-87F8-495F1A8E1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6970D-1EDF-416D-9828-C47FC9492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78CB0-0DDC-4AE2-A495-F35DEB492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D7B75-9B1C-441C-88A4-A1733D942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0"/>
            <a:ext cx="5715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21D0689-4C59-4ACC-B01B-40CBFA3B9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0" y="6596063"/>
            <a:ext cx="1841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800">
              <a:ea typeface="+mn-ea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rgbClr val="006DA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2055" name="Picture 8" descr="Logo_no=words100dpi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228600"/>
            <a:ext cx="1562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3124200" y="6624545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Limited</a:t>
            </a:r>
            <a:r>
              <a:rPr lang="en-US" sz="1200" baseline="0" dirty="0" smtClean="0"/>
              <a:t> release – </a:t>
            </a:r>
            <a:r>
              <a:rPr lang="en-US" sz="1200" baseline="0" dirty="0" err="1" smtClean="0"/>
              <a:t>Toyon</a:t>
            </a:r>
            <a:r>
              <a:rPr lang="en-US" sz="1200" baseline="0" dirty="0" smtClean="0"/>
              <a:t> proprietary</a:t>
            </a:r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5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oyon.com/chilipepper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 txBox="1">
            <a:spLocks noChangeArrowheads="1"/>
          </p:cNvSpPr>
          <p:nvPr/>
        </p:nvSpPr>
        <p:spPr>
          <a:xfrm>
            <a:off x="685800" y="2133600"/>
            <a:ext cx="8305800" cy="2362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QPSK Tutorial Project</a:t>
            </a:r>
            <a:endParaRPr lang="en-US" sz="20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endParaRPr lang="en-US" sz="20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Building a QPSK transceiver using MATLAB HDL Coder and commodity, open-source hardware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74322"/>
              </p:ext>
            </p:extLst>
          </p:nvPr>
        </p:nvGraphicFramePr>
        <p:xfrm>
          <a:off x="3200400" y="4267200"/>
          <a:ext cx="3040063" cy="975360"/>
        </p:xfrm>
        <a:graphic>
          <a:graphicData uri="http://schemas.openxmlformats.org/drawingml/2006/table">
            <a:tbl>
              <a:tblPr/>
              <a:tblGrid>
                <a:gridCol w="3040063"/>
              </a:tblGrid>
              <a:tr h="97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Richard Cagley, Ph.D.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Toyon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 Research Corp.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(805) 869-1092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rcagley@toyon.com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Experimental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ADA8D-5828-43CA-BDAD-842A3BC8772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Content Placeholder 4" descr="Z:\Jobs\SuperRadio\Reports\2012-10-15-PhaseII-Monthly\image004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604962"/>
            <a:ext cx="6743700" cy="4410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09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captured with </a:t>
            </a:r>
            <a:r>
              <a:rPr lang="en-US" dirty="0" err="1" smtClean="0"/>
              <a:t>Chipscope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Soft-touch over the 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649556"/>
            <a:ext cx="7772400" cy="1828800"/>
          </a:xfrm>
        </p:spPr>
        <p:txBody>
          <a:bodyPr/>
          <a:lstStyle/>
          <a:p>
            <a:r>
              <a:rPr lang="en-US" sz="2000" dirty="0" smtClean="0"/>
              <a:t>Packet transmission is pretty good at this point</a:t>
            </a:r>
          </a:p>
          <a:p>
            <a:pPr lvl="1"/>
            <a:r>
              <a:rPr lang="en-US" dirty="0" err="1" smtClean="0"/>
              <a:t>Chilipepper</a:t>
            </a:r>
            <a:r>
              <a:rPr lang="en-US" dirty="0" smtClean="0"/>
              <a:t> seems stable</a:t>
            </a:r>
          </a:p>
          <a:p>
            <a:pPr lvl="1"/>
            <a:r>
              <a:rPr lang="en-US" dirty="0" err="1" smtClean="0"/>
              <a:t>Chilipepper</a:t>
            </a:r>
            <a:r>
              <a:rPr lang="en-US" dirty="0" smtClean="0"/>
              <a:t> AGC works</a:t>
            </a:r>
          </a:p>
          <a:p>
            <a:r>
              <a:rPr lang="en-US" sz="2000" dirty="0" smtClean="0"/>
              <a:t>In the process of creating a basic MAC layer and serial port demonstration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ADA8D-5828-43CA-BDAD-842A3BC8772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 descr="Z:\Jobs\SuperRadio\Reports\2012-10-15-PhaseII-Monthly\image0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932805" cy="3348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17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tutorial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Seeking to walk through how to create this reference design with the user on their own using MATLAB to HDL workflow. The labs </a:t>
            </a:r>
            <a:r>
              <a:rPr lang="en-US" smtClean="0"/>
              <a:t>will include: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Output a tone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Receive a tone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Output a QPSK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Achieve carrier lock on a QPSK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timing offset on a QPSK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Receive and decode a transmitted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Interface a processor with transmitter in order to output a message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Receive packet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ADA8D-5828-43CA-BDAD-842A3BC8772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development tools and techniques are inadequate for developing future waveforms</a:t>
            </a:r>
          </a:p>
          <a:p>
            <a:pPr lvl="1"/>
            <a:r>
              <a:rPr lang="en-US" sz="1800" dirty="0" smtClean="0"/>
              <a:t>The increasing sophistication of algorithms results in mounting difficulty in translating from high-level models to hardware</a:t>
            </a:r>
          </a:p>
          <a:p>
            <a:pPr lvl="1"/>
            <a:r>
              <a:rPr lang="en-US" sz="1800" dirty="0" smtClean="0"/>
              <a:t>As chip vendors provide larger FPGAs and mixed hardware/software system-on-a-chip (SOC) it becomes an insurmountable task for a new waveform to be implemented through “hand-coding” HDL</a:t>
            </a:r>
          </a:p>
          <a:p>
            <a:r>
              <a:rPr lang="en-US" dirty="0" smtClean="0"/>
              <a:t>Work in this tutorial seeks to provide new and experienced users with an example of a complete, working wireless transceiver</a:t>
            </a:r>
          </a:p>
          <a:p>
            <a:pPr lvl="1"/>
            <a:r>
              <a:rPr lang="en-US" sz="1800" dirty="0" smtClean="0"/>
              <a:t>Extensible to the inclusion of future algorithms</a:t>
            </a:r>
          </a:p>
          <a:p>
            <a:pPr lvl="1"/>
            <a:r>
              <a:rPr lang="en-US" sz="1800" dirty="0" smtClean="0"/>
              <a:t>Low cost with nothing “hidden” to the user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ADA8D-5828-43CA-BDAD-842A3BC8772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three keys things that are currently lacking in order to accelerate radio development (and addressing these deficiencies)</a:t>
            </a:r>
          </a:p>
          <a:p>
            <a:pPr lvl="1"/>
            <a:r>
              <a:rPr lang="en-US" dirty="0" smtClean="0"/>
              <a:t>Software tools (MATLAB HDL Coder for HLS)</a:t>
            </a:r>
          </a:p>
          <a:p>
            <a:pPr lvl="1"/>
            <a:r>
              <a:rPr lang="en-US" dirty="0" smtClean="0"/>
              <a:t>Prototyping platform (COTS FPGA board and </a:t>
            </a:r>
            <a:r>
              <a:rPr lang="en-US" dirty="0" err="1" smtClean="0"/>
              <a:t>Toyon</a:t>
            </a:r>
            <a:r>
              <a:rPr lang="en-US" dirty="0" smtClean="0"/>
              <a:t> FMC-based RF front-end)</a:t>
            </a:r>
          </a:p>
          <a:p>
            <a:pPr lvl="1"/>
            <a:r>
              <a:rPr lang="en-US" dirty="0" smtClean="0"/>
              <a:t>System integration support (example hardware drivers, tutorials, debugging methodologies)</a:t>
            </a:r>
          </a:p>
          <a:p>
            <a:r>
              <a:rPr lang="en-US" dirty="0" smtClean="0"/>
              <a:t>This demonstration/tutorial project is meant to:</a:t>
            </a:r>
          </a:p>
          <a:p>
            <a:pPr lvl="1"/>
            <a:r>
              <a:rPr lang="en-US" dirty="0" smtClean="0"/>
              <a:t>Provide additional “glue” software and examples that take MATLAB code to a complete FPGA-based wireless transceiver</a:t>
            </a:r>
          </a:p>
          <a:p>
            <a:pPr lvl="1"/>
            <a:r>
              <a:rPr lang="en-US" dirty="0" smtClean="0"/>
              <a:t>Allow these radio implementations to be tested and evaluated on an FPGA Mezzanine Card (FMC) based RF transceiver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ADA8D-5828-43CA-BDAD-842A3BC8772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MATLAB HDL Coder for wireless transceiver design work</a:t>
            </a:r>
          </a:p>
          <a:p>
            <a:r>
              <a:rPr lang="en-US" dirty="0" err="1" smtClean="0"/>
              <a:t>Toyon’s</a:t>
            </a:r>
            <a:r>
              <a:rPr lang="en-US" dirty="0" smtClean="0"/>
              <a:t> FMC-based, low-cost </a:t>
            </a:r>
            <a:r>
              <a:rPr lang="en-US" dirty="0" err="1" smtClean="0"/>
              <a:t>Chilipepper</a:t>
            </a:r>
            <a:r>
              <a:rPr lang="en-US" dirty="0" smtClean="0"/>
              <a:t> RF front-end</a:t>
            </a:r>
          </a:p>
          <a:p>
            <a:r>
              <a:rPr lang="en-US" dirty="0" smtClean="0"/>
              <a:t>Low-cost, ZED (</a:t>
            </a:r>
            <a:r>
              <a:rPr lang="en-US" dirty="0" err="1" smtClean="0"/>
              <a:t>Zynq</a:t>
            </a:r>
            <a:r>
              <a:rPr lang="en-US" dirty="0" smtClean="0"/>
              <a:t> Evaluation &amp; Development) board</a:t>
            </a:r>
          </a:p>
          <a:p>
            <a:r>
              <a:rPr lang="en-US" dirty="0" smtClean="0"/>
              <a:t>QPSK tutorial project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Code entry for </a:t>
            </a:r>
            <a:r>
              <a:rPr lang="en-US" dirty="0" err="1" smtClean="0"/>
              <a:t>Tx</a:t>
            </a:r>
            <a:r>
              <a:rPr lang="en-US" dirty="0" smtClean="0"/>
              <a:t>/Rx components and simulation</a:t>
            </a:r>
          </a:p>
          <a:p>
            <a:pPr lvl="1"/>
            <a:r>
              <a:rPr lang="en-US" dirty="0" smtClean="0"/>
              <a:t>Hardware deployment and experimentation</a:t>
            </a:r>
          </a:p>
          <a:p>
            <a:pPr lvl="1"/>
            <a:r>
              <a:rPr lang="en-US" dirty="0" smtClean="0"/>
              <a:t>FPGA based microprocessor interfacing</a:t>
            </a:r>
          </a:p>
          <a:p>
            <a:r>
              <a:rPr lang="en-US" dirty="0" smtClean="0"/>
              <a:t>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ADA8D-5828-43CA-BDAD-842A3BC8772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MATLAB HDL Coder for Wireless Transceiver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MATLAB is an excellent HLS language for implementation of advanced signal processing algorithms in FPGAs</a:t>
            </a:r>
          </a:p>
          <a:p>
            <a:pPr lvl="1"/>
            <a:r>
              <a:rPr lang="en-US" dirty="0" smtClean="0"/>
              <a:t>MATLAB is the de-facto standard for initial implementation of advanced signal processing algorithms</a:t>
            </a:r>
          </a:p>
          <a:p>
            <a:pPr lvl="1"/>
            <a:r>
              <a:rPr lang="en-US" dirty="0" smtClean="0"/>
              <a:t>Unparalleled </a:t>
            </a:r>
            <a:r>
              <a:rPr lang="en-US" dirty="0" err="1" smtClean="0"/>
              <a:t>testbench</a:t>
            </a:r>
            <a:r>
              <a:rPr lang="en-US" dirty="0" smtClean="0"/>
              <a:t> capabilities mean that very complex stimulus can be generated and processed</a:t>
            </a:r>
          </a:p>
          <a:p>
            <a:pPr lvl="1"/>
            <a:r>
              <a:rPr lang="en-US" dirty="0" smtClean="0"/>
              <a:t>The same floating point code and </a:t>
            </a:r>
            <a:r>
              <a:rPr lang="en-US" dirty="0" err="1" smtClean="0"/>
              <a:t>testbench</a:t>
            </a:r>
            <a:r>
              <a:rPr lang="en-US" dirty="0" smtClean="0"/>
              <a:t> can be used for fixed-point conversion and RTL generation</a:t>
            </a:r>
          </a:p>
          <a:p>
            <a:r>
              <a:rPr lang="en-US" dirty="0" smtClean="0"/>
              <a:t>When algorithm designers have more control of the destiny of their ideas, FPGA designs can be created more efficiently and more of them can get done</a:t>
            </a:r>
          </a:p>
          <a:p>
            <a:pPr lvl="1"/>
            <a:r>
              <a:rPr lang="en-US" dirty="0" smtClean="0"/>
              <a:t>MATLAB addresses challenging language entry issues including complex </a:t>
            </a:r>
            <a:r>
              <a:rPr lang="en-US" dirty="0"/>
              <a:t>algorithms that involve:</a:t>
            </a:r>
          </a:p>
          <a:p>
            <a:pPr lvl="2"/>
            <a:r>
              <a:rPr lang="en-US" dirty="0"/>
              <a:t>Conditional logic</a:t>
            </a:r>
          </a:p>
          <a:p>
            <a:pPr lvl="2"/>
            <a:r>
              <a:rPr lang="en-US" dirty="0"/>
              <a:t>Mixed logic/BRAM access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loops and vector/matrix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ADA8D-5828-43CA-BDAD-842A3BC877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Chilipepper</a:t>
            </a:r>
            <a:r>
              <a:rPr lang="en-US" dirty="0" smtClean="0"/>
              <a:t> – </a:t>
            </a:r>
            <a:r>
              <a:rPr lang="en-US" dirty="0" err="1" smtClean="0"/>
              <a:t>Toyon’s</a:t>
            </a:r>
            <a:r>
              <a:rPr lang="en-US" dirty="0" smtClean="0"/>
              <a:t> FMC-Based, Open, Low-Cost Transceiver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3933824" cy="4572000"/>
          </a:xfrm>
        </p:spPr>
        <p:txBody>
          <a:bodyPr/>
          <a:lstStyle/>
          <a:p>
            <a:r>
              <a:rPr lang="en-US" dirty="0" smtClean="0"/>
              <a:t>Several vendors have developed/marketed FPGA Mezzanine Card (FMC) VITA 57 boards for SDR development</a:t>
            </a:r>
          </a:p>
          <a:p>
            <a:r>
              <a:rPr lang="en-US" dirty="0" err="1" smtClean="0"/>
              <a:t>Toyon’s</a:t>
            </a:r>
            <a:r>
              <a:rPr lang="en-US" dirty="0" smtClean="0"/>
              <a:t> is particularly well suited to real-world prototyping that can lead to a practical radio design</a:t>
            </a:r>
          </a:p>
          <a:p>
            <a:r>
              <a:rPr lang="en-US" dirty="0" smtClean="0"/>
              <a:t>Is available at </a:t>
            </a:r>
            <a:r>
              <a:rPr lang="en-US" sz="1600" dirty="0">
                <a:solidFill>
                  <a:srgbClr val="FF0000"/>
                </a:solidFill>
                <a:hlinkClick r:id="rId2"/>
              </a:rPr>
              <a:t>http://</a:t>
            </a:r>
            <a:r>
              <a:rPr lang="en-US" sz="1600" dirty="0" smtClean="0">
                <a:solidFill>
                  <a:srgbClr val="FF0000"/>
                </a:solidFill>
                <a:hlinkClick r:id="rId2"/>
              </a:rPr>
              <a:t>www.toyon.com/chilipepper.asp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ADA8D-5828-43CA-BDAD-842A3BC8772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4" y="1371600"/>
            <a:ext cx="45243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34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Chilipepper</a:t>
            </a:r>
            <a:r>
              <a:rPr lang="en-US" dirty="0"/>
              <a:t> – </a:t>
            </a:r>
            <a:r>
              <a:rPr lang="en-US" dirty="0" err="1"/>
              <a:t>Toyon’s</a:t>
            </a:r>
            <a:r>
              <a:rPr lang="en-US" dirty="0"/>
              <a:t> FMC-Based, Open, Low-Cost </a:t>
            </a:r>
            <a:r>
              <a:rPr lang="en-US" dirty="0" smtClean="0"/>
              <a:t>Transceiver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772400" cy="1066800"/>
          </a:xfrm>
        </p:spPr>
        <p:txBody>
          <a:bodyPr/>
          <a:lstStyle/>
          <a:p>
            <a:r>
              <a:rPr lang="en-US" dirty="0" smtClean="0"/>
              <a:t>Based on the Lime Microsystems LMS6002 RF-IC transceiver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ADA8D-5828-43CA-BDAD-842A3BC8772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02882"/>
            <a:ext cx="5700712" cy="371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2209800"/>
            <a:ext cx="312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6921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Onboard AVR MCU masks complexity during prototyping (instant on capability) while enabling user to customize </a:t>
            </a:r>
          </a:p>
          <a:p>
            <a:pPr lvl="1"/>
            <a:r>
              <a:rPr lang="en-US" dirty="0" smtClean="0"/>
              <a:t>Full FDD/TDD transceiver functionality for experimentation with real-world waveforms, such as 3GPP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1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Low-Cost ZED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495800" cy="4572000"/>
          </a:xfrm>
        </p:spPr>
        <p:txBody>
          <a:bodyPr/>
          <a:lstStyle/>
          <a:p>
            <a:r>
              <a:rPr lang="en-US" dirty="0" smtClean="0"/>
              <a:t>Keeping with the theme of low-cost, easily accessibly, and open platforms, this tutorial project will use the </a:t>
            </a:r>
            <a:r>
              <a:rPr lang="en-US" dirty="0" err="1" smtClean="0"/>
              <a:t>Digilent</a:t>
            </a:r>
            <a:r>
              <a:rPr lang="en-US" dirty="0" smtClean="0"/>
              <a:t>/Avnet ZED board</a:t>
            </a:r>
          </a:p>
          <a:p>
            <a:r>
              <a:rPr lang="en-US" dirty="0" smtClean="0"/>
              <a:t>One onboard LPC FMC connector will host </a:t>
            </a:r>
            <a:r>
              <a:rPr lang="en-US" dirty="0" err="1" smtClean="0"/>
              <a:t>Toyon’s</a:t>
            </a:r>
            <a:r>
              <a:rPr lang="en-US" dirty="0" smtClean="0"/>
              <a:t> radio board</a:t>
            </a:r>
          </a:p>
          <a:p>
            <a:r>
              <a:rPr lang="en-US" dirty="0" smtClean="0"/>
              <a:t>External peripherals can be used to provide for some neat uses of the transport stream, e.g., h.264 transmission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ADA8D-5828-43CA-BDAD-842A3BC8772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9938" name="Picture 2" descr="http://www.zedboard.org/sites/default/files/pictures/ZedBoard_RevA_sideA_0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" r="2914"/>
          <a:stretch/>
        </p:blipFill>
        <p:spPr bwMode="auto">
          <a:xfrm>
            <a:off x="5084735" y="2057400"/>
            <a:ext cx="398306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4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QPSK Tutorial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2286000"/>
          </a:xfrm>
        </p:spPr>
        <p:txBody>
          <a:bodyPr/>
          <a:lstStyle/>
          <a:p>
            <a:r>
              <a:rPr lang="en-US" dirty="0" smtClean="0"/>
              <a:t>The goal is to provide the user with three MATLAB based elements: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MATLAB HDL Coder </a:t>
            </a:r>
            <a:r>
              <a:rPr lang="en-US" dirty="0" err="1" smtClean="0"/>
              <a:t>Tx</a:t>
            </a:r>
            <a:r>
              <a:rPr lang="en-US" dirty="0" smtClean="0"/>
              <a:t> core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MATLAB HDL Coder Rx core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Complete MATLAB simulation that pairs the </a:t>
            </a:r>
            <a:r>
              <a:rPr lang="en-US" dirty="0" err="1" smtClean="0"/>
              <a:t>Tx</a:t>
            </a:r>
            <a:r>
              <a:rPr lang="en-US" dirty="0" smtClean="0"/>
              <a:t>/Rx cores with a channel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ADA8D-5828-43CA-BDAD-842A3BC8772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913682" y="3509075"/>
            <a:ext cx="3336010" cy="1527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3682" y="3505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MATLB HDL Coder </a:t>
            </a:r>
            <a:r>
              <a:rPr lang="en-US" dirty="0" err="1" smtClean="0"/>
              <a:t>Tx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125492" y="3874532"/>
            <a:ext cx="1219200" cy="992581"/>
          </a:xfrm>
          <a:prstGeom prst="rect">
            <a:avLst/>
          </a:prstGeom>
          <a:solidFill>
            <a:srgbClr val="FE975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MCU interface/ modulation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25692" y="3874530"/>
            <a:ext cx="1219200" cy="992583"/>
          </a:xfrm>
          <a:prstGeom prst="rect">
            <a:avLst/>
          </a:prstGeom>
          <a:solidFill>
            <a:srgbClr val="FE975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SRRC filtering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47800" y="5111213"/>
            <a:ext cx="5700793" cy="1527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776994" y="5562600"/>
            <a:ext cx="1219200" cy="914400"/>
          </a:xfrm>
          <a:prstGeom prst="rect">
            <a:avLst/>
          </a:prstGeom>
          <a:solidFill>
            <a:srgbClr val="FF2D2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SRRC filtering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0384" y="511121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MATLB HDL Coder Rx core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7459852" y="3505200"/>
            <a:ext cx="1647986" cy="3133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05394" y="5562600"/>
            <a:ext cx="1219200" cy="914400"/>
          </a:xfrm>
          <a:prstGeom prst="rect">
            <a:avLst/>
          </a:prstGeom>
          <a:solidFill>
            <a:srgbClr val="FF2D2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Frequency offset correction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033794" y="5562600"/>
            <a:ext cx="1219200" cy="914400"/>
          </a:xfrm>
          <a:prstGeom prst="rect">
            <a:avLst/>
          </a:prstGeom>
          <a:solidFill>
            <a:srgbClr val="FF2D2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Time  offset correction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4344692" y="4191669"/>
            <a:ext cx="381000" cy="36933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62194" y="5558725"/>
            <a:ext cx="1219200" cy="914400"/>
          </a:xfrm>
          <a:prstGeom prst="rect">
            <a:avLst/>
          </a:prstGeom>
          <a:solidFill>
            <a:srgbClr val="FF2D2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Demod</a:t>
            </a:r>
            <a:r>
              <a:rPr lang="en-US" sz="1600" dirty="0" smtClean="0"/>
              <a:t> and MCU interface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5944891" y="4191669"/>
            <a:ext cx="1598908" cy="36933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0800000">
            <a:off x="5486400" y="5831260"/>
            <a:ext cx="381000" cy="36933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10800000">
            <a:off x="4107696" y="5831260"/>
            <a:ext cx="381000" cy="36933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10800000">
            <a:off x="2783884" y="5808013"/>
            <a:ext cx="381000" cy="36933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10800000">
            <a:off x="6958092" y="5835135"/>
            <a:ext cx="585707" cy="36933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59851" y="3502718"/>
            <a:ext cx="164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Channel and noise model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7674245" y="4154860"/>
            <a:ext cx="1219200" cy="99258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Noise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674245" y="5338843"/>
            <a:ext cx="1219200" cy="99258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Multi-path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52399" y="3509075"/>
            <a:ext cx="1219201" cy="3133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1" y="353510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FPGA processor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 bwMode="auto">
          <a:xfrm>
            <a:off x="1295400" y="4164188"/>
            <a:ext cx="1879171" cy="41326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Left-Right Arrow 31"/>
          <p:cNvSpPr/>
          <p:nvPr/>
        </p:nvSpPr>
        <p:spPr bwMode="auto">
          <a:xfrm>
            <a:off x="1294753" y="5786045"/>
            <a:ext cx="534047" cy="41326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5105400" cy="1143000"/>
          </a:xfrm>
        </p:spPr>
        <p:txBody>
          <a:bodyPr/>
          <a:lstStyle/>
          <a:p>
            <a:r>
              <a:rPr lang="en-US" dirty="0" smtClean="0"/>
              <a:t>What does a complete radio </a:t>
            </a:r>
            <a:br>
              <a:rPr lang="en-US" dirty="0" smtClean="0"/>
            </a:br>
            <a:r>
              <a:rPr lang="en-US" dirty="0" smtClean="0"/>
              <a:t>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1143000"/>
          </a:xfrm>
        </p:spPr>
        <p:txBody>
          <a:bodyPr/>
          <a:lstStyle/>
          <a:p>
            <a:r>
              <a:rPr lang="en-US" dirty="0" smtClean="0"/>
              <a:t>Along with MATLAB HDL Coder cores we also seek to provide an example for how to create a complete, working transceiver using Xilinx EDK and supporting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779ADA8D-5828-43CA-BDAD-842A3BC877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2866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5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toyo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B2B2B2"/>
      </a:folHlink>
    </a:clrScheme>
    <a:fontScheme name="toy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oy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y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y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y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y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y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y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toyon</Template>
  <TotalTime>19447</TotalTime>
  <Words>779</Words>
  <Application>Microsoft Office PowerPoint</Application>
  <PresentationFormat>On-screen Show (4:3)</PresentationFormat>
  <Paragraphs>106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toyon</vt:lpstr>
      <vt:lpstr>PowerPoint Presentation</vt:lpstr>
      <vt:lpstr>Project Goals</vt:lpstr>
      <vt:lpstr>Outline</vt:lpstr>
      <vt:lpstr>Benefits of MATLAB HDL Coder for Wireless Transceiver Development</vt:lpstr>
      <vt:lpstr>Chilipepper – Toyon’s FMC-Based, Open, Low-Cost Transceiver</vt:lpstr>
      <vt:lpstr>Chilipepper – Toyon’s FMC-Based, Open, Low-Cost Transceiver (cont.)</vt:lpstr>
      <vt:lpstr>Low-Cost ZED Board</vt:lpstr>
      <vt:lpstr>QPSK Tutorial Project Overview</vt:lpstr>
      <vt:lpstr>What does a complete radio  look like?</vt:lpstr>
      <vt:lpstr>Initial Experimental Setup</vt:lpstr>
      <vt:lpstr>Data captured with Chipscope/ Soft-touch over the air</vt:lpstr>
      <vt:lpstr>Set of tutorial labs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Cagley</dc:creator>
  <cp:lastModifiedBy>Richard Cagley</cp:lastModifiedBy>
  <cp:revision>613</cp:revision>
  <cp:lastPrinted>1601-01-01T00:00:00Z</cp:lastPrinted>
  <dcterms:created xsi:type="dcterms:W3CDTF">2010-09-17T21:26:31Z</dcterms:created>
  <dcterms:modified xsi:type="dcterms:W3CDTF">2012-11-02T00:15:01Z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