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342" r:id="rId5"/>
    <p:sldId id="359" r:id="rId6"/>
    <p:sldId id="375" r:id="rId7"/>
    <p:sldId id="382" r:id="rId8"/>
    <p:sldId id="383" r:id="rId9"/>
    <p:sldId id="384" r:id="rId10"/>
    <p:sldId id="385" r:id="rId11"/>
    <p:sldId id="386" r:id="rId12"/>
    <p:sldId id="387" r:id="rId13"/>
    <p:sldId id="388" r:id="rId14"/>
    <p:sldId id="3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43" autoAdjust="0"/>
    <p:restoredTop sz="95388" autoAdjust="0"/>
  </p:normalViewPr>
  <p:slideViewPr>
    <p:cSldViewPr snapToGrid="0" snapToObjects="1" showGuides="1">
      <p:cViewPr varScale="1">
        <p:scale>
          <a:sx n="73" d="100"/>
          <a:sy n="73" d="100"/>
        </p:scale>
        <p:origin x="220" y="4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9/7/2024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9/7/2024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442134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2403757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3486682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2620187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432923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4088130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30645135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dirty="0"/>
              <a:t>Click icon to add picture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dirty="0"/>
              <a:t>Click icon to add table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dirty="0"/>
              <a:t>Click icon to add table</a:t>
            </a:r>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dirty="0"/>
              <a:t>Click to edit Master title style</a:t>
            </a:r>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dirty="0"/>
              <a:t>Click icon to add picture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dirty="0"/>
              <a:t>Click to edit Master title style</a:t>
            </a:r>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US" sz="4400" dirty="0">
                <a:solidFill>
                  <a:srgbClr val="0070C0"/>
                </a:solidFill>
              </a:rPr>
              <a:t>Robotic Process automation</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a:lstStyle/>
          <a:p>
            <a:r>
              <a:rPr lang="en-US" dirty="0"/>
              <a:t>Salesforce oops ticket creation, modification and monitoring</a:t>
            </a:r>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714103"/>
            <a:ext cx="7420819" cy="1055298"/>
          </a:xfrm>
        </p:spPr>
        <p:txBody>
          <a:bodyPr/>
          <a:lstStyle/>
          <a:p>
            <a:r>
              <a:rPr lang="en-US" dirty="0"/>
              <a:t> financial assessments</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105025"/>
            <a:ext cx="7420819" cy="4486298"/>
          </a:xfrm>
        </p:spPr>
        <p:txBody>
          <a:bodyPr/>
          <a:lstStyle/>
          <a:p>
            <a:pPr marL="0" indent="0">
              <a:buNone/>
            </a:pPr>
            <a:endParaRPr lang="en-US" sz="1600" dirty="0"/>
          </a:p>
          <a:p>
            <a:pPr marL="0" indent="0">
              <a:buNone/>
            </a:pPr>
            <a:endParaRPr lang="en-US" dirty="0"/>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10</a:t>
            </a:fld>
            <a:endParaRPr lang="en-US" dirty="0"/>
          </a:p>
        </p:txBody>
      </p:sp>
      <p:graphicFrame>
        <p:nvGraphicFramePr>
          <p:cNvPr id="5" name="Table 4">
            <a:extLst>
              <a:ext uri="{FF2B5EF4-FFF2-40B4-BE49-F238E27FC236}">
                <a16:creationId xmlns:a16="http://schemas.microsoft.com/office/drawing/2014/main" id="{E79F1209-2798-5E53-AF1B-D3518BFEBE72}"/>
              </a:ext>
            </a:extLst>
          </p:cNvPr>
          <p:cNvGraphicFramePr>
            <a:graphicFrameLocks noGrp="1"/>
          </p:cNvGraphicFramePr>
          <p:nvPr>
            <p:extLst>
              <p:ext uri="{D42A27DB-BD31-4B8C-83A1-F6EECF244321}">
                <p14:modId xmlns:p14="http://schemas.microsoft.com/office/powerpoint/2010/main" val="3583756637"/>
              </p:ext>
            </p:extLst>
          </p:nvPr>
        </p:nvGraphicFramePr>
        <p:xfrm>
          <a:off x="2821577" y="2446866"/>
          <a:ext cx="8673738" cy="3614300"/>
        </p:xfrm>
        <a:graphic>
          <a:graphicData uri="http://schemas.openxmlformats.org/drawingml/2006/table">
            <a:tbl>
              <a:tblPr firstRow="1" bandRow="1">
                <a:tableStyleId>{10A1B5D5-9B99-4C35-A422-299274C87663}</a:tableStyleId>
              </a:tblPr>
              <a:tblGrid>
                <a:gridCol w="2307772">
                  <a:extLst>
                    <a:ext uri="{9D8B030D-6E8A-4147-A177-3AD203B41FA5}">
                      <a16:colId xmlns:a16="http://schemas.microsoft.com/office/drawing/2014/main" val="4182827896"/>
                    </a:ext>
                  </a:extLst>
                </a:gridCol>
                <a:gridCol w="3474720">
                  <a:extLst>
                    <a:ext uri="{9D8B030D-6E8A-4147-A177-3AD203B41FA5}">
                      <a16:colId xmlns:a16="http://schemas.microsoft.com/office/drawing/2014/main" val="2111452823"/>
                    </a:ext>
                  </a:extLst>
                </a:gridCol>
                <a:gridCol w="2891246">
                  <a:extLst>
                    <a:ext uri="{9D8B030D-6E8A-4147-A177-3AD203B41FA5}">
                      <a16:colId xmlns:a16="http://schemas.microsoft.com/office/drawing/2014/main" val="3089208030"/>
                    </a:ext>
                  </a:extLst>
                </a:gridCol>
              </a:tblGrid>
              <a:tr h="471992">
                <a:tc>
                  <a:txBody>
                    <a:bodyPr/>
                    <a:lstStyle/>
                    <a:p>
                      <a:pPr marL="0" algn="l" defTabSz="914400" rtl="0" eaLnBrk="1" latinLnBrk="0" hangingPunct="1"/>
                      <a:r>
                        <a:rPr lang="en-US" sz="1600" b="1" kern="1200" dirty="0">
                          <a:solidFill>
                            <a:schemeClr val="accent3"/>
                          </a:solidFill>
                          <a:latin typeface="+mn-lt"/>
                          <a:ea typeface="+mn-ea"/>
                          <a:cs typeface="+mn-cs"/>
                        </a:rPr>
                        <a:t>Metrics Name</a:t>
                      </a:r>
                    </a:p>
                  </a:txBody>
                  <a:tcPr/>
                </a:tc>
                <a:tc>
                  <a:txBody>
                    <a:bodyPr/>
                    <a:lstStyle/>
                    <a:p>
                      <a:pPr marL="0" algn="l" defTabSz="914400" rtl="0" eaLnBrk="1" latinLnBrk="0" hangingPunct="1"/>
                      <a:r>
                        <a:rPr lang="en-US" sz="1600" b="1" kern="1200" dirty="0">
                          <a:solidFill>
                            <a:schemeClr val="accent3"/>
                          </a:solidFill>
                          <a:latin typeface="+mn-lt"/>
                          <a:ea typeface="+mn-ea"/>
                          <a:cs typeface="+mn-cs"/>
                        </a:rPr>
                        <a:t>Description</a:t>
                      </a:r>
                    </a:p>
                  </a:txBody>
                  <a:tcPr/>
                </a:tc>
                <a:tc>
                  <a:txBody>
                    <a:bodyPr/>
                    <a:lstStyle/>
                    <a:p>
                      <a:pPr marL="0" algn="l" defTabSz="914400" rtl="0" eaLnBrk="1" latinLnBrk="0" hangingPunct="1"/>
                      <a:r>
                        <a:rPr lang="en-US" sz="1600" b="1" kern="1200" dirty="0">
                          <a:solidFill>
                            <a:schemeClr val="accent3"/>
                          </a:solidFill>
                          <a:latin typeface="+mn-lt"/>
                          <a:ea typeface="+mn-ea"/>
                          <a:cs typeface="+mn-cs"/>
                        </a:rPr>
                        <a:t>Goal</a:t>
                      </a:r>
                    </a:p>
                  </a:txBody>
                  <a:tcPr/>
                </a:tc>
                <a:extLst>
                  <a:ext uri="{0D108BD9-81ED-4DB2-BD59-A6C34878D82A}">
                    <a16:rowId xmlns:a16="http://schemas.microsoft.com/office/drawing/2014/main" val="1128360590"/>
                  </a:ext>
                </a:extLst>
              </a:tr>
              <a:tr h="1047436">
                <a:tc>
                  <a:txBody>
                    <a:bodyPr/>
                    <a:lstStyle/>
                    <a:p>
                      <a:pPr marL="0" algn="l" defTabSz="914400" rtl="0" eaLnBrk="1" latinLnBrk="0" hangingPunct="1"/>
                      <a:r>
                        <a:rPr lang="en-US" sz="1600" kern="1200" dirty="0">
                          <a:solidFill>
                            <a:schemeClr val="dk1"/>
                          </a:solidFill>
                          <a:latin typeface="+mn-lt"/>
                          <a:ea typeface="+mn-ea"/>
                          <a:cs typeface="+mn-cs"/>
                        </a:rPr>
                        <a:t>Cost Savings</a:t>
                      </a:r>
                    </a:p>
                  </a:txBody>
                  <a:tcPr/>
                </a:tc>
                <a:tc>
                  <a:txBody>
                    <a:bodyPr/>
                    <a:lstStyle/>
                    <a:p>
                      <a:pPr marL="0" algn="l" defTabSz="914400" rtl="0" eaLnBrk="1" latinLnBrk="0" hangingPunct="1"/>
                      <a:r>
                        <a:rPr lang="en-US" sz="1600" kern="1200" dirty="0">
                          <a:solidFill>
                            <a:schemeClr val="dk1"/>
                          </a:solidFill>
                          <a:latin typeface="+mn-lt"/>
                          <a:ea typeface="+mn-ea"/>
                          <a:cs typeface="+mn-cs"/>
                        </a:rPr>
                        <a:t>Total savings in hours and costs by automating processes</a:t>
                      </a:r>
                    </a:p>
                  </a:txBody>
                  <a:tcPr/>
                </a:tc>
                <a:tc>
                  <a:txBody>
                    <a:bodyPr/>
                    <a:lstStyle/>
                    <a:p>
                      <a:pPr marL="0" algn="l" defTabSz="914400" rtl="0" eaLnBrk="1" latinLnBrk="0" hangingPunct="1"/>
                      <a:r>
                        <a:rPr lang="en-US" sz="1600" kern="1200" dirty="0">
                          <a:solidFill>
                            <a:schemeClr val="dk1"/>
                          </a:solidFill>
                          <a:latin typeface="+mn-lt"/>
                          <a:ea typeface="+mn-ea"/>
                          <a:cs typeface="+mn-cs"/>
                        </a:rPr>
                        <a:t>X amount saved in labor hours and error reduction</a:t>
                      </a:r>
                    </a:p>
                  </a:txBody>
                  <a:tcPr/>
                </a:tc>
                <a:extLst>
                  <a:ext uri="{0D108BD9-81ED-4DB2-BD59-A6C34878D82A}">
                    <a16:rowId xmlns:a16="http://schemas.microsoft.com/office/drawing/2014/main" val="1541054321"/>
                  </a:ext>
                </a:extLst>
              </a:tr>
              <a:tr h="1047436">
                <a:tc>
                  <a:txBody>
                    <a:bodyPr/>
                    <a:lstStyle/>
                    <a:p>
                      <a:pPr marL="0" algn="l" defTabSz="914400" rtl="0" eaLnBrk="1" latinLnBrk="0" hangingPunct="1"/>
                      <a:r>
                        <a:rPr lang="en-US" sz="1600" kern="1200" dirty="0">
                          <a:solidFill>
                            <a:schemeClr val="dk1"/>
                          </a:solidFill>
                          <a:latin typeface="+mn-lt"/>
                          <a:ea typeface="+mn-ea"/>
                          <a:cs typeface="+mn-cs"/>
                        </a:rPr>
                        <a:t>Increased Productivity</a:t>
                      </a:r>
                    </a:p>
                  </a:txBody>
                  <a:tcPr/>
                </a:tc>
                <a:tc>
                  <a:txBody>
                    <a:bodyPr/>
                    <a:lstStyle/>
                    <a:p>
                      <a:pPr marL="0" algn="l" defTabSz="914400" rtl="0" eaLnBrk="1" latinLnBrk="0" hangingPunct="1"/>
                      <a:r>
                        <a:rPr lang="en-US" sz="1600" kern="1200" dirty="0">
                          <a:solidFill>
                            <a:schemeClr val="dk1"/>
                          </a:solidFill>
                          <a:latin typeface="+mn-lt"/>
                          <a:ea typeface="+mn-ea"/>
                          <a:cs typeface="+mn-cs"/>
                        </a:rPr>
                        <a:t>Increase in the number of OOP cases processed due to automation</a:t>
                      </a:r>
                    </a:p>
                  </a:txBody>
                  <a:tcPr anchor="ctr"/>
                </a:tc>
                <a:tc>
                  <a:txBody>
                    <a:bodyPr/>
                    <a:lstStyle/>
                    <a:p>
                      <a:pPr marL="0" algn="l" defTabSz="914400" rtl="0" eaLnBrk="1" latinLnBrk="0" hangingPunct="1"/>
                      <a:r>
                        <a:rPr lang="en-US" sz="1600" kern="1200" dirty="0">
                          <a:solidFill>
                            <a:schemeClr val="dk1"/>
                          </a:solidFill>
                          <a:latin typeface="+mn-lt"/>
                          <a:ea typeface="+mn-ea"/>
                          <a:cs typeface="+mn-cs"/>
                        </a:rPr>
                        <a:t>Handle Y% more cases per day/week/month</a:t>
                      </a:r>
                    </a:p>
                  </a:txBody>
                  <a:tcPr/>
                </a:tc>
                <a:extLst>
                  <a:ext uri="{0D108BD9-81ED-4DB2-BD59-A6C34878D82A}">
                    <a16:rowId xmlns:a16="http://schemas.microsoft.com/office/drawing/2014/main" val="3478298508"/>
                  </a:ext>
                </a:extLst>
              </a:tr>
              <a:tr h="1047436">
                <a:tc>
                  <a:txBody>
                    <a:bodyPr/>
                    <a:lstStyle/>
                    <a:p>
                      <a:pPr marL="0" algn="l" defTabSz="914400" rtl="0" eaLnBrk="1" latinLnBrk="0" hangingPunct="1"/>
                      <a:r>
                        <a:rPr lang="en-US" sz="1600" kern="1200" dirty="0">
                          <a:solidFill>
                            <a:schemeClr val="dk1"/>
                          </a:solidFill>
                          <a:latin typeface="+mn-lt"/>
                          <a:ea typeface="+mn-ea"/>
                          <a:cs typeface="+mn-cs"/>
                        </a:rPr>
                        <a:t>Business Scalability</a:t>
                      </a:r>
                    </a:p>
                  </a:txBody>
                  <a:tcPr/>
                </a:tc>
                <a:tc>
                  <a:txBody>
                    <a:bodyPr/>
                    <a:lstStyle/>
                    <a:p>
                      <a:pPr marL="0" algn="l" defTabSz="914400" rtl="0" eaLnBrk="1" latinLnBrk="0" hangingPunct="1"/>
                      <a:r>
                        <a:rPr lang="en-US" sz="1600" kern="1200" dirty="0">
                          <a:solidFill>
                            <a:schemeClr val="dk1"/>
                          </a:solidFill>
                          <a:latin typeface="+mn-lt"/>
                          <a:ea typeface="+mn-ea"/>
                          <a:cs typeface="+mn-cs"/>
                        </a:rPr>
                        <a:t>Ability to handle higher email and case volumes without adding workforce</a:t>
                      </a:r>
                    </a:p>
                  </a:txBody>
                  <a:tcPr/>
                </a:tc>
                <a:tc>
                  <a:txBody>
                    <a:bodyPr/>
                    <a:lstStyle/>
                    <a:p>
                      <a:pPr marL="0" algn="l" defTabSz="914400" rtl="0" eaLnBrk="1" latinLnBrk="0" hangingPunct="1"/>
                      <a:r>
                        <a:rPr lang="en-US" sz="1600" kern="1200" dirty="0">
                          <a:solidFill>
                            <a:schemeClr val="dk1"/>
                          </a:solidFill>
                          <a:latin typeface="+mn-lt"/>
                          <a:ea typeface="+mn-ea"/>
                          <a:cs typeface="+mn-cs"/>
                        </a:rPr>
                        <a:t>Scale to Z% more emails and cases without new hires</a:t>
                      </a:r>
                    </a:p>
                  </a:txBody>
                  <a:tcPr/>
                </a:tc>
                <a:extLst>
                  <a:ext uri="{0D108BD9-81ED-4DB2-BD59-A6C34878D82A}">
                    <a16:rowId xmlns:a16="http://schemas.microsoft.com/office/drawing/2014/main" val="2645737804"/>
                  </a:ext>
                </a:extLst>
              </a:tr>
            </a:tbl>
          </a:graphicData>
        </a:graphic>
      </p:graphicFrame>
    </p:spTree>
    <p:extLst>
      <p:ext uri="{BB962C8B-B14F-4D97-AF65-F5344CB8AC3E}">
        <p14:creationId xmlns:p14="http://schemas.microsoft.com/office/powerpoint/2010/main" val="2629662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p:txBody>
          <a:bodyPr/>
          <a:lstStyle/>
          <a:p>
            <a:r>
              <a:rPr lang="en-US" sz="3200" dirty="0"/>
              <a:t>THANK YOU</a:t>
            </a:r>
          </a:p>
        </p:txBody>
      </p:sp>
      <p:sp>
        <p:nvSpPr>
          <p:cNvPr id="3" name="Subtitle 2">
            <a:extLst>
              <a:ext uri="{FF2B5EF4-FFF2-40B4-BE49-F238E27FC236}">
                <a16:creationId xmlns:a16="http://schemas.microsoft.com/office/drawing/2014/main" id="{3EEB4A7C-6B95-C9D5-A1A1-7C8A9A36AA8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9546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1672046"/>
            <a:ext cx="4466502" cy="748937"/>
          </a:xfrm>
        </p:spPr>
        <p:txBody>
          <a:bodyPr/>
          <a:lstStyle/>
          <a:p>
            <a:r>
              <a:rPr lang="en-US" dirty="0"/>
              <a:t>Agenda</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751116" y="2763134"/>
            <a:ext cx="4466504" cy="4094865"/>
          </a:xfrm>
        </p:spPr>
        <p:txBody>
          <a:bodyPr anchor="t"/>
          <a:lstStyle/>
          <a:p>
            <a:r>
              <a:rPr lang="en-US" sz="1600" dirty="0"/>
              <a:t>Problem Statement</a:t>
            </a:r>
          </a:p>
          <a:p>
            <a:r>
              <a:rPr lang="en-US" sz="1600" dirty="0"/>
              <a:t>Parameters to Evaluate </a:t>
            </a:r>
          </a:p>
          <a:p>
            <a:r>
              <a:rPr lang="en-US" sz="1600" dirty="0"/>
              <a:t>User Stories</a:t>
            </a:r>
          </a:p>
          <a:p>
            <a:r>
              <a:rPr lang="en-US" sz="1600" dirty="0"/>
              <a:t>Success Metrics</a:t>
            </a:r>
          </a:p>
          <a:p>
            <a:r>
              <a:rPr lang="en-US" sz="1600" dirty="0"/>
              <a:t>Retention Metrics</a:t>
            </a:r>
          </a:p>
          <a:p>
            <a:r>
              <a:rPr lang="en-US" sz="1600" dirty="0"/>
              <a:t>Check Metrics</a:t>
            </a:r>
          </a:p>
          <a:p>
            <a:r>
              <a:rPr lang="en-US" sz="1600" dirty="0"/>
              <a:t>Revenue Metrics</a:t>
            </a:r>
          </a:p>
          <a:p>
            <a:r>
              <a:rPr lang="en-US" sz="1600" dirty="0"/>
              <a:t>Summary</a:t>
            </a:r>
          </a:p>
        </p:txBody>
      </p:sp>
    </p:spTree>
    <p:extLst>
      <p:ext uri="{BB962C8B-B14F-4D97-AF65-F5344CB8AC3E}">
        <p14:creationId xmlns:p14="http://schemas.microsoft.com/office/powerpoint/2010/main" val="146015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505097"/>
            <a:ext cx="7420819" cy="1264304"/>
          </a:xfrm>
        </p:spPr>
        <p:txBody>
          <a:bodyPr/>
          <a:lstStyle/>
          <a:p>
            <a:r>
              <a:rPr lang="en-US" dirty="0"/>
              <a:t> Problem statement</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105025"/>
            <a:ext cx="7420819" cy="4486298"/>
          </a:xfrm>
        </p:spPr>
        <p:txBody>
          <a:bodyPr/>
          <a:lstStyle/>
          <a:p>
            <a:r>
              <a:rPr lang="en-US" sz="1600" dirty="0"/>
              <a:t>The current process of handling emails, categorizing them, creating or updating tickets in Salesforce’s OOP application, and monitoring the status is largely manual and prone to errors.</a:t>
            </a:r>
          </a:p>
          <a:p>
            <a:r>
              <a:rPr lang="en-US" sz="1600" dirty="0"/>
              <a:t> Emails from </a:t>
            </a:r>
            <a:r>
              <a:rPr lang="en-US" sz="1600" b="1" dirty="0"/>
              <a:t>Outlook</a:t>
            </a:r>
            <a:r>
              <a:rPr lang="en-US" sz="1600" dirty="0"/>
              <a:t> need to be reviewed, categorized based on sender ID, and cross-referenced with the OOP application’s database in Salesforce. </a:t>
            </a:r>
          </a:p>
          <a:p>
            <a:r>
              <a:rPr lang="en-US" sz="1600" dirty="0"/>
              <a:t>This manual handling of email-driven ticket creation and updating results in delays, data inaccuracies, and inefficiencies, impacting the overall case resolution time.</a:t>
            </a:r>
          </a:p>
          <a:p>
            <a:r>
              <a:rPr lang="en-US" sz="1600" b="1" dirty="0"/>
              <a:t>Goal</a:t>
            </a:r>
            <a:r>
              <a:rPr lang="en-US" sz="1600" dirty="0"/>
              <a:t>: The goal is to automate the process of retrieving emails from Outlook, categorizing them based on mail IDs, creating or updating OOP cases in Salesforce, and continuously monitoring case status, to reduce manual workload, improve accuracy, and enhance the speed of case management</a:t>
            </a:r>
          </a:p>
          <a:p>
            <a:endParaRPr lang="en-US" dirty="0"/>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Tree>
    <p:extLst>
      <p:ext uri="{BB962C8B-B14F-4D97-AF65-F5344CB8AC3E}">
        <p14:creationId xmlns:p14="http://schemas.microsoft.com/office/powerpoint/2010/main" val="1962637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266677"/>
            <a:ext cx="8137394" cy="1502724"/>
          </a:xfrm>
        </p:spPr>
        <p:txBody>
          <a:bodyPr/>
          <a:lstStyle/>
          <a:p>
            <a:r>
              <a:rPr lang="en-US" dirty="0"/>
              <a:t>framework parameters to  evaluate the efficiency of solutions</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105025"/>
            <a:ext cx="7420819" cy="4486298"/>
          </a:xfrm>
        </p:spPr>
        <p:txBody>
          <a:bodyPr/>
          <a:lstStyle/>
          <a:p>
            <a:r>
              <a:rPr lang="en-US" sz="1600" b="1" dirty="0">
                <a:solidFill>
                  <a:schemeClr val="accent3"/>
                </a:solidFill>
              </a:rPr>
              <a:t>Email Categorization Accuracy</a:t>
            </a:r>
            <a:r>
              <a:rPr lang="en-US" sz="1600" dirty="0">
                <a:solidFill>
                  <a:schemeClr val="accent3"/>
                </a:solidFill>
              </a:rPr>
              <a:t>:</a:t>
            </a:r>
          </a:p>
          <a:p>
            <a:pPr marL="571500">
              <a:lnSpc>
                <a:spcPct val="100000"/>
              </a:lnSpc>
              <a:spcBef>
                <a:spcPts val="0"/>
              </a:spcBef>
              <a:spcAft>
                <a:spcPts val="0"/>
              </a:spcAft>
              <a:buFont typeface="Courier New" panose="02070309020205020404" pitchFamily="49" charset="0"/>
              <a:buChar char="o"/>
            </a:pPr>
            <a:r>
              <a:rPr lang="en-US" sz="1600" dirty="0"/>
              <a:t>How accurately emails are categorized based on mail IDs.</a:t>
            </a:r>
          </a:p>
          <a:p>
            <a:pPr marL="571500">
              <a:lnSpc>
                <a:spcPct val="100000"/>
              </a:lnSpc>
              <a:spcBef>
                <a:spcPts val="0"/>
              </a:spcBef>
              <a:spcAft>
                <a:spcPts val="0"/>
              </a:spcAft>
              <a:buFont typeface="Courier New" panose="02070309020205020404" pitchFamily="49" charset="0"/>
              <a:buChar char="o"/>
            </a:pPr>
            <a:r>
              <a:rPr lang="en-US" sz="1600" dirty="0"/>
              <a:t>The number of incorrectly categorized emails</a:t>
            </a:r>
          </a:p>
          <a:p>
            <a:r>
              <a:rPr lang="en-US" sz="1600" b="1" dirty="0">
                <a:solidFill>
                  <a:schemeClr val="accent3"/>
                </a:solidFill>
              </a:rPr>
              <a:t>System Integration</a:t>
            </a:r>
            <a:r>
              <a:rPr lang="en-US" sz="1600" dirty="0">
                <a:solidFill>
                  <a:schemeClr val="accent3"/>
                </a:solidFill>
              </a:rPr>
              <a:t>:</a:t>
            </a:r>
          </a:p>
          <a:p>
            <a:pPr marL="571500">
              <a:lnSpc>
                <a:spcPct val="100000"/>
              </a:lnSpc>
              <a:spcBef>
                <a:spcPts val="0"/>
              </a:spcBef>
              <a:spcAft>
                <a:spcPts val="0"/>
              </a:spcAft>
              <a:buFont typeface="Courier New" panose="02070309020205020404" pitchFamily="49" charset="0"/>
              <a:buChar char="o"/>
            </a:pPr>
            <a:r>
              <a:rPr lang="en-US" sz="1600" dirty="0"/>
              <a:t>How smoothly the automation integrates between Outlook, Salesforce’s        OOP application, and APIs.</a:t>
            </a:r>
          </a:p>
          <a:p>
            <a:pPr marL="571500">
              <a:lnSpc>
                <a:spcPct val="100000"/>
              </a:lnSpc>
              <a:spcBef>
                <a:spcPts val="0"/>
              </a:spcBef>
              <a:spcAft>
                <a:spcPts val="0"/>
              </a:spcAft>
              <a:buFont typeface="Courier New" panose="02070309020205020404" pitchFamily="49" charset="0"/>
              <a:buChar char="o"/>
            </a:pPr>
            <a:r>
              <a:rPr lang="en-US" sz="1600" dirty="0"/>
              <a:t>Latency in retrieving data from Salesforce and updating it.</a:t>
            </a:r>
          </a:p>
          <a:p>
            <a:r>
              <a:rPr lang="en-US" sz="1600" b="1" dirty="0">
                <a:solidFill>
                  <a:schemeClr val="accent3"/>
                </a:solidFill>
              </a:rPr>
              <a:t>Case Creation and Updating Efficiency</a:t>
            </a:r>
            <a:r>
              <a:rPr lang="en-US" sz="1600" dirty="0">
                <a:solidFill>
                  <a:schemeClr val="accent3"/>
                </a:solidFill>
              </a:rPr>
              <a:t>:</a:t>
            </a:r>
          </a:p>
          <a:p>
            <a:pPr marL="571500">
              <a:lnSpc>
                <a:spcPct val="100000"/>
              </a:lnSpc>
              <a:spcBef>
                <a:spcPts val="0"/>
              </a:spcBef>
              <a:spcAft>
                <a:spcPts val="0"/>
              </a:spcAft>
              <a:buFont typeface="Courier New" panose="02070309020205020404" pitchFamily="49" charset="0"/>
              <a:buChar char="o"/>
            </a:pPr>
            <a:r>
              <a:rPr lang="en-US" sz="1600" dirty="0"/>
              <a:t>Time taken to create new OOP cases from Outlook emails.</a:t>
            </a:r>
          </a:p>
          <a:p>
            <a:pPr marL="571500">
              <a:lnSpc>
                <a:spcPct val="100000"/>
              </a:lnSpc>
              <a:spcBef>
                <a:spcPts val="0"/>
              </a:spcBef>
              <a:spcAft>
                <a:spcPts val="0"/>
              </a:spcAft>
              <a:buFont typeface="Courier New" panose="02070309020205020404" pitchFamily="49" charset="0"/>
              <a:buChar char="o"/>
            </a:pPr>
            <a:r>
              <a:rPr lang="en-US" sz="1600" dirty="0"/>
              <a:t>Number of cases automatically updated based on mail content.</a:t>
            </a:r>
          </a:p>
          <a:p>
            <a:r>
              <a:rPr lang="en-US" sz="1600" b="1" dirty="0">
                <a:solidFill>
                  <a:schemeClr val="accent3"/>
                </a:solidFill>
              </a:rPr>
              <a:t>Error Rate Reduction</a:t>
            </a:r>
            <a:r>
              <a:rPr lang="en-US" sz="1600" dirty="0">
                <a:solidFill>
                  <a:schemeClr val="accent3"/>
                </a:solidFill>
              </a:rPr>
              <a:t>:</a:t>
            </a:r>
          </a:p>
          <a:p>
            <a:pPr marL="571500">
              <a:lnSpc>
                <a:spcPct val="100000"/>
              </a:lnSpc>
              <a:spcBef>
                <a:spcPts val="0"/>
              </a:spcBef>
              <a:spcAft>
                <a:spcPts val="0"/>
              </a:spcAft>
              <a:buFont typeface="Courier New" panose="02070309020205020404" pitchFamily="49" charset="0"/>
              <a:buChar char="o"/>
            </a:pPr>
            <a:r>
              <a:rPr lang="en-US" sz="1600" dirty="0"/>
              <a:t>Pre- and post-automation error rates in ticket creation, updating, and monitoring.</a:t>
            </a:r>
          </a:p>
          <a:p>
            <a:pPr marL="571500">
              <a:lnSpc>
                <a:spcPct val="100000"/>
              </a:lnSpc>
              <a:spcBef>
                <a:spcPts val="0"/>
              </a:spcBef>
              <a:spcAft>
                <a:spcPts val="0"/>
              </a:spcAft>
              <a:buFont typeface="Courier New" panose="02070309020205020404" pitchFamily="49" charset="0"/>
              <a:buChar char="o"/>
            </a:pPr>
            <a:r>
              <a:rPr lang="en-US" sz="1600" dirty="0"/>
              <a:t>Frequency of failed API uploads or document mismatches.</a:t>
            </a:r>
          </a:p>
          <a:p>
            <a:endParaRPr lang="en-US" sz="1600" dirty="0"/>
          </a:p>
          <a:p>
            <a:r>
              <a:rPr lang="en-US" sz="1600" dirty="0"/>
              <a:t> </a:t>
            </a:r>
            <a:endParaRPr lang="en-US" dirty="0"/>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4</a:t>
            </a:fld>
            <a:endParaRPr lang="en-US" dirty="0"/>
          </a:p>
        </p:txBody>
      </p:sp>
    </p:spTree>
    <p:extLst>
      <p:ext uri="{BB962C8B-B14F-4D97-AF65-F5344CB8AC3E}">
        <p14:creationId xmlns:p14="http://schemas.microsoft.com/office/powerpoint/2010/main" val="2124163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266677"/>
            <a:ext cx="7420819" cy="1502724"/>
          </a:xfrm>
        </p:spPr>
        <p:txBody>
          <a:bodyPr/>
          <a:lstStyle/>
          <a:p>
            <a:r>
              <a:rPr lang="en-US" dirty="0"/>
              <a:t> framework parameters to evaluate the efficiency of solutions</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105025"/>
            <a:ext cx="7420819" cy="4486298"/>
          </a:xfrm>
        </p:spPr>
        <p:txBody>
          <a:bodyPr/>
          <a:lstStyle/>
          <a:p>
            <a:r>
              <a:rPr lang="en-US" sz="1600" b="1" dirty="0">
                <a:solidFill>
                  <a:schemeClr val="accent3"/>
                </a:solidFill>
              </a:rPr>
              <a:t>Monitoring Automation:</a:t>
            </a:r>
          </a:p>
          <a:p>
            <a:pPr marL="571500">
              <a:lnSpc>
                <a:spcPct val="100000"/>
              </a:lnSpc>
              <a:spcBef>
                <a:spcPts val="0"/>
              </a:spcBef>
              <a:spcAft>
                <a:spcPts val="0"/>
              </a:spcAft>
              <a:buFont typeface="Courier New" panose="02070309020205020404" pitchFamily="49" charset="0"/>
              <a:buChar char="o"/>
            </a:pPr>
            <a:r>
              <a:rPr lang="en-US" sz="1600" dirty="0"/>
              <a:t>Ability to monitor and track the status of OOP cases continuously without manual intervention.</a:t>
            </a:r>
          </a:p>
          <a:p>
            <a:pPr marL="571500">
              <a:lnSpc>
                <a:spcPct val="100000"/>
              </a:lnSpc>
              <a:spcBef>
                <a:spcPts val="0"/>
              </a:spcBef>
              <a:spcAft>
                <a:spcPts val="0"/>
              </a:spcAft>
              <a:buFont typeface="Courier New" panose="02070309020205020404" pitchFamily="49" charset="0"/>
              <a:buChar char="o"/>
            </a:pPr>
            <a:r>
              <a:rPr lang="en-US" sz="1600" dirty="0"/>
              <a:t>Number of successfully tracked and updated cases.</a:t>
            </a:r>
          </a:p>
          <a:p>
            <a:r>
              <a:rPr lang="en-US" sz="1600" b="1" dirty="0">
                <a:solidFill>
                  <a:schemeClr val="accent3"/>
                </a:solidFill>
              </a:rPr>
              <a:t>Compliance and Security:</a:t>
            </a:r>
          </a:p>
          <a:p>
            <a:pPr marL="571500">
              <a:lnSpc>
                <a:spcPct val="100000"/>
              </a:lnSpc>
              <a:spcBef>
                <a:spcPts val="0"/>
              </a:spcBef>
              <a:spcAft>
                <a:spcPts val="0"/>
              </a:spcAft>
              <a:buFont typeface="Courier New" panose="02070309020205020404" pitchFamily="49" charset="0"/>
              <a:buChar char="o"/>
            </a:pPr>
            <a:r>
              <a:rPr lang="en-US" sz="1600" dirty="0"/>
              <a:t>Adherence to data security protocols, especially for sensitive client information.</a:t>
            </a:r>
          </a:p>
          <a:p>
            <a:pPr marL="571500">
              <a:lnSpc>
                <a:spcPct val="100000"/>
              </a:lnSpc>
              <a:spcBef>
                <a:spcPts val="0"/>
              </a:spcBef>
              <a:spcAft>
                <a:spcPts val="0"/>
              </a:spcAft>
              <a:buFont typeface="Courier New" panose="02070309020205020404" pitchFamily="49" charset="0"/>
              <a:buChar char="o"/>
            </a:pPr>
            <a:r>
              <a:rPr lang="en-US" sz="1600" dirty="0"/>
              <a:t>Secure transmission of case details and documents via API.</a:t>
            </a:r>
          </a:p>
          <a:p>
            <a:r>
              <a:rPr lang="en-US" sz="1600" b="1" dirty="0">
                <a:solidFill>
                  <a:schemeClr val="accent3"/>
                </a:solidFill>
              </a:rPr>
              <a:t>Scalability:</a:t>
            </a:r>
          </a:p>
          <a:p>
            <a:pPr marL="571500">
              <a:lnSpc>
                <a:spcPct val="100000"/>
              </a:lnSpc>
              <a:spcBef>
                <a:spcPts val="0"/>
              </a:spcBef>
              <a:spcAft>
                <a:spcPts val="0"/>
              </a:spcAft>
              <a:buFont typeface="Courier New" panose="02070309020205020404" pitchFamily="49" charset="0"/>
              <a:buChar char="o"/>
            </a:pPr>
            <a:r>
              <a:rPr lang="en-US" sz="1600" dirty="0"/>
              <a:t>Ability to handle increasing volumes of emails and cases without performance degradation.</a:t>
            </a:r>
          </a:p>
          <a:p>
            <a:pPr marL="571500">
              <a:lnSpc>
                <a:spcPct val="100000"/>
              </a:lnSpc>
              <a:spcBef>
                <a:spcPts val="0"/>
              </a:spcBef>
              <a:spcAft>
                <a:spcPts val="0"/>
              </a:spcAft>
              <a:buFont typeface="Courier New" panose="02070309020205020404" pitchFamily="49" charset="0"/>
              <a:buChar char="o"/>
            </a:pPr>
            <a:r>
              <a:rPr lang="en-US" sz="1600" dirty="0"/>
              <a:t>Flexibility to accommodate new use cases as they arise.</a:t>
            </a:r>
          </a:p>
          <a:p>
            <a:pPr marL="0" indent="0">
              <a:buNone/>
            </a:pPr>
            <a:endParaRPr lang="en-US" sz="1600" dirty="0"/>
          </a:p>
          <a:p>
            <a:pPr marL="0" indent="0">
              <a:buNone/>
            </a:pPr>
            <a:endParaRPr lang="en-US" dirty="0"/>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5</a:t>
            </a:fld>
            <a:endParaRPr lang="en-US" dirty="0"/>
          </a:p>
        </p:txBody>
      </p:sp>
    </p:spTree>
    <p:extLst>
      <p:ext uri="{BB962C8B-B14F-4D97-AF65-F5344CB8AC3E}">
        <p14:creationId xmlns:p14="http://schemas.microsoft.com/office/powerpoint/2010/main" val="141000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714103"/>
            <a:ext cx="7420819" cy="1055298"/>
          </a:xfrm>
        </p:spPr>
        <p:txBody>
          <a:bodyPr/>
          <a:lstStyle/>
          <a:p>
            <a:r>
              <a:rPr lang="en-US" dirty="0"/>
              <a:t> user stories</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105025"/>
            <a:ext cx="7420819" cy="4486298"/>
          </a:xfrm>
        </p:spPr>
        <p:txBody>
          <a:bodyPr/>
          <a:lstStyle/>
          <a:p>
            <a:pPr marL="571500">
              <a:lnSpc>
                <a:spcPct val="100000"/>
              </a:lnSpc>
              <a:spcBef>
                <a:spcPts val="0"/>
              </a:spcBef>
              <a:spcAft>
                <a:spcPts val="0"/>
              </a:spcAft>
              <a:buFont typeface="Courier New" panose="02070309020205020404" pitchFamily="49" charset="0"/>
              <a:buChar char="o"/>
            </a:pPr>
            <a:r>
              <a:rPr lang="en-US" sz="1600" b="1" dirty="0">
                <a:solidFill>
                  <a:schemeClr val="accent3"/>
                </a:solidFill>
              </a:rPr>
              <a:t>As a Customer Support Agent</a:t>
            </a:r>
            <a:r>
              <a:rPr lang="en-US" sz="1600" dirty="0">
                <a:solidFill>
                  <a:schemeClr val="accent3"/>
                </a:solidFill>
              </a:rPr>
              <a:t>, </a:t>
            </a:r>
            <a:r>
              <a:rPr lang="en-US" sz="1600" dirty="0"/>
              <a:t>I want the bot to automatically categorize incoming emails based on sender mail IDs, so I don’t have to manually sort through each email.</a:t>
            </a:r>
          </a:p>
          <a:p>
            <a:r>
              <a:rPr lang="en-US" sz="1600" b="1" dirty="0">
                <a:solidFill>
                  <a:schemeClr val="accent3"/>
                </a:solidFill>
              </a:rPr>
              <a:t>Compliance and Security:</a:t>
            </a:r>
          </a:p>
          <a:p>
            <a:pPr marL="571500">
              <a:lnSpc>
                <a:spcPct val="100000"/>
              </a:lnSpc>
              <a:spcBef>
                <a:spcPts val="0"/>
              </a:spcBef>
              <a:spcAft>
                <a:spcPts val="0"/>
              </a:spcAft>
              <a:buFont typeface="Courier New" panose="02070309020205020404" pitchFamily="49" charset="0"/>
              <a:buChar char="o"/>
            </a:pPr>
            <a:r>
              <a:rPr lang="en-US" sz="1600" dirty="0"/>
              <a:t>Adherence to data security protocols, especially for sensitive client information.</a:t>
            </a:r>
          </a:p>
          <a:p>
            <a:pPr marL="571500">
              <a:lnSpc>
                <a:spcPct val="100000"/>
              </a:lnSpc>
              <a:spcBef>
                <a:spcPts val="0"/>
              </a:spcBef>
              <a:spcAft>
                <a:spcPts val="0"/>
              </a:spcAft>
              <a:buFont typeface="Courier New" panose="02070309020205020404" pitchFamily="49" charset="0"/>
              <a:buChar char="o"/>
            </a:pPr>
            <a:r>
              <a:rPr lang="en-US" sz="1600" dirty="0"/>
              <a:t>Secure transmission of case details and documents via API.</a:t>
            </a:r>
          </a:p>
          <a:p>
            <a:r>
              <a:rPr lang="en-US" sz="1600" b="1" dirty="0">
                <a:solidFill>
                  <a:schemeClr val="accent3"/>
                </a:solidFill>
              </a:rPr>
              <a:t>Scalability:</a:t>
            </a:r>
          </a:p>
          <a:p>
            <a:pPr marL="571500">
              <a:lnSpc>
                <a:spcPct val="100000"/>
              </a:lnSpc>
              <a:spcBef>
                <a:spcPts val="0"/>
              </a:spcBef>
              <a:spcAft>
                <a:spcPts val="0"/>
              </a:spcAft>
              <a:buFont typeface="Courier New" panose="02070309020205020404" pitchFamily="49" charset="0"/>
              <a:buChar char="o"/>
            </a:pPr>
            <a:r>
              <a:rPr lang="en-US" sz="1600" dirty="0"/>
              <a:t>Ability to handle increasing volumes of emails and cases without performance degradation.</a:t>
            </a:r>
          </a:p>
          <a:p>
            <a:pPr marL="571500">
              <a:lnSpc>
                <a:spcPct val="100000"/>
              </a:lnSpc>
              <a:spcBef>
                <a:spcPts val="0"/>
              </a:spcBef>
              <a:spcAft>
                <a:spcPts val="0"/>
              </a:spcAft>
              <a:buFont typeface="Courier New" panose="02070309020205020404" pitchFamily="49" charset="0"/>
              <a:buChar char="o"/>
            </a:pPr>
            <a:r>
              <a:rPr lang="en-US" sz="1600" dirty="0"/>
              <a:t>Flexibility to accommodate new use cases as they arise.</a:t>
            </a:r>
          </a:p>
          <a:p>
            <a:pPr marL="0" indent="0">
              <a:buNone/>
            </a:pPr>
            <a:endParaRPr lang="en-US" sz="1600" dirty="0"/>
          </a:p>
          <a:p>
            <a:pPr marL="0" indent="0">
              <a:buNone/>
            </a:pPr>
            <a:endParaRPr lang="en-US" dirty="0"/>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6</a:t>
            </a:fld>
            <a:endParaRPr lang="en-US" dirty="0"/>
          </a:p>
        </p:txBody>
      </p:sp>
    </p:spTree>
    <p:extLst>
      <p:ext uri="{BB962C8B-B14F-4D97-AF65-F5344CB8AC3E}">
        <p14:creationId xmlns:p14="http://schemas.microsoft.com/office/powerpoint/2010/main" val="2922005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714103"/>
            <a:ext cx="7420819" cy="1055298"/>
          </a:xfrm>
        </p:spPr>
        <p:txBody>
          <a:bodyPr/>
          <a:lstStyle/>
          <a:p>
            <a:r>
              <a:rPr lang="en-US" dirty="0"/>
              <a:t> Key performance indicators</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105025"/>
            <a:ext cx="7420819" cy="4486298"/>
          </a:xfrm>
        </p:spPr>
        <p:txBody>
          <a:bodyPr/>
          <a:lstStyle/>
          <a:p>
            <a:pPr marL="0" indent="0">
              <a:buNone/>
            </a:pPr>
            <a:endParaRPr lang="en-US" sz="1600" dirty="0"/>
          </a:p>
          <a:p>
            <a:pPr marL="0" indent="0">
              <a:buNone/>
            </a:pPr>
            <a:endParaRPr lang="en-US" dirty="0"/>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7</a:t>
            </a:fld>
            <a:endParaRPr lang="en-US" dirty="0"/>
          </a:p>
        </p:txBody>
      </p:sp>
      <p:graphicFrame>
        <p:nvGraphicFramePr>
          <p:cNvPr id="5" name="Table 4">
            <a:extLst>
              <a:ext uri="{FF2B5EF4-FFF2-40B4-BE49-F238E27FC236}">
                <a16:creationId xmlns:a16="http://schemas.microsoft.com/office/drawing/2014/main" id="{E79F1209-2798-5E53-AF1B-D3518BFEBE72}"/>
              </a:ext>
            </a:extLst>
          </p:cNvPr>
          <p:cNvGraphicFramePr>
            <a:graphicFrameLocks noGrp="1"/>
          </p:cNvGraphicFramePr>
          <p:nvPr>
            <p:extLst>
              <p:ext uri="{D42A27DB-BD31-4B8C-83A1-F6EECF244321}">
                <p14:modId xmlns:p14="http://schemas.microsoft.com/office/powerpoint/2010/main" val="467369432"/>
              </p:ext>
            </p:extLst>
          </p:nvPr>
        </p:nvGraphicFramePr>
        <p:xfrm>
          <a:off x="2821577" y="2203027"/>
          <a:ext cx="8673738" cy="3940870"/>
        </p:xfrm>
        <a:graphic>
          <a:graphicData uri="http://schemas.openxmlformats.org/drawingml/2006/table">
            <a:tbl>
              <a:tblPr firstRow="1" bandRow="1">
                <a:tableStyleId>{10A1B5D5-9B99-4C35-A422-299274C87663}</a:tableStyleId>
              </a:tblPr>
              <a:tblGrid>
                <a:gridCol w="2891246">
                  <a:extLst>
                    <a:ext uri="{9D8B030D-6E8A-4147-A177-3AD203B41FA5}">
                      <a16:colId xmlns:a16="http://schemas.microsoft.com/office/drawing/2014/main" val="4182827896"/>
                    </a:ext>
                  </a:extLst>
                </a:gridCol>
                <a:gridCol w="2891246">
                  <a:extLst>
                    <a:ext uri="{9D8B030D-6E8A-4147-A177-3AD203B41FA5}">
                      <a16:colId xmlns:a16="http://schemas.microsoft.com/office/drawing/2014/main" val="2111452823"/>
                    </a:ext>
                  </a:extLst>
                </a:gridCol>
                <a:gridCol w="2891246">
                  <a:extLst>
                    <a:ext uri="{9D8B030D-6E8A-4147-A177-3AD203B41FA5}">
                      <a16:colId xmlns:a16="http://schemas.microsoft.com/office/drawing/2014/main" val="3089208030"/>
                    </a:ext>
                  </a:extLst>
                </a:gridCol>
              </a:tblGrid>
              <a:tr h="399006">
                <a:tc>
                  <a:txBody>
                    <a:bodyPr/>
                    <a:lstStyle/>
                    <a:p>
                      <a:pPr marL="0" algn="l" defTabSz="914400" rtl="0" eaLnBrk="1" latinLnBrk="0" hangingPunct="1"/>
                      <a:r>
                        <a:rPr lang="en-US" sz="1600" b="1" kern="1200" dirty="0">
                          <a:solidFill>
                            <a:schemeClr val="accent3"/>
                          </a:solidFill>
                          <a:latin typeface="+mn-lt"/>
                          <a:ea typeface="+mn-ea"/>
                          <a:cs typeface="+mn-cs"/>
                        </a:rPr>
                        <a:t>Metrics Name</a:t>
                      </a:r>
                    </a:p>
                  </a:txBody>
                  <a:tcPr/>
                </a:tc>
                <a:tc>
                  <a:txBody>
                    <a:bodyPr/>
                    <a:lstStyle/>
                    <a:p>
                      <a:pPr marL="0" algn="l" defTabSz="914400" rtl="0" eaLnBrk="1" latinLnBrk="0" hangingPunct="1"/>
                      <a:r>
                        <a:rPr lang="en-US" sz="1600" b="1" kern="1200" dirty="0">
                          <a:solidFill>
                            <a:schemeClr val="accent3"/>
                          </a:solidFill>
                          <a:latin typeface="+mn-lt"/>
                          <a:ea typeface="+mn-ea"/>
                          <a:cs typeface="+mn-cs"/>
                        </a:rPr>
                        <a:t>Description</a:t>
                      </a:r>
                    </a:p>
                  </a:txBody>
                  <a:tcPr/>
                </a:tc>
                <a:tc>
                  <a:txBody>
                    <a:bodyPr/>
                    <a:lstStyle/>
                    <a:p>
                      <a:pPr marL="0" algn="l" defTabSz="914400" rtl="0" eaLnBrk="1" latinLnBrk="0" hangingPunct="1"/>
                      <a:r>
                        <a:rPr lang="en-US" sz="1600" b="1" kern="1200" dirty="0">
                          <a:solidFill>
                            <a:schemeClr val="accent3"/>
                          </a:solidFill>
                          <a:latin typeface="+mn-lt"/>
                          <a:ea typeface="+mn-ea"/>
                          <a:cs typeface="+mn-cs"/>
                        </a:rPr>
                        <a:t>Goal</a:t>
                      </a:r>
                    </a:p>
                  </a:txBody>
                  <a:tcPr/>
                </a:tc>
                <a:extLst>
                  <a:ext uri="{0D108BD9-81ED-4DB2-BD59-A6C34878D82A}">
                    <a16:rowId xmlns:a16="http://schemas.microsoft.com/office/drawing/2014/main" val="1128360590"/>
                  </a:ext>
                </a:extLst>
              </a:tr>
              <a:tr h="885466">
                <a:tc>
                  <a:txBody>
                    <a:bodyPr/>
                    <a:lstStyle/>
                    <a:p>
                      <a:pPr marL="0" algn="l" defTabSz="914400" rtl="0" eaLnBrk="1" latinLnBrk="0" hangingPunct="1"/>
                      <a:r>
                        <a:rPr lang="en-US" sz="1600" kern="1200" dirty="0">
                          <a:solidFill>
                            <a:schemeClr val="dk1"/>
                          </a:solidFill>
                          <a:latin typeface="+mn-lt"/>
                          <a:ea typeface="+mn-ea"/>
                          <a:cs typeface="+mn-cs"/>
                        </a:rPr>
                        <a:t>Time Savings</a:t>
                      </a:r>
                    </a:p>
                  </a:txBody>
                  <a:tcPr/>
                </a:tc>
                <a:tc>
                  <a:txBody>
                    <a:bodyPr/>
                    <a:lstStyle/>
                    <a:p>
                      <a:pPr marL="0" algn="l" defTabSz="914400" rtl="0" eaLnBrk="1" latinLnBrk="0" hangingPunct="1"/>
                      <a:r>
                        <a:rPr lang="en-US" sz="1600" kern="1200" dirty="0">
                          <a:solidFill>
                            <a:schemeClr val="dk1"/>
                          </a:solidFill>
                          <a:latin typeface="+mn-lt"/>
                          <a:ea typeface="+mn-ea"/>
                          <a:cs typeface="+mn-cs"/>
                        </a:rPr>
                        <a:t>The average reduction in time for creating and updating OOP cases from emails.</a:t>
                      </a:r>
                    </a:p>
                  </a:txBody>
                  <a:tcPr/>
                </a:tc>
                <a:tc>
                  <a:txBody>
                    <a:bodyPr/>
                    <a:lstStyle/>
                    <a:p>
                      <a:pPr marL="0" algn="l" defTabSz="914400" rtl="0" eaLnBrk="1" latinLnBrk="0" hangingPunct="1"/>
                      <a:r>
                        <a:rPr lang="en-US" sz="1600" kern="1200" dirty="0">
                          <a:solidFill>
                            <a:schemeClr val="dk1"/>
                          </a:solidFill>
                          <a:latin typeface="+mn-lt"/>
                          <a:ea typeface="+mn-ea"/>
                          <a:cs typeface="+mn-cs"/>
                        </a:rPr>
                        <a:t>X% reduction in processing time per case.</a:t>
                      </a:r>
                    </a:p>
                  </a:txBody>
                  <a:tcPr/>
                </a:tc>
                <a:extLst>
                  <a:ext uri="{0D108BD9-81ED-4DB2-BD59-A6C34878D82A}">
                    <a16:rowId xmlns:a16="http://schemas.microsoft.com/office/drawing/2014/main" val="1541054321"/>
                  </a:ext>
                </a:extLst>
              </a:tr>
              <a:tr h="885466">
                <a:tc>
                  <a:txBody>
                    <a:bodyPr/>
                    <a:lstStyle/>
                    <a:p>
                      <a:pPr marL="0" algn="l" defTabSz="914400" rtl="0" eaLnBrk="1" latinLnBrk="0" hangingPunct="1"/>
                      <a:r>
                        <a:rPr lang="en-US" sz="1600" kern="1200" dirty="0">
                          <a:solidFill>
                            <a:schemeClr val="dk1"/>
                          </a:solidFill>
                          <a:latin typeface="+mn-lt"/>
                          <a:ea typeface="+mn-ea"/>
                          <a:cs typeface="+mn-cs"/>
                        </a:rPr>
                        <a:t>Error Reduction</a:t>
                      </a:r>
                    </a:p>
                  </a:txBody>
                  <a:tcPr/>
                </a:tc>
                <a:tc>
                  <a:txBody>
                    <a:bodyPr/>
                    <a:lstStyle/>
                    <a:p>
                      <a:pPr marL="0" algn="l" defTabSz="914400" rtl="0" eaLnBrk="1" latinLnBrk="0" hangingPunct="1"/>
                      <a:r>
                        <a:rPr lang="en-US" sz="1600" kern="1200" dirty="0">
                          <a:solidFill>
                            <a:schemeClr val="dk1"/>
                          </a:solidFill>
                          <a:latin typeface="+mn-lt"/>
                          <a:ea typeface="+mn-ea"/>
                          <a:cs typeface="+mn-cs"/>
                        </a:rPr>
                        <a:t>Percentage reduction in errors during OOP case creation and updates.</a:t>
                      </a:r>
                    </a:p>
                  </a:txBody>
                  <a:tcPr/>
                </a:tc>
                <a:tc>
                  <a:txBody>
                    <a:bodyPr/>
                    <a:lstStyle/>
                    <a:p>
                      <a:pPr marL="0" algn="l" defTabSz="914400" rtl="0" eaLnBrk="1" latinLnBrk="0" hangingPunct="1"/>
                      <a:r>
                        <a:rPr lang="en-US" sz="1600" kern="1200" dirty="0">
                          <a:solidFill>
                            <a:schemeClr val="dk1"/>
                          </a:solidFill>
                          <a:latin typeface="+mn-lt"/>
                          <a:ea typeface="+mn-ea"/>
                          <a:cs typeface="+mn-cs"/>
                        </a:rPr>
                        <a:t>Achieve Y% reduction in manual errors.</a:t>
                      </a:r>
                    </a:p>
                  </a:txBody>
                  <a:tcPr/>
                </a:tc>
                <a:extLst>
                  <a:ext uri="{0D108BD9-81ED-4DB2-BD59-A6C34878D82A}">
                    <a16:rowId xmlns:a16="http://schemas.microsoft.com/office/drawing/2014/main" val="3478298508"/>
                  </a:ext>
                </a:extLst>
              </a:tr>
              <a:tr h="885466">
                <a:tc>
                  <a:txBody>
                    <a:bodyPr/>
                    <a:lstStyle/>
                    <a:p>
                      <a:pPr marL="0" algn="l" defTabSz="914400" rtl="0" eaLnBrk="1" latinLnBrk="0" hangingPunct="1"/>
                      <a:r>
                        <a:rPr lang="en-US" sz="1600" kern="1200" dirty="0">
                          <a:solidFill>
                            <a:schemeClr val="dk1"/>
                          </a:solidFill>
                          <a:latin typeface="+mn-lt"/>
                          <a:ea typeface="+mn-ea"/>
                          <a:cs typeface="+mn-cs"/>
                        </a:rPr>
                        <a:t>Automation Efficiency</a:t>
                      </a:r>
                    </a:p>
                  </a:txBody>
                  <a:tcPr/>
                </a:tc>
                <a:tc>
                  <a:txBody>
                    <a:bodyPr/>
                    <a:lstStyle/>
                    <a:p>
                      <a:pPr marL="0" algn="l" defTabSz="914400" rtl="0" eaLnBrk="1" latinLnBrk="0" hangingPunct="1"/>
                      <a:r>
                        <a:rPr lang="en-US" sz="1600" kern="1200" dirty="0">
                          <a:solidFill>
                            <a:schemeClr val="dk1"/>
                          </a:solidFill>
                          <a:latin typeface="+mn-lt"/>
                          <a:ea typeface="+mn-ea"/>
                          <a:cs typeface="+mn-cs"/>
                        </a:rPr>
                        <a:t>Percentage of email categorization, case creation, and monitoring automated.</a:t>
                      </a:r>
                    </a:p>
                  </a:txBody>
                  <a:tcPr/>
                </a:tc>
                <a:tc>
                  <a:txBody>
                    <a:bodyPr/>
                    <a:lstStyle/>
                    <a:p>
                      <a:pPr marL="0" algn="l" defTabSz="914400" rtl="0" eaLnBrk="1" latinLnBrk="0" hangingPunct="1"/>
                      <a:r>
                        <a:rPr lang="en-US" sz="1600" kern="1200" dirty="0">
                          <a:solidFill>
                            <a:schemeClr val="dk1"/>
                          </a:solidFill>
                          <a:latin typeface="+mn-lt"/>
                          <a:ea typeface="+mn-ea"/>
                          <a:cs typeface="+mn-cs"/>
                        </a:rPr>
                        <a:t>Automate Z% of processes related to case management.</a:t>
                      </a:r>
                    </a:p>
                  </a:txBody>
                  <a:tcPr/>
                </a:tc>
                <a:extLst>
                  <a:ext uri="{0D108BD9-81ED-4DB2-BD59-A6C34878D82A}">
                    <a16:rowId xmlns:a16="http://schemas.microsoft.com/office/drawing/2014/main" val="2645737804"/>
                  </a:ext>
                </a:extLst>
              </a:tr>
              <a:tr h="885466">
                <a:tc>
                  <a:txBody>
                    <a:bodyPr/>
                    <a:lstStyle/>
                    <a:p>
                      <a:pPr marL="0" algn="l" defTabSz="914400" rtl="0" eaLnBrk="1" latinLnBrk="0" hangingPunct="1"/>
                      <a:r>
                        <a:rPr lang="en-US" sz="1600" kern="1200" dirty="0">
                          <a:solidFill>
                            <a:schemeClr val="dk1"/>
                          </a:solidFill>
                          <a:latin typeface="+mn-lt"/>
                          <a:ea typeface="+mn-ea"/>
                          <a:cs typeface="+mn-cs"/>
                        </a:rPr>
                        <a:t>Monitoring Coverage</a:t>
                      </a:r>
                    </a:p>
                  </a:txBody>
                  <a:tcPr/>
                </a:tc>
                <a:tc>
                  <a:txBody>
                    <a:bodyPr/>
                    <a:lstStyle/>
                    <a:p>
                      <a:pPr marL="0" algn="l" defTabSz="914400" rtl="0" eaLnBrk="1" latinLnBrk="0" hangingPunct="1"/>
                      <a:r>
                        <a:rPr lang="en-US" sz="1600" kern="1200" dirty="0">
                          <a:solidFill>
                            <a:schemeClr val="dk1"/>
                          </a:solidFill>
                          <a:latin typeface="+mn-lt"/>
                          <a:ea typeface="+mn-ea"/>
                          <a:cs typeface="+mn-cs"/>
                        </a:rPr>
                        <a:t>Percentage of OOP cases successfully monitored for status updates.</a:t>
                      </a:r>
                    </a:p>
                  </a:txBody>
                  <a:tcPr/>
                </a:tc>
                <a:tc>
                  <a:txBody>
                    <a:bodyPr/>
                    <a:lstStyle/>
                    <a:p>
                      <a:pPr marL="0" algn="l" defTabSz="914400" rtl="0" eaLnBrk="1" latinLnBrk="0" hangingPunct="1"/>
                      <a:r>
                        <a:rPr lang="en-US" sz="1600" kern="1200" dirty="0">
                          <a:solidFill>
                            <a:schemeClr val="dk1"/>
                          </a:solidFill>
                          <a:latin typeface="+mn-lt"/>
                          <a:ea typeface="+mn-ea"/>
                          <a:cs typeface="+mn-cs"/>
                        </a:rPr>
                        <a:t>Ensure 100% coverage for case status tracking.</a:t>
                      </a:r>
                    </a:p>
                  </a:txBody>
                  <a:tcPr/>
                </a:tc>
                <a:extLst>
                  <a:ext uri="{0D108BD9-81ED-4DB2-BD59-A6C34878D82A}">
                    <a16:rowId xmlns:a16="http://schemas.microsoft.com/office/drawing/2014/main" val="2760385738"/>
                  </a:ext>
                </a:extLst>
              </a:tr>
            </a:tbl>
          </a:graphicData>
        </a:graphic>
      </p:graphicFrame>
    </p:spTree>
    <p:extLst>
      <p:ext uri="{BB962C8B-B14F-4D97-AF65-F5344CB8AC3E}">
        <p14:creationId xmlns:p14="http://schemas.microsoft.com/office/powerpoint/2010/main" val="1506179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714103"/>
            <a:ext cx="7420819" cy="1055298"/>
          </a:xfrm>
        </p:spPr>
        <p:txBody>
          <a:bodyPr/>
          <a:lstStyle/>
          <a:p>
            <a:r>
              <a:rPr lang="en-US" dirty="0"/>
              <a:t> Customer retention rate</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105025"/>
            <a:ext cx="7420819" cy="4486298"/>
          </a:xfrm>
        </p:spPr>
        <p:txBody>
          <a:bodyPr/>
          <a:lstStyle/>
          <a:p>
            <a:pPr marL="0" indent="0">
              <a:buNone/>
            </a:pPr>
            <a:endParaRPr lang="en-US" sz="1600" dirty="0"/>
          </a:p>
          <a:p>
            <a:pPr marL="0" indent="0">
              <a:buNone/>
            </a:pPr>
            <a:endParaRPr lang="en-US" dirty="0"/>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8</a:t>
            </a:fld>
            <a:endParaRPr lang="en-US" dirty="0"/>
          </a:p>
        </p:txBody>
      </p:sp>
      <p:graphicFrame>
        <p:nvGraphicFramePr>
          <p:cNvPr id="5" name="Table 4">
            <a:extLst>
              <a:ext uri="{FF2B5EF4-FFF2-40B4-BE49-F238E27FC236}">
                <a16:creationId xmlns:a16="http://schemas.microsoft.com/office/drawing/2014/main" id="{E79F1209-2798-5E53-AF1B-D3518BFEBE72}"/>
              </a:ext>
            </a:extLst>
          </p:cNvPr>
          <p:cNvGraphicFramePr>
            <a:graphicFrameLocks noGrp="1"/>
          </p:cNvGraphicFramePr>
          <p:nvPr>
            <p:extLst>
              <p:ext uri="{D42A27DB-BD31-4B8C-83A1-F6EECF244321}">
                <p14:modId xmlns:p14="http://schemas.microsoft.com/office/powerpoint/2010/main" val="1393873858"/>
              </p:ext>
            </p:extLst>
          </p:nvPr>
        </p:nvGraphicFramePr>
        <p:xfrm>
          <a:off x="2821577" y="2446866"/>
          <a:ext cx="8673738" cy="3614300"/>
        </p:xfrm>
        <a:graphic>
          <a:graphicData uri="http://schemas.openxmlformats.org/drawingml/2006/table">
            <a:tbl>
              <a:tblPr firstRow="1" bandRow="1">
                <a:tableStyleId>{10A1B5D5-9B99-4C35-A422-299274C87663}</a:tableStyleId>
              </a:tblPr>
              <a:tblGrid>
                <a:gridCol w="2307772">
                  <a:extLst>
                    <a:ext uri="{9D8B030D-6E8A-4147-A177-3AD203B41FA5}">
                      <a16:colId xmlns:a16="http://schemas.microsoft.com/office/drawing/2014/main" val="4182827896"/>
                    </a:ext>
                  </a:extLst>
                </a:gridCol>
                <a:gridCol w="3370217">
                  <a:extLst>
                    <a:ext uri="{9D8B030D-6E8A-4147-A177-3AD203B41FA5}">
                      <a16:colId xmlns:a16="http://schemas.microsoft.com/office/drawing/2014/main" val="2111452823"/>
                    </a:ext>
                  </a:extLst>
                </a:gridCol>
                <a:gridCol w="2995749">
                  <a:extLst>
                    <a:ext uri="{9D8B030D-6E8A-4147-A177-3AD203B41FA5}">
                      <a16:colId xmlns:a16="http://schemas.microsoft.com/office/drawing/2014/main" val="3089208030"/>
                    </a:ext>
                  </a:extLst>
                </a:gridCol>
              </a:tblGrid>
              <a:tr h="471992">
                <a:tc>
                  <a:txBody>
                    <a:bodyPr/>
                    <a:lstStyle/>
                    <a:p>
                      <a:pPr marL="0" algn="l" defTabSz="914400" rtl="0" eaLnBrk="1" latinLnBrk="0" hangingPunct="1"/>
                      <a:r>
                        <a:rPr lang="en-US" sz="1600" b="1" kern="1200" dirty="0">
                          <a:solidFill>
                            <a:schemeClr val="accent3"/>
                          </a:solidFill>
                          <a:latin typeface="+mn-lt"/>
                          <a:ea typeface="+mn-ea"/>
                          <a:cs typeface="+mn-cs"/>
                        </a:rPr>
                        <a:t>Metrics Name</a:t>
                      </a:r>
                    </a:p>
                  </a:txBody>
                  <a:tcPr/>
                </a:tc>
                <a:tc>
                  <a:txBody>
                    <a:bodyPr/>
                    <a:lstStyle/>
                    <a:p>
                      <a:pPr marL="0" algn="l" defTabSz="914400" rtl="0" eaLnBrk="1" latinLnBrk="0" hangingPunct="1"/>
                      <a:r>
                        <a:rPr lang="en-US" sz="1600" b="1" kern="1200" dirty="0">
                          <a:solidFill>
                            <a:schemeClr val="accent3"/>
                          </a:solidFill>
                          <a:latin typeface="+mn-lt"/>
                          <a:ea typeface="+mn-ea"/>
                          <a:cs typeface="+mn-cs"/>
                        </a:rPr>
                        <a:t>Description</a:t>
                      </a:r>
                    </a:p>
                  </a:txBody>
                  <a:tcPr/>
                </a:tc>
                <a:tc>
                  <a:txBody>
                    <a:bodyPr/>
                    <a:lstStyle/>
                    <a:p>
                      <a:pPr marL="0" algn="l" defTabSz="914400" rtl="0" eaLnBrk="1" latinLnBrk="0" hangingPunct="1"/>
                      <a:r>
                        <a:rPr lang="en-US" sz="1600" b="1" kern="1200" dirty="0">
                          <a:solidFill>
                            <a:schemeClr val="accent3"/>
                          </a:solidFill>
                          <a:latin typeface="+mn-lt"/>
                          <a:ea typeface="+mn-ea"/>
                          <a:cs typeface="+mn-cs"/>
                        </a:rPr>
                        <a:t>Goal</a:t>
                      </a:r>
                    </a:p>
                  </a:txBody>
                  <a:tcPr/>
                </a:tc>
                <a:extLst>
                  <a:ext uri="{0D108BD9-81ED-4DB2-BD59-A6C34878D82A}">
                    <a16:rowId xmlns:a16="http://schemas.microsoft.com/office/drawing/2014/main" val="1128360590"/>
                  </a:ext>
                </a:extLst>
              </a:tr>
              <a:tr h="1047436">
                <a:tc>
                  <a:txBody>
                    <a:bodyPr/>
                    <a:lstStyle/>
                    <a:p>
                      <a:pPr marL="0" algn="l" defTabSz="914400" rtl="0" eaLnBrk="1" latinLnBrk="0" hangingPunct="1"/>
                      <a:r>
                        <a:rPr lang="en-US" sz="1600" dirty="0"/>
                        <a:t>User Adoption</a:t>
                      </a:r>
                      <a:endParaRPr lang="en-US" sz="1600" kern="1200" dirty="0">
                        <a:solidFill>
                          <a:schemeClr val="dk1"/>
                        </a:solidFill>
                        <a:latin typeface="+mn-lt"/>
                        <a:ea typeface="+mn-ea"/>
                        <a:cs typeface="+mn-cs"/>
                      </a:endParaRPr>
                    </a:p>
                  </a:txBody>
                  <a:tcPr/>
                </a:tc>
                <a:tc>
                  <a:txBody>
                    <a:bodyPr/>
                    <a:lstStyle/>
                    <a:p>
                      <a:pPr marL="0" algn="l" defTabSz="914400" rtl="0" eaLnBrk="1" latinLnBrk="0" hangingPunct="1"/>
                      <a:r>
                        <a:rPr lang="en-US" sz="1600" kern="1200" dirty="0">
                          <a:solidFill>
                            <a:schemeClr val="dk1"/>
                          </a:solidFill>
                          <a:latin typeface="+mn-lt"/>
                          <a:ea typeface="+mn-ea"/>
                          <a:cs typeface="+mn-cs"/>
                        </a:rPr>
                        <a:t>Percentage of agents using the automation process vs manual.</a:t>
                      </a:r>
                    </a:p>
                  </a:txBody>
                  <a:tcPr/>
                </a:tc>
                <a:tc>
                  <a:txBody>
                    <a:bodyPr/>
                    <a:lstStyle/>
                    <a:p>
                      <a:pPr marL="0" algn="l" defTabSz="914400" rtl="0" eaLnBrk="1" latinLnBrk="0" hangingPunct="1"/>
                      <a:r>
                        <a:rPr lang="en-US" sz="1600" kern="1200" dirty="0">
                          <a:solidFill>
                            <a:schemeClr val="dk1"/>
                          </a:solidFill>
                          <a:latin typeface="+mn-lt"/>
                          <a:ea typeface="+mn-ea"/>
                          <a:cs typeface="+mn-cs"/>
                        </a:rPr>
                        <a:t>80%+ of agents regularly use the automated system.</a:t>
                      </a:r>
                    </a:p>
                  </a:txBody>
                  <a:tcPr/>
                </a:tc>
                <a:extLst>
                  <a:ext uri="{0D108BD9-81ED-4DB2-BD59-A6C34878D82A}">
                    <a16:rowId xmlns:a16="http://schemas.microsoft.com/office/drawing/2014/main" val="1541054321"/>
                  </a:ext>
                </a:extLst>
              </a:tr>
              <a:tr h="1047436">
                <a:tc>
                  <a:txBody>
                    <a:bodyPr/>
                    <a:lstStyle/>
                    <a:p>
                      <a:pPr marL="0" algn="l" defTabSz="914400" rtl="0" eaLnBrk="1" latinLnBrk="0" hangingPunct="1"/>
                      <a:r>
                        <a:rPr lang="en-US" sz="1600" kern="1200" dirty="0">
                          <a:solidFill>
                            <a:schemeClr val="dk1"/>
                          </a:solidFill>
                          <a:latin typeface="+mn-lt"/>
                          <a:ea typeface="+mn-ea"/>
                          <a:cs typeface="+mn-cs"/>
                        </a:rPr>
                        <a:t>System Reliability</a:t>
                      </a:r>
                    </a:p>
                  </a:txBody>
                  <a:tcPr/>
                </a:tc>
                <a:tc>
                  <a:txBody>
                    <a:bodyPr/>
                    <a:lstStyle/>
                    <a:p>
                      <a:pPr marL="0" algn="l" defTabSz="914400" rtl="0" eaLnBrk="1" latinLnBrk="0" hangingPunct="1"/>
                      <a:r>
                        <a:rPr lang="en-US" sz="1600" kern="1200" dirty="0">
                          <a:solidFill>
                            <a:schemeClr val="dk1"/>
                          </a:solidFill>
                          <a:latin typeface="+mn-lt"/>
                          <a:ea typeface="+mn-ea"/>
                          <a:cs typeface="+mn-cs"/>
                        </a:rPr>
                        <a:t>Number of user complaints or failures related to automation issues.</a:t>
                      </a:r>
                    </a:p>
                  </a:txBody>
                  <a:tcPr/>
                </a:tc>
                <a:tc>
                  <a:txBody>
                    <a:bodyPr/>
                    <a:lstStyle/>
                    <a:p>
                      <a:pPr marL="0" algn="l" defTabSz="914400" rtl="0" eaLnBrk="1" latinLnBrk="0" hangingPunct="1"/>
                      <a:r>
                        <a:rPr lang="en-US" sz="1600" kern="1200" dirty="0">
                          <a:solidFill>
                            <a:schemeClr val="dk1"/>
                          </a:solidFill>
                          <a:latin typeface="+mn-lt"/>
                          <a:ea typeface="+mn-ea"/>
                          <a:cs typeface="+mn-cs"/>
                        </a:rPr>
                        <a:t>Reduce complaints by X%.</a:t>
                      </a:r>
                    </a:p>
                  </a:txBody>
                  <a:tcPr/>
                </a:tc>
                <a:extLst>
                  <a:ext uri="{0D108BD9-81ED-4DB2-BD59-A6C34878D82A}">
                    <a16:rowId xmlns:a16="http://schemas.microsoft.com/office/drawing/2014/main" val="3478298508"/>
                  </a:ext>
                </a:extLst>
              </a:tr>
              <a:tr h="1047436">
                <a:tc>
                  <a:txBody>
                    <a:bodyPr/>
                    <a:lstStyle/>
                    <a:p>
                      <a:pPr marL="0" algn="l" defTabSz="914400" rtl="0" eaLnBrk="1" latinLnBrk="0" hangingPunct="1"/>
                      <a:r>
                        <a:rPr lang="en-US" sz="1600" kern="1200" dirty="0">
                          <a:solidFill>
                            <a:schemeClr val="dk1"/>
                          </a:solidFill>
                          <a:latin typeface="+mn-lt"/>
                          <a:ea typeface="+mn-ea"/>
                          <a:cs typeface="+mn-cs"/>
                        </a:rPr>
                        <a:t>User Satisfaction</a:t>
                      </a:r>
                    </a:p>
                  </a:txBody>
                  <a:tcPr/>
                </a:tc>
                <a:tc>
                  <a:txBody>
                    <a:bodyPr/>
                    <a:lstStyle/>
                    <a:p>
                      <a:pPr marL="0" algn="l" defTabSz="914400" rtl="0" eaLnBrk="1" latinLnBrk="0" hangingPunct="1"/>
                      <a:r>
                        <a:rPr lang="en-US" sz="1600" kern="1200" dirty="0">
                          <a:solidFill>
                            <a:schemeClr val="dk1"/>
                          </a:solidFill>
                          <a:latin typeface="+mn-lt"/>
                          <a:ea typeface="+mn-ea"/>
                          <a:cs typeface="+mn-cs"/>
                        </a:rPr>
                        <a:t>Feedback on reduced manual effort and increased accuracy from automation.</a:t>
                      </a:r>
                    </a:p>
                  </a:txBody>
                  <a:tcPr/>
                </a:tc>
                <a:tc>
                  <a:txBody>
                    <a:bodyPr/>
                    <a:lstStyle/>
                    <a:p>
                      <a:pPr marL="0" algn="l" defTabSz="914400" rtl="0" eaLnBrk="1" latinLnBrk="0" hangingPunct="1"/>
                      <a:r>
                        <a:rPr lang="en-US" sz="1600" kern="1200" dirty="0">
                          <a:solidFill>
                            <a:schemeClr val="dk1"/>
                          </a:solidFill>
                          <a:latin typeface="+mn-lt"/>
                          <a:ea typeface="+mn-ea"/>
                          <a:cs typeface="+mn-cs"/>
                        </a:rPr>
                        <a:t>Maintain a satisfaction score of Y/10</a:t>
                      </a:r>
                    </a:p>
                  </a:txBody>
                  <a:tcPr/>
                </a:tc>
                <a:extLst>
                  <a:ext uri="{0D108BD9-81ED-4DB2-BD59-A6C34878D82A}">
                    <a16:rowId xmlns:a16="http://schemas.microsoft.com/office/drawing/2014/main" val="2645737804"/>
                  </a:ext>
                </a:extLst>
              </a:tr>
            </a:tbl>
          </a:graphicData>
        </a:graphic>
      </p:graphicFrame>
    </p:spTree>
    <p:extLst>
      <p:ext uri="{BB962C8B-B14F-4D97-AF65-F5344CB8AC3E}">
        <p14:creationId xmlns:p14="http://schemas.microsoft.com/office/powerpoint/2010/main" val="3122442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714103"/>
            <a:ext cx="7420819" cy="1055298"/>
          </a:xfrm>
        </p:spPr>
        <p:txBody>
          <a:bodyPr/>
          <a:lstStyle/>
          <a:p>
            <a:r>
              <a:rPr lang="en-US" dirty="0"/>
              <a:t> standards of measurement</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105025"/>
            <a:ext cx="7420819" cy="4486298"/>
          </a:xfrm>
        </p:spPr>
        <p:txBody>
          <a:bodyPr/>
          <a:lstStyle/>
          <a:p>
            <a:pPr marL="0" indent="0">
              <a:buNone/>
            </a:pPr>
            <a:endParaRPr lang="en-US" sz="1600" dirty="0"/>
          </a:p>
          <a:p>
            <a:pPr marL="0" indent="0">
              <a:buNone/>
            </a:pPr>
            <a:endParaRPr lang="en-US" dirty="0"/>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9</a:t>
            </a:fld>
            <a:endParaRPr lang="en-US" dirty="0"/>
          </a:p>
        </p:txBody>
      </p:sp>
      <p:graphicFrame>
        <p:nvGraphicFramePr>
          <p:cNvPr id="5" name="Table 4">
            <a:extLst>
              <a:ext uri="{FF2B5EF4-FFF2-40B4-BE49-F238E27FC236}">
                <a16:creationId xmlns:a16="http://schemas.microsoft.com/office/drawing/2014/main" id="{E79F1209-2798-5E53-AF1B-D3518BFEBE72}"/>
              </a:ext>
            </a:extLst>
          </p:cNvPr>
          <p:cNvGraphicFramePr>
            <a:graphicFrameLocks noGrp="1"/>
          </p:cNvGraphicFramePr>
          <p:nvPr>
            <p:extLst>
              <p:ext uri="{D42A27DB-BD31-4B8C-83A1-F6EECF244321}">
                <p14:modId xmlns:p14="http://schemas.microsoft.com/office/powerpoint/2010/main" val="1877842544"/>
              </p:ext>
            </p:extLst>
          </p:nvPr>
        </p:nvGraphicFramePr>
        <p:xfrm>
          <a:off x="2821577" y="2446866"/>
          <a:ext cx="8673738" cy="3614300"/>
        </p:xfrm>
        <a:graphic>
          <a:graphicData uri="http://schemas.openxmlformats.org/drawingml/2006/table">
            <a:tbl>
              <a:tblPr firstRow="1" bandRow="1">
                <a:tableStyleId>{10A1B5D5-9B99-4C35-A422-299274C87663}</a:tableStyleId>
              </a:tblPr>
              <a:tblGrid>
                <a:gridCol w="2307772">
                  <a:extLst>
                    <a:ext uri="{9D8B030D-6E8A-4147-A177-3AD203B41FA5}">
                      <a16:colId xmlns:a16="http://schemas.microsoft.com/office/drawing/2014/main" val="4182827896"/>
                    </a:ext>
                  </a:extLst>
                </a:gridCol>
                <a:gridCol w="3474720">
                  <a:extLst>
                    <a:ext uri="{9D8B030D-6E8A-4147-A177-3AD203B41FA5}">
                      <a16:colId xmlns:a16="http://schemas.microsoft.com/office/drawing/2014/main" val="2111452823"/>
                    </a:ext>
                  </a:extLst>
                </a:gridCol>
                <a:gridCol w="2891246">
                  <a:extLst>
                    <a:ext uri="{9D8B030D-6E8A-4147-A177-3AD203B41FA5}">
                      <a16:colId xmlns:a16="http://schemas.microsoft.com/office/drawing/2014/main" val="3089208030"/>
                    </a:ext>
                  </a:extLst>
                </a:gridCol>
              </a:tblGrid>
              <a:tr h="471992">
                <a:tc>
                  <a:txBody>
                    <a:bodyPr/>
                    <a:lstStyle/>
                    <a:p>
                      <a:pPr marL="0" algn="l" defTabSz="914400" rtl="0" eaLnBrk="1" latinLnBrk="0" hangingPunct="1"/>
                      <a:r>
                        <a:rPr lang="en-US" sz="1600" b="1" kern="1200" dirty="0">
                          <a:solidFill>
                            <a:schemeClr val="accent3"/>
                          </a:solidFill>
                          <a:latin typeface="+mn-lt"/>
                          <a:ea typeface="+mn-ea"/>
                          <a:cs typeface="+mn-cs"/>
                        </a:rPr>
                        <a:t>Metrics Name</a:t>
                      </a:r>
                    </a:p>
                  </a:txBody>
                  <a:tcPr/>
                </a:tc>
                <a:tc>
                  <a:txBody>
                    <a:bodyPr/>
                    <a:lstStyle/>
                    <a:p>
                      <a:pPr marL="0" algn="l" defTabSz="914400" rtl="0" eaLnBrk="1" latinLnBrk="0" hangingPunct="1"/>
                      <a:r>
                        <a:rPr lang="en-US" sz="1600" b="1" kern="1200" dirty="0">
                          <a:solidFill>
                            <a:schemeClr val="accent3"/>
                          </a:solidFill>
                          <a:latin typeface="+mn-lt"/>
                          <a:ea typeface="+mn-ea"/>
                          <a:cs typeface="+mn-cs"/>
                        </a:rPr>
                        <a:t>Description</a:t>
                      </a:r>
                    </a:p>
                  </a:txBody>
                  <a:tcPr/>
                </a:tc>
                <a:tc>
                  <a:txBody>
                    <a:bodyPr/>
                    <a:lstStyle/>
                    <a:p>
                      <a:pPr marL="0" algn="l" defTabSz="914400" rtl="0" eaLnBrk="1" latinLnBrk="0" hangingPunct="1"/>
                      <a:r>
                        <a:rPr lang="en-US" sz="1600" b="1" kern="1200" dirty="0">
                          <a:solidFill>
                            <a:schemeClr val="accent3"/>
                          </a:solidFill>
                          <a:latin typeface="+mn-lt"/>
                          <a:ea typeface="+mn-ea"/>
                          <a:cs typeface="+mn-cs"/>
                        </a:rPr>
                        <a:t>Goal</a:t>
                      </a:r>
                    </a:p>
                  </a:txBody>
                  <a:tcPr/>
                </a:tc>
                <a:extLst>
                  <a:ext uri="{0D108BD9-81ED-4DB2-BD59-A6C34878D82A}">
                    <a16:rowId xmlns:a16="http://schemas.microsoft.com/office/drawing/2014/main" val="1128360590"/>
                  </a:ext>
                </a:extLst>
              </a:tr>
              <a:tr h="1047436">
                <a:tc>
                  <a:txBody>
                    <a:bodyPr/>
                    <a:lstStyle/>
                    <a:p>
                      <a:pPr marL="0" algn="l" defTabSz="914400" rtl="0" eaLnBrk="1" latinLnBrk="0" hangingPunct="1"/>
                      <a:r>
                        <a:rPr lang="en-US" sz="1600" dirty="0"/>
                        <a:t>Bot Uptime and Error Logs</a:t>
                      </a:r>
                      <a:endParaRPr lang="en-US" sz="1600" kern="1200" dirty="0">
                        <a:solidFill>
                          <a:schemeClr val="dk1"/>
                        </a:solidFill>
                        <a:latin typeface="+mn-lt"/>
                        <a:ea typeface="+mn-ea"/>
                        <a:cs typeface="+mn-cs"/>
                      </a:endParaRPr>
                    </a:p>
                  </a:txBody>
                  <a:tcPr/>
                </a:tc>
                <a:tc>
                  <a:txBody>
                    <a:bodyPr/>
                    <a:lstStyle/>
                    <a:p>
                      <a:pPr marL="0" algn="l" defTabSz="914400" rtl="0" eaLnBrk="1" latinLnBrk="0" hangingPunct="1"/>
                      <a:r>
                        <a:rPr lang="en-US" sz="1600" kern="1200" dirty="0">
                          <a:solidFill>
                            <a:schemeClr val="dk1"/>
                          </a:solidFill>
                          <a:latin typeface="+mn-lt"/>
                          <a:ea typeface="+mn-ea"/>
                          <a:cs typeface="+mn-cs"/>
                        </a:rPr>
                        <a:t>Frequency of bot downtime or process failure</a:t>
                      </a:r>
                    </a:p>
                  </a:txBody>
                  <a:tcPr/>
                </a:tc>
                <a:tc>
                  <a:txBody>
                    <a:bodyPr/>
                    <a:lstStyle/>
                    <a:p>
                      <a:pPr marL="0" algn="l" defTabSz="914400" rtl="0" eaLnBrk="1" latinLnBrk="0" hangingPunct="1"/>
                      <a:r>
                        <a:rPr lang="en-US" sz="1600" kern="1200" dirty="0">
                          <a:solidFill>
                            <a:schemeClr val="dk1"/>
                          </a:solidFill>
                          <a:latin typeface="+mn-lt"/>
                          <a:ea typeface="+mn-ea"/>
                          <a:cs typeface="+mn-cs"/>
                        </a:rPr>
                        <a:t>Target 99% bot uptime with minimal errors</a:t>
                      </a:r>
                    </a:p>
                  </a:txBody>
                  <a:tcPr/>
                </a:tc>
                <a:extLst>
                  <a:ext uri="{0D108BD9-81ED-4DB2-BD59-A6C34878D82A}">
                    <a16:rowId xmlns:a16="http://schemas.microsoft.com/office/drawing/2014/main" val="1541054321"/>
                  </a:ext>
                </a:extLst>
              </a:tr>
              <a:tr h="1047436">
                <a:tc>
                  <a:txBody>
                    <a:bodyPr/>
                    <a:lstStyle/>
                    <a:p>
                      <a:pPr marL="0" algn="l" defTabSz="914400" rtl="0" eaLnBrk="1" latinLnBrk="0" hangingPunct="1"/>
                      <a:r>
                        <a:rPr lang="en-US" sz="1600" kern="1200" dirty="0">
                          <a:solidFill>
                            <a:schemeClr val="dk1"/>
                          </a:solidFill>
                          <a:latin typeface="+mn-lt"/>
                          <a:ea typeface="+mn-ea"/>
                          <a:cs typeface="+mn-cs"/>
                        </a:rPr>
                        <a:t>Security Compliance</a:t>
                      </a:r>
                    </a:p>
                  </a:txBody>
                  <a:tcPr/>
                </a:tc>
                <a:tc>
                  <a:txBody>
                    <a:bodyPr/>
                    <a:lstStyle/>
                    <a:p>
                      <a:pPr marL="0" algn="l" defTabSz="914400" rtl="0" eaLnBrk="1" latinLnBrk="0" hangingPunct="1"/>
                      <a:r>
                        <a:rPr lang="en-US" sz="1600" kern="1200" dirty="0">
                          <a:solidFill>
                            <a:schemeClr val="dk1"/>
                          </a:solidFill>
                          <a:latin typeface="+mn-lt"/>
                          <a:ea typeface="+mn-ea"/>
                          <a:cs typeface="+mn-cs"/>
                        </a:rPr>
                        <a:t>Number of security incidents during data handling in automation</a:t>
                      </a:r>
                    </a:p>
                  </a:txBody>
                  <a:tcPr anchor="ctr"/>
                </a:tc>
                <a:tc>
                  <a:txBody>
                    <a:bodyPr/>
                    <a:lstStyle/>
                    <a:p>
                      <a:pPr marL="0" algn="l" defTabSz="914400" rtl="0" eaLnBrk="1" latinLnBrk="0" hangingPunct="1"/>
                      <a:r>
                        <a:rPr lang="en-US" sz="1600" kern="1200" dirty="0">
                          <a:solidFill>
                            <a:schemeClr val="dk1"/>
                          </a:solidFill>
                          <a:latin typeface="+mn-lt"/>
                          <a:ea typeface="+mn-ea"/>
                          <a:cs typeface="+mn-cs"/>
                        </a:rPr>
                        <a:t>Achieve 100% compliance with zero incidents</a:t>
                      </a:r>
                    </a:p>
                  </a:txBody>
                  <a:tcPr/>
                </a:tc>
                <a:extLst>
                  <a:ext uri="{0D108BD9-81ED-4DB2-BD59-A6C34878D82A}">
                    <a16:rowId xmlns:a16="http://schemas.microsoft.com/office/drawing/2014/main" val="3478298508"/>
                  </a:ext>
                </a:extLst>
              </a:tr>
              <a:tr h="1047436">
                <a:tc>
                  <a:txBody>
                    <a:bodyPr/>
                    <a:lstStyle/>
                    <a:p>
                      <a:pPr marL="0" algn="l" defTabSz="914400" rtl="0" eaLnBrk="1" latinLnBrk="0" hangingPunct="1"/>
                      <a:r>
                        <a:rPr lang="en-US" sz="1600" kern="1200" dirty="0">
                          <a:solidFill>
                            <a:schemeClr val="dk1"/>
                          </a:solidFill>
                          <a:latin typeface="+mn-lt"/>
                          <a:ea typeface="+mn-ea"/>
                          <a:cs typeface="+mn-cs"/>
                        </a:rPr>
                        <a:t>Case Status Monitoring</a:t>
                      </a:r>
                    </a:p>
                  </a:txBody>
                  <a:tcPr/>
                </a:tc>
                <a:tc>
                  <a:txBody>
                    <a:bodyPr/>
                    <a:lstStyle/>
                    <a:p>
                      <a:pPr marL="0" algn="l" defTabSz="914400" rtl="0" eaLnBrk="1" latinLnBrk="0" hangingPunct="1"/>
                      <a:r>
                        <a:rPr lang="en-US" sz="1600" kern="1200" dirty="0">
                          <a:solidFill>
                            <a:schemeClr val="dk1"/>
                          </a:solidFill>
                          <a:latin typeface="+mn-lt"/>
                          <a:ea typeface="+mn-ea"/>
                          <a:cs typeface="+mn-cs"/>
                        </a:rPr>
                        <a:t>Accuracy of monitoring and updating case statuses</a:t>
                      </a:r>
                    </a:p>
                  </a:txBody>
                  <a:tcPr/>
                </a:tc>
                <a:tc>
                  <a:txBody>
                    <a:bodyPr/>
                    <a:lstStyle/>
                    <a:p>
                      <a:pPr marL="0" algn="l" defTabSz="914400" rtl="0" eaLnBrk="1" latinLnBrk="0" hangingPunct="1"/>
                      <a:r>
                        <a:rPr lang="en-US" sz="1600" kern="1200" dirty="0">
                          <a:solidFill>
                            <a:schemeClr val="dk1"/>
                          </a:solidFill>
                          <a:latin typeface="+mn-lt"/>
                          <a:ea typeface="+mn-ea"/>
                          <a:cs typeface="+mn-cs"/>
                        </a:rPr>
                        <a:t>Ensure Z% of cases are correctly updated</a:t>
                      </a:r>
                    </a:p>
                  </a:txBody>
                  <a:tcPr/>
                </a:tc>
                <a:extLst>
                  <a:ext uri="{0D108BD9-81ED-4DB2-BD59-A6C34878D82A}">
                    <a16:rowId xmlns:a16="http://schemas.microsoft.com/office/drawing/2014/main" val="2645737804"/>
                  </a:ext>
                </a:extLst>
              </a:tr>
            </a:tbl>
          </a:graphicData>
        </a:graphic>
      </p:graphicFrame>
    </p:spTree>
    <p:extLst>
      <p:ext uri="{BB962C8B-B14F-4D97-AF65-F5344CB8AC3E}">
        <p14:creationId xmlns:p14="http://schemas.microsoft.com/office/powerpoint/2010/main" val="1262159430"/>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AF6E7B4D-FB62-47B7-AAA7-0DEC9938DB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78D9019-7CE1-4B77-8F5D-67F6576598CB}">
  <ds:schemaRefs>
    <ds:schemaRef ds:uri="http://schemas.microsoft.com/sharepoint/v3/contenttype/forms"/>
  </ds:schemaRefs>
</ds:datastoreItem>
</file>

<file path=customXml/itemProps3.xml><?xml version="1.0" encoding="utf-8"?>
<ds:datastoreItem xmlns:ds="http://schemas.openxmlformats.org/officeDocument/2006/customXml" ds:itemID="{E42E6C21-1752-4E06-9FE3-208D45ADB66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508</TotalTime>
  <Words>775</Words>
  <Application>Microsoft Office PowerPoint</Application>
  <PresentationFormat>Widescreen</PresentationFormat>
  <Paragraphs>124</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Nova</vt:lpstr>
      <vt:lpstr>Biome</vt:lpstr>
      <vt:lpstr>Calibri</vt:lpstr>
      <vt:lpstr>Courier New</vt:lpstr>
      <vt:lpstr>Custom</vt:lpstr>
      <vt:lpstr>Robotic Process automation</vt:lpstr>
      <vt:lpstr>Agenda</vt:lpstr>
      <vt:lpstr> Problem statement</vt:lpstr>
      <vt:lpstr>framework parameters to  evaluate the efficiency of solutions</vt:lpstr>
      <vt:lpstr> framework parameters to evaluate the efficiency of solutions</vt:lpstr>
      <vt:lpstr> user stories</vt:lpstr>
      <vt:lpstr> Key performance indicators</vt:lpstr>
      <vt:lpstr> Customer retention rate</vt:lpstr>
      <vt:lpstr> standards of measurement</vt:lpstr>
      <vt:lpstr> financial assessments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Deepak SVG</dc:creator>
  <cp:lastModifiedBy>Deepak SVG</cp:lastModifiedBy>
  <cp:revision>7</cp:revision>
  <dcterms:created xsi:type="dcterms:W3CDTF">2024-09-07T21:35:38Z</dcterms:created>
  <dcterms:modified xsi:type="dcterms:W3CDTF">2024-09-08T09:21:29Z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