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65" r:id="rId2"/>
    <p:sldId id="280" r:id="rId3"/>
    <p:sldId id="258" r:id="rId4"/>
    <p:sldId id="281" r:id="rId5"/>
    <p:sldId id="269" r:id="rId6"/>
    <p:sldId id="266" r:id="rId7"/>
    <p:sldId id="268" r:id="rId8"/>
    <p:sldId id="270" r:id="rId9"/>
    <p:sldId id="271" r:id="rId10"/>
    <p:sldId id="282" r:id="rId11"/>
    <p:sldId id="283" r:id="rId12"/>
    <p:sldId id="279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FB5C-8835-4899-AB9A-6B266F82018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71F-5EBE-4AA5-8455-1EA49262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78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FB5C-8835-4899-AB9A-6B266F82018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71F-5EBE-4AA5-8455-1EA49262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47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FB5C-8835-4899-AB9A-6B266F82018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71F-5EBE-4AA5-8455-1EA49262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20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FB5C-8835-4899-AB9A-6B266F82018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71F-5EBE-4AA5-8455-1EA49262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029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FB5C-8835-4899-AB9A-6B266F82018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71F-5EBE-4AA5-8455-1EA49262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86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FB5C-8835-4899-AB9A-6B266F82018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71F-5EBE-4AA5-8455-1EA49262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92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FB5C-8835-4899-AB9A-6B266F82018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71F-5EBE-4AA5-8455-1EA49262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78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FB5C-8835-4899-AB9A-6B266F82018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71F-5EBE-4AA5-8455-1EA49262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92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FB5C-8835-4899-AB9A-6B266F82018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71F-5EBE-4AA5-8455-1EA49262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93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FB5C-8835-4899-AB9A-6B266F82018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71F-5EBE-4AA5-8455-1EA49262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97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4FB5C-8835-4899-AB9A-6B266F82018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471F-5EBE-4AA5-8455-1EA49262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25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4FB5C-8835-4899-AB9A-6B266F82018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A471F-5EBE-4AA5-8455-1EA4926271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15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alculator-hand-robot-count-69508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183524-EA77-44B4-A720-E153A74AA148}"/>
              </a:ext>
            </a:extLst>
          </p:cNvPr>
          <p:cNvSpPr/>
          <p:nvPr/>
        </p:nvSpPr>
        <p:spPr>
          <a:xfrm>
            <a:off x="2440323" y="1505505"/>
            <a:ext cx="7111014" cy="3639845"/>
          </a:xfrm>
          <a:prstGeom prst="rect">
            <a:avLst/>
          </a:prstGeom>
          <a:noFill/>
          <a:ln w="139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460BB7-8D3B-4A89-886F-5F98249B05E3}"/>
              </a:ext>
            </a:extLst>
          </p:cNvPr>
          <p:cNvSpPr/>
          <p:nvPr/>
        </p:nvSpPr>
        <p:spPr>
          <a:xfrm>
            <a:off x="2968544" y="2034792"/>
            <a:ext cx="7022237" cy="3470103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E34681A-CD18-4A4C-99C8-010489C50D7B}"/>
              </a:ext>
            </a:extLst>
          </p:cNvPr>
          <p:cNvSpPr txBox="1">
            <a:spLocks/>
          </p:cNvSpPr>
          <p:nvPr/>
        </p:nvSpPr>
        <p:spPr>
          <a:xfrm>
            <a:off x="2977423" y="2442796"/>
            <a:ext cx="7022237" cy="686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Robotic Process Automation</a:t>
            </a: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F78DDE31-E32F-43B4-AEC5-9ABC4BA73EA5}"/>
              </a:ext>
            </a:extLst>
          </p:cNvPr>
          <p:cNvSpPr txBox="1">
            <a:spLocks/>
          </p:cNvSpPr>
          <p:nvPr/>
        </p:nvSpPr>
        <p:spPr>
          <a:xfrm>
            <a:off x="3276336" y="3769843"/>
            <a:ext cx="6475341" cy="97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300">
                <a:solidFill>
                  <a:srgbClr val="2F334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  <a:ea typeface="+mj-ea"/>
                <a:cs typeface="Calibri" panose="020F0502020204030204" pitchFamily="34" charset="0"/>
              </a:rPr>
              <a:t>Request</a:t>
            </a:r>
            <a:r>
              <a:rPr lang="en-US" sz="1600" b="1" dirty="0"/>
              <a:t> </a:t>
            </a:r>
            <a:r>
              <a:rPr lang="en-US" sz="2800" b="1" dirty="0">
                <a:solidFill>
                  <a:srgbClr val="002060"/>
                </a:solidFill>
                <a:latin typeface="Century Gothic" panose="020B0502020202020204" pitchFamily="34" charset="0"/>
                <a:ea typeface="+mj-ea"/>
                <a:cs typeface="Calibri" panose="020F0502020204030204" pitchFamily="34" charset="0"/>
              </a:rPr>
              <a:t>For Quotation(RFQ) in SAP KSQ, SAP Ariba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5C9A96-18FA-4554-B3BD-AD1E4E869A74}"/>
              </a:ext>
            </a:extLst>
          </p:cNvPr>
          <p:cNvSpPr/>
          <p:nvPr/>
        </p:nvSpPr>
        <p:spPr>
          <a:xfrm>
            <a:off x="2968542" y="4035641"/>
            <a:ext cx="93218" cy="1469254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4AD3F-3CC8-4DB2-A2E0-65927E6ECA75}"/>
              </a:ext>
            </a:extLst>
          </p:cNvPr>
          <p:cNvSpPr/>
          <p:nvPr/>
        </p:nvSpPr>
        <p:spPr>
          <a:xfrm rot="5400000">
            <a:off x="3593668" y="4793930"/>
            <a:ext cx="85839" cy="1336091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6CB9A-7241-46D3-B3FB-D929909B1F10}"/>
              </a:ext>
            </a:extLst>
          </p:cNvPr>
          <p:cNvSpPr/>
          <p:nvPr/>
        </p:nvSpPr>
        <p:spPr>
          <a:xfrm rot="5400000">
            <a:off x="9218424" y="1346774"/>
            <a:ext cx="93218" cy="1469254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81C61-3398-45C3-A0B0-F7CD00375D60}"/>
              </a:ext>
            </a:extLst>
          </p:cNvPr>
          <p:cNvSpPr/>
          <p:nvPr/>
        </p:nvSpPr>
        <p:spPr>
          <a:xfrm rot="10800000">
            <a:off x="9913821" y="2107603"/>
            <a:ext cx="85839" cy="1336091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8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F1E511-FB05-4BCA-9E51-5D1C30C0B088}"/>
              </a:ext>
            </a:extLst>
          </p:cNvPr>
          <p:cNvSpPr txBox="1"/>
          <p:nvPr/>
        </p:nvSpPr>
        <p:spPr>
          <a:xfrm>
            <a:off x="2183009" y="635056"/>
            <a:ext cx="7825981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Check Metrics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AE87A-4BDC-44C8-BBA5-F9051168CA74}"/>
              </a:ext>
            </a:extLst>
          </p:cNvPr>
          <p:cNvSpPr/>
          <p:nvPr/>
        </p:nvSpPr>
        <p:spPr>
          <a:xfrm>
            <a:off x="144379" y="508818"/>
            <a:ext cx="11743560" cy="6556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C6D6B-73B6-41C0-8646-02AEF056BD52}"/>
              </a:ext>
            </a:extLst>
          </p:cNvPr>
          <p:cNvSpPr/>
          <p:nvPr/>
        </p:nvSpPr>
        <p:spPr>
          <a:xfrm>
            <a:off x="146482" y="508818"/>
            <a:ext cx="381739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DD07F0-20D3-44C4-9BE0-C2A1B13E2C42}"/>
              </a:ext>
            </a:extLst>
          </p:cNvPr>
          <p:cNvSpPr/>
          <p:nvPr/>
        </p:nvSpPr>
        <p:spPr>
          <a:xfrm>
            <a:off x="11699172" y="508818"/>
            <a:ext cx="188767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EF9BB-A9F1-4FEA-BB7A-1E42181B1CCE}"/>
              </a:ext>
            </a:extLst>
          </p:cNvPr>
          <p:cNvSpPr txBox="1"/>
          <p:nvPr/>
        </p:nvSpPr>
        <p:spPr>
          <a:xfrm>
            <a:off x="819678" y="1586204"/>
            <a:ext cx="1087949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Bot 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Health and Uptime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Frequency of bot errors or crashes during process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Number of successful completion of the RFQ process without interruptions.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Compliance Monitoring:</a:t>
            </a:r>
          </a:p>
          <a:p>
            <a:endParaRPr lang="en-US" sz="2000" dirty="0"/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Number of compliance violations detected due to incorrect document handling or misclassification.</a:t>
            </a:r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Audit log accuracy and completeness in IdGard uploads.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Accuracy in Document Classification:</a:t>
            </a:r>
          </a:p>
          <a:p>
            <a:endParaRPr lang="en-US" sz="2000" dirty="0"/>
          </a:p>
          <a:p>
            <a:pPr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Percentage of correctly classified RFQs based on material order purchase series.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7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F1E511-FB05-4BCA-9E51-5D1C30C0B088}"/>
              </a:ext>
            </a:extLst>
          </p:cNvPr>
          <p:cNvSpPr txBox="1"/>
          <p:nvPr/>
        </p:nvSpPr>
        <p:spPr>
          <a:xfrm>
            <a:off x="2183009" y="635056"/>
            <a:ext cx="7825981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Revenue Metrics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AE87A-4BDC-44C8-BBA5-F9051168CA74}"/>
              </a:ext>
            </a:extLst>
          </p:cNvPr>
          <p:cNvSpPr/>
          <p:nvPr/>
        </p:nvSpPr>
        <p:spPr>
          <a:xfrm>
            <a:off x="144379" y="508818"/>
            <a:ext cx="11743560" cy="6556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C6D6B-73B6-41C0-8646-02AEF056BD52}"/>
              </a:ext>
            </a:extLst>
          </p:cNvPr>
          <p:cNvSpPr/>
          <p:nvPr/>
        </p:nvSpPr>
        <p:spPr>
          <a:xfrm>
            <a:off x="146482" y="508818"/>
            <a:ext cx="381739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DD07F0-20D3-44C4-9BE0-C2A1B13E2C42}"/>
              </a:ext>
            </a:extLst>
          </p:cNvPr>
          <p:cNvSpPr/>
          <p:nvPr/>
        </p:nvSpPr>
        <p:spPr>
          <a:xfrm>
            <a:off x="11699172" y="508818"/>
            <a:ext cx="188767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EF9BB-A9F1-4FEA-BB7A-1E42181B1CCE}"/>
              </a:ext>
            </a:extLst>
          </p:cNvPr>
          <p:cNvSpPr txBox="1"/>
          <p:nvPr/>
        </p:nvSpPr>
        <p:spPr>
          <a:xfrm>
            <a:off x="819678" y="1586204"/>
            <a:ext cx="1087949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Cost Savings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Total savings in employee hours due to the automation of RFQ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Reduced costs from fewer errors leading to penalties or procurement delays.</a:t>
            </a:r>
          </a:p>
          <a:p>
            <a:endParaRPr lang="en-US" sz="2000" dirty="0"/>
          </a:p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Increased Throughput:</a:t>
            </a:r>
          </a:p>
          <a:p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Increase in the number of RFQs processed per day, month, or quarter.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Impact on procurement cycle speed, resulting in quicker time-to-market for products or services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Scalability to New Opportunities:</a:t>
            </a:r>
          </a:p>
          <a:p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Ability to handle additional RFQ volumes with the same or fewer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New business opportunities due to faster and more efficient procurement processes.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56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F1E511-FB05-4BCA-9E51-5D1C30C0B088}"/>
              </a:ext>
            </a:extLst>
          </p:cNvPr>
          <p:cNvSpPr txBox="1"/>
          <p:nvPr/>
        </p:nvSpPr>
        <p:spPr>
          <a:xfrm>
            <a:off x="1200026" y="571937"/>
            <a:ext cx="9110881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 of Project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AE87A-4BDC-44C8-BBA5-F9051168CA74}"/>
              </a:ext>
            </a:extLst>
          </p:cNvPr>
          <p:cNvSpPr/>
          <p:nvPr/>
        </p:nvSpPr>
        <p:spPr>
          <a:xfrm>
            <a:off x="144379" y="508818"/>
            <a:ext cx="11743560" cy="6556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C6D6B-73B6-41C0-8646-02AEF056BD52}"/>
              </a:ext>
            </a:extLst>
          </p:cNvPr>
          <p:cNvSpPr/>
          <p:nvPr/>
        </p:nvSpPr>
        <p:spPr>
          <a:xfrm>
            <a:off x="146482" y="508818"/>
            <a:ext cx="381739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DD07F0-20D3-44C4-9BE0-C2A1B13E2C42}"/>
              </a:ext>
            </a:extLst>
          </p:cNvPr>
          <p:cNvSpPr/>
          <p:nvPr/>
        </p:nvSpPr>
        <p:spPr>
          <a:xfrm>
            <a:off x="11699172" y="508818"/>
            <a:ext cx="188767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C632AE-DC7A-4CBF-B9FD-9487A78C2443}"/>
              </a:ext>
            </a:extLst>
          </p:cNvPr>
          <p:cNvSpPr txBox="1"/>
          <p:nvPr/>
        </p:nvSpPr>
        <p:spPr>
          <a:xfrm>
            <a:off x="831707" y="2084858"/>
            <a:ext cx="10368904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comprehensive breakdown covers :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Parameters to assess the solution’s effectiveness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User stories that highlight the value of the automation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Key metrics to track Success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Retention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Check Metrics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Revenue Impact</a:t>
            </a:r>
            <a:r>
              <a:rPr lang="en-I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520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183524-EA77-44B4-A720-E153A74AA148}"/>
              </a:ext>
            </a:extLst>
          </p:cNvPr>
          <p:cNvSpPr/>
          <p:nvPr/>
        </p:nvSpPr>
        <p:spPr>
          <a:xfrm>
            <a:off x="2440323" y="1505505"/>
            <a:ext cx="7111014" cy="3639845"/>
          </a:xfrm>
          <a:prstGeom prst="rect">
            <a:avLst/>
          </a:prstGeom>
          <a:noFill/>
          <a:ln w="139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460BB7-8D3B-4A89-886F-5F98249B05E3}"/>
              </a:ext>
            </a:extLst>
          </p:cNvPr>
          <p:cNvSpPr/>
          <p:nvPr/>
        </p:nvSpPr>
        <p:spPr>
          <a:xfrm>
            <a:off x="2968544" y="2034792"/>
            <a:ext cx="7022237" cy="3470103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E34681A-CD18-4A4C-99C8-010489C50D7B}"/>
              </a:ext>
            </a:extLst>
          </p:cNvPr>
          <p:cNvSpPr txBox="1">
            <a:spLocks/>
          </p:cNvSpPr>
          <p:nvPr/>
        </p:nvSpPr>
        <p:spPr>
          <a:xfrm>
            <a:off x="2968544" y="3242227"/>
            <a:ext cx="7022237" cy="686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Thankyou</a:t>
            </a:r>
          </a:p>
        </p:txBody>
      </p:sp>
      <p:sp>
        <p:nvSpPr>
          <p:cNvPr id="5" name="Subtitle 6">
            <a:extLst>
              <a:ext uri="{FF2B5EF4-FFF2-40B4-BE49-F238E27FC236}">
                <a16:creationId xmlns:a16="http://schemas.microsoft.com/office/drawing/2014/main" id="{A2E2F7C9-E5B4-46A8-9DA0-C944B6CA3309}"/>
              </a:ext>
            </a:extLst>
          </p:cNvPr>
          <p:cNvSpPr txBox="1">
            <a:spLocks/>
          </p:cNvSpPr>
          <p:nvPr/>
        </p:nvSpPr>
        <p:spPr>
          <a:xfrm>
            <a:off x="2968544" y="2252505"/>
            <a:ext cx="7022237" cy="346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5C9A96-18FA-4554-B3BD-AD1E4E869A74}"/>
              </a:ext>
            </a:extLst>
          </p:cNvPr>
          <p:cNvSpPr/>
          <p:nvPr/>
        </p:nvSpPr>
        <p:spPr>
          <a:xfrm>
            <a:off x="2968542" y="4035641"/>
            <a:ext cx="93218" cy="1469254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4AD3F-3CC8-4DB2-A2E0-65927E6ECA75}"/>
              </a:ext>
            </a:extLst>
          </p:cNvPr>
          <p:cNvSpPr/>
          <p:nvPr/>
        </p:nvSpPr>
        <p:spPr>
          <a:xfrm rot="5400000">
            <a:off x="3593668" y="4793930"/>
            <a:ext cx="85839" cy="1336091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6CB9A-7241-46D3-B3FB-D929909B1F10}"/>
              </a:ext>
            </a:extLst>
          </p:cNvPr>
          <p:cNvSpPr/>
          <p:nvPr/>
        </p:nvSpPr>
        <p:spPr>
          <a:xfrm rot="5400000">
            <a:off x="9218424" y="1346774"/>
            <a:ext cx="93218" cy="1469254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81C61-3398-45C3-A0B0-F7CD00375D60}"/>
              </a:ext>
            </a:extLst>
          </p:cNvPr>
          <p:cNvSpPr/>
          <p:nvPr/>
        </p:nvSpPr>
        <p:spPr>
          <a:xfrm rot="10800000">
            <a:off x="9913821" y="2107603"/>
            <a:ext cx="85839" cy="1336091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78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183524-EA77-44B4-A720-E153A74AA148}"/>
              </a:ext>
            </a:extLst>
          </p:cNvPr>
          <p:cNvSpPr/>
          <p:nvPr/>
        </p:nvSpPr>
        <p:spPr>
          <a:xfrm>
            <a:off x="2328355" y="261748"/>
            <a:ext cx="7111014" cy="6004181"/>
          </a:xfrm>
          <a:prstGeom prst="rect">
            <a:avLst/>
          </a:prstGeom>
          <a:noFill/>
          <a:ln w="139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460BB7-8D3B-4A89-886F-5F98249B05E3}"/>
              </a:ext>
            </a:extLst>
          </p:cNvPr>
          <p:cNvSpPr/>
          <p:nvPr/>
        </p:nvSpPr>
        <p:spPr>
          <a:xfrm>
            <a:off x="2856576" y="853902"/>
            <a:ext cx="7022237" cy="5724180"/>
          </a:xfrm>
          <a:prstGeom prst="rect">
            <a:avLst/>
          </a:prstGeom>
          <a:solidFill>
            <a:schemeClr val="bg1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E34681A-CD18-4A4C-99C8-010489C50D7B}"/>
              </a:ext>
            </a:extLst>
          </p:cNvPr>
          <p:cNvSpPr txBox="1">
            <a:spLocks/>
          </p:cNvSpPr>
          <p:nvPr/>
        </p:nvSpPr>
        <p:spPr>
          <a:xfrm>
            <a:off x="2926205" y="838233"/>
            <a:ext cx="7022237" cy="686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2060"/>
                </a:solidFill>
                <a:latin typeface="Century Gothic" panose="020B0502020202020204" pitchFamily="34" charset="0"/>
                <a:cs typeface="Calibri" panose="020F0502020204030204" pitchFamily="34" charset="0"/>
              </a:rPr>
              <a:t>Index</a:t>
            </a: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F78DDE31-E32F-43B4-AEC5-9ABC4BA73EA5}"/>
              </a:ext>
            </a:extLst>
          </p:cNvPr>
          <p:cNvSpPr txBox="1">
            <a:spLocks/>
          </p:cNvSpPr>
          <p:nvPr/>
        </p:nvSpPr>
        <p:spPr>
          <a:xfrm>
            <a:off x="3013791" y="2003538"/>
            <a:ext cx="6475341" cy="97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300">
                <a:solidFill>
                  <a:srgbClr val="2F334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5C9A96-18FA-4554-B3BD-AD1E4E869A74}"/>
              </a:ext>
            </a:extLst>
          </p:cNvPr>
          <p:cNvSpPr/>
          <p:nvPr/>
        </p:nvSpPr>
        <p:spPr>
          <a:xfrm>
            <a:off x="2856576" y="5108828"/>
            <a:ext cx="93218" cy="1469254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54AD3F-3CC8-4DB2-A2E0-65927E6ECA75}"/>
              </a:ext>
            </a:extLst>
          </p:cNvPr>
          <p:cNvSpPr/>
          <p:nvPr/>
        </p:nvSpPr>
        <p:spPr>
          <a:xfrm rot="5400000">
            <a:off x="3481702" y="5876448"/>
            <a:ext cx="85839" cy="1336091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6CB9A-7241-46D3-B3FB-D929909B1F10}"/>
              </a:ext>
            </a:extLst>
          </p:cNvPr>
          <p:cNvSpPr/>
          <p:nvPr/>
        </p:nvSpPr>
        <p:spPr>
          <a:xfrm rot="5400000">
            <a:off x="9097577" y="177726"/>
            <a:ext cx="93218" cy="1469254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81C61-3398-45C3-A0B0-F7CD00375D60}"/>
              </a:ext>
            </a:extLst>
          </p:cNvPr>
          <p:cNvSpPr/>
          <p:nvPr/>
        </p:nvSpPr>
        <p:spPr>
          <a:xfrm rot="10800000">
            <a:off x="9801853" y="938556"/>
            <a:ext cx="85839" cy="1336091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396A5-43CB-4D2F-9F11-73493659B3B0}"/>
              </a:ext>
            </a:extLst>
          </p:cNvPr>
          <p:cNvSpPr txBox="1"/>
          <p:nvPr/>
        </p:nvSpPr>
        <p:spPr>
          <a:xfrm>
            <a:off x="3207119" y="1524344"/>
            <a:ext cx="6460408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B3835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What is Robotics?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What is RPA?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835"/>
                </a:solidFill>
                <a:latin typeface="Source Sans Pro" panose="020B0503030403020204" pitchFamily="34" charset="0"/>
                <a:ea typeface="Times New Roman" panose="02020603050405020304" pitchFamily="18" charset="0"/>
              </a:rPr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3B3835"/>
                </a:solidFill>
                <a:latin typeface="Source Sans Pro" panose="020B0503030403020204" pitchFamily="34" charset="0"/>
                <a:ea typeface="Times New Roman" panose="02020603050405020304" pitchFamily="18" charset="0"/>
              </a:rPr>
              <a:t>FrameWork</a:t>
            </a:r>
            <a:r>
              <a:rPr lang="en-US" sz="2000" dirty="0">
                <a:solidFill>
                  <a:srgbClr val="3B3835"/>
                </a:solidFill>
                <a:latin typeface="Source Sans Pro" panose="020B0503030403020204" pitchFamily="34" charset="0"/>
                <a:ea typeface="Times New Roman" panose="02020603050405020304" pitchFamily="18" charset="0"/>
              </a:rPr>
              <a:t> Parameters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835"/>
                </a:solidFill>
                <a:latin typeface="Source Sans Pro" panose="020B0503030403020204" pitchFamily="34" charset="0"/>
                <a:ea typeface="Times New Roman" panose="02020603050405020304" pitchFamily="18" charset="0"/>
              </a:rPr>
              <a:t>User Stories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835"/>
                </a:solidFill>
                <a:latin typeface="Source Sans Pro" panose="020B0503030403020204" pitchFamily="34" charset="0"/>
                <a:ea typeface="Times New Roman" panose="02020603050405020304" pitchFamily="18" charset="0"/>
              </a:rPr>
              <a:t>Success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3B3835"/>
                </a:solidFill>
                <a:latin typeface="Source Sans Pro" panose="020B0503030403020204" pitchFamily="34" charset="0"/>
                <a:ea typeface="Times New Roman" panose="02020603050405020304" pitchFamily="18" charset="0"/>
              </a:rPr>
              <a:t>Retension</a:t>
            </a:r>
            <a:r>
              <a:rPr lang="en-US" sz="2000" dirty="0">
                <a:solidFill>
                  <a:srgbClr val="3B3835"/>
                </a:solidFill>
                <a:latin typeface="Source Sans Pro" panose="020B0503030403020204" pitchFamily="34" charset="0"/>
                <a:ea typeface="Times New Roman" panose="02020603050405020304" pitchFamily="18" charset="0"/>
              </a:rPr>
              <a:t>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835"/>
                </a:solidFill>
                <a:latin typeface="Source Sans Pro" panose="020B0503030403020204" pitchFamily="34" charset="0"/>
                <a:ea typeface="Times New Roman" panose="02020603050405020304" pitchFamily="18" charset="0"/>
              </a:rPr>
              <a:t>Check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835"/>
                </a:solidFill>
                <a:latin typeface="Source Sans Pro" panose="020B0503030403020204" pitchFamily="34" charset="0"/>
                <a:ea typeface="Times New Roman" panose="02020603050405020304" pitchFamily="18" charset="0"/>
              </a:rPr>
              <a:t>Revenue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B3835"/>
                </a:solidFill>
                <a:latin typeface="Source Sans Pro" panose="020B0503030403020204" pitchFamily="34" charset="0"/>
                <a:ea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B3835"/>
              </a:solidFill>
              <a:latin typeface="Source Sans Pro" panose="020B050303040302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B3835"/>
              </a:solidFill>
              <a:latin typeface="Source Sans Pro" panose="020B050303040302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B3835"/>
              </a:solidFill>
              <a:latin typeface="Source Sans Pro" panose="020B050303040302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B3835"/>
              </a:solidFill>
              <a:latin typeface="Source Sans Pro" panose="020B050303040302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B3835"/>
              </a:solidFill>
              <a:latin typeface="Source Sans Pro" panose="020B050303040302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B3835"/>
              </a:solidFill>
              <a:latin typeface="Source Sans Pro" panose="020B050303040302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B3835"/>
              </a:solidFill>
              <a:latin typeface="Source Sans Pro" panose="020B050303040302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3B3835"/>
              </a:solidFill>
              <a:latin typeface="Source Sans Pro" panose="020B050303040302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1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C383EDC-BD68-4C47-ACB4-E35246557DC8}"/>
              </a:ext>
            </a:extLst>
          </p:cNvPr>
          <p:cNvSpPr txBox="1"/>
          <p:nvPr/>
        </p:nvSpPr>
        <p:spPr>
          <a:xfrm>
            <a:off x="417191" y="1976259"/>
            <a:ext cx="710328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2626"/>
                </a:solidFill>
                <a:effectLst/>
                <a:latin typeface="Source Sans Pro" panose="020B0503030403020204" pitchFamily="34" charset="0"/>
              </a:rPr>
              <a:t>Robotics is the combination of engineering, science and technology that produces a machine called robot.</a:t>
            </a:r>
          </a:p>
          <a:p>
            <a:pPr algn="l"/>
            <a:endParaRPr lang="en-US" sz="2000" b="0" i="0" dirty="0">
              <a:solidFill>
                <a:srgbClr val="272626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2626"/>
                </a:solidFill>
                <a:effectLst/>
                <a:latin typeface="Source Sans Pro" panose="020B0503030403020204" pitchFamily="34" charset="0"/>
              </a:rPr>
              <a:t>Robotics is a domain where people work with the development and use of robots.</a:t>
            </a:r>
          </a:p>
          <a:p>
            <a:pPr algn="l"/>
            <a:endParaRPr lang="en-US" sz="2000" b="0" i="0" dirty="0">
              <a:solidFill>
                <a:srgbClr val="272626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2626"/>
                </a:solidFill>
                <a:effectLst/>
                <a:latin typeface="Source Sans Pro" panose="020B0503030403020204" pitchFamily="34" charset="0"/>
              </a:rPr>
              <a:t>It is mostly used as an alternative of human beings in various works.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3654C-9173-4404-BF23-69DFF78DB200}"/>
              </a:ext>
            </a:extLst>
          </p:cNvPr>
          <p:cNvSpPr txBox="1"/>
          <p:nvPr/>
        </p:nvSpPr>
        <p:spPr>
          <a:xfrm>
            <a:off x="4644362" y="472139"/>
            <a:ext cx="4084475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272626"/>
                </a:solidFill>
                <a:effectLst/>
                <a:latin typeface="var(--headingsfontfamily)"/>
              </a:rPr>
              <a:t>What is Robotics?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98DB3D-F491-4E2A-83FD-F4126EA2BB40}"/>
              </a:ext>
            </a:extLst>
          </p:cNvPr>
          <p:cNvSpPr/>
          <p:nvPr/>
        </p:nvSpPr>
        <p:spPr>
          <a:xfrm>
            <a:off x="224220" y="416009"/>
            <a:ext cx="11743560" cy="6556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D788A1-2A1E-425A-A3B4-C72A4BEAD81D}"/>
              </a:ext>
            </a:extLst>
          </p:cNvPr>
          <p:cNvSpPr/>
          <p:nvPr/>
        </p:nvSpPr>
        <p:spPr>
          <a:xfrm>
            <a:off x="226323" y="416009"/>
            <a:ext cx="381739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F51481-15D2-44E6-907E-9B8F01818B7F}"/>
              </a:ext>
            </a:extLst>
          </p:cNvPr>
          <p:cNvSpPr/>
          <p:nvPr/>
        </p:nvSpPr>
        <p:spPr>
          <a:xfrm>
            <a:off x="11779013" y="416009"/>
            <a:ext cx="188767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 descr="Robots could take over 20 million jobs by 2030, study claims">
            <a:extLst>
              <a:ext uri="{FF2B5EF4-FFF2-40B4-BE49-F238E27FC236}">
                <a16:creationId xmlns:a16="http://schemas.microsoft.com/office/drawing/2014/main" id="{C9237095-2F8E-4F22-BE2D-8A6921556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930" y="1976259"/>
            <a:ext cx="4524850" cy="301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26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C383EDC-BD68-4C47-ACB4-E35246557DC8}"/>
              </a:ext>
            </a:extLst>
          </p:cNvPr>
          <p:cNvSpPr txBox="1"/>
          <p:nvPr/>
        </p:nvSpPr>
        <p:spPr>
          <a:xfrm>
            <a:off x="337351" y="1701501"/>
            <a:ext cx="646040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Robotic process automation (RPA) is the use of software with artificial intelligence (AI) and machine learning capabilities to handle high-volume, repeatable tasks that previously required humans to perform. These tasks can include queries, calculations and maintenance of records and transactions.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3B3835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B3835"/>
                </a:solidFill>
                <a:effectLst/>
                <a:latin typeface="Source Sans Pro" panose="020B0503030403020204" pitchFamily="34" charset="0"/>
              </a:rPr>
              <a:t>RPA technology, sometimes called a software robot or bot, mimics a human worker, logging into applications, entering data, calculating and completing tasks and logging out.  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3654C-9173-4404-BF23-69DFF78DB200}"/>
              </a:ext>
            </a:extLst>
          </p:cNvPr>
          <p:cNvSpPr txBox="1"/>
          <p:nvPr/>
        </p:nvSpPr>
        <p:spPr>
          <a:xfrm>
            <a:off x="2011524" y="490393"/>
            <a:ext cx="8168951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Robotic Process Automation (</a:t>
            </a:r>
            <a:r>
              <a:rPr lang="en-IN" sz="2800" b="1" dirty="0"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RPA</a:t>
            </a:r>
            <a:r>
              <a:rPr lang="en-IN" sz="2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)?</a:t>
            </a:r>
            <a:r>
              <a:rPr lang="en-IN" sz="2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2B134-077B-4803-A8B8-3A4B39845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86600" y="2037403"/>
            <a:ext cx="5106955" cy="28726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98DB3D-F491-4E2A-83FD-F4126EA2BB40}"/>
              </a:ext>
            </a:extLst>
          </p:cNvPr>
          <p:cNvSpPr/>
          <p:nvPr/>
        </p:nvSpPr>
        <p:spPr>
          <a:xfrm>
            <a:off x="224220" y="416009"/>
            <a:ext cx="11743560" cy="6556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D788A1-2A1E-425A-A3B4-C72A4BEAD81D}"/>
              </a:ext>
            </a:extLst>
          </p:cNvPr>
          <p:cNvSpPr/>
          <p:nvPr/>
        </p:nvSpPr>
        <p:spPr>
          <a:xfrm>
            <a:off x="226323" y="416009"/>
            <a:ext cx="381739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F51481-15D2-44E6-907E-9B8F01818B7F}"/>
              </a:ext>
            </a:extLst>
          </p:cNvPr>
          <p:cNvSpPr/>
          <p:nvPr/>
        </p:nvSpPr>
        <p:spPr>
          <a:xfrm>
            <a:off x="11779013" y="416009"/>
            <a:ext cx="188767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91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F1E511-FB05-4BCA-9E51-5D1C30C0B088}"/>
              </a:ext>
            </a:extLst>
          </p:cNvPr>
          <p:cNvSpPr txBox="1"/>
          <p:nvPr/>
        </p:nvSpPr>
        <p:spPr>
          <a:xfrm>
            <a:off x="2423235" y="571937"/>
            <a:ext cx="7825981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roblem Statement of RPA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AE87A-4BDC-44C8-BBA5-F9051168CA74}"/>
              </a:ext>
            </a:extLst>
          </p:cNvPr>
          <p:cNvSpPr/>
          <p:nvPr/>
        </p:nvSpPr>
        <p:spPr>
          <a:xfrm>
            <a:off x="144379" y="508818"/>
            <a:ext cx="11743560" cy="6556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C6D6B-73B6-41C0-8646-02AEF056BD52}"/>
              </a:ext>
            </a:extLst>
          </p:cNvPr>
          <p:cNvSpPr/>
          <p:nvPr/>
        </p:nvSpPr>
        <p:spPr>
          <a:xfrm>
            <a:off x="146482" y="508818"/>
            <a:ext cx="381739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DD07F0-20D3-44C4-9BE0-C2A1B13E2C42}"/>
              </a:ext>
            </a:extLst>
          </p:cNvPr>
          <p:cNvSpPr/>
          <p:nvPr/>
        </p:nvSpPr>
        <p:spPr>
          <a:xfrm>
            <a:off x="11699172" y="508818"/>
            <a:ext cx="188767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EF9BB-A9F1-4FEA-BB7A-1E42181B1CCE}"/>
              </a:ext>
            </a:extLst>
          </p:cNvPr>
          <p:cNvSpPr txBox="1"/>
          <p:nvPr/>
        </p:nvSpPr>
        <p:spPr>
          <a:xfrm>
            <a:off x="412354" y="1638455"/>
            <a:ext cx="10879494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manual process of creating and managing RFQ tokens, including document segregation, collection, and uploading in secure platforms like IdGard, is time-consuming and prone to human errors.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This process involves navigating between multiple systems like 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SAP KSQ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SAP Ariba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and </a:t>
            </a: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IdGard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for document distribution based on token numbers.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manual handling of RFQs slows down procurement cycles, impacts the overall efficiency of document management, and increases the risk of compliance issues due to misclassification or incorrect document handling.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B383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Goal: 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goal is to automate the RFQ creation, document collection, and upload process to improve accuracy, reduce processing time, and ensure compliance across all touchpoints.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B383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B383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3B383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25F214-4AF3-41E1-A92B-6BD9270D58CA}"/>
              </a:ext>
            </a:extLst>
          </p:cNvPr>
          <p:cNvSpPr txBox="1"/>
          <p:nvPr/>
        </p:nvSpPr>
        <p:spPr>
          <a:xfrm>
            <a:off x="462857" y="1164432"/>
            <a:ext cx="1100870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Automation Coverage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Percentage of RFQ creation tasks automated.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Number of manual steps eliminated (in SAP KSQ, SAP Ariba, and IdGard).</a:t>
            </a:r>
          </a:p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System Integration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Integration quality between SAP KSQ, SAP Ariba, and IdGard.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Frequency and accuracy of data exchanges between systems.</a:t>
            </a:r>
          </a:p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Error Rate Reduction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Pre- and post-automation error rates in RFQ token creation and document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Frequency of misclassification of material numbers.</a:t>
            </a:r>
          </a:p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Compliance and Security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Adherence to company security protocols (e.g., PKI soft token usage).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Compliance with data retention and document distribution regulations.</a:t>
            </a:r>
          </a:p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Scalability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Ability to handle increased RFQ volumes during peak procurement periods.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Flexibility to adjust automation as business requirements evolve.</a:t>
            </a:r>
          </a:p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Time Savings: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Reduction in time taken to create and process RFQs.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Time saved per transaction in the entire document collection and upload cycle.</a:t>
            </a:r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1E511-FB05-4BCA-9E51-5D1C30C0B088}"/>
              </a:ext>
            </a:extLst>
          </p:cNvPr>
          <p:cNvSpPr txBox="1"/>
          <p:nvPr/>
        </p:nvSpPr>
        <p:spPr>
          <a:xfrm>
            <a:off x="590204" y="568435"/>
            <a:ext cx="10881360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 Parameters to Evaluate the Efficacy of Solutions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AE87A-4BDC-44C8-BBA5-F9051168CA74}"/>
              </a:ext>
            </a:extLst>
          </p:cNvPr>
          <p:cNvSpPr/>
          <p:nvPr/>
        </p:nvSpPr>
        <p:spPr>
          <a:xfrm>
            <a:off x="144379" y="508818"/>
            <a:ext cx="11743560" cy="6556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C6D6B-73B6-41C0-8646-02AEF056BD52}"/>
              </a:ext>
            </a:extLst>
          </p:cNvPr>
          <p:cNvSpPr/>
          <p:nvPr/>
        </p:nvSpPr>
        <p:spPr>
          <a:xfrm>
            <a:off x="146482" y="508818"/>
            <a:ext cx="381739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DD07F0-20D3-44C4-9BE0-C2A1B13E2C42}"/>
              </a:ext>
            </a:extLst>
          </p:cNvPr>
          <p:cNvSpPr/>
          <p:nvPr/>
        </p:nvSpPr>
        <p:spPr>
          <a:xfrm>
            <a:off x="11699172" y="508818"/>
            <a:ext cx="188767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89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F1E511-FB05-4BCA-9E51-5D1C30C0B088}"/>
              </a:ext>
            </a:extLst>
          </p:cNvPr>
          <p:cNvSpPr txBox="1"/>
          <p:nvPr/>
        </p:nvSpPr>
        <p:spPr>
          <a:xfrm>
            <a:off x="2423235" y="571937"/>
            <a:ext cx="7825981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 Stories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AE87A-4BDC-44C8-BBA5-F9051168CA74}"/>
              </a:ext>
            </a:extLst>
          </p:cNvPr>
          <p:cNvSpPr/>
          <p:nvPr/>
        </p:nvSpPr>
        <p:spPr>
          <a:xfrm>
            <a:off x="144379" y="508818"/>
            <a:ext cx="11743560" cy="6556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C6D6B-73B6-41C0-8646-02AEF056BD52}"/>
              </a:ext>
            </a:extLst>
          </p:cNvPr>
          <p:cNvSpPr/>
          <p:nvPr/>
        </p:nvSpPr>
        <p:spPr>
          <a:xfrm>
            <a:off x="146482" y="508818"/>
            <a:ext cx="381739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DD07F0-20D3-44C4-9BE0-C2A1B13E2C42}"/>
              </a:ext>
            </a:extLst>
          </p:cNvPr>
          <p:cNvSpPr/>
          <p:nvPr/>
        </p:nvSpPr>
        <p:spPr>
          <a:xfrm>
            <a:off x="11699172" y="508818"/>
            <a:ext cx="188767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EF9BB-A9F1-4FEA-BB7A-1E42181B1CCE}"/>
              </a:ext>
            </a:extLst>
          </p:cNvPr>
          <p:cNvSpPr txBox="1"/>
          <p:nvPr/>
        </p:nvSpPr>
        <p:spPr>
          <a:xfrm>
            <a:off x="819678" y="1514613"/>
            <a:ext cx="1087949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As a Procurement Specialist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, I want the bot to automatically create RFQ tokens in SAP KSQ, so that I can focus on more strategic tasks rather than manual token creation.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As a Team Lead</a:t>
            </a:r>
            <a:r>
              <a:rPr lang="en-US" sz="2000" dirty="0"/>
              <a:t>, I want the bot to automatically collect documents from SAP Ariba based on the material order purchase series so that I do not have to manually verify and download the required documents.</a:t>
            </a:r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As a Solution Architect</a:t>
            </a:r>
            <a:r>
              <a:rPr lang="en-US" sz="2000" dirty="0"/>
              <a:t>, I want to ensure that the bot can correctly classify documents and material numbers, so that document distribution is accurate and error-free.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As a Compliance Manager</a:t>
            </a:r>
            <a:r>
              <a:rPr lang="en-US" sz="2000" dirty="0"/>
              <a:t>, I want the bot to ensure that all uploads to IdGard follow security protocols (PKI tokens) and adhere to company compliance standards.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As an RFQ Process Owner</a:t>
            </a:r>
            <a:r>
              <a:rPr lang="en-US" sz="2000" dirty="0"/>
              <a:t>, I want the bot to zip the RFQ tokens and relevant documents before uploading them to IdGard so that the documents are properly grouped and accessible to the appropriate stakeholders.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As a Manager</a:t>
            </a:r>
            <a:r>
              <a:rPr lang="en-US" sz="2000" dirty="0"/>
              <a:t>, I want to track the performance of the bot in terms of error rates, time savings, and overall efficiency, so that I can evaluate the success of the automation project.</a:t>
            </a:r>
            <a:endParaRPr lang="en-IN" sz="2000" dirty="0">
              <a:solidFill>
                <a:srgbClr val="11111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05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F1E511-FB05-4BCA-9E51-5D1C30C0B088}"/>
              </a:ext>
            </a:extLst>
          </p:cNvPr>
          <p:cNvSpPr txBox="1"/>
          <p:nvPr/>
        </p:nvSpPr>
        <p:spPr>
          <a:xfrm>
            <a:off x="2183009" y="635056"/>
            <a:ext cx="7825981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Success Metrics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AE87A-4BDC-44C8-BBA5-F9051168CA74}"/>
              </a:ext>
            </a:extLst>
          </p:cNvPr>
          <p:cNvSpPr/>
          <p:nvPr/>
        </p:nvSpPr>
        <p:spPr>
          <a:xfrm>
            <a:off x="144379" y="508818"/>
            <a:ext cx="11743560" cy="6556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C6D6B-73B6-41C0-8646-02AEF056BD52}"/>
              </a:ext>
            </a:extLst>
          </p:cNvPr>
          <p:cNvSpPr/>
          <p:nvPr/>
        </p:nvSpPr>
        <p:spPr>
          <a:xfrm>
            <a:off x="146482" y="508818"/>
            <a:ext cx="381739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DD07F0-20D3-44C4-9BE0-C2A1B13E2C42}"/>
              </a:ext>
            </a:extLst>
          </p:cNvPr>
          <p:cNvSpPr/>
          <p:nvPr/>
        </p:nvSpPr>
        <p:spPr>
          <a:xfrm>
            <a:off x="11699172" y="508818"/>
            <a:ext cx="188767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EF9BB-A9F1-4FEA-BB7A-1E42181B1CCE}"/>
              </a:ext>
            </a:extLst>
          </p:cNvPr>
          <p:cNvSpPr txBox="1"/>
          <p:nvPr/>
        </p:nvSpPr>
        <p:spPr>
          <a:xfrm>
            <a:off x="819678" y="1586204"/>
            <a:ext cx="1087949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Reduction in Processing Time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Average time saved per RFQ process cycle (from creation to document upload).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Time saved per transaction in navigating between SAP applications and IdGard.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Error Rate Reduction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Percentage reduction in errors during RFQ token creation.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Number of RFQs correctly classified by the bot (based on material number).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Automation Efficiency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Percentage of total RFQ-related tasks automated.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Number of successful document uploads without manual intervention.</a:t>
            </a:r>
          </a:p>
        </p:txBody>
      </p:sp>
    </p:spTree>
    <p:extLst>
      <p:ext uri="{BB962C8B-B14F-4D97-AF65-F5344CB8AC3E}">
        <p14:creationId xmlns:p14="http://schemas.microsoft.com/office/powerpoint/2010/main" val="101431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F1E511-FB05-4BCA-9E51-5D1C30C0B088}"/>
              </a:ext>
            </a:extLst>
          </p:cNvPr>
          <p:cNvSpPr txBox="1"/>
          <p:nvPr/>
        </p:nvSpPr>
        <p:spPr>
          <a:xfrm>
            <a:off x="2423235" y="571937"/>
            <a:ext cx="7825981" cy="52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Retention Metrics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4AE87A-4BDC-44C8-BBA5-F9051168CA74}"/>
              </a:ext>
            </a:extLst>
          </p:cNvPr>
          <p:cNvSpPr/>
          <p:nvPr/>
        </p:nvSpPr>
        <p:spPr>
          <a:xfrm>
            <a:off x="144379" y="508818"/>
            <a:ext cx="11743560" cy="65561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C6D6B-73B6-41C0-8646-02AEF056BD52}"/>
              </a:ext>
            </a:extLst>
          </p:cNvPr>
          <p:cNvSpPr/>
          <p:nvPr/>
        </p:nvSpPr>
        <p:spPr>
          <a:xfrm>
            <a:off x="146482" y="508818"/>
            <a:ext cx="381739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DD07F0-20D3-44C4-9BE0-C2A1B13E2C42}"/>
              </a:ext>
            </a:extLst>
          </p:cNvPr>
          <p:cNvSpPr/>
          <p:nvPr/>
        </p:nvSpPr>
        <p:spPr>
          <a:xfrm>
            <a:off x="11699172" y="508818"/>
            <a:ext cx="188767" cy="655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EF9BB-A9F1-4FEA-BB7A-1E42181B1CCE}"/>
              </a:ext>
            </a:extLst>
          </p:cNvPr>
          <p:cNvSpPr txBox="1"/>
          <p:nvPr/>
        </p:nvSpPr>
        <p:spPr>
          <a:xfrm>
            <a:off x="754364" y="1940768"/>
            <a:ext cx="1087949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Adoption Rate</a:t>
            </a: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:</a:t>
            </a:r>
          </a:p>
          <a:p>
            <a:endParaRPr lang="en-US" sz="20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Percentage of procurement team members regularly using the automated RFQ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Frequency of bot utilization compared to manual processes.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3B3835"/>
              </a:solidFill>
              <a:effectLst/>
              <a:latin typeface="Source Sans Pro" panose="020B05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User Satisfaction:</a:t>
            </a:r>
          </a:p>
          <a:p>
            <a:endParaRPr lang="en-US" sz="2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Feedback from procurement specialists and team leads on the ease of using the automated RFQ process.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Reduction in user complaints regarding manual processing errors.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11111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9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2279</TotalTime>
  <Words>1000</Words>
  <Application>Microsoft Office PowerPoint</Application>
  <PresentationFormat>Widescreen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Source Sans Pro</vt:lpstr>
      <vt:lpstr>Times New Roman</vt:lpstr>
      <vt:lpstr>var(--headingsfontfamily)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Patil</dc:creator>
  <cp:lastModifiedBy>Deepak SVG</cp:lastModifiedBy>
  <cp:revision>22</cp:revision>
  <dcterms:created xsi:type="dcterms:W3CDTF">2022-01-02T17:21:05Z</dcterms:created>
  <dcterms:modified xsi:type="dcterms:W3CDTF">2024-09-08T08:52:47Z</dcterms:modified>
</cp:coreProperties>
</file>