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2782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8656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957209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82082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34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2930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02176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71418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59193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6634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8557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1241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75413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4206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83138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5686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363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7/23/2023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934643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www.lucypark.kr/courses/2015-dm/multiple-linear-regression.html" TargetMode="External"/><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courses.lumenlearning.com/wm-humanresourcesmgmt/chapter/the-addie-model/" TargetMode="External"/><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mareds.github.io/r_course/lecture01_intro2data_science_and_r.html" TargetMode="External"/><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8" y="1895175"/>
            <a:ext cx="4636613" cy="7232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latin typeface="Times New Roman" panose="02020603050405020304" pitchFamily="18" charset="0"/>
                <a:cs typeface="Times New Roman" panose="02020603050405020304" pitchFamily="18" charset="0"/>
              </a:rP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425303" y="1098698"/>
            <a:ext cx="3639554" cy="415527"/>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Agenda</a:t>
            </a:r>
          </a:p>
        </p:txBody>
      </p:sp>
      <p:sp>
        <p:nvSpPr>
          <p:cNvPr id="118" name="Shape 65"/>
          <p:cNvSpPr/>
          <p:nvPr/>
        </p:nvSpPr>
        <p:spPr>
          <a:xfrm>
            <a:off x="343874" y="1211200"/>
            <a:ext cx="5459402" cy="15720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317433" y="1954252"/>
            <a:ext cx="4583179" cy="21102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sz="1800" b="0" i="0" dirty="0">
                <a:solidFill>
                  <a:srgbClr val="202124"/>
                </a:solidFill>
                <a:effectLst/>
                <a:latin typeface="Times New Roman" panose="02020603050405020304" pitchFamily="18" charset="0"/>
                <a:cs typeface="Times New Roman" panose="02020603050405020304" pitchFamily="18" charset="0"/>
              </a:rPr>
              <a:t>Data insights </a:t>
            </a:r>
            <a:r>
              <a:rPr lang="en-US" sz="1800" b="0" i="0" dirty="0">
                <a:solidFill>
                  <a:srgbClr val="040C28"/>
                </a:solidFill>
                <a:effectLst/>
                <a:latin typeface="Times New Roman" panose="02020603050405020304" pitchFamily="18" charset="0"/>
                <a:cs typeface="Times New Roman" panose="02020603050405020304" pitchFamily="18" charset="0"/>
              </a:rPr>
              <a:t>refers to the deep understanding an individual or organization gains from analyzing information on a particular issue</a:t>
            </a:r>
            <a:r>
              <a:rPr lang="en-US" sz="1800" b="0" i="0" dirty="0">
                <a:solidFill>
                  <a:srgbClr val="202124"/>
                </a:solidFill>
                <a:effectLst/>
                <a:latin typeface="Times New Roman" panose="02020603050405020304" pitchFamily="18" charset="0"/>
                <a:cs typeface="Times New Roman" panose="02020603050405020304" pitchFamily="18" charset="0"/>
              </a:rPr>
              <a:t>. This deep understanding helps organizations make better decisions than by relying on gut instinct</a:t>
            </a:r>
            <a:r>
              <a:rPr lang="en-US" b="0" i="0" dirty="0">
                <a:solidFill>
                  <a:srgbClr val="202124"/>
                </a:solidFill>
                <a:effectLst/>
                <a:latin typeface="Google Sans"/>
              </a:rPr>
              <a:t>.</a:t>
            </a:r>
            <a:endParaRPr dirty="0"/>
          </a:p>
        </p:txBody>
      </p:sp>
      <p:grpSp>
        <p:nvGrpSpPr>
          <p:cNvPr id="2" name="Shape 74">
            <a:extLst>
              <a:ext uri="{FF2B5EF4-FFF2-40B4-BE49-F238E27FC236}">
                <a16:creationId xmlns:a16="http://schemas.microsoft.com/office/drawing/2014/main" id="{49303358-FD85-BD7F-E92E-0DE3DF7BD310}"/>
              </a:ext>
            </a:extLst>
          </p:cNvPr>
          <p:cNvGrpSpPr/>
          <p:nvPr/>
        </p:nvGrpSpPr>
        <p:grpSpPr>
          <a:xfrm>
            <a:off x="5025863" y="1954253"/>
            <a:ext cx="3800702" cy="2962879"/>
            <a:chOff x="0" y="0"/>
            <a:chExt cx="3800700" cy="2649300"/>
          </a:xfrm>
        </p:grpSpPr>
        <p:sp>
          <p:nvSpPr>
            <p:cNvPr id="3" name="Rectangle">
              <a:extLst>
                <a:ext uri="{FF2B5EF4-FFF2-40B4-BE49-F238E27FC236}">
                  <a16:creationId xmlns:a16="http://schemas.microsoft.com/office/drawing/2014/main" id="{22322185-04FD-784B-45AF-72E6CBDE0FD7}"/>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4" name="Place any supporting images, graphs, data or extra text here.">
              <a:extLst>
                <a:ext uri="{FF2B5EF4-FFF2-40B4-BE49-F238E27FC236}">
                  <a16:creationId xmlns:a16="http://schemas.microsoft.com/office/drawing/2014/main" id="{34164F65-87FF-B068-FB1E-7517761391F4}"/>
                </a:ext>
              </a:extLst>
            </p:cNvPr>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5" name="Picture 2" descr="Introduction to Data Analytics - Data Analytics Tutorial">
            <a:extLst>
              <a:ext uri="{FF2B5EF4-FFF2-40B4-BE49-F238E27FC236}">
                <a16:creationId xmlns:a16="http://schemas.microsoft.com/office/drawing/2014/main" id="{E299A59E-C8D3-92D1-2E5B-5C0FAA964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892" y="1864343"/>
            <a:ext cx="3828674" cy="2962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4" name="Rectangle"/>
          <p:cNvSpPr/>
          <p:nvPr/>
        </p:nvSpPr>
        <p:spPr>
          <a:xfrm>
            <a:off x="5236370" y="2278856"/>
            <a:ext cx="3534255" cy="2214563"/>
          </a:xfrm>
          <a:prstGeom prst="rect">
            <a:avLst/>
          </a:prstGeom>
          <a:blipFill>
            <a:blip r:embed="rId2">
              <a:extLst>
                <a:ext uri="{837473B0-CC2E-450A-ABE3-18F120FF3D39}">
                  <a1611:picAttrSrcUrl xmlns:a1611="http://schemas.microsoft.com/office/drawing/2016/11/main" r:id="rId3"/>
                </a:ext>
              </a:extLst>
            </a:blip>
            <a:stretch>
              <a:fillRect/>
            </a:stretch>
          </a:blip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3" name="TextBox 2">
            <a:extLst>
              <a:ext uri="{FF2B5EF4-FFF2-40B4-BE49-F238E27FC236}">
                <a16:creationId xmlns:a16="http://schemas.microsoft.com/office/drawing/2014/main" id="{F4D35114-AD4A-F3CE-1B7A-F020D9D167CD}"/>
              </a:ext>
            </a:extLst>
          </p:cNvPr>
          <p:cNvSpPr txBox="1"/>
          <p:nvPr/>
        </p:nvSpPr>
        <p:spPr>
          <a:xfrm>
            <a:off x="296466" y="2181995"/>
            <a:ext cx="4593430" cy="1754326"/>
          </a:xfrm>
          <a:prstGeom prst="rect">
            <a:avLst/>
          </a:prstGeom>
          <a:noFill/>
        </p:spPr>
        <p:txBody>
          <a:bodyPr wrap="square">
            <a:spAutoFit/>
          </a:bodyPr>
          <a:lstStyle/>
          <a:p>
            <a:r>
              <a:rPr lang="en-US" b="0" i="0" dirty="0">
                <a:solidFill>
                  <a:srgbClr val="202124"/>
                </a:solidFill>
                <a:effectLst/>
                <a:latin typeface="Google Sans"/>
              </a:rPr>
              <a:t> </a:t>
            </a:r>
            <a:r>
              <a:rPr lang="en-US" b="1" i="0" dirty="0">
                <a:solidFill>
                  <a:srgbClr val="202124"/>
                </a:solidFill>
                <a:effectLst/>
                <a:latin typeface="Google Sans"/>
              </a:rPr>
              <a:t>Data exploration</a:t>
            </a:r>
            <a:r>
              <a:rPr lang="en-US" dirty="0">
                <a:solidFill>
                  <a:srgbClr val="202124"/>
                </a:solidFill>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 Data exploration refers to the initial step in data analysis in which data analysts use data visualization and statistical techniques to describe dataset characterizations, such as size, quantity, and accuracy, in order to better understand the nature of the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3" name="Rectangle"/>
          <p:cNvSpPr/>
          <p:nvPr/>
        </p:nvSpPr>
        <p:spPr>
          <a:xfrm>
            <a:off x="4969973" y="2164723"/>
            <a:ext cx="3800704" cy="2649304"/>
          </a:xfrm>
          <a:prstGeom prst="rect">
            <a:avLst/>
          </a:prstGeom>
          <a:blipFill>
            <a:blip r:embed="rId2">
              <a:extLst>
                <a:ext uri="{837473B0-CC2E-450A-ABE3-18F120FF3D39}">
                  <a1611:picAttrSrcUrl xmlns:a1611="http://schemas.microsoft.com/office/drawing/2016/11/main" r:id="rId3"/>
                </a:ext>
              </a:extLst>
            </a:blip>
            <a:stretch>
              <a:fillRect/>
            </a:stretch>
          </a:blip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3" name="TextBox 2">
            <a:extLst>
              <a:ext uri="{FF2B5EF4-FFF2-40B4-BE49-F238E27FC236}">
                <a16:creationId xmlns:a16="http://schemas.microsoft.com/office/drawing/2014/main" id="{9521A447-DC64-6660-4365-6331CD804197}"/>
              </a:ext>
            </a:extLst>
          </p:cNvPr>
          <p:cNvSpPr txBox="1"/>
          <p:nvPr/>
        </p:nvSpPr>
        <p:spPr>
          <a:xfrm>
            <a:off x="482601" y="2164723"/>
            <a:ext cx="4593770" cy="2031325"/>
          </a:xfrm>
          <a:prstGeom prst="rect">
            <a:avLst/>
          </a:prstGeom>
          <a:noFill/>
        </p:spPr>
        <p:txBody>
          <a:bodyPr wrap="square">
            <a:spAutoFit/>
          </a:bodyPr>
          <a:lstStyle/>
          <a:p>
            <a:r>
              <a:rPr lang="en-US" b="1" i="0" dirty="0">
                <a:solidFill>
                  <a:srgbClr val="202124"/>
                </a:solidFill>
                <a:effectLst/>
                <a:latin typeface="Times New Roman" panose="02020603050405020304" pitchFamily="18" charset="0"/>
                <a:cs typeface="Times New Roman" panose="02020603050405020304" pitchFamily="18" charset="0"/>
              </a:rPr>
              <a:t>Model development </a:t>
            </a:r>
            <a:r>
              <a:rPr lang="en-US" b="0" i="0" dirty="0">
                <a:solidFill>
                  <a:srgbClr val="202124"/>
                </a:solidFill>
                <a:effectLst/>
                <a:latin typeface="Times New Roman" panose="02020603050405020304" pitchFamily="18" charset="0"/>
                <a:cs typeface="Times New Roman" panose="02020603050405020304" pitchFamily="18" charset="0"/>
              </a:rPr>
              <a:t>is </a:t>
            </a:r>
            <a:r>
              <a:rPr lang="en-US" b="0" i="0" dirty="0">
                <a:solidFill>
                  <a:srgbClr val="040C28"/>
                </a:solidFill>
                <a:effectLst/>
                <a:latin typeface="Times New Roman" panose="02020603050405020304" pitchFamily="18" charset="0"/>
                <a:cs typeface="Times New Roman" panose="02020603050405020304" pitchFamily="18" charset="0"/>
              </a:rPr>
              <a:t>an iterative process, in which many models are derived, tested and built upon until a model fitting the desired criteria is built</a:t>
            </a:r>
            <a:r>
              <a:rPr lang="en-US" b="0" i="0" dirty="0">
                <a:solidFill>
                  <a:srgbClr val="202124"/>
                </a:solidFill>
                <a:effectLst/>
                <a:latin typeface="Times New Roman" panose="02020603050405020304" pitchFamily="18" charset="0"/>
                <a:cs typeface="Times New Roman" panose="02020603050405020304" pitchFamily="18" charset="0"/>
              </a:rPr>
              <a:t>. Subsequent modelling work may need to begin the search at the same place as the original model building began, rather than where it finished.</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2" name="Rectangle"/>
          <p:cNvSpPr/>
          <p:nvPr/>
        </p:nvSpPr>
        <p:spPr>
          <a:xfrm>
            <a:off x="4969973" y="2164723"/>
            <a:ext cx="3800704" cy="2649304"/>
          </a:xfrm>
          <a:prstGeom prst="rect">
            <a:avLst/>
          </a:prstGeom>
          <a:blipFill>
            <a:blip r:embed="rId2">
              <a:extLst>
                <a:ext uri="{837473B0-CC2E-450A-ABE3-18F120FF3D39}">
                  <a1611:picAttrSrcUrl xmlns:a1611="http://schemas.microsoft.com/office/drawing/2016/11/main" r:id="rId3"/>
                </a:ext>
              </a:extLst>
            </a:blip>
            <a:stretch>
              <a:fillRect/>
            </a:stretch>
          </a:blipFill>
          <a:ln w="12700" cap="flat">
            <a:noFill/>
            <a:miter lim="400000"/>
          </a:ln>
          <a:effectLst/>
        </p:spPr>
        <p:txBody>
          <a:bodyPr wrap="square" lIns="45719" tIns="45719" rIns="45719" bIns="45719" numCol="1" anchor="ctr">
            <a:noAutofit/>
          </a:bodyPr>
          <a:lstStyle/>
          <a:p>
            <a:pPr algn="ctr">
              <a:defRPr>
                <a:solidFill>
                  <a:srgbClr val="666666"/>
                </a:solidFill>
              </a:defRPr>
            </a:pPr>
            <a:endParaRPr lang="en-IN"/>
          </a:p>
        </p:txBody>
      </p:sp>
      <p:sp>
        <p:nvSpPr>
          <p:cNvPr id="3" name="TextBox 2">
            <a:extLst>
              <a:ext uri="{FF2B5EF4-FFF2-40B4-BE49-F238E27FC236}">
                <a16:creationId xmlns:a16="http://schemas.microsoft.com/office/drawing/2014/main" id="{079C240C-0BF3-BC14-D16E-1040041B1CAE}"/>
              </a:ext>
            </a:extLst>
          </p:cNvPr>
          <p:cNvSpPr txBox="1"/>
          <p:nvPr/>
        </p:nvSpPr>
        <p:spPr>
          <a:xfrm>
            <a:off x="376203" y="2320495"/>
            <a:ext cx="4593770" cy="1754326"/>
          </a:xfrm>
          <a:prstGeom prst="rect">
            <a:avLst/>
          </a:prstGeom>
          <a:noFill/>
        </p:spPr>
        <p:txBody>
          <a:bodyPr wrap="square">
            <a:spAutoFit/>
          </a:bodyPr>
          <a:lstStyle/>
          <a:p>
            <a:r>
              <a:rPr lang="en-US" b="1" i="0" dirty="0">
                <a:solidFill>
                  <a:srgbClr val="202124"/>
                </a:solidFill>
                <a:effectLst/>
                <a:latin typeface="Times New Roman" panose="02020603050405020304" pitchFamily="18" charset="0"/>
                <a:cs typeface="Times New Roman" panose="02020603050405020304" pitchFamily="18" charset="0"/>
              </a:rPr>
              <a:t>Data interpretation </a:t>
            </a:r>
            <a:r>
              <a:rPr lang="en-US" b="0" i="0" dirty="0">
                <a:solidFill>
                  <a:srgbClr val="202124"/>
                </a:solidFill>
                <a:effectLst/>
                <a:latin typeface="Times New Roman" panose="02020603050405020304" pitchFamily="18" charset="0"/>
                <a:cs typeface="Times New Roman" panose="02020603050405020304" pitchFamily="18" charset="0"/>
              </a:rPr>
              <a:t>is </a:t>
            </a:r>
            <a:r>
              <a:rPr lang="en-US" b="0" i="0" dirty="0">
                <a:solidFill>
                  <a:srgbClr val="040C28"/>
                </a:solidFill>
                <a:effectLst/>
                <a:latin typeface="Times New Roman" panose="02020603050405020304" pitchFamily="18" charset="0"/>
                <a:cs typeface="Times New Roman" panose="02020603050405020304" pitchFamily="18" charset="0"/>
              </a:rPr>
              <a:t>the process of reviewing data and arriving at relevant conclusions using various analytical research methods</a:t>
            </a:r>
            <a:r>
              <a:rPr lang="en-US" b="0" i="0" dirty="0">
                <a:solidFill>
                  <a:srgbClr val="202124"/>
                </a:solidFill>
                <a:effectLst/>
                <a:latin typeface="Times New Roman" panose="02020603050405020304" pitchFamily="18" charset="0"/>
                <a:cs typeface="Times New Roman" panose="02020603050405020304" pitchFamily="18" charset="0"/>
              </a:rPr>
              <a:t>. Data analysis assists researchers in categorizing, manipulating, and summarizing data to answer critical questions.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207</Words>
  <Application>Microsoft Office PowerPoint</Application>
  <PresentationFormat>On-screen Show (16:9)</PresentationFormat>
  <Paragraphs>16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Google Sans</vt:lpstr>
      <vt:lpstr>Open Sans</vt:lpstr>
      <vt:lpstr>Open Sans Light</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Gnapika Bellam</dc:creator>
  <cp:lastModifiedBy>Gnapika Bellam</cp:lastModifiedBy>
  <cp:revision>2</cp:revision>
  <dcterms:modified xsi:type="dcterms:W3CDTF">2023-07-23T10:35:47Z</dcterms:modified>
</cp:coreProperties>
</file>