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7" r:id="rId5"/>
    <p:sldId id="257" r:id="rId6"/>
    <p:sldId id="258" r:id="rId7"/>
    <p:sldId id="268" r:id="rId8"/>
    <p:sldId id="259" r:id="rId9"/>
    <p:sldId id="261" r:id="rId10"/>
    <p:sldId id="262" r:id="rId11"/>
    <p:sldId id="264" r:id="rId12"/>
    <p:sldId id="266" r:id="rId13"/>
  </p:sldIdLst>
  <p:sldSz cx="9144000" cy="5143500" type="screen16x9"/>
  <p:notesSz cx="6858000" cy="9144000"/>
  <p:embeddedFontLst>
    <p:embeddedFont>
      <p:font typeface="Wingdings 3" panose="05040102010807070707" charset="2"/>
      <p:regular r:id="rId17"/>
    </p:embeddedFont>
    <p:embeddedFont>
      <p:font typeface="Calibri" panose="020F0502020204030204" pitchFamily="34" charset="0"/>
      <p:regular r:id="rId18"/>
      <p:bold r:id="rId19"/>
      <p:italic r:id="rId20"/>
      <p:boldItalic r:id="rId21"/>
    </p:embeddedFont>
    <p:embeddedFont>
      <p:font typeface="Trebuchet MS" panose="020B060302020202020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2c045dae3b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c045dae3b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2c045dae3b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045dae3b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2c045dae3b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045dae3b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9"/>
        <p:cNvGrpSpPr/>
        <p:nvPr/>
      </p:nvGrpSpPr>
      <p:grpSpPr>
        <a:xfrm>
          <a:off x="0" y="0"/>
          <a:ext cx="0" cy="0"/>
          <a:chOff x="0" y="0"/>
          <a:chExt cx="0" cy="0"/>
        </a:xfrm>
      </p:grpSpPr>
      <p:sp>
        <p:nvSpPr>
          <p:cNvPr id="90" name="Google Shape;90;g2c045dae3b4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045dae3b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2c045dae3b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045dae3b4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g2c045dae3b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045dae3b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2c045dae3b4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045dae3b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panose="020B0604020202020204"/>
              </a:rPr>
              <a:t>”</a:t>
            </a:r>
            <a:endParaRPr lang="en-US" sz="6000" baseline="0" dirty="0">
              <a:ln w="3175" cmpd="sng">
                <a:noFill/>
              </a:ln>
              <a:solidFill>
                <a:schemeClr val="accent1"/>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298CD5-6C1E-4009-B41F-6DF62E31D3B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A61015F-7CC6-4D0A-9D87-873EA4C304C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0965" indent="0">
              <a:buNone/>
              <a:defRPr sz="750"/>
            </a:lvl5pPr>
            <a:lvl6pPr marL="1713865" indent="0">
              <a:buNone/>
              <a:defRPr sz="750"/>
            </a:lvl6pPr>
            <a:lvl7pPr marL="2056765" indent="0">
              <a:buNone/>
              <a:defRPr sz="750"/>
            </a:lvl7pPr>
            <a:lvl8pPr marL="2399665" indent="0">
              <a:buNone/>
              <a:defRPr sz="750"/>
            </a:lvl8pPr>
            <a:lvl9pPr marL="2742565"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C68B11-C5A8-448C-8CE9-B1A273C79CF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16CA0-919D-4A49-9C8A-62FDFB3A51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6350"/>
            <a:ext cx="9144000" cy="514985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lumMod val="75000"/>
                  </a:schemeClr>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342900" rtl="0" eaLnBrk="1" latinLnBrk="0" hangingPunct="1">
        <a:spcBef>
          <a:spcPct val="0"/>
        </a:spcBef>
        <a:buNone/>
        <a:defRPr sz="27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1350" kern="1200">
          <a:solidFill>
            <a:schemeClr val="tx1">
              <a:lumMod val="75000"/>
              <a:lumOff val="25000"/>
            </a:schemeClr>
          </a:solidFill>
          <a:latin typeface="+mn-lt"/>
          <a:ea typeface="+mn-ea"/>
          <a:cs typeface="+mn-cs"/>
        </a:defRPr>
      </a:lvl1pPr>
      <a:lvl2pPr marL="557530" indent="-21463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lumMod val="75000"/>
          </a:schemeClr>
        </a:buClr>
        <a:buSzPct val="80000"/>
        <a:buFont typeface="Wingdings 3" panose="05040102010807070707"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423133" y="203313"/>
            <a:ext cx="6447501" cy="99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a:t>CSA1470 – Compiler design for STD</a:t>
            </a:r>
            <a:endParaRPr dirty="0"/>
          </a:p>
        </p:txBody>
      </p:sp>
      <p:sp>
        <p:nvSpPr>
          <p:cNvPr id="64" name="Google Shape;64;p13"/>
          <p:cNvSpPr txBox="1">
            <a:spLocks noGrp="1"/>
          </p:cNvSpPr>
          <p:nvPr>
            <p:ph type="subTitle" idx="4294967295"/>
          </p:nvPr>
        </p:nvSpPr>
        <p:spPr>
          <a:xfrm>
            <a:off x="1754459" y="2077031"/>
            <a:ext cx="5784850" cy="90963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sz="1800" u="sng" dirty="0"/>
              <a:t>CAPSTONE PROJECT ON</a:t>
            </a:r>
            <a:r>
              <a:rPr lang="en-IN" sz="1800" dirty="0"/>
              <a:t> </a:t>
            </a:r>
            <a:endParaRPr lang="en-IN" sz="1800" dirty="0"/>
          </a:p>
          <a:p>
            <a:pPr marL="0" lvl="0" indent="0" algn="ctr" rtl="0">
              <a:spcBef>
                <a:spcPts val="0"/>
              </a:spcBef>
              <a:spcAft>
                <a:spcPts val="0"/>
              </a:spcAft>
              <a:buNone/>
            </a:pPr>
            <a:r>
              <a:rPr lang="en-IN" sz="1800" dirty="0"/>
              <a:t>Compiler Design in the Era of Machine Learning and AI</a:t>
            </a:r>
            <a:endParaRPr lang="en-IN" sz="1800" dirty="0"/>
          </a:p>
          <a:p>
            <a:pPr marL="0" lvl="0" indent="0" algn="ctr" rtl="0">
              <a:spcBef>
                <a:spcPts val="0"/>
              </a:spcBef>
              <a:spcAft>
                <a:spcPts val="0"/>
              </a:spcAft>
              <a:buNone/>
            </a:pPr>
            <a:endParaRPr dirty="0"/>
          </a:p>
        </p:txBody>
      </p:sp>
      <p:sp>
        <p:nvSpPr>
          <p:cNvPr id="2" name="TextBox 1"/>
          <p:cNvSpPr txBox="1"/>
          <p:nvPr/>
        </p:nvSpPr>
        <p:spPr>
          <a:xfrm>
            <a:off x="5947318" y="3367669"/>
            <a:ext cx="3730617" cy="1076325"/>
          </a:xfrm>
          <a:prstGeom prst="rect">
            <a:avLst/>
          </a:prstGeom>
          <a:noFill/>
        </p:spPr>
        <p:txBody>
          <a:bodyPr wrap="square" rtlCol="0">
            <a:spAutoFit/>
          </a:bodyPr>
          <a:lstStyle/>
          <a:p>
            <a:r>
              <a:rPr lang="en-IN" dirty="0">
                <a:solidFill>
                  <a:schemeClr val="tx1"/>
                </a:solidFill>
              </a:rPr>
              <a:t>PRESENTED BY :</a:t>
            </a:r>
            <a:endParaRPr lang="en-IN" dirty="0">
              <a:solidFill>
                <a:schemeClr val="tx1"/>
              </a:solidFill>
            </a:endParaRPr>
          </a:p>
          <a:p>
            <a:r>
              <a:rPr lang="en-IN" dirty="0">
                <a:solidFill>
                  <a:schemeClr val="tx1"/>
                </a:solidFill>
              </a:rPr>
              <a:t> </a:t>
            </a:r>
            <a:r>
              <a:rPr lang="en-US" altLang="en-IN" dirty="0">
                <a:solidFill>
                  <a:schemeClr val="tx1"/>
                </a:solidFill>
              </a:rPr>
              <a:t> M.SHARMILA</a:t>
            </a:r>
            <a:r>
              <a:rPr lang="en-IN" sz="1400" dirty="0">
                <a:solidFill>
                  <a:schemeClr val="tx1"/>
                </a:solidFill>
              </a:rPr>
              <a:t>(</a:t>
            </a:r>
            <a:r>
              <a:rPr lang="en-US" altLang="en-IN" sz="1400" dirty="0">
                <a:solidFill>
                  <a:schemeClr val="tx1"/>
                </a:solidFill>
              </a:rPr>
              <a:t>192210466</a:t>
            </a:r>
            <a:r>
              <a:rPr lang="en-IN" sz="1400" dirty="0">
                <a:solidFill>
                  <a:schemeClr val="tx1"/>
                </a:solidFill>
              </a:rPr>
              <a:t>)</a:t>
            </a:r>
            <a:endParaRPr lang="en-IN" sz="1400" dirty="0">
              <a:solidFill>
                <a:schemeClr val="tx1"/>
              </a:solidFill>
            </a:endParaRPr>
          </a:p>
          <a:p>
            <a:r>
              <a:rPr lang="en-US" altLang="en-IN" sz="1400" dirty="0"/>
              <a:t>  K.GNAPIKA</a:t>
            </a:r>
            <a:r>
              <a:rPr lang="en-IN" sz="1400" dirty="0"/>
              <a:t>(1922</a:t>
            </a:r>
            <a:r>
              <a:rPr lang="en-US" altLang="en-IN" sz="1400" dirty="0"/>
              <a:t>24254</a:t>
            </a:r>
            <a:r>
              <a:rPr lang="en-IN" sz="1400" dirty="0"/>
              <a:t>)</a:t>
            </a:r>
            <a:endParaRPr lang="en-IN" sz="1400" dirty="0"/>
          </a:p>
          <a:p>
            <a:r>
              <a:rPr lang="en-US" altLang="en-IN" sz="1400" dirty="0">
                <a:solidFill>
                  <a:schemeClr val="tx1"/>
                </a:solidFill>
              </a:rPr>
              <a:t>  K.PRIYANKA</a:t>
            </a:r>
            <a:r>
              <a:rPr lang="en-IN" sz="1400" dirty="0">
                <a:solidFill>
                  <a:schemeClr val="tx1"/>
                </a:solidFill>
              </a:rPr>
              <a:t>(192</a:t>
            </a:r>
            <a:r>
              <a:rPr lang="en-US" altLang="en-IN" sz="1400" dirty="0">
                <a:solidFill>
                  <a:schemeClr val="tx1"/>
                </a:solidFill>
              </a:rPr>
              <a:t>210196</a:t>
            </a:r>
            <a:r>
              <a:rPr lang="en-IN" sz="1400" dirty="0">
                <a:solidFill>
                  <a:schemeClr val="tx1"/>
                </a:solidFill>
              </a:rPr>
              <a:t>)               </a:t>
            </a:r>
            <a:endParaRPr lang="en-IN"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Conclusion</a:t>
            </a:r>
            <a:endParaRPr lang="en-GB"/>
          </a:p>
        </p:txBody>
      </p:sp>
      <p:sp>
        <p:nvSpPr>
          <p:cNvPr id="3" name="Text Placeholder 2"/>
          <p:cNvSpPr>
            <a:spLocks noGrp="1"/>
          </p:cNvSpPr>
          <p:nvPr>
            <p:ph type="body" idx="1"/>
          </p:nvPr>
        </p:nvSpPr>
        <p:spPr>
          <a:xfrm>
            <a:off x="387900" y="1489824"/>
            <a:ext cx="6600198" cy="3078900"/>
          </a:xfrm>
        </p:spPr>
        <p:txBody>
          <a:bodyPr>
            <a:normAutofit lnSpcReduction="10000"/>
          </a:bodyPr>
          <a:lstStyle/>
          <a:p>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The validation and evaluation of compiler design in the era of machine learning and AI have demonstrated significant improvements in optimization, error detection, performance prediction , security and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it more efficient, adaptive, and capable of handling modern computational challenges.</a:t>
            </a:r>
            <a:endPar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However, these advancements come with challenges that need to be addressed to fully realize the potential of AI-driven compiler design.</a:t>
            </a:r>
            <a:endPar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r>
              <a:rPr lang="en-IN" sz="1800" dirty="0">
                <a:solidFill>
                  <a:srgbClr val="000000"/>
                </a:solidFill>
                <a:effectLst/>
                <a:highlight>
                  <a:srgbClr val="FFFFFF"/>
                </a:highlight>
                <a:latin typeface="Times New Roman" panose="02020603050405020304" pitchFamily="18" charset="0"/>
                <a:ea typeface="Times New Roman" panose="02020603050405020304" pitchFamily="18" charset="0"/>
              </a:rPr>
              <a:t> Overall, the synergy between AI and compiler technology promises a more efficient and effective compilation process, paving the way for future innovations in software development.</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t>COMPILER DESIGN IN THE ERA OF MACHINE LEARNING AND AI</a:t>
            </a:r>
            <a:endParaRPr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ABSTRACT:</a:t>
            </a:r>
            <a:endParaRPr lang="en-GB"/>
          </a:p>
        </p:txBody>
      </p:sp>
      <p:sp>
        <p:nvSpPr>
          <p:cNvPr id="70" name="Google Shape;70;p14"/>
          <p:cNvSpPr txBox="1">
            <a:spLocks noGrp="1"/>
          </p:cNvSpPr>
          <p:nvPr>
            <p:ph type="body" idx="1"/>
          </p:nvPr>
        </p:nvSpPr>
        <p:spPr>
          <a:xfrm>
            <a:off x="468790" y="1173128"/>
            <a:ext cx="6482137" cy="2833144"/>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815" dirty="0">
                <a:solidFill>
                  <a:srgbClr val="FFFFFF"/>
                </a:solidFill>
              </a:rPr>
              <a:t>In the domain of</a:t>
            </a:r>
            <a:r>
              <a:rPr lang="en-GB" sz="7215" dirty="0">
                <a:solidFill>
                  <a:srgbClr val="FFFFFF"/>
                </a:solidFill>
              </a:rPr>
              <a:t> compiler design, lexical analysis serves as a fundamental stage, where the input source code is tokenized </a:t>
            </a:r>
            <a:r>
              <a:rPr lang="en-GB" sz="8000" dirty="0">
                <a:solidFill>
                  <a:srgbClr val="FFFFFF"/>
                </a:solidFill>
                <a:latin typeface="Times New Roman" panose="02020603050405020304" pitchFamily="18" charset="0"/>
                <a:cs typeface="Times New Roman" panose="02020603050405020304" pitchFamily="18" charset="0"/>
              </a:rPr>
              <a:t>i</a:t>
            </a:r>
            <a:r>
              <a:rPr lang="en-US" sz="80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the era of machine learning and AI, compiler design has evolved to leverage advanced algorithms and data-driven techniques to optimize code generation and execution. Modern compilers are increasingly incorporating AI-driven methods to enhance performance, detect and correct errors, and adapt to diverse hardware architectures. This integration of machine learning models allows for more sophisticated optimization strategies, such as predictive modeling for resource management, automated parallelization, and adaptive compilation. </a:t>
            </a:r>
            <a:r>
              <a:rPr lang="en-GB" sz="7215" dirty="0">
                <a:solidFill>
                  <a:srgbClr val="FFFFFF"/>
                </a:solidFill>
              </a:rPr>
              <a:t>nto meaningful units for subsequent parsing. Regular</a:t>
            </a:r>
            <a:endParaRPr sz="5310" dirty="0">
              <a:solidFill>
                <a:srgbClr val="FFFFFF"/>
              </a:solidFill>
              <a:highlight>
                <a:srgbClr val="21212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0" y="0"/>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INTRODUCTION:</a:t>
            </a:r>
            <a:endParaRPr dirty="0"/>
          </a:p>
        </p:txBody>
      </p:sp>
      <p:sp>
        <p:nvSpPr>
          <p:cNvPr id="76" name="Google Shape;76;p15"/>
          <p:cNvSpPr txBox="1">
            <a:spLocks noGrp="1"/>
          </p:cNvSpPr>
          <p:nvPr>
            <p:ph type="body" idx="1"/>
          </p:nvPr>
        </p:nvSpPr>
        <p:spPr>
          <a:xfrm>
            <a:off x="133815" y="686100"/>
            <a:ext cx="6973229" cy="3994415"/>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935"/>
              <a:buNone/>
            </a:pPr>
            <a:r>
              <a:rPr lang="en-IN" sz="1600" b="1" dirty="0">
                <a:latin typeface="Times New Roman" panose="02020603050405020304" pitchFamily="18" charset="0"/>
                <a:cs typeface="Times New Roman" panose="02020603050405020304" pitchFamily="18" charset="0"/>
              </a:rPr>
              <a:t>What a compiler?</a:t>
            </a:r>
            <a:endParaRPr lang="en-IN" sz="1600" b="1"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US" sz="1600" dirty="0">
                <a:latin typeface="Times New Roman" panose="02020603050405020304" pitchFamily="18" charset="0"/>
                <a:cs typeface="Times New Roman" panose="02020603050405020304" pitchFamily="18" charset="0"/>
              </a:rPr>
              <a:t> "A compiler translates source code written in one programming language into another language, typically machine code, for execution by a computer.“</a:t>
            </a:r>
            <a:endParaRPr lang="en-US" sz="16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US" sz="1600" b="1" dirty="0">
                <a:latin typeface="Times New Roman" panose="02020603050405020304" pitchFamily="18" charset="0"/>
                <a:cs typeface="Times New Roman" panose="02020603050405020304" pitchFamily="18" charset="0"/>
              </a:rPr>
              <a:t>The traditional stages of compilation:</a:t>
            </a:r>
            <a:endParaRPr lang="en-IN" sz="1600" b="1"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IN" sz="1400" dirty="0">
                <a:latin typeface="Times New Roman" panose="02020603050405020304" pitchFamily="18" charset="0"/>
                <a:cs typeface="Times New Roman" panose="02020603050405020304" pitchFamily="18" charset="0"/>
              </a:rPr>
              <a:t> Lexical Analysis , Syntax Analysis , Semantic Analysis , Intermediate Code Generation ,  Code Optimization , Code Generation</a:t>
            </a:r>
            <a:endParaRPr lang="en-IN" sz="14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IN" sz="1400" dirty="0">
                <a:latin typeface="Times New Roman" panose="02020603050405020304" pitchFamily="18" charset="0"/>
                <a:cs typeface="Times New Roman" panose="02020603050405020304" pitchFamily="18" charset="0"/>
              </a:rPr>
              <a:t>  AI and machine learning are revolutionizing compiler design:    </a:t>
            </a:r>
            <a:endParaRPr lang="en-IN" sz="14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IN" sz="1400" dirty="0">
                <a:latin typeface="Times New Roman" panose="02020603050405020304" pitchFamily="18" charset="0"/>
                <a:cs typeface="Times New Roman" panose="02020603050405020304" pitchFamily="18" charset="0"/>
              </a:rPr>
              <a:t>  Lexical Analysis: Using ML models for tokenization and pattern recognition.  </a:t>
            </a:r>
            <a:endParaRPr lang="en-IN" sz="14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IN" sz="1400" dirty="0">
                <a:latin typeface="Times New Roman" panose="02020603050405020304" pitchFamily="18" charset="0"/>
                <a:cs typeface="Times New Roman" panose="02020603050405020304" pitchFamily="18" charset="0"/>
              </a:rPr>
              <a:t>  Syntax and Semantic Analysis:*AI-driven parsers and semantic validators.   </a:t>
            </a:r>
            <a:endParaRPr lang="en-IN" sz="14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IN" sz="1400" dirty="0">
                <a:latin typeface="Times New Roman" panose="02020603050405020304" pitchFamily="18" charset="0"/>
                <a:cs typeface="Times New Roman" panose="02020603050405020304" pitchFamily="18" charset="0"/>
              </a:rPr>
              <a:t>  Code Optimization: ML techniques for advanced optimizations like loop unrolling and register allocation.   </a:t>
            </a:r>
            <a:endParaRPr lang="en-IN" sz="14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935"/>
              <a:buNone/>
            </a:pPr>
            <a:r>
              <a:rPr lang="en-IN" sz="1400" dirty="0">
                <a:latin typeface="Times New Roman" panose="02020603050405020304" pitchFamily="18" charset="0"/>
                <a:cs typeface="Times New Roman" panose="02020603050405020304" pitchFamily="18" charset="0"/>
              </a:rPr>
              <a:t>  Code Generation:*Target-specific optimizations and efficient assembly code generation.</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713679" y="200723"/>
            <a:ext cx="5664820" cy="43813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PROBLEM STATEMENT:</a:t>
            </a:r>
            <a:endParaRPr lang="en-GB"/>
          </a:p>
        </p:txBody>
      </p:sp>
      <p:sp>
        <p:nvSpPr>
          <p:cNvPr id="82" name="Google Shape;82;p16"/>
          <p:cNvSpPr txBox="1">
            <a:spLocks noGrp="1"/>
          </p:cNvSpPr>
          <p:nvPr>
            <p:ph type="body" idx="1"/>
          </p:nvPr>
        </p:nvSpPr>
        <p:spPr>
          <a:xfrm>
            <a:off x="53364" y="1266799"/>
            <a:ext cx="7075982" cy="3078900"/>
          </a:xfrm>
          <a:prstGeom prst="rect">
            <a:avLst/>
          </a:prstGeom>
        </p:spPr>
        <p:txBody>
          <a:bodyPr spcFirstLastPara="1" wrap="square" lIns="91425" tIns="91425" rIns="91425" bIns="91425" anchor="t" anchorCtr="0">
            <a:normAutofit fontScale="25000" lnSpcReduction="20000"/>
          </a:bodyPr>
          <a:lstStyle/>
          <a:p>
            <a:pPr algn="just">
              <a:lnSpc>
                <a:spcPct val="150000"/>
              </a:lnSpc>
              <a:spcAft>
                <a:spcPts val="80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Address the challenges, such as the need for large datasets for training AI models and ensuring the reliability of AI-generated code.  </a:t>
            </a:r>
            <a:endParaRPr lang="en-US"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Discuss future trends like AI-driven adaptive optimization, automated parallelization, and integration with development environments.</a:t>
            </a:r>
            <a:endParaRPr lang="en-US"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 the era of machine learning and AI, compiler design faces the critical challenge of optimizing code generation and execution for diverse and highly parallel hardware architectures, such as GPUs and TPUs, while integrating advanced AI-driven optimizations. This involves developing intelligent compilers that can leverage machine learning models to predict and optimize runtime performance, automate parallelization, and adapt to the dynamic nature of AI workloads. </a:t>
            </a:r>
            <a:endParaRPr sz="2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8037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Methodology Used for Validation and Evaluation:</a:t>
            </a:r>
            <a:endParaRPr lang="en-GB"/>
          </a:p>
          <a:p>
            <a:pPr marL="0" lvl="0" indent="0" algn="l" rtl="0">
              <a:spcBef>
                <a:spcPts val="0"/>
              </a:spcBef>
              <a:spcAft>
                <a:spcPts val="0"/>
              </a:spcAft>
              <a:buNone/>
            </a:pPr>
          </a:p>
        </p:txBody>
      </p:sp>
      <p:sp>
        <p:nvSpPr>
          <p:cNvPr id="94" name="Google Shape;94;p18"/>
          <p:cNvSpPr txBox="1">
            <a:spLocks noGrp="1"/>
          </p:cNvSpPr>
          <p:nvPr>
            <p:ph type="body" idx="1"/>
          </p:nvPr>
        </p:nvSpPr>
        <p:spPr>
          <a:xfrm>
            <a:off x="447374" y="1032300"/>
            <a:ext cx="6815788" cy="3078900"/>
          </a:xfrm>
          <a:prstGeom prst="rect">
            <a:avLst/>
          </a:prstGeom>
        </p:spPr>
        <p:txBody>
          <a:bodyPr spcFirstLastPara="1" wrap="square" lIns="91425" tIns="91425" rIns="91425" bIns="91425" anchor="t" anchorCtr="0">
            <a:noAutofit/>
          </a:bodyPr>
          <a:lstStyle/>
          <a:p>
            <a:pPr marL="0" indent="0">
              <a:lnSpc>
                <a:spcPct val="95000"/>
              </a:lnSpc>
              <a:spcBef>
                <a:spcPts val="1200"/>
              </a:spcBef>
              <a:spcAft>
                <a:spcPts val="1200"/>
              </a:spcAft>
              <a:buSzPts val="275"/>
              <a:buNone/>
            </a:pPr>
            <a:r>
              <a:rPr lang="en-IN" sz="1800" b="1" dirty="0">
                <a:solidFill>
                  <a:srgbClr val="0D0D0D"/>
                </a:solidFill>
                <a:effectLst/>
                <a:highlight>
                  <a:srgbClr val="FFFFFF"/>
                </a:highlight>
                <a:latin typeface="Times New Roman" panose="02020603050405020304" pitchFamily="18" charset="0"/>
                <a:ea typeface="Times New Roman" panose="02020603050405020304" pitchFamily="18" charset="0"/>
              </a:rPr>
              <a:t>- </a:t>
            </a: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rPr>
              <a:t>Gather a comprehensive set of source code snippets from various programming languages, representing different constructs, language features, and coding styles. This ensures robust coverage of lexical analysis scenarios.</a:t>
            </a:r>
            <a:endParaRPr lang="en-IN" sz="1800" dirty="0">
              <a:effectLst/>
              <a:highlight>
                <a:srgbClr val="FFFFFF"/>
              </a:highlight>
              <a:latin typeface="Times New Roman" panose="02020603050405020304" pitchFamily="18" charset="0"/>
              <a:ea typeface="Times New Roman" panose="02020603050405020304" pitchFamily="18" charset="0"/>
            </a:endParaRPr>
          </a:p>
          <a:p>
            <a:pPr marL="0" indent="0">
              <a:lnSpc>
                <a:spcPct val="95000"/>
              </a:lnSpc>
              <a:spcBef>
                <a:spcPts val="1200"/>
              </a:spcBef>
              <a:spcAft>
                <a:spcPts val="1200"/>
              </a:spcAft>
              <a:buSzPts val="275"/>
              <a:buNone/>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rPr>
              <a:t>- Utilize machine learning models to automatically classify and tag code snippets based on features like complexity, style, and construct types.</a:t>
            </a:r>
            <a:endParaRPr lang="en-IN" sz="1800" dirty="0">
              <a:effectLst/>
              <a:highlight>
                <a:srgbClr val="FFFFFF"/>
              </a:highlight>
              <a:latin typeface="Times New Roman" panose="02020603050405020304" pitchFamily="18" charset="0"/>
              <a:ea typeface="Times New Roman" panose="02020603050405020304" pitchFamily="18" charset="0"/>
            </a:endParaRPr>
          </a:p>
          <a:p>
            <a:pPr marL="0" indent="0">
              <a:lnSpc>
                <a:spcPct val="95000"/>
              </a:lnSpc>
              <a:spcBef>
                <a:spcPts val="1200"/>
              </a:spcBef>
              <a:spcAft>
                <a:spcPts val="1200"/>
              </a:spcAft>
              <a:buSzPts val="275"/>
              <a:buNone/>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rPr>
              <a:t>- Implement a tokenization process leveraging predefined regular expressions to parse each source code snippet and tokenize it into individual tokens.</a:t>
            </a:r>
            <a:endParaRPr lang="en-IN" sz="1800" dirty="0">
              <a:effectLst/>
              <a:highlight>
                <a:srgbClr val="FFFFFF"/>
              </a:highlight>
              <a:latin typeface="Times New Roman" panose="02020603050405020304" pitchFamily="18" charset="0"/>
              <a:ea typeface="Times New Roman" panose="02020603050405020304" pitchFamily="18" charset="0"/>
            </a:endParaRPr>
          </a:p>
          <a:p>
            <a:pPr marL="0" indent="0">
              <a:lnSpc>
                <a:spcPct val="95000"/>
              </a:lnSpc>
              <a:spcBef>
                <a:spcPts val="1200"/>
              </a:spcBef>
              <a:spcAft>
                <a:spcPts val="1200"/>
              </a:spcAft>
              <a:buSzPts val="275"/>
              <a:buNone/>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rPr>
              <a:t>-</a:t>
            </a:r>
            <a:endParaRPr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8771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Methodology Used for Validation and Evaluation:</a:t>
            </a:r>
            <a:endParaRPr lang="en-GB"/>
          </a:p>
          <a:p>
            <a:pPr marL="0" lvl="0" indent="0" algn="l" rtl="0">
              <a:spcBef>
                <a:spcPts val="0"/>
              </a:spcBef>
              <a:spcAft>
                <a:spcPts val="0"/>
              </a:spcAft>
              <a:buNone/>
            </a:pPr>
          </a:p>
        </p:txBody>
      </p:sp>
      <p:sp>
        <p:nvSpPr>
          <p:cNvPr id="100" name="Google Shape;100;p19"/>
          <p:cNvSpPr txBox="1">
            <a:spLocks noGrp="1"/>
          </p:cNvSpPr>
          <p:nvPr>
            <p:ph type="body" idx="1"/>
          </p:nvPr>
        </p:nvSpPr>
        <p:spPr>
          <a:xfrm>
            <a:off x="387900" y="1220175"/>
            <a:ext cx="7083417" cy="3078900"/>
          </a:xfrm>
          <a:prstGeom prst="rect">
            <a:avLst/>
          </a:prstGeom>
        </p:spPr>
        <p:txBody>
          <a:bodyPr spcFirstLastPara="1" wrap="square" lIns="91425" tIns="91425" rIns="91425" bIns="91425" anchor="t" anchorCtr="0">
            <a:noAutofit/>
          </a:bodyPr>
          <a:lstStyle/>
          <a:p>
            <a:pPr marL="0" indent="0">
              <a:buNone/>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rPr>
              <a:t>-</a:t>
            </a: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Integrate machine learning models trained on annotated code datasets to enhance the accuracy and efficiency of tokenization. These models can learn to recognize complex patterns and contexts that traditional regular expressions may miss.</a:t>
            </a:r>
            <a:endParaRPr lang="en-IN" sz="1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Use machine learning models to continuously improve the evaluation algorithm. These models can identify misclassifications and adjust the tokenization rules dynamically based on feedback and new data.</a:t>
            </a:r>
            <a:endParaRPr lang="en-IN" sz="1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buNone/>
            </a:pPr>
            <a:r>
              <a:rPr lang="en-IN" sz="1800" dirty="0">
                <a:solidFill>
                  <a:srgbClr val="0D0D0D"/>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Define performance metrics to assess the efficiency and effectiveness of the lexical analysis process, including tokenization speed, memory usage, and tokenization accuracy.</a:t>
            </a:r>
            <a:endParaRPr lang="en-IN" sz="1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Results of Validation and Evaluation:</a:t>
            </a:r>
            <a:endParaRPr lang="en-GB"/>
          </a:p>
        </p:txBody>
      </p:sp>
      <p:sp>
        <p:nvSpPr>
          <p:cNvPr id="112" name="Google Shape;112;p21"/>
          <p:cNvSpPr txBox="1">
            <a:spLocks noGrp="1"/>
          </p:cNvSpPr>
          <p:nvPr>
            <p:ph type="body" idx="1"/>
          </p:nvPr>
        </p:nvSpPr>
        <p:spPr>
          <a:xfrm>
            <a:off x="447374" y="1214760"/>
            <a:ext cx="6971905" cy="30789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US" sz="1895" b="1" dirty="0">
                <a:latin typeface="Times New Roman" panose="02020603050405020304" pitchFamily="18" charset="0"/>
                <a:cs typeface="Times New Roman" panose="02020603050405020304" pitchFamily="18" charset="0"/>
              </a:rPr>
              <a:t>Benefits and Impact of AI/ML in Compiler Design:</a:t>
            </a:r>
            <a:endParaRPr lang="en-US" sz="1895" b="1"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r>
              <a:rPr lang="en-US" sz="1895" dirty="0">
                <a:latin typeface="Times New Roman" panose="02020603050405020304" pitchFamily="18" charset="0"/>
                <a:cs typeface="Times New Roman" panose="02020603050405020304" pitchFamily="18" charset="0"/>
              </a:rPr>
              <a:t>Improved performance and efficiency of compiled code.   </a:t>
            </a:r>
            <a:endParaRPr lang="en-US" sz="1895"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r>
              <a:rPr lang="en-US" sz="1895" dirty="0">
                <a:latin typeface="Times New Roman" panose="02020603050405020304" pitchFamily="18" charset="0"/>
                <a:cs typeface="Times New Roman" panose="02020603050405020304" pitchFamily="18" charset="0"/>
              </a:rPr>
              <a:t>Automatic bug detection and </a:t>
            </a:r>
            <a:r>
              <a:rPr lang="en-US" sz="1800" dirty="0">
                <a:latin typeface="Times New Roman" panose="02020603050405020304" pitchFamily="18" charset="0"/>
                <a:cs typeface="Times New Roman" panose="02020603050405020304" pitchFamily="18" charset="0"/>
              </a:rPr>
              <a:t>correction</a:t>
            </a:r>
            <a:r>
              <a:rPr lang="en-US" sz="1895" dirty="0">
                <a:latin typeface="Times New Roman" panose="02020603050405020304" pitchFamily="18" charset="0"/>
                <a:cs typeface="Times New Roman" panose="02020603050405020304" pitchFamily="18" charset="0"/>
              </a:rPr>
              <a:t>.    </a:t>
            </a:r>
            <a:endParaRPr lang="en-US" sz="1895"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r>
              <a:rPr lang="en-US" sz="1895" dirty="0">
                <a:latin typeface="Times New Roman" panose="02020603050405020304" pitchFamily="18" charset="0"/>
                <a:cs typeface="Times New Roman" panose="02020603050405020304" pitchFamily="18" charset="0"/>
              </a:rPr>
              <a:t>Adaptability to new architectures and languages.     </a:t>
            </a:r>
            <a:endParaRPr lang="en-US" sz="1895"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r>
              <a:rPr lang="en-US" sz="1895" dirty="0">
                <a:latin typeface="Times New Roman" panose="02020603050405020304" pitchFamily="18" charset="0"/>
                <a:cs typeface="Times New Roman" panose="02020603050405020304" pitchFamily="18" charset="0"/>
              </a:rPr>
              <a:t>Enhanced developer productivity and faster iteration cycles.</a:t>
            </a:r>
            <a:endParaRPr lang="en-US" sz="1895"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endParaRPr lang="en-US" sz="1895"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r>
              <a:rPr lang="en-US" sz="1895" dirty="0">
                <a:latin typeface="Times New Roman" panose="02020603050405020304" pitchFamily="18" charset="0"/>
                <a:cs typeface="Times New Roman" panose="02020603050405020304" pitchFamily="18" charset="0"/>
              </a:rPr>
              <a:t>Real-world applications where AI-enhanced compilers have made significant impacts (e.g., optimizing neural network inference, accelerating scientific computing, etc.).</a:t>
            </a:r>
            <a:endParaRPr lang="en-US" sz="1895" dirty="0">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852"/>
              <a:buNone/>
            </a:pPr>
            <a:endParaRPr sz="1895" dirty="0">
              <a:latin typeface="Times New Roman" panose="02020603050405020304" pitchFamily="18" charset="0"/>
              <a:cs typeface="Times New Roman" panose="02020603050405020304" pitchFamily="18" charset="0"/>
            </a:endParaRPr>
          </a:p>
          <a:p>
            <a:pPr marL="0" lvl="0" indent="0" algn="l" rtl="0">
              <a:lnSpc>
                <a:spcPct val="105000"/>
              </a:lnSpc>
              <a:spcBef>
                <a:spcPts val="1200"/>
              </a:spcBef>
              <a:spcAft>
                <a:spcPts val="0"/>
              </a:spcAft>
              <a:buSzPts val="852"/>
              <a:buNone/>
            </a:pPr>
            <a:endParaRPr sz="1895" dirty="0"/>
          </a:p>
          <a:p>
            <a:pPr marL="0" lvl="0" indent="0" algn="l" rtl="0">
              <a:lnSpc>
                <a:spcPct val="105000"/>
              </a:lnSpc>
              <a:spcBef>
                <a:spcPts val="1200"/>
              </a:spcBef>
              <a:spcAft>
                <a:spcPts val="1200"/>
              </a:spcAft>
              <a:buSzPts val="852"/>
              <a:buNone/>
            </a:pPr>
            <a:endParaRPr sz="1885"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4795</Words>
  <Application>WPS Presentation</Application>
  <PresentationFormat>On-screen Show (16:9)</PresentationFormat>
  <Paragraphs>74</Paragraphs>
  <Slides>10</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Wingdings 3</vt:lpstr>
      <vt:lpstr>Arial</vt:lpstr>
      <vt:lpstr>Times New Roman</vt:lpstr>
      <vt:lpstr>Calibri</vt:lpstr>
      <vt:lpstr>Trebuchet MS</vt:lpstr>
      <vt:lpstr>Microsoft YaHei</vt:lpstr>
      <vt:lpstr>Arial Unicode MS</vt:lpstr>
      <vt:lpstr>Facet</vt:lpstr>
      <vt:lpstr>CSA1470 – Compiler design for STD</vt:lpstr>
      <vt:lpstr>COMPILER DESIGN IN THE ERA OF MACHINE LEARNING AND AI</vt:lpstr>
      <vt:lpstr>ABSTRACT:</vt:lpstr>
      <vt:lpstr>INTRODUCTION:</vt:lpstr>
      <vt:lpstr>PowerPoint 演示文稿</vt:lpstr>
      <vt:lpstr>PROBLEM STATEMENT:</vt:lpstr>
      <vt:lpstr>Methodology Used for Validation and Evaluation:</vt:lpstr>
      <vt:lpstr>Methodology Used for Validation and Evaluation:</vt:lpstr>
      <vt:lpstr>Results of Validation and Evaluation: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CSA1453 – Compiler design for regular languages</dc:title>
  <dc:creator>Nithya m</dc:creator>
  <cp:lastModifiedBy>Gnapika Kuruba</cp:lastModifiedBy>
  <cp:revision>5</cp:revision>
  <dcterms:created xsi:type="dcterms:W3CDTF">2024-06-26T03:08:02Z</dcterms:created>
  <dcterms:modified xsi:type="dcterms:W3CDTF">2024-06-26T04:09:26Z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2C41B48DDE274259974B65950D2FC121_12</vt:lpwstr>
  </property>
  <property fmtid="{D5CDD505-2E9C-101B-9397-08002B2CF9AE}" pid="3" name="KSOProductBuildVer">
    <vt:lpwstr>1033-12.2.0.17119</vt:lpwstr>
  </property>
</Properties>
</file>