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264" r:id="rId5"/>
    <p:sldId id="266" r:id="rId6"/>
    <p:sldId id="275" r:id="rId7"/>
    <p:sldId id="276" r:id="rId8"/>
    <p:sldId id="277" r:id="rId9"/>
    <p:sldId id="262" r:id="rId10"/>
    <p:sldId id="278" r:id="rId11"/>
    <p:sldId id="263" r:id="rId12"/>
    <p:sldId id="265" r:id="rId13"/>
    <p:sldId id="279" r:id="rId14"/>
    <p:sldId id="268" r:id="rId15"/>
    <p:sldId id="270" r:id="rId16"/>
    <p:sldId id="269" r:id="rId17"/>
    <p:sldId id="271" r:id="rId18"/>
    <p:sldId id="274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5230"/>
    <a:srgbClr val="C01A1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o\Documents\Licenta2017\Grafic_tim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o\Documents\Licenta2017\Grafic_solutie_determina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ro-RO"/>
              <a:t>Comparație în</a:t>
            </a:r>
            <a:r>
              <a:rPr lang="ro-RO" baseline="0"/>
              <a:t> funcție de timpul de rulare</a:t>
            </a:r>
            <a:endParaRPr lang="en-US"/>
          </a:p>
        </c:rich>
      </c:tx>
      <c:layout/>
      <c:overlay val="1"/>
    </c:title>
    <c:view3D>
      <c:rAngAx val="1"/>
    </c:view3D>
    <c:plotArea>
      <c:layout>
        <c:manualLayout>
          <c:layoutTarget val="inner"/>
          <c:xMode val="edge"/>
          <c:yMode val="edge"/>
          <c:x val="0.10977324006748004"/>
          <c:y val="0.17187159297395482"/>
          <c:w val="0.82894030064423763"/>
          <c:h val="0.64411494717006523"/>
        </c:manualLayout>
      </c:layout>
      <c:bar3DChart>
        <c:barDir val="col"/>
        <c:grouping val="stacked"/>
        <c:ser>
          <c:idx val="0"/>
          <c:order val="0"/>
          <c:dPt>
            <c:idx val="0"/>
            <c:spPr>
              <a:solidFill>
                <a:schemeClr val="tx2"/>
              </a:solidFill>
            </c:spPr>
          </c:dPt>
          <c:dPt>
            <c:idx val="1"/>
            <c:spPr>
              <a:solidFill>
                <a:srgbClr val="C01A1A"/>
              </a:solidFill>
            </c:spPr>
          </c:dPt>
          <c:dPt>
            <c:idx val="2"/>
            <c:spPr>
              <a:solidFill>
                <a:srgbClr val="7030A0"/>
              </a:solidFill>
            </c:spPr>
          </c:dPt>
          <c:dPt>
            <c:idx val="3"/>
            <c:spPr>
              <a:solidFill>
                <a:srgbClr val="805230"/>
              </a:solidFill>
            </c:spPr>
          </c:dPt>
          <c:val>
            <c:numRef>
              <c:f>Sheet1!$A$16:$D$16</c:f>
              <c:numCache>
                <c:formatCode>General</c:formatCode>
                <c:ptCount val="4"/>
                <c:pt idx="0">
                  <c:v>48.779642857142854</c:v>
                </c:pt>
                <c:pt idx="1">
                  <c:v>40.797857142857161</c:v>
                </c:pt>
                <c:pt idx="2">
                  <c:v>16.31842142857143</c:v>
                </c:pt>
                <c:pt idx="3">
                  <c:v>20.972499999999968</c:v>
                </c:pt>
              </c:numCache>
            </c:numRef>
          </c:val>
        </c:ser>
        <c:shape val="cylinder"/>
        <c:axId val="90129536"/>
        <c:axId val="90131456"/>
        <c:axId val="0"/>
      </c:bar3DChart>
      <c:catAx>
        <c:axId val="90129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o-RO"/>
                  <a:t>Tipuri de implementări</a:t>
                </a:r>
                <a:endParaRPr lang="en-US"/>
              </a:p>
            </c:rich>
          </c:tx>
          <c:layout/>
        </c:title>
        <c:tickLblPos val="nextTo"/>
        <c:crossAx val="90131456"/>
        <c:crosses val="autoZero"/>
        <c:auto val="1"/>
        <c:lblAlgn val="ctr"/>
        <c:lblOffset val="100"/>
      </c:catAx>
      <c:valAx>
        <c:axId val="90131456"/>
        <c:scaling>
          <c:orientation val="minMax"/>
          <c:min val="1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Timp</a:t>
                </a:r>
                <a:r>
                  <a:rPr lang="ro-RO"/>
                  <a:t>ul</a:t>
                </a:r>
                <a:r>
                  <a:rPr lang="en-US" baseline="0"/>
                  <a:t> de rulare</a:t>
                </a:r>
                <a:r>
                  <a:rPr lang="ro-RO" baseline="0"/>
                  <a:t> în secunde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90129536"/>
        <c:crosses val="autoZero"/>
        <c:crossBetween val="between"/>
        <c:majorUnit val="3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ro-RO"/>
              <a:t>Comparație</a:t>
            </a:r>
            <a:r>
              <a:rPr lang="ro-RO" baseline="0"/>
              <a:t> după calitatea soluției</a:t>
            </a:r>
            <a:endParaRPr lang="en-US"/>
          </a:p>
        </c:rich>
      </c:tx>
      <c:layout>
        <c:manualLayout>
          <c:xMode val="edge"/>
          <c:yMode val="edge"/>
          <c:x val="0.24194349825782849"/>
          <c:y val="2.3522482492420015E-2"/>
        </c:manualLayout>
      </c:layout>
      <c:overlay val="1"/>
    </c:title>
    <c:view3D>
      <c:rAngAx val="1"/>
    </c:view3D>
    <c:plotArea>
      <c:layout>
        <c:manualLayout>
          <c:layoutTarget val="inner"/>
          <c:xMode val="edge"/>
          <c:yMode val="edge"/>
          <c:x val="0.16568978173502971"/>
          <c:y val="0.15631802947708495"/>
          <c:w val="0.83431021826497065"/>
          <c:h val="0.6594617488008786"/>
        </c:manualLayout>
      </c:layout>
      <c:bar3DChart>
        <c:barDir val="col"/>
        <c:grouping val="stacked"/>
        <c:ser>
          <c:idx val="0"/>
          <c:order val="0"/>
          <c:spPr>
            <a:ln>
              <a:solidFill>
                <a:schemeClr val="tx2"/>
              </a:solidFill>
            </a:ln>
          </c:spPr>
          <c:dPt>
            <c:idx val="0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tx2"/>
                </a:solidFill>
              </a:ln>
            </c:spPr>
          </c:dPt>
          <c:dPt>
            <c:idx val="1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dPt>
          <c:dPt>
            <c:idx val="2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dPt>
          <c:dPt>
            <c:idx val="3"/>
            <c:spPr>
              <a:solidFill>
                <a:srgbClr val="805230"/>
              </a:solidFill>
              <a:ln>
                <a:solidFill>
                  <a:srgbClr val="805230"/>
                </a:solidFill>
              </a:ln>
            </c:spPr>
          </c:dPt>
          <c:val>
            <c:numRef>
              <c:f>Sheet1!$A$15:$D$15</c:f>
              <c:numCache>
                <c:formatCode>General</c:formatCode>
                <c:ptCount val="4"/>
                <c:pt idx="0">
                  <c:v>2033.5100000000002</c:v>
                </c:pt>
                <c:pt idx="1">
                  <c:v>1524.8692857142855</c:v>
                </c:pt>
                <c:pt idx="2">
                  <c:v>1533.6321428571398</c:v>
                </c:pt>
                <c:pt idx="3">
                  <c:v>1541.8992857142857</c:v>
                </c:pt>
              </c:numCache>
            </c:numRef>
          </c:val>
        </c:ser>
        <c:shape val="cylinder"/>
        <c:axId val="66917120"/>
        <c:axId val="66919040"/>
        <c:axId val="0"/>
      </c:bar3DChart>
      <c:catAx>
        <c:axId val="66917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Tipuri de implement</a:t>
                </a:r>
                <a:r>
                  <a:rPr lang="ro-RO"/>
                  <a:t>ări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925444244612309"/>
              <c:y val="0.93633278941451248"/>
            </c:manualLayout>
          </c:layout>
        </c:title>
        <c:tickLblPos val="nextTo"/>
        <c:crossAx val="66919040"/>
        <c:crosses val="autoZero"/>
        <c:auto val="1"/>
        <c:lblAlgn val="ctr"/>
        <c:lblOffset val="100"/>
      </c:catAx>
      <c:valAx>
        <c:axId val="66919040"/>
        <c:scaling>
          <c:orientation val="minMax"/>
          <c:min val="135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Media dimensiune traeu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66917120"/>
        <c:crosses val="autoZero"/>
        <c:crossBetween val="between"/>
        <c:majorUnit val="70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6829-317A-42F2-AC81-0617D628A99E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7790-23FD-4284-A622-66C897780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C935-5428-4979-BBD9-F9D1DD8C80D0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12BD-0B00-426E-9EEA-96585FF8D59E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5D-BAE0-4D39-A7FB-69076E92ED9D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3AF8-945E-475A-BB70-AA9F40FC19AF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3A3-9181-4AF2-8D58-A4A1D71E635A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9AA4-A36E-4228-9586-0B7C337E4216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CCC-145D-432F-BFE5-543567A730AC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35E0-AC22-4DD5-A786-CBF48FFC702F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AEFB-E5E1-4D10-BC9E-BC19425D1D25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93B434-1C28-436D-98D0-18D964556914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72C5-3CFA-4927-8512-3E5F2536E263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D41E47-DD1A-4536-9A2F-A7054677C47B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10" Type="http://schemas.openxmlformats.org/officeDocument/2006/relationships/image" Target="../media/image23.jpeg"/><Relationship Id="rId4" Type="http://schemas.openxmlformats.org/officeDocument/2006/relationships/image" Target="../media/image37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Optimizarea</a:t>
            </a:r>
            <a:r>
              <a:rPr lang="en-US" sz="4000" dirty="0" smtClean="0"/>
              <a:t> </a:t>
            </a:r>
            <a:r>
              <a:rPr lang="en-US" sz="4000" dirty="0" err="1" smtClean="0"/>
              <a:t>problemelor</a:t>
            </a:r>
            <a:r>
              <a:rPr lang="en-US" sz="4000" dirty="0" smtClean="0"/>
              <a:t> </a:t>
            </a:r>
            <a:r>
              <a:rPr lang="en-US" sz="4000" dirty="0" err="1" smtClean="0"/>
              <a:t>dificile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Student: gheorghiță tonel nastacă</a:t>
            </a:r>
          </a:p>
          <a:p>
            <a:r>
              <a:rPr lang="ro-RO" dirty="0" smtClean="0"/>
              <a:t>Coordonator: Lector dr. Cristian vidrașcu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ro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26" y="1"/>
            <a:ext cx="1265574" cy="146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AGA + Procesare pe nuclee - rezultat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person-symbol-run-time-race-against-clock-174199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92" y="2397558"/>
            <a:ext cx="3831917" cy="2951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3417" y="2103118"/>
            <a:ext cx="4741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 </a:t>
            </a:r>
            <a:r>
              <a:rPr 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secunde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31" y="3507537"/>
            <a:ext cx="693134" cy="643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6217" y="4127862"/>
            <a:ext cx="546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>
                <a:solidFill>
                  <a:srgbClr val="C00000"/>
                </a:solidFill>
              </a:rPr>
              <a:t>Soluție mai performantă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7578" y="5486399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 smtClean="0">
                <a:solidFill>
                  <a:srgbClr val="FF0000"/>
                </a:solidFill>
              </a:rPr>
              <a:t>Performanță mai mare pe un procesor cu mai multe nuclee!!!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5" name="Picture 14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813" y="4861718"/>
            <a:ext cx="693134" cy="643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6388"/>
            <a:ext cx="3971109" cy="1293223"/>
          </a:xfrm>
        </p:spPr>
        <p:txBody>
          <a:bodyPr>
            <a:normAutofit/>
          </a:bodyPr>
          <a:lstStyle/>
          <a:p>
            <a:pPr algn="ctr"/>
            <a:r>
              <a:rPr lang="ro-RO" sz="2800" dirty="0" smtClean="0"/>
              <a:t>Procesarea pe un cluster de calculatoare</a:t>
            </a:r>
            <a:br>
              <a:rPr lang="ro-RO" sz="2800" dirty="0" smtClean="0"/>
            </a:br>
            <a:r>
              <a:rPr lang="ro-RO" sz="2800" dirty="0" smtClean="0"/>
              <a:t>Optimizare IV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572" y="2403566"/>
            <a:ext cx="3370217" cy="3562004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sz="1800" dirty="0" smtClean="0"/>
              <a:t>Populația se împarte la numărul de calculatoare din cluster. </a:t>
            </a:r>
            <a:endParaRPr lang="en-US" sz="1800" dirty="0" smtClean="0"/>
          </a:p>
          <a:p>
            <a:pPr algn="just"/>
            <a:endParaRPr lang="ro-RO" dirty="0" smtClean="0"/>
          </a:p>
          <a:p>
            <a:pPr algn="just"/>
            <a:r>
              <a:rPr lang="ro-RO" sz="1800" dirty="0" smtClean="0"/>
              <a:t>Legătura dintre interfață și server este securizată prin intermediul protocolului de securitate SSL(Secure Socket Layers</a:t>
            </a:r>
            <a:r>
              <a:rPr lang="ro-RO" sz="1800" dirty="0" smtClean="0"/>
              <a:t>)</a:t>
            </a:r>
            <a:endParaRPr lang="en-US" sz="1800" dirty="0" smtClean="0"/>
          </a:p>
          <a:p>
            <a:pPr algn="just"/>
            <a:endParaRPr lang="ro-RO" sz="1800" dirty="0" smtClean="0"/>
          </a:p>
          <a:p>
            <a:pPr algn="just"/>
            <a:r>
              <a:rPr lang="ro-RO" sz="1800" dirty="0" smtClean="0"/>
              <a:t>Un individ poate să migreze la un monet dat de pe un calculator pe altul. Se observă că legăturile din cluster formează un graf complet</a:t>
            </a: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303521" y="251551"/>
            <a:ext cx="5734594" cy="6266815"/>
            <a:chOff x="2541" y="4900"/>
            <a:chExt cx="6825" cy="7565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2541" y="4900"/>
              <a:ext cx="6825" cy="7565"/>
            </a:xfrm>
            <a:prstGeom prst="rect">
              <a:avLst/>
            </a:prstGeom>
            <a:solidFill>
              <a:srgbClr val="A5A5A5"/>
            </a:solidFill>
            <a:ln w="38100">
              <a:solidFill>
                <a:srgbClr val="A5A5A5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2695" y="5130"/>
              <a:ext cx="6444" cy="6946"/>
              <a:chOff x="3117" y="5130"/>
              <a:chExt cx="6444" cy="6946"/>
            </a:xfrm>
          </p:grpSpPr>
          <p:grpSp>
            <p:nvGrpSpPr>
              <p:cNvPr id="2053" name="Group 5"/>
              <p:cNvGrpSpPr>
                <a:grpSpLocks/>
              </p:cNvGrpSpPr>
              <p:nvPr/>
            </p:nvGrpSpPr>
            <p:grpSpPr bwMode="auto">
              <a:xfrm>
                <a:off x="3321" y="5130"/>
                <a:ext cx="6115" cy="3910"/>
                <a:chOff x="2880" y="6720"/>
                <a:chExt cx="6115" cy="3910"/>
              </a:xfrm>
            </p:grpSpPr>
            <p:sp>
              <p:nvSpPr>
                <p:cNvPr id="2054" name="Rectangle 6"/>
                <p:cNvSpPr>
                  <a:spLocks noChangeArrowheads="1"/>
                </p:cNvSpPr>
                <p:nvPr/>
              </p:nvSpPr>
              <p:spPr bwMode="auto">
                <a:xfrm>
                  <a:off x="2880" y="6720"/>
                  <a:ext cx="6115" cy="3910"/>
                </a:xfrm>
                <a:prstGeom prst="rect">
                  <a:avLst/>
                </a:prstGeom>
                <a:solidFill>
                  <a:srgbClr val="9BBB59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5" name="Rectangle 7"/>
                <p:cNvSpPr>
                  <a:spLocks noChangeArrowheads="1"/>
                </p:cNvSpPr>
                <p:nvPr/>
              </p:nvSpPr>
              <p:spPr bwMode="auto">
                <a:xfrm>
                  <a:off x="4319" y="6885"/>
                  <a:ext cx="3051" cy="438"/>
                </a:xfrm>
                <a:prstGeom prst="rect">
                  <a:avLst/>
                </a:prstGeom>
                <a:solidFill>
                  <a:srgbClr val="F79646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Cluster de Calculatoare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6" name="AutoShape 8"/>
                <p:cNvSpPr>
                  <a:spLocks noChangeArrowheads="1"/>
                </p:cNvSpPr>
                <p:nvPr/>
              </p:nvSpPr>
              <p:spPr bwMode="auto">
                <a:xfrm>
                  <a:off x="3036" y="8060"/>
                  <a:ext cx="1033" cy="4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 PC 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7" name="AutoShape 9"/>
                <p:cNvSpPr>
                  <a:spLocks noChangeArrowheads="1"/>
                </p:cNvSpPr>
                <p:nvPr/>
              </p:nvSpPr>
              <p:spPr bwMode="auto">
                <a:xfrm>
                  <a:off x="5467" y="7575"/>
                  <a:ext cx="1033" cy="48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PC II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8" name="AutoShape 10"/>
                <p:cNvSpPr>
                  <a:spLocks noChangeArrowheads="1"/>
                </p:cNvSpPr>
                <p:nvPr/>
              </p:nvSpPr>
              <p:spPr bwMode="auto">
                <a:xfrm>
                  <a:off x="7637" y="8060"/>
                  <a:ext cx="1033" cy="46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PC III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9" name="AutoShape 11"/>
                <p:cNvSpPr>
                  <a:spLocks noChangeArrowheads="1"/>
                </p:cNvSpPr>
                <p:nvPr/>
              </p:nvSpPr>
              <p:spPr bwMode="auto">
                <a:xfrm>
                  <a:off x="4319" y="9810"/>
                  <a:ext cx="1033" cy="4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PC IV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0" name="AutoShape 12"/>
                <p:cNvSpPr>
                  <a:spLocks noChangeArrowheads="1"/>
                </p:cNvSpPr>
                <p:nvPr/>
              </p:nvSpPr>
              <p:spPr bwMode="auto">
                <a:xfrm>
                  <a:off x="6500" y="9810"/>
                  <a:ext cx="1033" cy="4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F81B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 PC V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61" name="AutoShape 1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069" y="7775"/>
                  <a:ext cx="1398" cy="532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2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4069" y="8307"/>
                  <a:ext cx="3568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069" y="8307"/>
                  <a:ext cx="2958" cy="1503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4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4069" y="8307"/>
                  <a:ext cx="720" cy="1503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5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6500" y="7775"/>
                  <a:ext cx="1137" cy="532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6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6500" y="7775"/>
                  <a:ext cx="527" cy="2035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7" name="AutoShape 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89" y="7775"/>
                  <a:ext cx="678" cy="2035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8" name="AutoShape 20"/>
                <p:cNvCxnSpPr>
                  <a:cxnSpLocks noChangeShapeType="1"/>
                </p:cNvCxnSpPr>
                <p:nvPr/>
              </p:nvCxnSpPr>
              <p:spPr bwMode="auto">
                <a:xfrm flipH="1">
                  <a:off x="7027" y="8229"/>
                  <a:ext cx="610" cy="1581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69" name="AutoShape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89" y="8229"/>
                  <a:ext cx="2848" cy="1581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2070" name="AutoShape 22"/>
                <p:cNvCxnSpPr>
                  <a:cxnSpLocks noChangeShapeType="1"/>
                </p:cNvCxnSpPr>
                <p:nvPr/>
              </p:nvCxnSpPr>
              <p:spPr bwMode="auto">
                <a:xfrm flipH="1">
                  <a:off x="5352" y="10065"/>
                  <a:ext cx="1148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C0504D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2071" name="Group 23"/>
              <p:cNvGrpSpPr>
                <a:grpSpLocks/>
              </p:cNvGrpSpPr>
              <p:nvPr/>
            </p:nvGrpSpPr>
            <p:grpSpPr bwMode="auto">
              <a:xfrm>
                <a:off x="7316" y="9496"/>
                <a:ext cx="2245" cy="2580"/>
                <a:chOff x="7370" y="10618"/>
                <a:chExt cx="2245" cy="2580"/>
              </a:xfrm>
            </p:grpSpPr>
            <p:sp>
              <p:nvSpPr>
                <p:cNvPr id="2072" name="Rectangle 24"/>
                <p:cNvSpPr>
                  <a:spLocks noChangeArrowheads="1"/>
                </p:cNvSpPr>
                <p:nvPr/>
              </p:nvSpPr>
              <p:spPr bwMode="auto">
                <a:xfrm>
                  <a:off x="7370" y="10618"/>
                  <a:ext cx="2245" cy="2580"/>
                </a:xfrm>
                <a:prstGeom prst="rect">
                  <a:avLst/>
                </a:prstGeom>
                <a:solidFill>
                  <a:srgbClr val="8064A2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3F3151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3" name="Rectangle 25"/>
                <p:cNvSpPr>
                  <a:spLocks noChangeArrowheads="1"/>
                </p:cNvSpPr>
                <p:nvPr/>
              </p:nvSpPr>
              <p:spPr bwMode="auto">
                <a:xfrm>
                  <a:off x="7533" y="10799"/>
                  <a:ext cx="1957" cy="421"/>
                </a:xfrm>
                <a:prstGeom prst="rect">
                  <a:avLst/>
                </a:prstGeom>
                <a:solidFill>
                  <a:srgbClr val="F79646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  Interfață Client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7533" y="11430"/>
                  <a:ext cx="1957" cy="1305"/>
                </a:xfrm>
                <a:prstGeom prst="rect">
                  <a:avLst/>
                </a:prstGeom>
                <a:solidFill>
                  <a:srgbClr val="9BBB59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457200" marR="0" lvl="1" indent="0" defTabSz="914400" rtl="0" eaLnBrk="1" fontAlgn="base" latinLnBrk="0" hangingPunct="1">
                    <a:lnSpc>
                      <a:spcPct val="100000"/>
                    </a:lnSpc>
                    <a:spcBef>
                      <a:spcPts val="800"/>
                    </a:spcBef>
                    <a:spcAft>
                      <a:spcPts val="800"/>
                    </a:spcAft>
                    <a:buClrTx/>
                    <a:buSzTx/>
                    <a:buFont typeface="Symbol" pitchFamily="18" charset="2"/>
                    <a:buChar char="·"/>
                    <a:tabLst/>
                  </a:pPr>
                  <a:r>
                    <a:rPr kumimoji="0" lang="ro-RO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Conectare</a:t>
                  </a: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defTabSz="914400" rtl="0" eaLnBrk="1" fontAlgn="base" latinLnBrk="0" hangingPunct="1">
                    <a:lnSpc>
                      <a:spcPct val="100000"/>
                    </a:lnSpc>
                    <a:spcBef>
                      <a:spcPts val="800"/>
                    </a:spcBef>
                    <a:spcAft>
                      <a:spcPts val="800"/>
                    </a:spcAft>
                    <a:buClrTx/>
                    <a:buSzTx/>
                    <a:buFont typeface="Symbol" pitchFamily="18" charset="2"/>
                    <a:buChar char="·"/>
                    <a:tabLst/>
                  </a:pPr>
                  <a:r>
                    <a:rPr kumimoji="0" lang="ro-RO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Setare parametrii</a:t>
                  </a:r>
                  <a:endPara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800"/>
                    </a:spcBef>
                    <a:spcAft>
                      <a:spcPts val="800"/>
                    </a:spcAft>
                    <a:buClrTx/>
                    <a:buSzTx/>
                    <a:buFont typeface="Symbol" pitchFamily="18" charset="2"/>
                    <a:buChar char="·"/>
                    <a:tabLst/>
                  </a:pPr>
                  <a:r>
                    <a:rPr kumimoji="0" lang="ro-RO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Executare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75" name="Group 27"/>
              <p:cNvGrpSpPr>
                <a:grpSpLocks/>
              </p:cNvGrpSpPr>
              <p:nvPr/>
            </p:nvGrpSpPr>
            <p:grpSpPr bwMode="auto">
              <a:xfrm>
                <a:off x="3117" y="9496"/>
                <a:ext cx="3686" cy="2580"/>
                <a:chOff x="3124" y="10618"/>
                <a:chExt cx="3686" cy="2580"/>
              </a:xfrm>
            </p:grpSpPr>
            <p:sp>
              <p:nvSpPr>
                <p:cNvPr id="2076" name="Rectangle 28"/>
                <p:cNvSpPr>
                  <a:spLocks noChangeArrowheads="1"/>
                </p:cNvSpPr>
                <p:nvPr/>
              </p:nvSpPr>
              <p:spPr bwMode="auto">
                <a:xfrm>
                  <a:off x="3124" y="10618"/>
                  <a:ext cx="3686" cy="2580"/>
                </a:xfrm>
                <a:prstGeom prst="rect">
                  <a:avLst/>
                </a:prstGeom>
                <a:solidFill>
                  <a:srgbClr val="4BACC6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205867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7" name="Rectangle 29"/>
                <p:cNvSpPr>
                  <a:spLocks noChangeArrowheads="1"/>
                </p:cNvSpPr>
                <p:nvPr/>
              </p:nvSpPr>
              <p:spPr bwMode="auto">
                <a:xfrm>
                  <a:off x="4181" y="10798"/>
                  <a:ext cx="1717" cy="421"/>
                </a:xfrm>
                <a:prstGeom prst="rect">
                  <a:avLst/>
                </a:prstGeom>
                <a:solidFill>
                  <a:srgbClr val="F79646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974706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SERVER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8" name="AutoShape 30"/>
                <p:cNvSpPr>
                  <a:spLocks noChangeArrowheads="1"/>
                </p:cNvSpPr>
                <p:nvPr/>
              </p:nvSpPr>
              <p:spPr bwMode="auto">
                <a:xfrm>
                  <a:off x="3280" y="11525"/>
                  <a:ext cx="1575" cy="7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504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9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Conectare    PC Cluster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9" name="AutoShape 31"/>
                <p:cNvSpPr>
                  <a:spLocks noChangeArrowheads="1"/>
                </p:cNvSpPr>
                <p:nvPr/>
              </p:nvSpPr>
              <p:spPr bwMode="auto">
                <a:xfrm>
                  <a:off x="5047" y="11525"/>
                  <a:ext cx="1598" cy="7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504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9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Orchestrare Cluster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0" name="AutoShape 32"/>
                <p:cNvSpPr>
                  <a:spLocks noChangeArrowheads="1"/>
                </p:cNvSpPr>
                <p:nvPr/>
              </p:nvSpPr>
              <p:spPr bwMode="auto">
                <a:xfrm>
                  <a:off x="3280" y="12491"/>
                  <a:ext cx="3304" cy="46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504D"/>
                </a:solidFill>
                <a:ln w="38100">
                  <a:solidFill>
                    <a:srgbClr val="F2F2F2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Servire Client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081" name="AutoShape 33"/>
            <p:cNvSpPr>
              <a:spLocks noChangeArrowheads="1"/>
            </p:cNvSpPr>
            <p:nvPr/>
          </p:nvSpPr>
          <p:spPr bwMode="auto">
            <a:xfrm>
              <a:off x="4338" y="9040"/>
              <a:ext cx="280" cy="456"/>
            </a:xfrm>
            <a:prstGeom prst="upDownArrow">
              <a:avLst>
                <a:gd name="adj1" fmla="val 50000"/>
                <a:gd name="adj2" fmla="val 3257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AutoShape 34"/>
            <p:cNvSpPr>
              <a:spLocks noChangeArrowheads="1"/>
            </p:cNvSpPr>
            <p:nvPr/>
          </p:nvSpPr>
          <p:spPr bwMode="auto">
            <a:xfrm>
              <a:off x="6381" y="10755"/>
              <a:ext cx="513" cy="225"/>
            </a:xfrm>
            <a:prstGeom prst="leftRightArrow">
              <a:avLst>
                <a:gd name="adj1" fmla="val 50000"/>
                <a:gd name="adj2" fmla="val 456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1" name="Shape 40"/>
          <p:cNvCxnSpPr>
            <a:endCxn id="2082" idx="1"/>
          </p:cNvCxnSpPr>
          <p:nvPr/>
        </p:nvCxnSpPr>
        <p:spPr>
          <a:xfrm>
            <a:off x="3762104" y="3918857"/>
            <a:ext cx="4983434" cy="122954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6389" y="581297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solidFill>
                  <a:srgbClr val="FFFF00"/>
                </a:solidFill>
              </a:rPr>
              <a:t>Evitarea pătrunderii într-un maxim local!!!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r>
              <a:rPr lang="ro-RO" dirty="0" smtClean="0"/>
              <a:t> – EC2</a:t>
            </a:r>
            <a:endParaRPr lang="en-US" dirty="0"/>
          </a:p>
        </p:txBody>
      </p:sp>
      <p:pic>
        <p:nvPicPr>
          <p:cNvPr id="3" name="Picture 2" descr="A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37" y="2022847"/>
            <a:ext cx="9507066" cy="2222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aws_logo_179x10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025" y="0"/>
            <a:ext cx="1704975" cy="10382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who we 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29108" y="0"/>
            <a:ext cx="1362891" cy="1226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AGA + Procesare pe cluster - rezultat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person-symbol-run-time-race-against-clock-174199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87" y="2162428"/>
            <a:ext cx="3831917" cy="2951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543" y="1828798"/>
            <a:ext cx="4741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 </a:t>
            </a:r>
            <a:r>
              <a:rPr 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secunde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57" y="3220154"/>
            <a:ext cx="693134" cy="643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2343" y="3814353"/>
            <a:ext cx="546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>
                <a:solidFill>
                  <a:srgbClr val="C00000"/>
                </a:solidFill>
              </a:rPr>
              <a:t>Soluție mai performantă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5246" y="5185954"/>
            <a:ext cx="77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 smtClean="0">
                <a:solidFill>
                  <a:srgbClr val="FF0000"/>
                </a:solidFill>
              </a:rPr>
              <a:t>Performanță mai mare pe un cluster cu mai multe unități de procesare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5" name="Picture 14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128" y="4469832"/>
            <a:ext cx="693134" cy="6438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6114" y="5930537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Mai greu de comparat datorită latenței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Performanțe obținute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3852" y="1946356"/>
          <a:ext cx="9431381" cy="4140935"/>
        </p:xfrm>
        <a:graphic>
          <a:graphicData uri="http://schemas.openxmlformats.org/drawingml/2006/table">
            <a:tbl>
              <a:tblPr/>
              <a:tblGrid>
                <a:gridCol w="582214"/>
                <a:gridCol w="711862"/>
                <a:gridCol w="711862"/>
                <a:gridCol w="646636"/>
                <a:gridCol w="646636"/>
                <a:gridCol w="561277"/>
                <a:gridCol w="646636"/>
                <a:gridCol w="646636"/>
                <a:gridCol w="568524"/>
                <a:gridCol w="646636"/>
                <a:gridCol w="646636"/>
                <a:gridCol w="561277"/>
                <a:gridCol w="646636"/>
                <a:gridCol w="646636"/>
                <a:gridCol w="561277"/>
              </a:tblGrid>
              <a:tr h="28386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ID 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Orase / Set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AG General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AG Adaptat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AGA +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Procesare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Nuclee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AGA + Procesare Cluster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Times New Roman"/>
                        </a:rPr>
                        <a:t>Numar Orase</a:t>
                      </a:r>
                      <a:endParaRPr lang="en-US" sz="1000" b="1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Distanta Initiala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Timp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rulare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Distanta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Solutie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Numar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Iteratii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Timp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rulare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Distanta Solutie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Numar Iteratii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Timp rulare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Distanta Solutie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Numar Iteratii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Timp rulare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Distanta Solutie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Numar</a:t>
                      </a: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latin typeface="Arial"/>
                          <a:ea typeface="Calibri"/>
                          <a:cs typeface="Times New Roman"/>
                        </a:rPr>
                        <a:t>Iteratii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602.18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0.013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548.55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0.011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548.55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0.0049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548.55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1.713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548.55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1482.28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0.275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965.65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0.107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965.65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0.078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965.65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1.623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965.65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1718.39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1.477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957.58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83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0.515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957.58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0.230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957.58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2.932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957.58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142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3273.58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12.4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1271.01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599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0.716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1132.14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1.008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1132.14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4.138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1132.14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3347.64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11.32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1664.21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474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6.75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1349.50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146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2.093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1323.70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6.809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1297.33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361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5190.252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15.21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1721.74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539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5.295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1342.61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1.012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1332.77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11.10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1332.35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419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5615.57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29.85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1878.21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888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9.566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1619.28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6.52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1509.20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188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13.34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1521.75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576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5901.33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36.28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2073.32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986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37.39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1615.03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441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16.942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1592.22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479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19.04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1619.25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596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7059.06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40.79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2252.78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995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23.27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1866.85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230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9.40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1770.85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230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21.33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1775.84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642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7985.34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81.14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2661.43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894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70.03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1787.02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17.56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1796.07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374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29.25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1819.99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664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7869.78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93.53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2871.12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853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72.47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2000.59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540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43.62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1993.05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30.81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2072.18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735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12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9422.61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101.27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3005.54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999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110.23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1977.84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916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37.89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2119.76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721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41.17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2136.39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827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65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9627.68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131.81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2948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987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135.11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1937.53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860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49.84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2058.20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717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53.16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2158.59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/>
                          <a:ea typeface="Calibri"/>
                          <a:cs typeface="Times New Roman"/>
                        </a:rPr>
                        <a:t>792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241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Calibri"/>
                          <a:cs typeface="Times New Roman"/>
                        </a:rPr>
                        <a:t>14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70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10231.09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127.55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3650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955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99.71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2248.00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445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42.26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2371.11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546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57.20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2249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ea typeface="Calibri"/>
                          <a:cs typeface="Times New Roman"/>
                        </a:rPr>
                        <a:t>933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website-optim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507" y="0"/>
            <a:ext cx="1929493" cy="1644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Performanțe obținute: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847452" y="2486978"/>
          <a:ext cx="5219699" cy="3208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380797" y="2469015"/>
          <a:ext cx="4918574" cy="323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playtow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167" y="0"/>
            <a:ext cx="2010832" cy="124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Exemplu: 75 locații</a:t>
            </a:r>
            <a:endParaRPr lang="en-US" dirty="0"/>
          </a:p>
        </p:txBody>
      </p:sp>
      <p:pic>
        <p:nvPicPr>
          <p:cNvPr id="3" name="Picture 2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93" y="2063931"/>
            <a:ext cx="4551864" cy="349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im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2024743"/>
            <a:ext cx="4376058" cy="3513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695406" y="3108960"/>
            <a:ext cx="155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0320" y="5512526"/>
            <a:ext cx="269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Distan</a:t>
            </a:r>
            <a:r>
              <a:rPr lang="ro-RO" dirty="0" smtClean="0"/>
              <a:t>ță: 12735.65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21040" y="5538651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Distanță:2317.8</a:t>
            </a:r>
            <a:endParaRPr lang="en-US" dirty="0"/>
          </a:p>
        </p:txBody>
      </p:sp>
      <p:pic>
        <p:nvPicPr>
          <p:cNvPr id="8" name="Picture 7" descr="14382-2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1219200" cy="12192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82635"/>
          </a:xfrm>
        </p:spPr>
        <p:txBody>
          <a:bodyPr/>
          <a:lstStyle/>
          <a:p>
            <a:pPr algn="ctr"/>
            <a:r>
              <a:rPr lang="ro-RO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25634"/>
            <a:ext cx="3200400" cy="3679570"/>
          </a:xfrm>
        </p:spPr>
        <p:txBody>
          <a:bodyPr/>
          <a:lstStyle/>
          <a:p>
            <a:r>
              <a:rPr lang="ro-RO" dirty="0" smtClean="0"/>
              <a:t>Determinarea traseului minim care trece  prin toate capitalele </a:t>
            </a:r>
            <a:r>
              <a:rPr lang="en-US" dirty="0" err="1" smtClean="0"/>
              <a:t>statelor</a:t>
            </a:r>
            <a:r>
              <a:rPr lang="ro-RO" dirty="0" smtClean="0"/>
              <a:t> din</a:t>
            </a:r>
            <a:r>
              <a:rPr lang="en-US" dirty="0" smtClean="0"/>
              <a:t> SUA</a:t>
            </a:r>
            <a:r>
              <a:rPr lang="ro-RO" dirty="0" smtClean="0"/>
              <a:t>.</a:t>
            </a:r>
            <a:endParaRPr lang="en-US" dirty="0"/>
          </a:p>
        </p:txBody>
      </p:sp>
      <p:pic>
        <p:nvPicPr>
          <p:cNvPr id="6" name="Picture 5" descr="x6iilC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7" y="940525"/>
            <a:ext cx="7601267" cy="491163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Direcții viitoare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217" y="2024743"/>
            <a:ext cx="783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Implementarea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unitatea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procesare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grafic</a:t>
            </a:r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ă (GPU)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 Utilizarea rețelelor neuronale pentru rezolvarea problemei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 Îmbunătățire utilizând tehnica coloniei de furnici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2d33de_028f5f0f9e614edf9696b8cb9b5800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097" y="-1"/>
            <a:ext cx="2208903" cy="1724297"/>
          </a:xfrm>
          <a:prstGeom prst="rect">
            <a:avLst/>
          </a:prstGeom>
        </p:spPr>
      </p:pic>
      <p:pic>
        <p:nvPicPr>
          <p:cNvPr id="5" name="Picture 4" descr="future-direction_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" y="4797797"/>
            <a:ext cx="1363708" cy="147999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845" y="1854926"/>
            <a:ext cx="9836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Optimizarea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s</a:t>
            </a:r>
            <a:r>
              <a:rPr lang="ro-RO" dirty="0" smtClean="0"/>
              <a:t>ă dețină un loc bine definit în procesul de dezvoltare al produselor software.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optimizare</a:t>
            </a:r>
            <a:r>
              <a:rPr lang="en-US" dirty="0" smtClean="0"/>
              <a:t> un </a:t>
            </a:r>
            <a:r>
              <a:rPr lang="en-US" dirty="0" err="1" smtClean="0"/>
              <a:t>produs</a:t>
            </a:r>
            <a:r>
              <a:rPr lang="en-US" dirty="0" smtClean="0"/>
              <a:t> software </a:t>
            </a:r>
            <a:r>
              <a:rPr lang="en-US" dirty="0" err="1" smtClean="0"/>
              <a:t>mediocru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un </a:t>
            </a:r>
            <a:r>
              <a:rPr lang="en-US" dirty="0" err="1" smtClean="0"/>
              <a:t>produs</a:t>
            </a:r>
            <a:r>
              <a:rPr lang="en-US" dirty="0" smtClean="0"/>
              <a:t> software </a:t>
            </a:r>
            <a:r>
              <a:rPr lang="en-US" dirty="0" err="1" smtClean="0"/>
              <a:t>puternic</a:t>
            </a:r>
            <a:r>
              <a:rPr lang="en-US" dirty="0" smtClean="0"/>
              <a:t>, </a:t>
            </a:r>
            <a:r>
              <a:rPr lang="en-US" dirty="0" err="1" smtClean="0"/>
              <a:t>fiabil</a:t>
            </a:r>
            <a:r>
              <a:rPr lang="en-US" dirty="0" smtClean="0"/>
              <a:t>, </a:t>
            </a:r>
            <a:r>
              <a:rPr lang="en-US" dirty="0" err="1" smtClean="0"/>
              <a:t>capabil</a:t>
            </a:r>
            <a:r>
              <a:rPr lang="en-US" dirty="0" smtClean="0"/>
              <a:t> de a sol</a:t>
            </a:r>
            <a:r>
              <a:rPr lang="ro-RO" dirty="0" smtClean="0"/>
              <a:t>uționa o problemă foarte rapid.</a:t>
            </a:r>
          </a:p>
          <a:p>
            <a:pPr>
              <a:buFont typeface="Arial" pitchFamily="34" charset="0"/>
              <a:buChar char="•"/>
            </a:pPr>
            <a:endParaRPr lang="ro-RO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" name="Picture 6" descr="conversion-rate-optimization-275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066" y="1"/>
            <a:ext cx="1009934" cy="940525"/>
          </a:xfrm>
          <a:prstGeom prst="rect">
            <a:avLst/>
          </a:prstGeom>
        </p:spPr>
      </p:pic>
      <p:pic>
        <p:nvPicPr>
          <p:cNvPr id="8" name="Picture 7" descr="opentext-ps-optimize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3" y="5930537"/>
            <a:ext cx="1397182" cy="405491"/>
          </a:xfrm>
          <a:prstGeom prst="rect">
            <a:avLst/>
          </a:prstGeom>
        </p:spPr>
      </p:pic>
      <p:pic>
        <p:nvPicPr>
          <p:cNvPr id="9" name="Picture 8" descr="1024px-Clock_simple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7029"/>
            <a:ext cx="744582" cy="744582"/>
          </a:xfrm>
          <a:prstGeom prst="rect">
            <a:avLst/>
          </a:prstGeom>
        </p:spPr>
      </p:pic>
      <p:pic>
        <p:nvPicPr>
          <p:cNvPr id="11" name="Picture 10" descr="keep-calm-and-optimize-16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794" y="4872446"/>
            <a:ext cx="1400206" cy="1417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 descr="Page-Loading-Time-Before-and-Aft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07" y="5499462"/>
            <a:ext cx="2325262" cy="839746"/>
          </a:xfrm>
          <a:prstGeom prst="rect">
            <a:avLst/>
          </a:prstGeom>
        </p:spPr>
      </p:pic>
      <p:pic>
        <p:nvPicPr>
          <p:cNvPr id="13" name="Picture 12" descr="Weak-BI-00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3238" y="2984861"/>
            <a:ext cx="1981744" cy="1828800"/>
          </a:xfrm>
          <a:prstGeom prst="rect">
            <a:avLst/>
          </a:prstGeom>
        </p:spPr>
      </p:pic>
      <p:pic>
        <p:nvPicPr>
          <p:cNvPr id="14" name="Picture 13" descr="Untitl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934" y="3716542"/>
            <a:ext cx="693134" cy="6438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11189" y="3644538"/>
            <a:ext cx="280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Optimizare</a:t>
            </a:r>
            <a:endParaRPr lang="en-US" sz="5400" dirty="0">
              <a:solidFill>
                <a:srgbClr val="C0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6" name="Picture 15" descr="Double-J-Design-Origami-Colored-Pencil-Blue-plu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4679" y="3849903"/>
            <a:ext cx="838095" cy="542857"/>
          </a:xfrm>
          <a:prstGeom prst="rect">
            <a:avLst/>
          </a:prstGeom>
        </p:spPr>
      </p:pic>
      <p:pic>
        <p:nvPicPr>
          <p:cNvPr id="17" name="Picture 16" descr="strong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3712" y="3095896"/>
            <a:ext cx="1694652" cy="195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903" y="2011680"/>
            <a:ext cx="7014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Despre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ptimizare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 selectată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Tehnici de optimizare aplicate și îmbunătățir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ile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adus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ro-RO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Performanțe obținute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  <a:p>
            <a:pPr>
              <a:buFont typeface="Wingdings" pitchFamily="2" charset="2"/>
              <a:buChar char="v"/>
            </a:pPr>
            <a:r>
              <a:rPr lang="ro-R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Concluzii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Mulțumesc pentru atenție</a:t>
            </a:r>
            <a:endParaRPr lang="en-US" dirty="0"/>
          </a:p>
        </p:txBody>
      </p:sp>
      <p:pic>
        <p:nvPicPr>
          <p:cNvPr id="4" name="Picture 3" descr="descărcare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0"/>
            <a:ext cx="3086100" cy="1485900"/>
          </a:xfrm>
          <a:prstGeom prst="rect">
            <a:avLst/>
          </a:prstGeom>
        </p:spPr>
      </p:pic>
      <p:pic>
        <p:nvPicPr>
          <p:cNvPr id="5" name="Picture 4" descr="ecommerce-marketing-optimiz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7272"/>
            <a:ext cx="6021978" cy="4191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Optimizare</a:t>
            </a:r>
            <a:endParaRPr lang="en-US" dirty="0"/>
          </a:p>
        </p:txBody>
      </p:sp>
      <p:pic>
        <p:nvPicPr>
          <p:cNvPr id="5" name="Picture 4" descr="descărcare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48" y="1"/>
            <a:ext cx="1713252" cy="1645919"/>
          </a:xfrm>
          <a:prstGeom prst="rect">
            <a:avLst/>
          </a:prstGeom>
        </p:spPr>
      </p:pic>
      <p:pic>
        <p:nvPicPr>
          <p:cNvPr id="7" name="Picture 6" descr="website-conversion-optimiz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41" y="2415891"/>
            <a:ext cx="4480016" cy="3762976"/>
          </a:xfrm>
          <a:prstGeom prst="rect">
            <a:avLst/>
          </a:prstGeom>
        </p:spPr>
      </p:pic>
      <p:pic>
        <p:nvPicPr>
          <p:cNvPr id="8" name="Picture 7" descr="12727911-time-to-improve-concept-clock-closeup-isolated-on-white-background-with-red-and-black-words-Stock-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0" y="3506540"/>
            <a:ext cx="3870960" cy="281588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Comisul</a:t>
            </a:r>
            <a:r>
              <a:rPr lang="en-US" dirty="0" smtClean="0"/>
              <a:t> </a:t>
            </a:r>
            <a:r>
              <a:rPr lang="en-US" dirty="0" err="1" smtClean="0"/>
              <a:t>Voiajor</a:t>
            </a:r>
            <a:r>
              <a:rPr lang="en-US" dirty="0" smtClean="0"/>
              <a:t> -&gt; NP-Hard</a:t>
            </a:r>
            <a:endParaRPr lang="en-US" dirty="0"/>
          </a:p>
        </p:txBody>
      </p:sp>
      <p:pic>
        <p:nvPicPr>
          <p:cNvPr id="3" name="Picture 2" descr="TS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10" y="2443025"/>
            <a:ext cx="4949119" cy="3121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6114" y="2037805"/>
            <a:ext cx="45066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Brute Force: (n-1)! Soul</a:t>
            </a:r>
            <a:r>
              <a:rPr lang="ro-RO" sz="2800" u="sng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ții</a:t>
            </a:r>
            <a:endParaRPr lang="en-US" sz="2800" u="sng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3 =&gt;</a:t>
            </a:r>
            <a:r>
              <a:rPr lang="ro-RO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2</a:t>
            </a:r>
          </a:p>
          <a:p>
            <a:pPr>
              <a:buFont typeface="Arial" pitchFamily="34" charset="0"/>
              <a:buChar char="•"/>
            </a:pPr>
            <a:r>
              <a:rPr lang="ro-RO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o-RO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4 =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&gt; 6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5 =&gt; 24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10 =&gt; 362880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15 =&gt; 87178291200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spc="-5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 = 30 =&gt; 8841761993739701954543616000000</a:t>
            </a:r>
          </a:p>
        </p:txBody>
      </p:sp>
      <p:pic>
        <p:nvPicPr>
          <p:cNvPr id="5" name="Picture 4" descr="shutterstock_83838865-optimiz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13368" y="0"/>
            <a:ext cx="1678632" cy="13846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049486" cy="803367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/>
              <a:t>Algoritm</a:t>
            </a:r>
            <a:r>
              <a:rPr lang="en-US" sz="2800" dirty="0" smtClean="0"/>
              <a:t> genetic general </a:t>
            </a:r>
            <a:r>
              <a:rPr lang="en-US" sz="2800" dirty="0" err="1" smtClean="0"/>
              <a:t>Optimizare</a:t>
            </a:r>
            <a:r>
              <a:rPr lang="en-US" sz="2800" dirty="0" smtClean="0"/>
              <a:t> I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1867989"/>
            <a:ext cx="3566160" cy="4611188"/>
          </a:xfrm>
        </p:spPr>
        <p:txBody>
          <a:bodyPr/>
          <a:lstStyle/>
          <a:p>
            <a:pPr>
              <a:lnSpc>
                <a:spcPct val="0"/>
              </a:lnSpc>
            </a:pPr>
            <a:r>
              <a:rPr lang="en-US" dirty="0" err="1" smtClean="0"/>
              <a:t>Parametrii</a:t>
            </a:r>
            <a:r>
              <a:rPr lang="ro-RO" dirty="0" smtClean="0"/>
              <a:t>: 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Număr de indivizi din populație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Rata de mutație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Elitism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Număr participanți la selecție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Număr total de generații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Opțional: condiție de oprire suplimentară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endParaRPr lang="ro-RO" dirty="0" smtClean="0"/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endParaRPr lang="ro-RO" dirty="0" smtClean="0"/>
          </a:p>
          <a:p>
            <a:pPr>
              <a:lnSpc>
                <a:spcPct val="0"/>
              </a:lnSpc>
            </a:pPr>
            <a:r>
              <a:rPr lang="ro-RO" dirty="0" smtClean="0"/>
              <a:t>Cât de bun este fiecare individ în parte</a:t>
            </a:r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r>
              <a:rPr lang="ro-RO" dirty="0" smtClean="0"/>
              <a:t>SOLUȚIE</a:t>
            </a:r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endParaRPr lang="ro-RO" dirty="0" smtClean="0"/>
          </a:p>
          <a:p>
            <a:pPr>
              <a:lnSpc>
                <a:spcPct val="0"/>
              </a:lnSpc>
            </a:pPr>
            <a:r>
              <a:rPr lang="ro-RO" dirty="0" smtClean="0"/>
              <a:t>Metode de generare a  noii populații: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Crossover:  din doi indivizi anterior selec-</a:t>
            </a:r>
          </a:p>
          <a:p>
            <a:pPr>
              <a:lnSpc>
                <a:spcPct val="0"/>
              </a:lnSpc>
            </a:pPr>
            <a:r>
              <a:rPr lang="ro-RO" dirty="0" smtClean="0"/>
              <a:t> 	  tați se  crează, prin combinare, </a:t>
            </a:r>
          </a:p>
          <a:p>
            <a:pPr>
              <a:lnSpc>
                <a:spcPct val="0"/>
              </a:lnSpc>
            </a:pPr>
            <a:r>
              <a:rPr lang="ro-RO" dirty="0" smtClean="0"/>
              <a:t>	  un individ nou.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Mutație: se obține un individ nou prin in-</a:t>
            </a:r>
          </a:p>
          <a:p>
            <a:pPr>
              <a:lnSpc>
                <a:spcPct val="0"/>
              </a:lnSpc>
            </a:pPr>
            <a:r>
              <a:rPr lang="ro-RO" dirty="0" smtClean="0"/>
              <a:t>                   terschimbarea  anumitor gene a </a:t>
            </a:r>
          </a:p>
          <a:p>
            <a:pPr>
              <a:lnSpc>
                <a:spcPct val="0"/>
              </a:lnSpc>
            </a:pPr>
            <a:r>
              <a:rPr lang="ro-RO" dirty="0" smtClean="0"/>
              <a:t>                   unui individ existent.</a:t>
            </a:r>
          </a:p>
          <a:p>
            <a:endParaRPr lang="ro-RO" dirty="0" smtClean="0"/>
          </a:p>
          <a:p>
            <a:endParaRPr lang="en-US" dirty="0"/>
          </a:p>
        </p:txBody>
      </p:sp>
      <p:pic>
        <p:nvPicPr>
          <p:cNvPr id="5" name="Picture 4" descr="Fig-1-Genetic-algorithm-procedure-for-T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19" y="391887"/>
            <a:ext cx="5743257" cy="60089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267097" y="1149531"/>
            <a:ext cx="5786846" cy="692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31029" y="2808516"/>
            <a:ext cx="3500845" cy="6662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97280" y="4153989"/>
            <a:ext cx="4167051" cy="52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75166" y="5264331"/>
            <a:ext cx="31089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09851" y="5852160"/>
            <a:ext cx="3265715" cy="13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8" name="Picture 27" descr="DNA-heli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234" y="0"/>
            <a:ext cx="1336766" cy="133676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</a:t>
            </a:r>
            <a:r>
              <a:rPr lang="en-US" dirty="0" smtClean="0"/>
              <a:t> genetic general -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person-symbol-run-time-race-against-clock-174199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92" y="2397559"/>
            <a:ext cx="3332237" cy="2566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7211" y="2886890"/>
            <a:ext cx="5995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53 </a:t>
            </a:r>
            <a:r>
              <a:rPr 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secunde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3997234" cy="92093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Algoritm genetic adaptat Optimizare </a:t>
            </a:r>
            <a:r>
              <a:rPr lang="en-US" sz="2800" dirty="0" smtClean="0"/>
              <a:t>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634" y="2272938"/>
            <a:ext cx="3526972" cy="3379124"/>
          </a:xfrm>
        </p:spPr>
        <p:txBody>
          <a:bodyPr/>
          <a:lstStyle/>
          <a:p>
            <a:r>
              <a:rPr lang="ro-RO" dirty="0" smtClean="0"/>
              <a:t>Îmbunătățiri  aduse: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 Tehnică specială de încrucișare</a:t>
            </a:r>
          </a:p>
          <a:p>
            <a:pPr>
              <a:lnSpc>
                <a:spcPct val="0"/>
              </a:lnSpc>
              <a:buFont typeface="Arial" pitchFamily="34" charset="0"/>
              <a:buChar char="•"/>
            </a:pPr>
            <a:r>
              <a:rPr lang="ro-RO" dirty="0" smtClean="0"/>
              <a:t> Tehnică specială de mutație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61269" y="649287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72891" y="339634"/>
            <a:ext cx="6244046" cy="1907177"/>
            <a:chOff x="4794069" y="0"/>
            <a:chExt cx="6701246" cy="2351314"/>
          </a:xfrm>
        </p:grpSpPr>
        <p:pic>
          <p:nvPicPr>
            <p:cNvPr id="6" name="Picture 5" descr="no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069" y="0"/>
              <a:ext cx="6701246" cy="2351314"/>
            </a:xfrm>
            <a:prstGeom prst="rect">
              <a:avLst/>
            </a:prstGeom>
          </p:spPr>
        </p:pic>
        <p:pic>
          <p:nvPicPr>
            <p:cNvPr id="7" name="Picture 6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135" y="457473"/>
              <a:ext cx="1362620" cy="859499"/>
            </a:xfrm>
            <a:prstGeom prst="rect">
              <a:avLst/>
            </a:prstGeom>
          </p:spPr>
        </p:pic>
        <p:pic>
          <p:nvPicPr>
            <p:cNvPr id="8" name="Picture 7" descr="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2843" y="1175929"/>
              <a:ext cx="1407808" cy="888002"/>
            </a:xfrm>
            <a:prstGeom prst="rect">
              <a:avLst/>
            </a:prstGeom>
          </p:spPr>
        </p:pic>
        <p:pic>
          <p:nvPicPr>
            <p:cNvPr id="9" name="Picture 8" descr="3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5988" y="287384"/>
              <a:ext cx="1283550" cy="809624"/>
            </a:xfrm>
            <a:prstGeom prst="rect">
              <a:avLst/>
            </a:prstGeom>
          </p:spPr>
        </p:pic>
        <p:pic>
          <p:nvPicPr>
            <p:cNvPr id="10" name="Picture 9" descr="4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94445" y="993049"/>
              <a:ext cx="1493248" cy="941895"/>
            </a:xfrm>
            <a:prstGeom prst="rect">
              <a:avLst/>
            </a:prstGeom>
          </p:spPr>
        </p:pic>
        <p:pic>
          <p:nvPicPr>
            <p:cNvPr id="11" name="Picture 10" descr="4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6935" y="679268"/>
              <a:ext cx="1270542" cy="801419"/>
            </a:xfrm>
            <a:prstGeom prst="rect">
              <a:avLst/>
            </a:prstGeom>
          </p:spPr>
        </p:pic>
        <p:pic>
          <p:nvPicPr>
            <p:cNvPr id="12" name="Picture 11" descr="7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8214" y="194936"/>
              <a:ext cx="1192803" cy="752383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328261" y="0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Populația inițială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60000">
            <a:off x="4729260" y="2247451"/>
            <a:ext cx="7462766" cy="4096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98080" y="2442754"/>
            <a:ext cx="163285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Încrucișare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askerville Old Fac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663440" y="2847701"/>
            <a:ext cx="7355238" cy="1355285"/>
            <a:chOff x="4663440" y="2847701"/>
            <a:chExt cx="7355238" cy="1355285"/>
          </a:xfrm>
        </p:grpSpPr>
        <p:pic>
          <p:nvPicPr>
            <p:cNvPr id="13" name="Picture 12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440" y="2847701"/>
              <a:ext cx="2148624" cy="1355285"/>
            </a:xfrm>
            <a:prstGeom prst="rect">
              <a:avLst/>
            </a:prstGeom>
          </p:spPr>
        </p:pic>
        <p:pic>
          <p:nvPicPr>
            <p:cNvPr id="18" name="Picture 17" descr="Untitl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04949" y="3194029"/>
              <a:ext cx="693134" cy="643895"/>
            </a:xfrm>
            <a:prstGeom prst="rect">
              <a:avLst/>
            </a:prstGeom>
          </p:spPr>
        </p:pic>
        <p:pic>
          <p:nvPicPr>
            <p:cNvPr id="19" name="Picture 18" descr="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7873" y="2899953"/>
              <a:ext cx="1741441" cy="1248041"/>
            </a:xfrm>
            <a:prstGeom prst="rect">
              <a:avLst/>
            </a:prstGeom>
          </p:spPr>
        </p:pic>
        <p:pic>
          <p:nvPicPr>
            <p:cNvPr id="23" name="Picture 22" descr="Double-J-Design-Origami-Colored-Pencil-Blue-plus.jp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43113" y="3249012"/>
              <a:ext cx="838095" cy="542857"/>
            </a:xfrm>
            <a:prstGeom prst="rect">
              <a:avLst/>
            </a:prstGeom>
          </p:spPr>
        </p:pic>
        <p:pic>
          <p:nvPicPr>
            <p:cNvPr id="24" name="Picture 23" descr="3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4553" y="2847974"/>
              <a:ext cx="1884125" cy="1188448"/>
            </a:xfrm>
            <a:prstGeom prst="rect">
              <a:avLst/>
            </a:prstGeom>
          </p:spPr>
        </p:pic>
      </p:grpSp>
      <p:pic>
        <p:nvPicPr>
          <p:cNvPr id="26" name="Picture 25" descr="Untitl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60000">
            <a:off x="4531064" y="4319316"/>
            <a:ext cx="6977800" cy="2971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733211" y="4480560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Mutație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askerville Old Fac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894489" y="4794066"/>
            <a:ext cx="6892563" cy="1867989"/>
            <a:chOff x="4894489" y="4794066"/>
            <a:chExt cx="6892563" cy="1867989"/>
          </a:xfrm>
        </p:grpSpPr>
        <p:pic>
          <p:nvPicPr>
            <p:cNvPr id="29" name="Picture 28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4489" y="4794066"/>
              <a:ext cx="2961446" cy="1867989"/>
            </a:xfrm>
            <a:prstGeom prst="rect">
              <a:avLst/>
            </a:prstGeom>
          </p:spPr>
        </p:pic>
        <p:pic>
          <p:nvPicPr>
            <p:cNvPr id="32" name="Picture 31" descr="rez.jp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7014" y="5238206"/>
              <a:ext cx="647619" cy="901337"/>
            </a:xfrm>
            <a:prstGeom prst="rect">
              <a:avLst/>
            </a:prstGeom>
          </p:spPr>
        </p:pic>
        <p:pic>
          <p:nvPicPr>
            <p:cNvPr id="33" name="Picture 32" descr="Double-J-Design-Origami-Colored-Pencil-Blue-plus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31100" y="5450778"/>
              <a:ext cx="666667" cy="476191"/>
            </a:xfrm>
            <a:prstGeom prst="rect">
              <a:avLst/>
            </a:prstGeom>
          </p:spPr>
        </p:pic>
        <p:pic>
          <p:nvPicPr>
            <p:cNvPr id="34" name="Picture 33" descr="7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36679" y="4794340"/>
              <a:ext cx="2650373" cy="16717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</a:t>
            </a:r>
            <a:r>
              <a:rPr lang="en-US" dirty="0" smtClean="0"/>
              <a:t> genetic </a:t>
            </a:r>
            <a:r>
              <a:rPr lang="ro-RO" dirty="0" smtClean="0"/>
              <a:t>adaptat </a:t>
            </a:r>
            <a:r>
              <a:rPr lang="en-US" dirty="0" smtClean="0"/>
              <a:t>-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person-symbol-run-time-race-against-clock-174199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92" y="2397558"/>
            <a:ext cx="3831917" cy="2951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6742" y="2129244"/>
            <a:ext cx="5277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39 </a:t>
            </a:r>
            <a:r>
              <a:rPr lang="en-US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secunde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descărcare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045" y="0"/>
            <a:ext cx="1747955" cy="1309279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86" y="3847172"/>
            <a:ext cx="693134" cy="6438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95850" y="4532811"/>
            <a:ext cx="5982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>
                <a:solidFill>
                  <a:srgbClr val="C00000"/>
                </a:solidFill>
              </a:rPr>
              <a:t>Soluție mai performantă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520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Procesare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nuclee</a:t>
            </a:r>
            <a:r>
              <a:rPr lang="ro-RO" dirty="0" smtClean="0"/>
              <a:t> Optimizare III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8252"/>
            <a:ext cx="3200400" cy="783772"/>
          </a:xfrm>
        </p:spPr>
        <p:txBody>
          <a:bodyPr>
            <a:noAutofit/>
          </a:bodyPr>
          <a:lstStyle/>
          <a:p>
            <a:r>
              <a:rPr lang="ro-RO" sz="1800" dirty="0" smtClean="0"/>
              <a:t>La generarea  populației se apelează la procesarea pe nuclee.  Fiecare nucleu crează o parte din noua generație.</a:t>
            </a:r>
            <a:endParaRPr lang="en-US" sz="18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30090" y="261257"/>
            <a:ext cx="5159829" cy="6322423"/>
            <a:chOff x="2940" y="3539"/>
            <a:chExt cx="6195" cy="9526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2940" y="9729"/>
              <a:ext cx="6195" cy="3336"/>
              <a:chOff x="2940" y="9624"/>
              <a:chExt cx="6195" cy="4005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2940" y="9624"/>
                <a:ext cx="6195" cy="4005"/>
              </a:xfrm>
              <a:prstGeom prst="rect">
                <a:avLst/>
              </a:prstGeom>
              <a:solidFill>
                <a:srgbClr val="F79646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974706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32" y="9863"/>
                <a:ext cx="2412" cy="592"/>
              </a:xfrm>
              <a:prstGeom prst="rect">
                <a:avLst/>
              </a:prstGeom>
              <a:solidFill>
                <a:srgbClr val="9BBB59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o-RO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Procesor 4 nuclee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30" name="Group 6"/>
              <p:cNvGrpSpPr>
                <a:grpSpLocks/>
              </p:cNvGrpSpPr>
              <p:nvPr/>
            </p:nvGrpSpPr>
            <p:grpSpPr bwMode="auto">
              <a:xfrm>
                <a:off x="3266" y="10815"/>
                <a:ext cx="5646" cy="2411"/>
                <a:chOff x="7701" y="2708"/>
                <a:chExt cx="3835" cy="2348"/>
              </a:xfrm>
            </p:grpSpPr>
            <p:sp>
              <p:nvSpPr>
                <p:cNvPr id="1031" name="AutoShape 7"/>
                <p:cNvSpPr>
                  <a:spLocks noChangeArrowheads="1"/>
                </p:cNvSpPr>
                <p:nvPr/>
              </p:nvSpPr>
              <p:spPr bwMode="auto">
                <a:xfrm>
                  <a:off x="7701" y="2708"/>
                  <a:ext cx="845" cy="469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Core 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2" name="AutoShape 8"/>
                <p:cNvSpPr>
                  <a:spLocks noChangeArrowheads="1"/>
                </p:cNvSpPr>
                <p:nvPr/>
              </p:nvSpPr>
              <p:spPr bwMode="auto">
                <a:xfrm>
                  <a:off x="8666" y="2708"/>
                  <a:ext cx="845" cy="469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Core II</a:t>
                  </a:r>
                  <a:endParaRPr kumimoji="0" lang="ro-RO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3" name="AutoShape 9"/>
                <p:cNvSpPr>
                  <a:spLocks noChangeArrowheads="1"/>
                </p:cNvSpPr>
                <p:nvPr/>
              </p:nvSpPr>
              <p:spPr bwMode="auto">
                <a:xfrm>
                  <a:off x="9689" y="2708"/>
                  <a:ext cx="845" cy="469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Core III</a:t>
                  </a:r>
                  <a:endParaRPr kumimoji="0" lang="ro-RO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4" name="AutoShape 10"/>
                <p:cNvSpPr>
                  <a:spLocks noChangeArrowheads="1"/>
                </p:cNvSpPr>
                <p:nvPr/>
              </p:nvSpPr>
              <p:spPr bwMode="auto">
                <a:xfrm>
                  <a:off x="10691" y="2708"/>
                  <a:ext cx="845" cy="469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Core IV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5" name="Rectangle 11"/>
                <p:cNvSpPr>
                  <a:spLocks noChangeArrowheads="1"/>
                </p:cNvSpPr>
                <p:nvPr/>
              </p:nvSpPr>
              <p:spPr bwMode="auto">
                <a:xfrm>
                  <a:off x="7701" y="3631"/>
                  <a:ext cx="840" cy="4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6" name="Rectangle 12"/>
                <p:cNvSpPr>
                  <a:spLocks noChangeArrowheads="1"/>
                </p:cNvSpPr>
                <p:nvPr/>
              </p:nvSpPr>
              <p:spPr bwMode="auto">
                <a:xfrm>
                  <a:off x="8671" y="3631"/>
                  <a:ext cx="840" cy="4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M2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7" name="Rectangle 13"/>
                <p:cNvSpPr>
                  <a:spLocks noChangeArrowheads="1"/>
                </p:cNvSpPr>
                <p:nvPr/>
              </p:nvSpPr>
              <p:spPr bwMode="auto">
                <a:xfrm>
                  <a:off x="9689" y="3631"/>
                  <a:ext cx="840" cy="4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8" name="Rectangle 14"/>
                <p:cNvSpPr>
                  <a:spLocks noChangeArrowheads="1"/>
                </p:cNvSpPr>
                <p:nvPr/>
              </p:nvSpPr>
              <p:spPr bwMode="auto">
                <a:xfrm>
                  <a:off x="10691" y="3631"/>
                  <a:ext cx="840" cy="4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M4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9" name="Rectangle 15"/>
                <p:cNvSpPr>
                  <a:spLocks noChangeArrowheads="1"/>
                </p:cNvSpPr>
                <p:nvPr/>
              </p:nvSpPr>
              <p:spPr bwMode="auto">
                <a:xfrm>
                  <a:off x="7701" y="4586"/>
                  <a:ext cx="3830" cy="470"/>
                </a:xfrm>
                <a:prstGeom prst="rect">
                  <a:avLst/>
                </a:prstGeom>
                <a:gradFill rotWithShape="0">
                  <a:gsLst>
                    <a:gs pos="0">
                      <a:srgbClr val="B2A1C7"/>
                    </a:gs>
                    <a:gs pos="50000">
                      <a:srgbClr val="8064A2"/>
                    </a:gs>
                    <a:gs pos="100000">
                      <a:srgbClr val="B2A1C7"/>
                    </a:gs>
                  </a:gsLst>
                  <a:lin ang="5400000" scaled="1"/>
                </a:gradFill>
                <a:ln w="12700">
                  <a:solidFill>
                    <a:srgbClr val="8064A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3F3151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MEMORIE PARTAJATĂ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40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8123" y="4039"/>
                  <a:ext cx="0" cy="547"/>
                </a:xfrm>
                <a:prstGeom prst="straightConnector1">
                  <a:avLst/>
                </a:prstGeom>
                <a:noFill/>
                <a:ln w="31750">
                  <a:solidFill>
                    <a:srgbClr val="8064A2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41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9110" y="4039"/>
                  <a:ext cx="0" cy="547"/>
                </a:xfrm>
                <a:prstGeom prst="straightConnector1">
                  <a:avLst/>
                </a:prstGeom>
                <a:noFill/>
                <a:ln w="31750">
                  <a:solidFill>
                    <a:srgbClr val="8064A2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42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11129" y="4054"/>
                  <a:ext cx="0" cy="547"/>
                </a:xfrm>
                <a:prstGeom prst="straightConnector1">
                  <a:avLst/>
                </a:prstGeom>
                <a:noFill/>
                <a:ln w="31750">
                  <a:solidFill>
                    <a:srgbClr val="8064A2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43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10158" y="4054"/>
                  <a:ext cx="0" cy="547"/>
                </a:xfrm>
                <a:prstGeom prst="straightConnector1">
                  <a:avLst/>
                </a:prstGeom>
                <a:noFill/>
                <a:ln w="31750">
                  <a:solidFill>
                    <a:srgbClr val="8064A2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1044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8052" y="3177"/>
                  <a:ext cx="150" cy="454"/>
                </a:xfrm>
                <a:prstGeom prst="upDownArrow">
                  <a:avLst>
                    <a:gd name="adj1" fmla="val 50000"/>
                    <a:gd name="adj2" fmla="val 605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5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11129" y="3177"/>
                  <a:ext cx="150" cy="454"/>
                </a:xfrm>
                <a:prstGeom prst="upDownArrow">
                  <a:avLst>
                    <a:gd name="adj1" fmla="val 50000"/>
                    <a:gd name="adj2" fmla="val 605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6" name="AutoShape 22"/>
                <p:cNvSpPr>
                  <a:spLocks noChangeArrowheads="1"/>
                </p:cNvSpPr>
                <p:nvPr/>
              </p:nvSpPr>
              <p:spPr bwMode="auto">
                <a:xfrm flipH="1">
                  <a:off x="8960" y="3177"/>
                  <a:ext cx="150" cy="454"/>
                </a:xfrm>
                <a:prstGeom prst="upDownArrow">
                  <a:avLst>
                    <a:gd name="adj1" fmla="val 50000"/>
                    <a:gd name="adj2" fmla="val 605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7" name="AutoShape 23"/>
                <p:cNvSpPr>
                  <a:spLocks noChangeArrowheads="1"/>
                </p:cNvSpPr>
                <p:nvPr/>
              </p:nvSpPr>
              <p:spPr bwMode="auto">
                <a:xfrm flipH="1">
                  <a:off x="10008" y="3177"/>
                  <a:ext cx="150" cy="454"/>
                </a:xfrm>
                <a:prstGeom prst="upDownArrow">
                  <a:avLst>
                    <a:gd name="adj1" fmla="val 50000"/>
                    <a:gd name="adj2" fmla="val 605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48" name="Group 24"/>
            <p:cNvGrpSpPr>
              <a:grpSpLocks/>
            </p:cNvGrpSpPr>
            <p:nvPr/>
          </p:nvGrpSpPr>
          <p:grpSpPr bwMode="auto">
            <a:xfrm>
              <a:off x="2940" y="3539"/>
              <a:ext cx="6195" cy="7276"/>
              <a:chOff x="2940" y="3539"/>
              <a:chExt cx="6195" cy="7276"/>
            </a:xfrm>
          </p:grpSpPr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2940" y="3539"/>
                <a:ext cx="6195" cy="5971"/>
                <a:chOff x="420" y="4860"/>
                <a:chExt cx="6195" cy="6000"/>
              </a:xfrm>
            </p:grpSpPr>
            <p:grpSp>
              <p:nvGrpSpPr>
                <p:cNvPr id="1050" name="Group 26"/>
                <p:cNvGrpSpPr>
                  <a:grpSpLocks/>
                </p:cNvGrpSpPr>
                <p:nvPr/>
              </p:nvGrpSpPr>
              <p:grpSpPr bwMode="auto">
                <a:xfrm>
                  <a:off x="420" y="4860"/>
                  <a:ext cx="6195" cy="6000"/>
                  <a:chOff x="420" y="4860"/>
                  <a:chExt cx="6195" cy="6000"/>
                </a:xfrm>
              </p:grpSpPr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20" y="4860"/>
                    <a:ext cx="6195" cy="6000"/>
                  </a:xfrm>
                  <a:prstGeom prst="rect">
                    <a:avLst/>
                  </a:prstGeom>
                  <a:solidFill>
                    <a:srgbClr val="4F81BD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243F60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758" y="5184"/>
                    <a:ext cx="3712" cy="504"/>
                  </a:xfrm>
                  <a:prstGeom prst="rect">
                    <a:avLst/>
                  </a:prstGeom>
                  <a:solidFill>
                    <a:srgbClr val="9BBB59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o-RO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Start Algoritm Genetic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053" name="AutoShape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272" y="5776"/>
                    <a:ext cx="0" cy="299"/>
                  </a:xfrm>
                  <a:prstGeom prst="straightConnector1">
                    <a:avLst/>
                  </a:prstGeom>
                  <a:noFill/>
                  <a:ln w="31750">
                    <a:solidFill>
                      <a:srgbClr val="F79646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1054" name="AutoShape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923" y="5776"/>
                    <a:ext cx="17" cy="299"/>
                  </a:xfrm>
                  <a:prstGeom prst="straightConnector1">
                    <a:avLst/>
                  </a:prstGeom>
                  <a:noFill/>
                  <a:ln w="31750">
                    <a:solidFill>
                      <a:srgbClr val="F79646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1055" name="AutoShape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81" y="5776"/>
                    <a:ext cx="0" cy="299"/>
                  </a:xfrm>
                  <a:prstGeom prst="straightConnector1">
                    <a:avLst/>
                  </a:prstGeom>
                  <a:noFill/>
                  <a:ln w="31750">
                    <a:solidFill>
                      <a:srgbClr val="F79646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056" name="Group 32"/>
                <p:cNvGrpSpPr>
                  <a:grpSpLocks/>
                </p:cNvGrpSpPr>
                <p:nvPr/>
              </p:nvGrpSpPr>
              <p:grpSpPr bwMode="auto">
                <a:xfrm>
                  <a:off x="1347" y="6075"/>
                  <a:ext cx="4608" cy="4468"/>
                  <a:chOff x="1347" y="6075"/>
                  <a:chExt cx="4608" cy="4468"/>
                </a:xfrm>
              </p:grpSpPr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347" y="6075"/>
                    <a:ext cx="4608" cy="4468"/>
                  </a:xfrm>
                  <a:prstGeom prst="rect">
                    <a:avLst/>
                  </a:prstGeom>
                  <a:solidFill>
                    <a:srgbClr val="4BACC6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5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758" y="6218"/>
                    <a:ext cx="3438" cy="4167"/>
                    <a:chOff x="1758" y="6218"/>
                    <a:chExt cx="3438" cy="4167"/>
                  </a:xfrm>
                </p:grpSpPr>
                <p:sp>
                  <p:nvSpPr>
                    <p:cNvPr id="105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2" y="6218"/>
                      <a:ext cx="2891" cy="43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Populație actuală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0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3" y="6986"/>
                      <a:ext cx="2891" cy="57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Generare populație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1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6656"/>
                      <a:ext cx="359" cy="330"/>
                    </a:xfrm>
                    <a:prstGeom prst="downArrow">
                      <a:avLst>
                        <a:gd name="adj1" fmla="val 50000"/>
                        <a:gd name="adj2" fmla="val 25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62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72" y="7843"/>
                      <a:ext cx="2924" cy="391"/>
                      <a:chOff x="2170" y="8609"/>
                      <a:chExt cx="2924" cy="391"/>
                    </a:xfrm>
                  </p:grpSpPr>
                  <p:sp>
                    <p:nvSpPr>
                      <p:cNvPr id="1063" name="Rectangle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70" y="8609"/>
                        <a:ext cx="701" cy="3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D99594"/>
                          </a:gs>
                          <a:gs pos="50000">
                            <a:srgbClr val="F2DBDB"/>
                          </a:gs>
                          <a:gs pos="100000">
                            <a:srgbClr val="D99594"/>
                          </a:gs>
                        </a:gsLst>
                        <a:lin ang="18900000" scaled="1"/>
                      </a:gradFill>
                      <a:ln w="12700">
                        <a:solidFill>
                          <a:srgbClr val="D99594"/>
                        </a:solidFill>
                        <a:miter lim="800000"/>
                        <a:headEnd/>
                        <a:tailEnd/>
                      </a:ln>
                      <a:effectLst>
                        <a:outerShdw dist="28398" dir="3806097" algn="ctr" rotWithShape="0">
                          <a:srgbClr val="622423">
                            <a:alpha val="50000"/>
                          </a:srgbClr>
                        </a:outerShdw>
                      </a:effec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o-RO" sz="9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25%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64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71" y="8609"/>
                        <a:ext cx="718" cy="3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5B3D7"/>
                          </a:gs>
                          <a:gs pos="50000">
                            <a:srgbClr val="DBE5F1"/>
                          </a:gs>
                          <a:gs pos="100000">
                            <a:srgbClr val="95B3D7"/>
                          </a:gs>
                        </a:gsLst>
                        <a:lin ang="18900000" scaled="1"/>
                      </a:gradFill>
                      <a:ln w="12700">
                        <a:solidFill>
                          <a:srgbClr val="95B3D7"/>
                        </a:solidFill>
                        <a:miter lim="800000"/>
                        <a:headEnd/>
                        <a:tailEnd/>
                      </a:ln>
                      <a:effectLst>
                        <a:outerShdw dist="28398" dir="3806097" algn="ctr" rotWithShape="0">
                          <a:srgbClr val="243F60">
                            <a:alpha val="50000"/>
                          </a:srgbClr>
                        </a:outerShdw>
                      </a:effec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o-RO" sz="9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25%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65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89" y="8609"/>
                        <a:ext cx="717" cy="3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2D69B"/>
                          </a:gs>
                          <a:gs pos="50000">
                            <a:srgbClr val="EAF1DD"/>
                          </a:gs>
                          <a:gs pos="100000">
                            <a:srgbClr val="C2D69B"/>
                          </a:gs>
                        </a:gsLst>
                        <a:lin ang="18900000" scaled="1"/>
                      </a:gradFill>
                      <a:ln w="12700">
                        <a:solidFill>
                          <a:srgbClr val="C2D69B"/>
                        </a:solidFill>
                        <a:miter lim="800000"/>
                        <a:headEnd/>
                        <a:tailEnd/>
                      </a:ln>
                      <a:effectLst>
                        <a:outerShdw dist="28398" dir="3806097" algn="ctr" rotWithShape="0">
                          <a:srgbClr val="4E6128">
                            <a:alpha val="50000"/>
                          </a:srgbClr>
                        </a:outerShdw>
                      </a:effec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o-RO" sz="9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25%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66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4" y="8609"/>
                        <a:ext cx="770" cy="3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ABF8F"/>
                          </a:gs>
                          <a:gs pos="50000">
                            <a:srgbClr val="FDE9D9"/>
                          </a:gs>
                          <a:gs pos="100000">
                            <a:srgbClr val="FABF8F"/>
                          </a:gs>
                        </a:gsLst>
                        <a:lin ang="18900000" scaled="1"/>
                      </a:gradFill>
                      <a:ln w="12700">
                        <a:solidFill>
                          <a:srgbClr val="FABF8F"/>
                        </a:solidFill>
                        <a:miter lim="800000"/>
                        <a:headEnd/>
                        <a:tailEnd/>
                      </a:ln>
                      <a:effectLst>
                        <a:outerShdw dist="28398" dir="3806097" algn="ctr" rotWithShape="0">
                          <a:srgbClr val="974706">
                            <a:alpha val="50000"/>
                          </a:srgbClr>
                        </a:outerShdw>
                      </a:effec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o-RO" sz="9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25%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endParaRP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1067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2" y="8234"/>
                      <a:ext cx="2924" cy="42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miter lim="800000"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Populație nou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8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9" y="8979"/>
                      <a:ext cx="2865" cy="396"/>
                    </a:xfrm>
                    <a:prstGeom prst="rect">
                      <a:avLst/>
                    </a:prstGeom>
                    <a:solidFill>
                      <a:srgbClr val="F79646"/>
                    </a:solidFill>
                    <a:ln w="38100">
                      <a:solidFill>
                        <a:srgbClr val="F2F2F2"/>
                      </a:solidFill>
                      <a:miter lim="800000"/>
                      <a:headEnd/>
                      <a:tailEnd/>
                    </a:ln>
                    <a:effectLst>
                      <a:outerShdw dist="28398" dir="3806097" algn="ctr" rotWithShape="0">
                        <a:srgbClr val="974706">
                          <a:alpha val="50000"/>
                        </a:srgbClr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Condiție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68" y="9725"/>
                      <a:ext cx="1915" cy="660"/>
                    </a:xfrm>
                    <a:prstGeom prst="ellipse">
                      <a:avLst/>
                    </a:prstGeom>
                    <a:solidFill>
                      <a:srgbClr val="9BBB59"/>
                    </a:solidFill>
                    <a:ln w="38100">
                      <a:solidFill>
                        <a:srgbClr val="F2F2F2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>
                          <a:alpha val="50000"/>
                        </a:srgbClr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STOP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70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8655"/>
                      <a:ext cx="438" cy="324"/>
                    </a:xfrm>
                    <a:prstGeom prst="downArrow">
                      <a:avLst>
                        <a:gd name="adj1" fmla="val 50000"/>
                        <a:gd name="adj2" fmla="val 25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1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9375"/>
                      <a:ext cx="413" cy="350"/>
                    </a:xfrm>
                    <a:prstGeom prst="downArrow">
                      <a:avLst>
                        <a:gd name="adj1" fmla="val 50000"/>
                        <a:gd name="adj2" fmla="val 25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2" name="AutoShap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7559"/>
                      <a:ext cx="387" cy="284"/>
                    </a:xfrm>
                    <a:prstGeom prst="downArrow">
                      <a:avLst>
                        <a:gd name="adj1" fmla="val 50000"/>
                        <a:gd name="adj2" fmla="val 25000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073" name="AutoShape 49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>
                      <a:off x="493" y="7760"/>
                      <a:ext cx="3540" cy="1010"/>
                    </a:xfrm>
                    <a:prstGeom prst="bentConnector3">
                      <a:avLst>
                        <a:gd name="adj1" fmla="val -852"/>
                      </a:avLst>
                    </a:prstGeom>
                    <a:noFill/>
                    <a:ln w="12700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:ln>
                    <a:effectLst/>
                  </p:spPr>
                </p:cxnSp>
                <p:cxnSp>
                  <p:nvCxnSpPr>
                    <p:cNvPr id="1074" name="AutoShape 5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758" y="6495"/>
                      <a:ext cx="514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</p:cxnSp>
              </p:grpSp>
            </p:grpSp>
          </p:grpSp>
          <p:cxnSp>
            <p:nvCxnSpPr>
              <p:cNvPr id="1075" name="AutoShape 51"/>
              <p:cNvCxnSpPr>
                <a:cxnSpLocks noChangeShapeType="1"/>
              </p:cNvCxnSpPr>
              <p:nvPr/>
            </p:nvCxnSpPr>
            <p:spPr bwMode="auto">
              <a:xfrm>
                <a:off x="5685" y="6795"/>
                <a:ext cx="0" cy="4020"/>
              </a:xfrm>
              <a:prstGeom prst="straightConnector1">
                <a:avLst/>
              </a:prstGeom>
              <a:noFill/>
              <a:ln w="12700">
                <a:solidFill>
                  <a:srgbClr val="8064A2"/>
                </a:solidFill>
                <a:prstDash val="dash"/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76" name="AutoShape 52"/>
              <p:cNvCxnSpPr>
                <a:cxnSpLocks noChangeShapeType="1"/>
              </p:cNvCxnSpPr>
              <p:nvPr/>
            </p:nvCxnSpPr>
            <p:spPr bwMode="auto">
              <a:xfrm>
                <a:off x="6883" y="6795"/>
                <a:ext cx="1" cy="4020"/>
              </a:xfrm>
              <a:prstGeom prst="straightConnector1">
                <a:avLst/>
              </a:prstGeom>
              <a:noFill/>
              <a:ln w="12700">
                <a:solidFill>
                  <a:srgbClr val="8064A2"/>
                </a:solidFill>
                <a:prstDash val="dash"/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77" name="AutoShape 53"/>
              <p:cNvCxnSpPr>
                <a:cxnSpLocks noChangeShapeType="1"/>
              </p:cNvCxnSpPr>
              <p:nvPr/>
            </p:nvCxnSpPr>
            <p:spPr bwMode="auto">
              <a:xfrm rot="16200000" flipH="1">
                <a:off x="5981" y="8482"/>
                <a:ext cx="4020" cy="645"/>
              </a:xfrm>
              <a:prstGeom prst="bentConnector3">
                <a:avLst>
                  <a:gd name="adj1" fmla="val 394"/>
                </a:avLst>
              </a:prstGeom>
              <a:noFill/>
              <a:ln w="12700">
                <a:solidFill>
                  <a:srgbClr val="8064A2"/>
                </a:solidFill>
                <a:prstDash val="dash"/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1078" name="AutoShape 54"/>
              <p:cNvCxnSpPr>
                <a:cxnSpLocks noChangeShapeType="1"/>
              </p:cNvCxnSpPr>
              <p:nvPr/>
            </p:nvCxnSpPr>
            <p:spPr bwMode="auto">
              <a:xfrm rot="5400000">
                <a:off x="2422" y="8302"/>
                <a:ext cx="4095" cy="931"/>
              </a:xfrm>
              <a:prstGeom prst="bentConnector3">
                <a:avLst>
                  <a:gd name="adj1" fmla="val 1634"/>
                </a:avLst>
              </a:prstGeom>
              <a:noFill/>
              <a:ln w="12700">
                <a:solidFill>
                  <a:srgbClr val="8064A2"/>
                </a:solidFill>
                <a:prstDash val="dash"/>
                <a:miter lim="800000"/>
                <a:headEnd/>
                <a:tailEnd type="triangle" w="med" len="med"/>
              </a:ln>
              <a:effectLst/>
            </p:spPr>
          </p:cxnSp>
        </p:grpSp>
      </p:grpSp>
      <p:cxnSp>
        <p:nvCxnSpPr>
          <p:cNvPr id="61" name="Straight Arrow Connector 60"/>
          <p:cNvCxnSpPr/>
          <p:nvPr/>
        </p:nvCxnSpPr>
        <p:spPr>
          <a:xfrm flipV="1">
            <a:off x="3500846" y="2364378"/>
            <a:ext cx="3605348" cy="339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4137" y="5172891"/>
            <a:ext cx="3148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ro-RO" dirty="0" smtClean="0">
                <a:solidFill>
                  <a:srgbClr val="FFFFFF"/>
                </a:solidFill>
              </a:rPr>
              <a:t>Fiecare nucleu  are o memorie proprie și o memorie partajată prin care se comunică cu celelalte </a:t>
            </a:r>
            <a:r>
              <a:rPr lang="en-US" dirty="0" err="1" smtClean="0">
                <a:solidFill>
                  <a:srgbClr val="FFFFFF"/>
                </a:solidFill>
              </a:rPr>
              <a:t>nuclee</a:t>
            </a:r>
            <a:r>
              <a:rPr lang="ro-RO" dirty="0" smtClean="0">
                <a:solidFill>
                  <a:srgbClr val="FFFFFF"/>
                </a:solidFill>
              </a:rPr>
              <a:t>.</a:t>
            </a:r>
            <a:endParaRPr lang="en-US" dirty="0" smtClean="0">
              <a:solidFill>
                <a:srgbClr val="FFFFFF"/>
              </a:solidFill>
            </a:endParaRPr>
          </a:p>
        </p:txBody>
      </p:sp>
      <p:cxnSp>
        <p:nvCxnSpPr>
          <p:cNvPr id="65" name="Straight Arrow Connector 64"/>
          <p:cNvCxnSpPr>
            <a:stCxn id="63" idx="3"/>
            <a:endCxn id="1035" idx="1"/>
          </p:cNvCxnSpPr>
          <p:nvPr/>
        </p:nvCxnSpPr>
        <p:spPr>
          <a:xfrm flipV="1">
            <a:off x="3592286" y="5667763"/>
            <a:ext cx="2309330" cy="49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1039" idx="1"/>
          </p:cNvCxnSpPr>
          <p:nvPr/>
        </p:nvCxnSpPr>
        <p:spPr>
          <a:xfrm>
            <a:off x="3592286" y="5717656"/>
            <a:ext cx="2309330" cy="509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0262" y="3788229"/>
            <a:ext cx="333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FFFFFF"/>
                </a:solidFill>
              </a:rPr>
              <a:t>Un procesor poate să dețină mai multe nuclee.</a:t>
            </a:r>
            <a:endParaRPr lang="en-US" dirty="0" smtClean="0">
              <a:solidFill>
                <a:srgbClr val="FFFFFF"/>
              </a:solidFill>
            </a:endParaRPr>
          </a:p>
        </p:txBody>
      </p:sp>
      <p:cxnSp>
        <p:nvCxnSpPr>
          <p:cNvPr id="71" name="Straight Arrow Connector 70"/>
          <p:cNvCxnSpPr>
            <a:endCxn id="1029" idx="1"/>
          </p:cNvCxnSpPr>
          <p:nvPr/>
        </p:nvCxnSpPr>
        <p:spPr>
          <a:xfrm>
            <a:off x="3605349" y="4023360"/>
            <a:ext cx="3600592" cy="6419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OVATION-Wireless-Optim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673" y="0"/>
            <a:ext cx="1308327" cy="1308327"/>
          </a:xfrm>
          <a:prstGeom prst="rect">
            <a:avLst/>
          </a:prstGeom>
        </p:spPr>
      </p:pic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831</Words>
  <Application>Microsoft Office PowerPoint</Application>
  <PresentationFormat>Custom</PresentationFormat>
  <Paragraphs>391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Optimizarea problemelor dificile</vt:lpstr>
      <vt:lpstr>Cuprins</vt:lpstr>
      <vt:lpstr>Optimizare</vt:lpstr>
      <vt:lpstr>Comisul Voiajor -&gt; NP-Hard</vt:lpstr>
      <vt:lpstr>Algoritm genetic general Optimizare I</vt:lpstr>
      <vt:lpstr>Algoritm genetic general - rezultat</vt:lpstr>
      <vt:lpstr>Algoritm genetic adaptat Optimizare II</vt:lpstr>
      <vt:lpstr>Algoritm genetic adaptat - rezultat</vt:lpstr>
      <vt:lpstr>Procesare pe nuclee Optimizare III</vt:lpstr>
      <vt:lpstr>AGA + Procesare pe nuclee - rezultat</vt:lpstr>
      <vt:lpstr>Procesarea pe un cluster de calculatoare Optimizare IV</vt:lpstr>
      <vt:lpstr>AWS – EC2</vt:lpstr>
      <vt:lpstr>AGA + Procesare pe cluster - rezultat</vt:lpstr>
      <vt:lpstr>Performanțe obținute</vt:lpstr>
      <vt:lpstr>Performanțe obținute:</vt:lpstr>
      <vt:lpstr>Exemplu: 75 locații</vt:lpstr>
      <vt:lpstr>DEMO</vt:lpstr>
      <vt:lpstr>Direcții viitoare</vt:lpstr>
      <vt:lpstr>Concluzii</vt:lpstr>
      <vt:lpstr>Mulțumesc pentru atenție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</dc:creator>
  <cp:lastModifiedBy>Geo</cp:lastModifiedBy>
  <cp:revision>167</cp:revision>
  <dcterms:created xsi:type="dcterms:W3CDTF">2014-09-12T02:11:56Z</dcterms:created>
  <dcterms:modified xsi:type="dcterms:W3CDTF">2017-07-01T23:29:46Z</dcterms:modified>
</cp:coreProperties>
</file>