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67" r:id="rId4"/>
    <p:sldId id="264" r:id="rId5"/>
    <p:sldId id="266" r:id="rId6"/>
    <p:sldId id="275" r:id="rId7"/>
    <p:sldId id="276" r:id="rId8"/>
    <p:sldId id="277" r:id="rId9"/>
    <p:sldId id="262" r:id="rId10"/>
    <p:sldId id="278" r:id="rId11"/>
    <p:sldId id="263" r:id="rId12"/>
    <p:sldId id="265" r:id="rId13"/>
    <p:sldId id="279" r:id="rId14"/>
    <p:sldId id="268" r:id="rId15"/>
    <p:sldId id="270" r:id="rId16"/>
    <p:sldId id="269" r:id="rId17"/>
    <p:sldId id="271" r:id="rId18"/>
    <p:sldId id="274" r:id="rId19"/>
    <p:sldId id="272" r:id="rId20"/>
    <p:sldId id="27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5230"/>
    <a:srgbClr val="C01A1A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772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51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Geo\Documents\Licenta2017\Grafic_timp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Geo\Documents\Licenta2017\Grafic_solutie_determinar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/>
            </a:pPr>
            <a:r>
              <a:rPr lang="ro-RO"/>
              <a:t>Comparație în</a:t>
            </a:r>
            <a:r>
              <a:rPr lang="ro-RO" baseline="0"/>
              <a:t> funcție de timpul de rulare</a:t>
            </a:r>
            <a:endParaRPr lang="en-US"/>
          </a:p>
        </c:rich>
      </c:tx>
      <c:layout/>
      <c:overlay val="1"/>
    </c:title>
    <c:view3D>
      <c:rAngAx val="1"/>
    </c:view3D>
    <c:plotArea>
      <c:layout>
        <c:manualLayout>
          <c:layoutTarget val="inner"/>
          <c:xMode val="edge"/>
          <c:yMode val="edge"/>
          <c:x val="0.1097732400674799"/>
          <c:y val="0.17187159297395493"/>
          <c:w val="0.82894030064423763"/>
          <c:h val="0.64411494717006523"/>
        </c:manualLayout>
      </c:layout>
      <c:bar3DChart>
        <c:barDir val="col"/>
        <c:grouping val="stacked"/>
        <c:ser>
          <c:idx val="0"/>
          <c:order val="0"/>
          <c:dPt>
            <c:idx val="0"/>
            <c:spPr>
              <a:solidFill>
                <a:schemeClr val="tx2"/>
              </a:solidFill>
            </c:spPr>
          </c:dPt>
          <c:dPt>
            <c:idx val="1"/>
            <c:spPr>
              <a:solidFill>
                <a:srgbClr val="C01A1A"/>
              </a:solidFill>
            </c:spPr>
          </c:dPt>
          <c:dPt>
            <c:idx val="2"/>
            <c:spPr>
              <a:solidFill>
                <a:srgbClr val="7030A0"/>
              </a:solidFill>
            </c:spPr>
          </c:dPt>
          <c:dPt>
            <c:idx val="3"/>
            <c:spPr>
              <a:solidFill>
                <a:srgbClr val="805230"/>
              </a:solidFill>
            </c:spPr>
          </c:dPt>
          <c:val>
            <c:numRef>
              <c:f>Sheet1!$A$16:$D$16</c:f>
              <c:numCache>
                <c:formatCode>General</c:formatCode>
                <c:ptCount val="4"/>
                <c:pt idx="0">
                  <c:v>48.779642857142854</c:v>
                </c:pt>
                <c:pt idx="1">
                  <c:v>40.797857142857161</c:v>
                </c:pt>
                <c:pt idx="2">
                  <c:v>16.31842142857143</c:v>
                </c:pt>
                <c:pt idx="3">
                  <c:v>20.972499999999982</c:v>
                </c:pt>
              </c:numCache>
            </c:numRef>
          </c:val>
        </c:ser>
        <c:shape val="cylinder"/>
        <c:axId val="78625408"/>
        <c:axId val="77648640"/>
        <c:axId val="0"/>
      </c:bar3DChart>
      <c:catAx>
        <c:axId val="7862540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ro-RO"/>
                  <a:t>Tipuri de implementări</a:t>
                </a:r>
                <a:endParaRPr lang="en-US"/>
              </a:p>
            </c:rich>
          </c:tx>
          <c:layout/>
        </c:title>
        <c:tickLblPos val="nextTo"/>
        <c:crossAx val="77648640"/>
        <c:crosses val="autoZero"/>
        <c:auto val="1"/>
        <c:lblAlgn val="ctr"/>
        <c:lblOffset val="100"/>
      </c:catAx>
      <c:valAx>
        <c:axId val="77648640"/>
        <c:scaling>
          <c:orientation val="minMax"/>
          <c:min val="10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Timp</a:t>
                </a:r>
                <a:r>
                  <a:rPr lang="ro-RO"/>
                  <a:t>ul</a:t>
                </a:r>
                <a:r>
                  <a:rPr lang="en-US" baseline="0"/>
                  <a:t> de rulare</a:t>
                </a:r>
                <a:r>
                  <a:rPr lang="ro-RO" baseline="0"/>
                  <a:t> în secunde</a:t>
                </a:r>
                <a:r>
                  <a:rPr lang="en-US" baseline="0"/>
                  <a:t> </a:t>
                </a:r>
                <a:endParaRPr lang="en-US"/>
              </a:p>
            </c:rich>
          </c:tx>
          <c:layout/>
        </c:title>
        <c:numFmt formatCode="General" sourceLinked="1"/>
        <c:tickLblPos val="nextTo"/>
        <c:crossAx val="78625408"/>
        <c:crosses val="autoZero"/>
        <c:crossBetween val="between"/>
        <c:majorUnit val="3"/>
      </c:valAx>
    </c:plotArea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/>
            </a:pPr>
            <a:r>
              <a:rPr lang="ro-RO"/>
              <a:t>Comparație</a:t>
            </a:r>
            <a:r>
              <a:rPr lang="ro-RO" baseline="0"/>
              <a:t> după calitatea soluției</a:t>
            </a:r>
            <a:endParaRPr lang="en-US"/>
          </a:p>
        </c:rich>
      </c:tx>
      <c:layout/>
      <c:overlay val="1"/>
    </c:title>
    <c:view3D>
      <c:rAngAx val="1"/>
    </c:view3D>
    <c:plotArea>
      <c:layout>
        <c:manualLayout>
          <c:layoutTarget val="inner"/>
          <c:xMode val="edge"/>
          <c:yMode val="edge"/>
          <c:x val="0.16568978173502971"/>
          <c:y val="0.15631802947708484"/>
          <c:w val="0.83431021826497065"/>
          <c:h val="0.6594617488008786"/>
        </c:manualLayout>
      </c:layout>
      <c:bar3DChart>
        <c:barDir val="col"/>
        <c:grouping val="stacked"/>
        <c:ser>
          <c:idx val="0"/>
          <c:order val="0"/>
          <c:spPr>
            <a:ln>
              <a:solidFill>
                <a:schemeClr val="tx2"/>
              </a:solidFill>
            </a:ln>
          </c:spPr>
          <c:dPt>
            <c:idx val="0"/>
            <c:spPr>
              <a:solidFill>
                <a:schemeClr val="bg2">
                  <a:lumMod val="25000"/>
                </a:schemeClr>
              </a:solidFill>
              <a:ln>
                <a:solidFill>
                  <a:schemeClr val="tx2"/>
                </a:solidFill>
              </a:ln>
            </c:spPr>
          </c:dPt>
          <c:dPt>
            <c:idx val="1"/>
            <c:spPr>
              <a:solidFill>
                <a:srgbClr val="C00000"/>
              </a:solidFill>
              <a:ln>
                <a:solidFill>
                  <a:srgbClr val="C00000"/>
                </a:solidFill>
              </a:ln>
            </c:spPr>
          </c:dPt>
          <c:dPt>
            <c:idx val="2"/>
            <c:spPr>
              <a:solidFill>
                <a:srgbClr val="7030A0"/>
              </a:solidFill>
              <a:ln>
                <a:solidFill>
                  <a:srgbClr val="7030A0"/>
                </a:solidFill>
              </a:ln>
            </c:spPr>
          </c:dPt>
          <c:dPt>
            <c:idx val="3"/>
            <c:spPr>
              <a:solidFill>
                <a:srgbClr val="805230"/>
              </a:solidFill>
              <a:ln>
                <a:solidFill>
                  <a:srgbClr val="805230"/>
                </a:solidFill>
              </a:ln>
            </c:spPr>
          </c:dPt>
          <c:val>
            <c:numRef>
              <c:f>Sheet1!$A$15:$D$15</c:f>
              <c:numCache>
                <c:formatCode>General</c:formatCode>
                <c:ptCount val="4"/>
                <c:pt idx="0">
                  <c:v>2033.5100000000002</c:v>
                </c:pt>
                <c:pt idx="1">
                  <c:v>1524.8692857142855</c:v>
                </c:pt>
                <c:pt idx="2">
                  <c:v>1533.6321428571412</c:v>
                </c:pt>
                <c:pt idx="3">
                  <c:v>1541.8992857142857</c:v>
                </c:pt>
              </c:numCache>
            </c:numRef>
          </c:val>
        </c:ser>
        <c:shape val="cylinder"/>
        <c:axId val="80099584"/>
        <c:axId val="80105856"/>
        <c:axId val="0"/>
      </c:bar3DChart>
      <c:catAx>
        <c:axId val="80099584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Tipuri de implement</a:t>
                </a:r>
                <a:r>
                  <a:rPr lang="ro-RO"/>
                  <a:t>ări</a:t>
                </a:r>
                <a:endParaRPr lang="en-US"/>
              </a:p>
            </c:rich>
          </c:tx>
          <c:layout>
            <c:manualLayout>
              <c:xMode val="edge"/>
              <c:yMode val="edge"/>
              <c:x val="0.41925444244612325"/>
              <c:y val="0.93633278941451248"/>
            </c:manualLayout>
          </c:layout>
        </c:title>
        <c:tickLblPos val="nextTo"/>
        <c:crossAx val="80105856"/>
        <c:crosses val="autoZero"/>
        <c:auto val="1"/>
        <c:lblAlgn val="ctr"/>
        <c:lblOffset val="100"/>
      </c:catAx>
      <c:valAx>
        <c:axId val="80105856"/>
        <c:scaling>
          <c:orientation val="minMax"/>
          <c:min val="1350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Media dimensiune traeu</a:t>
                </a:r>
                <a:r>
                  <a:rPr lang="en-US" baseline="0"/>
                  <a:t> </a:t>
                </a:r>
                <a:endParaRPr lang="en-US"/>
              </a:p>
            </c:rich>
          </c:tx>
          <c:layout/>
        </c:title>
        <c:numFmt formatCode="General" sourceLinked="1"/>
        <c:tickLblPos val="nextTo"/>
        <c:crossAx val="80099584"/>
        <c:crosses val="autoZero"/>
        <c:crossBetween val="between"/>
        <c:majorUnit val="70"/>
      </c:valAx>
    </c:plotArea>
    <c:plotVisOnly val="1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EE6829-317A-42F2-AC81-0617D628A99E}" type="datetimeFigureOut">
              <a:rPr lang="en-US" smtClean="0"/>
              <a:pPr/>
              <a:t>6/28/2017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BF7790-23FD-4284-A622-66C897780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DC935-5428-4979-BBD9-F9D1DD8C80D0}" type="datetime1">
              <a:rPr lang="en-US" smtClean="0"/>
              <a:pPr/>
              <a:t>6/28/2017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112BD-0B00-426E-9EEA-96585FF8D59E}" type="datetime1">
              <a:rPr lang="en-US" smtClean="0"/>
              <a:pPr/>
              <a:t>6/28/2017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FFA5D-BAE0-4D39-A7FB-69076E92ED9D}" type="datetime1">
              <a:rPr lang="en-US" smtClean="0"/>
              <a:pPr/>
              <a:t>6/28/2017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33AF8-945E-475A-BB70-AA9F40FC19AF}" type="datetime1">
              <a:rPr lang="en-US" smtClean="0"/>
              <a:pPr/>
              <a:t>6/28/2017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033A3-9181-4AF2-8D58-A4A1D71E635A}" type="datetime1">
              <a:rPr lang="en-US" smtClean="0"/>
              <a:pPr/>
              <a:t>6/28/2017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99AA4-A36E-4228-9586-0B7C337E4216}" type="datetime1">
              <a:rPr lang="en-US" smtClean="0"/>
              <a:pPr/>
              <a:t>6/28/2017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67CCC-145D-432F-BFE5-543567A730AC}" type="datetime1">
              <a:rPr lang="en-US" smtClean="0"/>
              <a:pPr/>
              <a:t>6/28/2017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35E0-AC22-4DD5-A786-CBF48FFC702F}" type="datetime1">
              <a:rPr lang="en-US" smtClean="0"/>
              <a:pPr/>
              <a:t>6/28/2017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8AEFB-E5E1-4D10-BC9E-BC19425D1D25}" type="datetime1">
              <a:rPr lang="en-US" smtClean="0"/>
              <a:pPr/>
              <a:t>6/28/2017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893B434-1C28-436D-98D0-18D964556914}" type="datetime1">
              <a:rPr lang="en-US" smtClean="0"/>
              <a:pPr/>
              <a:t>6/28/2017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3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372C5-3CFA-4927-8512-3E5F2536E263}" type="datetime1">
              <a:rPr lang="en-US" smtClean="0"/>
              <a:pPr/>
              <a:t>6/28/2017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2D41E47-DD1A-4536-9A2F-A7054677C47B}" type="datetime1">
              <a:rPr lang="en-US" smtClean="0"/>
              <a:pPr/>
              <a:t>6/28/2017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36.jpeg"/><Relationship Id="rId7" Type="http://schemas.openxmlformats.org/officeDocument/2006/relationships/image" Target="../media/image40.jpe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9.jpeg"/><Relationship Id="rId5" Type="http://schemas.openxmlformats.org/officeDocument/2006/relationships/image" Target="../media/image38.png"/><Relationship Id="rId10" Type="http://schemas.openxmlformats.org/officeDocument/2006/relationships/image" Target="../media/image23.jpeg"/><Relationship Id="rId4" Type="http://schemas.openxmlformats.org/officeDocument/2006/relationships/image" Target="../media/image37.png"/><Relationship Id="rId9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jpeg"/><Relationship Id="rId7" Type="http://schemas.openxmlformats.org/officeDocument/2006/relationships/image" Target="../media/image14.jpe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3.jpeg"/><Relationship Id="rId11" Type="http://schemas.openxmlformats.org/officeDocument/2006/relationships/image" Target="../media/image18.png"/><Relationship Id="rId5" Type="http://schemas.openxmlformats.org/officeDocument/2006/relationships/image" Target="../media/image12.jpeg"/><Relationship Id="rId10" Type="http://schemas.openxmlformats.org/officeDocument/2006/relationships/image" Target="../media/image17.png"/><Relationship Id="rId4" Type="http://schemas.openxmlformats.org/officeDocument/2006/relationships/image" Target="../media/image11.jpe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/>
              <a:t>Optimizarea</a:t>
            </a:r>
            <a:r>
              <a:rPr lang="en-US" sz="4000" dirty="0" smtClean="0"/>
              <a:t> </a:t>
            </a:r>
            <a:r>
              <a:rPr lang="en-US" sz="4000" dirty="0" err="1" smtClean="0"/>
              <a:t>problemelor</a:t>
            </a:r>
            <a:r>
              <a:rPr lang="en-US" sz="4000" dirty="0" smtClean="0"/>
              <a:t> </a:t>
            </a:r>
            <a:r>
              <a:rPr lang="en-US" sz="4000" dirty="0" err="1" smtClean="0"/>
              <a:t>dificile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o-RO" dirty="0" smtClean="0"/>
              <a:t>Student: gheorghiță tonel nastacă</a:t>
            </a:r>
          </a:p>
          <a:p>
            <a:r>
              <a:rPr lang="ro-RO" dirty="0" smtClean="0"/>
              <a:t>Coordonator: Lector dr. Cristian vidrașcu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2938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tron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6426" y="1"/>
            <a:ext cx="1265574" cy="14630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AGA + Procesare pe nuclee - rezultat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4" name="Picture 3" descr="person-symbol-run-time-race-against-clock-1741994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9092" y="2397558"/>
            <a:ext cx="3831917" cy="295115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13417" y="2103118"/>
            <a:ext cx="47418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9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16 </a:t>
            </a:r>
            <a:r>
              <a:rPr lang="en-US" sz="5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secunde</a:t>
            </a:r>
            <a:endParaRPr lang="en-US" sz="5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6" name="Picture 5" descr="Untitl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2231" y="3507537"/>
            <a:ext cx="693134" cy="64389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656217" y="4127862"/>
            <a:ext cx="54602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4000" dirty="0" smtClean="0">
                <a:solidFill>
                  <a:srgbClr val="C00000"/>
                </a:solidFill>
              </a:rPr>
              <a:t>Soluție mai performantă</a:t>
            </a: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07578" y="5486399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b="1" dirty="0" smtClean="0">
                <a:solidFill>
                  <a:srgbClr val="FF0000"/>
                </a:solidFill>
              </a:rPr>
              <a:t>Performanță mai mare pe un procesor cu mai multe nuclee!!!</a:t>
            </a:r>
            <a:endParaRPr lang="en-US" sz="2000" b="1" dirty="0">
              <a:solidFill>
                <a:srgbClr val="FF0000"/>
              </a:solidFill>
            </a:endParaRPr>
          </a:p>
        </p:txBody>
      </p:sp>
      <p:pic>
        <p:nvPicPr>
          <p:cNvPr id="15" name="Picture 14" descr="Untitl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4813" y="4861718"/>
            <a:ext cx="693134" cy="6438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96388"/>
            <a:ext cx="3971109" cy="1293223"/>
          </a:xfrm>
        </p:spPr>
        <p:txBody>
          <a:bodyPr>
            <a:normAutofit/>
          </a:bodyPr>
          <a:lstStyle/>
          <a:p>
            <a:pPr algn="ctr"/>
            <a:r>
              <a:rPr lang="ro-RO" sz="2800" dirty="0" smtClean="0"/>
              <a:t>Procesarea pe un cluster de calculatoare</a:t>
            </a:r>
            <a:br>
              <a:rPr lang="ro-RO" sz="2800" dirty="0" smtClean="0"/>
            </a:br>
            <a:r>
              <a:rPr lang="ro-RO" sz="2800" dirty="0" smtClean="0"/>
              <a:t>Optimizare IV</a:t>
            </a:r>
            <a:endParaRPr lang="en-US" sz="2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743200"/>
            <a:ext cx="3200400" cy="3562004"/>
          </a:xfrm>
        </p:spPr>
        <p:txBody>
          <a:bodyPr/>
          <a:lstStyle/>
          <a:p>
            <a:pPr algn="just"/>
            <a:r>
              <a:rPr lang="ro-RO" dirty="0" smtClean="0"/>
              <a:t>Populația se împarte la numărul de calculatoare din cluster. </a:t>
            </a:r>
          </a:p>
          <a:p>
            <a:pPr algn="just"/>
            <a:endParaRPr lang="ro-RO" dirty="0" smtClean="0"/>
          </a:p>
          <a:p>
            <a:pPr algn="just"/>
            <a:r>
              <a:rPr lang="ro-RO" dirty="0" smtClean="0"/>
              <a:t>Legătura dintre interfață și server este securizată prin intermediul protocolului de securitate SSL(Secure Socket Layers)</a:t>
            </a:r>
          </a:p>
          <a:p>
            <a:pPr algn="just"/>
            <a:r>
              <a:rPr lang="ro-RO" dirty="0" smtClean="0"/>
              <a:t>Un individ poate să migreze la un monet dat de pe un calculator pe altul. Se observă că legăturile din cluster formează un graf complet</a:t>
            </a:r>
          </a:p>
        </p:txBody>
      </p:sp>
      <p:grpSp>
        <p:nvGrpSpPr>
          <p:cNvPr id="2050" name="Group 2"/>
          <p:cNvGrpSpPr>
            <a:grpSpLocks/>
          </p:cNvGrpSpPr>
          <p:nvPr/>
        </p:nvGrpSpPr>
        <p:grpSpPr bwMode="auto">
          <a:xfrm>
            <a:off x="5303521" y="251551"/>
            <a:ext cx="5734594" cy="6266815"/>
            <a:chOff x="2541" y="4900"/>
            <a:chExt cx="6825" cy="7565"/>
          </a:xfrm>
        </p:grpSpPr>
        <p:sp>
          <p:nvSpPr>
            <p:cNvPr id="2051" name="Rectangle 3"/>
            <p:cNvSpPr>
              <a:spLocks noChangeArrowheads="1"/>
            </p:cNvSpPr>
            <p:nvPr/>
          </p:nvSpPr>
          <p:spPr bwMode="auto">
            <a:xfrm>
              <a:off x="2541" y="4900"/>
              <a:ext cx="6825" cy="7565"/>
            </a:xfrm>
            <a:prstGeom prst="rect">
              <a:avLst/>
            </a:prstGeom>
            <a:solidFill>
              <a:srgbClr val="A5A5A5"/>
            </a:solidFill>
            <a:ln w="38100">
              <a:solidFill>
                <a:srgbClr val="A5A5A5"/>
              </a:solidFill>
              <a:miter lim="800000"/>
              <a:headEnd/>
              <a:tailEnd/>
            </a:ln>
            <a:effectLst>
              <a:outerShdw dist="28398" dir="3806097" algn="ctr" rotWithShape="0">
                <a:srgbClr val="974706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052" name="Group 4"/>
            <p:cNvGrpSpPr>
              <a:grpSpLocks/>
            </p:cNvGrpSpPr>
            <p:nvPr/>
          </p:nvGrpSpPr>
          <p:grpSpPr bwMode="auto">
            <a:xfrm>
              <a:off x="2695" y="5130"/>
              <a:ext cx="6444" cy="6946"/>
              <a:chOff x="3117" y="5130"/>
              <a:chExt cx="6444" cy="6946"/>
            </a:xfrm>
          </p:grpSpPr>
          <p:grpSp>
            <p:nvGrpSpPr>
              <p:cNvPr id="2053" name="Group 5"/>
              <p:cNvGrpSpPr>
                <a:grpSpLocks/>
              </p:cNvGrpSpPr>
              <p:nvPr/>
            </p:nvGrpSpPr>
            <p:grpSpPr bwMode="auto">
              <a:xfrm>
                <a:off x="3321" y="5130"/>
                <a:ext cx="6115" cy="3910"/>
                <a:chOff x="2880" y="6720"/>
                <a:chExt cx="6115" cy="3910"/>
              </a:xfrm>
            </p:grpSpPr>
            <p:sp>
              <p:nvSpPr>
                <p:cNvPr id="2054" name="Rectangle 6"/>
                <p:cNvSpPr>
                  <a:spLocks noChangeArrowheads="1"/>
                </p:cNvSpPr>
                <p:nvPr/>
              </p:nvSpPr>
              <p:spPr bwMode="auto">
                <a:xfrm>
                  <a:off x="2880" y="6720"/>
                  <a:ext cx="6115" cy="3910"/>
                </a:xfrm>
                <a:prstGeom prst="rect">
                  <a:avLst/>
                </a:prstGeom>
                <a:solidFill>
                  <a:srgbClr val="9BBB59"/>
                </a:solidFill>
                <a:ln w="38100">
                  <a:solidFill>
                    <a:srgbClr val="F2F2F2"/>
                  </a:solidFill>
                  <a:miter lim="800000"/>
                  <a:headEnd/>
                  <a:tailEnd/>
                </a:ln>
                <a:effectLst>
                  <a:outerShdw dist="28398" dir="3806097" algn="ctr" rotWithShape="0">
                    <a:srgbClr val="4E6128">
                      <a:alpha val="50000"/>
                    </a:srgbClr>
                  </a:out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55" name="Rectangle 7"/>
                <p:cNvSpPr>
                  <a:spLocks noChangeArrowheads="1"/>
                </p:cNvSpPr>
                <p:nvPr/>
              </p:nvSpPr>
              <p:spPr bwMode="auto">
                <a:xfrm>
                  <a:off x="4319" y="6885"/>
                  <a:ext cx="3051" cy="438"/>
                </a:xfrm>
                <a:prstGeom prst="rect">
                  <a:avLst/>
                </a:prstGeom>
                <a:solidFill>
                  <a:srgbClr val="F79646"/>
                </a:solidFill>
                <a:ln w="38100">
                  <a:solidFill>
                    <a:srgbClr val="F2F2F2"/>
                  </a:solidFill>
                  <a:miter lim="800000"/>
                  <a:headEnd/>
                  <a:tailEnd/>
                </a:ln>
                <a:effectLst>
                  <a:outerShdw dist="28398" dir="3806097" algn="ctr" rotWithShape="0">
                    <a:srgbClr val="974706">
                      <a:alpha val="50000"/>
                    </a:srgbClr>
                  </a:out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ro-RO" sz="110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cs typeface="Arial" pitchFamily="34" charset="0"/>
                    </a:rPr>
                    <a:t>Cluster de Calculatoare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056" name="AutoShape 8"/>
                <p:cNvSpPr>
                  <a:spLocks noChangeArrowheads="1"/>
                </p:cNvSpPr>
                <p:nvPr/>
              </p:nvSpPr>
              <p:spPr bwMode="auto">
                <a:xfrm>
                  <a:off x="3036" y="8060"/>
                  <a:ext cx="1033" cy="463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4F81BD"/>
                </a:solidFill>
                <a:ln w="38100">
                  <a:solidFill>
                    <a:srgbClr val="F2F2F2"/>
                  </a:solidFill>
                  <a:round/>
                  <a:headEnd/>
                  <a:tailEnd/>
                </a:ln>
                <a:effectLst>
                  <a:outerShdw dist="28398" dir="3806097" algn="ctr" rotWithShape="0">
                    <a:srgbClr val="243F60">
                      <a:alpha val="50000"/>
                    </a:srgbClr>
                  </a:out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ro-RO" sz="110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cs typeface="Arial" pitchFamily="34" charset="0"/>
                    </a:rPr>
                    <a:t>  PC I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057" name="AutoShape 9"/>
                <p:cNvSpPr>
                  <a:spLocks noChangeArrowheads="1"/>
                </p:cNvSpPr>
                <p:nvPr/>
              </p:nvSpPr>
              <p:spPr bwMode="auto">
                <a:xfrm>
                  <a:off x="5467" y="7575"/>
                  <a:ext cx="1033" cy="485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4F81BD"/>
                </a:solidFill>
                <a:ln w="38100">
                  <a:solidFill>
                    <a:srgbClr val="F2F2F2"/>
                  </a:solidFill>
                  <a:round/>
                  <a:headEnd/>
                  <a:tailEnd/>
                </a:ln>
                <a:effectLst>
                  <a:outerShdw dist="28398" dir="3806097" algn="ctr" rotWithShape="0">
                    <a:srgbClr val="243F60">
                      <a:alpha val="50000"/>
                    </a:srgbClr>
                  </a:out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ro-RO" sz="110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cs typeface="Arial" pitchFamily="34" charset="0"/>
                    </a:rPr>
                    <a:t>PC II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058" name="AutoShape 10"/>
                <p:cNvSpPr>
                  <a:spLocks noChangeArrowheads="1"/>
                </p:cNvSpPr>
                <p:nvPr/>
              </p:nvSpPr>
              <p:spPr bwMode="auto">
                <a:xfrm>
                  <a:off x="7637" y="8060"/>
                  <a:ext cx="1033" cy="468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4F81BD"/>
                </a:solidFill>
                <a:ln w="38100">
                  <a:solidFill>
                    <a:srgbClr val="F2F2F2"/>
                  </a:solidFill>
                  <a:round/>
                  <a:headEnd/>
                  <a:tailEnd/>
                </a:ln>
                <a:effectLst>
                  <a:outerShdw dist="28398" dir="3806097" algn="ctr" rotWithShape="0">
                    <a:srgbClr val="243F60">
                      <a:alpha val="50000"/>
                    </a:srgbClr>
                  </a:out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ro-RO" sz="110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cs typeface="Arial" pitchFamily="34" charset="0"/>
                    </a:rPr>
                    <a:t>PC III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059" name="AutoShape 11"/>
                <p:cNvSpPr>
                  <a:spLocks noChangeArrowheads="1"/>
                </p:cNvSpPr>
                <p:nvPr/>
              </p:nvSpPr>
              <p:spPr bwMode="auto">
                <a:xfrm>
                  <a:off x="4319" y="9810"/>
                  <a:ext cx="1033" cy="45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4F81BD"/>
                </a:solidFill>
                <a:ln w="38100">
                  <a:solidFill>
                    <a:srgbClr val="F2F2F2"/>
                  </a:solidFill>
                  <a:round/>
                  <a:headEnd/>
                  <a:tailEnd/>
                </a:ln>
                <a:effectLst>
                  <a:outerShdw dist="28398" dir="3806097" algn="ctr" rotWithShape="0">
                    <a:srgbClr val="243F60">
                      <a:alpha val="50000"/>
                    </a:srgbClr>
                  </a:out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ro-RO" sz="110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cs typeface="Arial" pitchFamily="34" charset="0"/>
                    </a:rPr>
                    <a:t>PC IV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060" name="AutoShape 12"/>
                <p:cNvSpPr>
                  <a:spLocks noChangeArrowheads="1"/>
                </p:cNvSpPr>
                <p:nvPr/>
              </p:nvSpPr>
              <p:spPr bwMode="auto">
                <a:xfrm>
                  <a:off x="6500" y="9810"/>
                  <a:ext cx="1033" cy="45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4F81BD"/>
                </a:solidFill>
                <a:ln w="38100">
                  <a:solidFill>
                    <a:srgbClr val="F2F2F2"/>
                  </a:solidFill>
                  <a:round/>
                  <a:headEnd/>
                  <a:tailEnd/>
                </a:ln>
                <a:effectLst>
                  <a:outerShdw dist="28398" dir="3806097" algn="ctr" rotWithShape="0">
                    <a:srgbClr val="243F60">
                      <a:alpha val="50000"/>
                    </a:srgbClr>
                  </a:out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ro-RO" sz="110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cs typeface="Arial" pitchFamily="34" charset="0"/>
                    </a:rPr>
                    <a:t>  PC V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2061" name="AutoShape 13"/>
                <p:cNvCxnSpPr>
                  <a:cxnSpLocks noChangeShapeType="1"/>
                </p:cNvCxnSpPr>
                <p:nvPr/>
              </p:nvCxnSpPr>
              <p:spPr bwMode="auto">
                <a:xfrm flipV="1">
                  <a:off x="4069" y="7775"/>
                  <a:ext cx="1398" cy="532"/>
                </a:xfrm>
                <a:prstGeom prst="straightConnector1">
                  <a:avLst/>
                </a:prstGeom>
                <a:noFill/>
                <a:ln w="12700">
                  <a:solidFill>
                    <a:srgbClr val="C0504D"/>
                  </a:solidFill>
                  <a:round/>
                  <a:headEnd type="triangle" w="med" len="med"/>
                  <a:tailEnd type="triangle" w="med" len="med"/>
                </a:ln>
                <a:effectLst/>
              </p:spPr>
            </p:cxnSp>
            <p:cxnSp>
              <p:nvCxnSpPr>
                <p:cNvPr id="2062" name="AutoShape 14"/>
                <p:cNvCxnSpPr>
                  <a:cxnSpLocks noChangeShapeType="1"/>
                </p:cNvCxnSpPr>
                <p:nvPr/>
              </p:nvCxnSpPr>
              <p:spPr bwMode="auto">
                <a:xfrm>
                  <a:off x="4069" y="8307"/>
                  <a:ext cx="3568" cy="0"/>
                </a:xfrm>
                <a:prstGeom prst="straightConnector1">
                  <a:avLst/>
                </a:prstGeom>
                <a:noFill/>
                <a:ln w="12700">
                  <a:solidFill>
                    <a:srgbClr val="C0504D"/>
                  </a:solidFill>
                  <a:round/>
                  <a:headEnd type="triangle" w="med" len="med"/>
                  <a:tailEnd type="triangle" w="med" len="med"/>
                </a:ln>
                <a:effectLst/>
              </p:spPr>
            </p:cxnSp>
            <p:cxnSp>
              <p:nvCxnSpPr>
                <p:cNvPr id="2063" name="AutoShape 15"/>
                <p:cNvCxnSpPr>
                  <a:cxnSpLocks noChangeShapeType="1"/>
                </p:cNvCxnSpPr>
                <p:nvPr/>
              </p:nvCxnSpPr>
              <p:spPr bwMode="auto">
                <a:xfrm>
                  <a:off x="4069" y="8307"/>
                  <a:ext cx="2958" cy="1503"/>
                </a:xfrm>
                <a:prstGeom prst="straightConnector1">
                  <a:avLst/>
                </a:prstGeom>
                <a:noFill/>
                <a:ln w="12700">
                  <a:solidFill>
                    <a:srgbClr val="C0504D"/>
                  </a:solidFill>
                  <a:round/>
                  <a:headEnd type="triangle" w="med" len="med"/>
                  <a:tailEnd type="triangle" w="med" len="med"/>
                </a:ln>
                <a:effectLst/>
              </p:spPr>
            </p:cxnSp>
            <p:cxnSp>
              <p:nvCxnSpPr>
                <p:cNvPr id="2064" name="AutoShape 16"/>
                <p:cNvCxnSpPr>
                  <a:cxnSpLocks noChangeShapeType="1"/>
                </p:cNvCxnSpPr>
                <p:nvPr/>
              </p:nvCxnSpPr>
              <p:spPr bwMode="auto">
                <a:xfrm>
                  <a:off x="4069" y="8307"/>
                  <a:ext cx="720" cy="1503"/>
                </a:xfrm>
                <a:prstGeom prst="straightConnector1">
                  <a:avLst/>
                </a:prstGeom>
                <a:noFill/>
                <a:ln w="12700">
                  <a:solidFill>
                    <a:srgbClr val="C0504D"/>
                  </a:solidFill>
                  <a:round/>
                  <a:headEnd type="triangle" w="med" len="med"/>
                  <a:tailEnd type="triangle" w="med" len="med"/>
                </a:ln>
                <a:effectLst/>
              </p:spPr>
            </p:cxnSp>
            <p:cxnSp>
              <p:nvCxnSpPr>
                <p:cNvPr id="2065" name="AutoShape 17"/>
                <p:cNvCxnSpPr>
                  <a:cxnSpLocks noChangeShapeType="1"/>
                </p:cNvCxnSpPr>
                <p:nvPr/>
              </p:nvCxnSpPr>
              <p:spPr bwMode="auto">
                <a:xfrm>
                  <a:off x="6500" y="7775"/>
                  <a:ext cx="1137" cy="532"/>
                </a:xfrm>
                <a:prstGeom prst="straightConnector1">
                  <a:avLst/>
                </a:prstGeom>
                <a:noFill/>
                <a:ln w="12700">
                  <a:solidFill>
                    <a:srgbClr val="C0504D"/>
                  </a:solidFill>
                  <a:round/>
                  <a:headEnd type="triangle" w="med" len="med"/>
                  <a:tailEnd type="triangle" w="med" len="med"/>
                </a:ln>
                <a:effectLst/>
              </p:spPr>
            </p:cxnSp>
            <p:cxnSp>
              <p:nvCxnSpPr>
                <p:cNvPr id="2066" name="AutoShape 18"/>
                <p:cNvCxnSpPr>
                  <a:cxnSpLocks noChangeShapeType="1"/>
                </p:cNvCxnSpPr>
                <p:nvPr/>
              </p:nvCxnSpPr>
              <p:spPr bwMode="auto">
                <a:xfrm>
                  <a:off x="6500" y="7775"/>
                  <a:ext cx="527" cy="2035"/>
                </a:xfrm>
                <a:prstGeom prst="straightConnector1">
                  <a:avLst/>
                </a:prstGeom>
                <a:noFill/>
                <a:ln w="12700">
                  <a:solidFill>
                    <a:srgbClr val="C0504D"/>
                  </a:solidFill>
                  <a:round/>
                  <a:headEnd type="triangle" w="med" len="med"/>
                  <a:tailEnd type="triangle" w="med" len="med"/>
                </a:ln>
                <a:effectLst/>
              </p:spPr>
            </p:cxnSp>
            <p:cxnSp>
              <p:nvCxnSpPr>
                <p:cNvPr id="2067" name="AutoShape 19"/>
                <p:cNvCxnSpPr>
                  <a:cxnSpLocks noChangeShapeType="1"/>
                </p:cNvCxnSpPr>
                <p:nvPr/>
              </p:nvCxnSpPr>
              <p:spPr bwMode="auto">
                <a:xfrm flipH="1">
                  <a:off x="4789" y="7775"/>
                  <a:ext cx="678" cy="2035"/>
                </a:xfrm>
                <a:prstGeom prst="straightConnector1">
                  <a:avLst/>
                </a:prstGeom>
                <a:noFill/>
                <a:ln w="12700">
                  <a:solidFill>
                    <a:srgbClr val="C0504D"/>
                  </a:solidFill>
                  <a:round/>
                  <a:headEnd type="triangle" w="med" len="med"/>
                  <a:tailEnd type="triangle" w="med" len="med"/>
                </a:ln>
                <a:effectLst/>
              </p:spPr>
            </p:cxnSp>
            <p:cxnSp>
              <p:nvCxnSpPr>
                <p:cNvPr id="2068" name="AutoShape 20"/>
                <p:cNvCxnSpPr>
                  <a:cxnSpLocks noChangeShapeType="1"/>
                </p:cNvCxnSpPr>
                <p:nvPr/>
              </p:nvCxnSpPr>
              <p:spPr bwMode="auto">
                <a:xfrm flipH="1">
                  <a:off x="7027" y="8229"/>
                  <a:ext cx="610" cy="1581"/>
                </a:xfrm>
                <a:prstGeom prst="straightConnector1">
                  <a:avLst/>
                </a:prstGeom>
                <a:noFill/>
                <a:ln w="12700">
                  <a:solidFill>
                    <a:srgbClr val="C0504D"/>
                  </a:solidFill>
                  <a:round/>
                  <a:headEnd type="triangle" w="med" len="med"/>
                  <a:tailEnd type="triangle" w="med" len="med"/>
                </a:ln>
                <a:effectLst/>
              </p:spPr>
            </p:cxnSp>
            <p:cxnSp>
              <p:nvCxnSpPr>
                <p:cNvPr id="2069" name="AutoShape 21"/>
                <p:cNvCxnSpPr>
                  <a:cxnSpLocks noChangeShapeType="1"/>
                </p:cNvCxnSpPr>
                <p:nvPr/>
              </p:nvCxnSpPr>
              <p:spPr bwMode="auto">
                <a:xfrm flipH="1">
                  <a:off x="4789" y="8229"/>
                  <a:ext cx="2848" cy="1581"/>
                </a:xfrm>
                <a:prstGeom prst="straightConnector1">
                  <a:avLst/>
                </a:prstGeom>
                <a:noFill/>
                <a:ln w="12700">
                  <a:solidFill>
                    <a:srgbClr val="C0504D"/>
                  </a:solidFill>
                  <a:round/>
                  <a:headEnd type="triangle" w="med" len="med"/>
                  <a:tailEnd type="triangle" w="med" len="med"/>
                </a:ln>
                <a:effectLst/>
              </p:spPr>
            </p:cxnSp>
            <p:cxnSp>
              <p:nvCxnSpPr>
                <p:cNvPr id="2070" name="AutoShape 22"/>
                <p:cNvCxnSpPr>
                  <a:cxnSpLocks noChangeShapeType="1"/>
                </p:cNvCxnSpPr>
                <p:nvPr/>
              </p:nvCxnSpPr>
              <p:spPr bwMode="auto">
                <a:xfrm flipH="1">
                  <a:off x="5352" y="10065"/>
                  <a:ext cx="1148" cy="0"/>
                </a:xfrm>
                <a:prstGeom prst="straightConnector1">
                  <a:avLst/>
                </a:prstGeom>
                <a:noFill/>
                <a:ln w="12700">
                  <a:solidFill>
                    <a:srgbClr val="C0504D"/>
                  </a:solidFill>
                  <a:round/>
                  <a:headEnd type="triangle" w="med" len="med"/>
                  <a:tailEnd type="triangle" w="med" len="med"/>
                </a:ln>
                <a:effectLst/>
              </p:spPr>
            </p:cxnSp>
          </p:grpSp>
          <p:grpSp>
            <p:nvGrpSpPr>
              <p:cNvPr id="2071" name="Group 23"/>
              <p:cNvGrpSpPr>
                <a:grpSpLocks/>
              </p:cNvGrpSpPr>
              <p:nvPr/>
            </p:nvGrpSpPr>
            <p:grpSpPr bwMode="auto">
              <a:xfrm>
                <a:off x="7316" y="9496"/>
                <a:ext cx="2245" cy="2580"/>
                <a:chOff x="7370" y="10618"/>
                <a:chExt cx="2245" cy="2580"/>
              </a:xfrm>
            </p:grpSpPr>
            <p:sp>
              <p:nvSpPr>
                <p:cNvPr id="2072" name="Rectangle 24"/>
                <p:cNvSpPr>
                  <a:spLocks noChangeArrowheads="1"/>
                </p:cNvSpPr>
                <p:nvPr/>
              </p:nvSpPr>
              <p:spPr bwMode="auto">
                <a:xfrm>
                  <a:off x="7370" y="10618"/>
                  <a:ext cx="2245" cy="2580"/>
                </a:xfrm>
                <a:prstGeom prst="rect">
                  <a:avLst/>
                </a:prstGeom>
                <a:solidFill>
                  <a:srgbClr val="8064A2"/>
                </a:solidFill>
                <a:ln w="38100">
                  <a:solidFill>
                    <a:srgbClr val="F2F2F2"/>
                  </a:solidFill>
                  <a:miter lim="800000"/>
                  <a:headEnd/>
                  <a:tailEnd/>
                </a:ln>
                <a:effectLst>
                  <a:outerShdw dist="28398" dir="3806097" algn="ctr" rotWithShape="0">
                    <a:srgbClr val="3F3151">
                      <a:alpha val="50000"/>
                    </a:srgbClr>
                  </a:out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73" name="Rectangle 25"/>
                <p:cNvSpPr>
                  <a:spLocks noChangeArrowheads="1"/>
                </p:cNvSpPr>
                <p:nvPr/>
              </p:nvSpPr>
              <p:spPr bwMode="auto">
                <a:xfrm>
                  <a:off x="7533" y="10799"/>
                  <a:ext cx="1957" cy="421"/>
                </a:xfrm>
                <a:prstGeom prst="rect">
                  <a:avLst/>
                </a:prstGeom>
                <a:solidFill>
                  <a:srgbClr val="F79646"/>
                </a:solidFill>
                <a:ln w="38100">
                  <a:solidFill>
                    <a:srgbClr val="F2F2F2"/>
                  </a:solidFill>
                  <a:miter lim="800000"/>
                  <a:headEnd/>
                  <a:tailEnd/>
                </a:ln>
                <a:effectLst>
                  <a:outerShdw dist="28398" dir="3806097" algn="ctr" rotWithShape="0">
                    <a:srgbClr val="974706">
                      <a:alpha val="50000"/>
                    </a:srgbClr>
                  </a:out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ro-RO" sz="110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cs typeface="Arial" pitchFamily="34" charset="0"/>
                    </a:rPr>
                    <a:t>   Interfață Client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074" name="Rectangle 26"/>
                <p:cNvSpPr>
                  <a:spLocks noChangeArrowheads="1"/>
                </p:cNvSpPr>
                <p:nvPr/>
              </p:nvSpPr>
              <p:spPr bwMode="auto">
                <a:xfrm>
                  <a:off x="7533" y="11430"/>
                  <a:ext cx="1957" cy="1305"/>
                </a:xfrm>
                <a:prstGeom prst="rect">
                  <a:avLst/>
                </a:prstGeom>
                <a:solidFill>
                  <a:srgbClr val="9BBB59"/>
                </a:solidFill>
                <a:ln w="38100">
                  <a:solidFill>
                    <a:srgbClr val="F2F2F2"/>
                  </a:solidFill>
                  <a:miter lim="800000"/>
                  <a:headEnd/>
                  <a:tailEnd/>
                </a:ln>
                <a:effectLst>
                  <a:outerShdw dist="28398" dir="3806097" algn="ctr" rotWithShape="0">
                    <a:srgbClr val="4E6128">
                      <a:alpha val="50000"/>
                    </a:srgbClr>
                  </a:out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457200" marR="0" lvl="1" indent="0" defTabSz="914400" rtl="0" eaLnBrk="1" fontAlgn="base" latinLnBrk="0" hangingPunct="1">
                    <a:lnSpc>
                      <a:spcPct val="100000"/>
                    </a:lnSpc>
                    <a:spcBef>
                      <a:spcPts val="800"/>
                    </a:spcBef>
                    <a:spcAft>
                      <a:spcPts val="800"/>
                    </a:spcAft>
                    <a:buClrTx/>
                    <a:buSzTx/>
                    <a:buFont typeface="Symbol" pitchFamily="18" charset="2"/>
                    <a:buChar char="·"/>
                    <a:tabLst/>
                  </a:pPr>
                  <a:r>
                    <a:rPr kumimoji="0" lang="ro-RO" sz="10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cs typeface="Arial" pitchFamily="34" charset="0"/>
                    </a:rPr>
                    <a:t>Conectare</a:t>
                  </a:r>
                  <a:endParaRPr kumimoji="0" lang="en-US" sz="1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endParaRPr>
                </a:p>
                <a:p>
                  <a:pPr marL="0" marR="0" lvl="0" indent="0" defTabSz="914400" rtl="0" eaLnBrk="1" fontAlgn="base" latinLnBrk="0" hangingPunct="1">
                    <a:lnSpc>
                      <a:spcPct val="100000"/>
                    </a:lnSpc>
                    <a:spcBef>
                      <a:spcPts val="800"/>
                    </a:spcBef>
                    <a:spcAft>
                      <a:spcPts val="800"/>
                    </a:spcAft>
                    <a:buClrTx/>
                    <a:buSzTx/>
                    <a:buFont typeface="Symbol" pitchFamily="18" charset="2"/>
                    <a:buChar char="·"/>
                    <a:tabLst/>
                  </a:pPr>
                  <a:r>
                    <a:rPr kumimoji="0" lang="ro-RO" sz="10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cs typeface="Arial" pitchFamily="34" charset="0"/>
                    </a:rPr>
                    <a:t>Setare parametrii</a:t>
                  </a:r>
                  <a:endParaRPr kumimoji="0" lang="en-US" sz="1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endParaRPr>
                </a:p>
                <a:p>
                  <a:pPr marL="0" marR="0" lvl="0" indent="0" algn="just" defTabSz="914400" rtl="0" eaLnBrk="1" fontAlgn="base" latinLnBrk="0" hangingPunct="1">
                    <a:lnSpc>
                      <a:spcPct val="100000"/>
                    </a:lnSpc>
                    <a:spcBef>
                      <a:spcPts val="800"/>
                    </a:spcBef>
                    <a:spcAft>
                      <a:spcPts val="800"/>
                    </a:spcAft>
                    <a:buClrTx/>
                    <a:buSzTx/>
                    <a:buFont typeface="Symbol" pitchFamily="18" charset="2"/>
                    <a:buChar char="·"/>
                    <a:tabLst/>
                  </a:pPr>
                  <a:r>
                    <a:rPr kumimoji="0" lang="ro-RO" sz="10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cs typeface="Arial" pitchFamily="34" charset="0"/>
                    </a:rPr>
                    <a:t>Executare</a:t>
                  </a: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2075" name="Group 27"/>
              <p:cNvGrpSpPr>
                <a:grpSpLocks/>
              </p:cNvGrpSpPr>
              <p:nvPr/>
            </p:nvGrpSpPr>
            <p:grpSpPr bwMode="auto">
              <a:xfrm>
                <a:off x="3117" y="9496"/>
                <a:ext cx="3686" cy="2580"/>
                <a:chOff x="3124" y="10618"/>
                <a:chExt cx="3686" cy="2580"/>
              </a:xfrm>
            </p:grpSpPr>
            <p:sp>
              <p:nvSpPr>
                <p:cNvPr id="2076" name="Rectangle 28"/>
                <p:cNvSpPr>
                  <a:spLocks noChangeArrowheads="1"/>
                </p:cNvSpPr>
                <p:nvPr/>
              </p:nvSpPr>
              <p:spPr bwMode="auto">
                <a:xfrm>
                  <a:off x="3124" y="10618"/>
                  <a:ext cx="3686" cy="2580"/>
                </a:xfrm>
                <a:prstGeom prst="rect">
                  <a:avLst/>
                </a:prstGeom>
                <a:solidFill>
                  <a:srgbClr val="4BACC6"/>
                </a:solidFill>
                <a:ln w="38100">
                  <a:solidFill>
                    <a:srgbClr val="F2F2F2"/>
                  </a:solidFill>
                  <a:miter lim="800000"/>
                  <a:headEnd/>
                  <a:tailEnd/>
                </a:ln>
                <a:effectLst>
                  <a:outerShdw dist="28398" dir="3806097" algn="ctr" rotWithShape="0">
                    <a:srgbClr val="205867">
                      <a:alpha val="50000"/>
                    </a:srgbClr>
                  </a:out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77" name="Rectangle 29"/>
                <p:cNvSpPr>
                  <a:spLocks noChangeArrowheads="1"/>
                </p:cNvSpPr>
                <p:nvPr/>
              </p:nvSpPr>
              <p:spPr bwMode="auto">
                <a:xfrm>
                  <a:off x="4181" y="10798"/>
                  <a:ext cx="1717" cy="421"/>
                </a:xfrm>
                <a:prstGeom prst="rect">
                  <a:avLst/>
                </a:prstGeom>
                <a:solidFill>
                  <a:srgbClr val="F79646"/>
                </a:solidFill>
                <a:ln w="38100">
                  <a:solidFill>
                    <a:srgbClr val="F2F2F2"/>
                  </a:solidFill>
                  <a:miter lim="800000"/>
                  <a:headEnd/>
                  <a:tailEnd/>
                </a:ln>
                <a:effectLst>
                  <a:outerShdw dist="28398" dir="3806097" algn="ctr" rotWithShape="0">
                    <a:srgbClr val="974706">
                      <a:alpha val="50000"/>
                    </a:srgbClr>
                  </a:out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ro-RO" sz="110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cs typeface="Arial" pitchFamily="34" charset="0"/>
                    </a:rPr>
                    <a:t>SERVER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078" name="AutoShape 30"/>
                <p:cNvSpPr>
                  <a:spLocks noChangeArrowheads="1"/>
                </p:cNvSpPr>
                <p:nvPr/>
              </p:nvSpPr>
              <p:spPr bwMode="auto">
                <a:xfrm>
                  <a:off x="3280" y="11525"/>
                  <a:ext cx="1575" cy="77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C0504D"/>
                </a:solidFill>
                <a:ln w="38100">
                  <a:solidFill>
                    <a:srgbClr val="F2F2F2"/>
                  </a:solidFill>
                  <a:round/>
                  <a:headEnd/>
                  <a:tailEnd/>
                </a:ln>
                <a:effectLst>
                  <a:outerShdw dist="28398" dir="3806097" algn="ctr" rotWithShape="0">
                    <a:srgbClr val="622423">
                      <a:alpha val="50000"/>
                    </a:srgbClr>
                  </a:out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ro-RO" sz="90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cs typeface="Arial" pitchFamily="34" charset="0"/>
                    </a:rPr>
                    <a:t>Conectare    PC Cluster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079" name="AutoShape 31"/>
                <p:cNvSpPr>
                  <a:spLocks noChangeArrowheads="1"/>
                </p:cNvSpPr>
                <p:nvPr/>
              </p:nvSpPr>
              <p:spPr bwMode="auto">
                <a:xfrm>
                  <a:off x="5047" y="11525"/>
                  <a:ext cx="1598" cy="77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C0504D"/>
                </a:solidFill>
                <a:ln w="38100">
                  <a:solidFill>
                    <a:srgbClr val="F2F2F2"/>
                  </a:solidFill>
                  <a:round/>
                  <a:headEnd/>
                  <a:tailEnd/>
                </a:ln>
                <a:effectLst>
                  <a:outerShdw dist="28398" dir="3806097" algn="ctr" rotWithShape="0">
                    <a:srgbClr val="622423">
                      <a:alpha val="50000"/>
                    </a:srgbClr>
                  </a:out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ro-RO" sz="90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cs typeface="Arial" pitchFamily="34" charset="0"/>
                    </a:rPr>
                    <a:t>Orchestrare Cluster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080" name="AutoShape 32"/>
                <p:cNvSpPr>
                  <a:spLocks noChangeArrowheads="1"/>
                </p:cNvSpPr>
                <p:nvPr/>
              </p:nvSpPr>
              <p:spPr bwMode="auto">
                <a:xfrm>
                  <a:off x="3280" y="12491"/>
                  <a:ext cx="3304" cy="467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C0504D"/>
                </a:solidFill>
                <a:ln w="38100">
                  <a:solidFill>
                    <a:srgbClr val="F2F2F2"/>
                  </a:solidFill>
                  <a:round/>
                  <a:headEnd/>
                  <a:tailEnd/>
                </a:ln>
                <a:effectLst>
                  <a:outerShdw dist="28398" dir="3806097" algn="ctr" rotWithShape="0">
                    <a:srgbClr val="622423">
                      <a:alpha val="50000"/>
                    </a:srgbClr>
                  </a:out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ro-RO" sz="110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cs typeface="Arial" pitchFamily="34" charset="0"/>
                    </a:rPr>
                    <a:t>Servire Client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  <p:sp>
          <p:nvSpPr>
            <p:cNvPr id="2081" name="AutoShape 33"/>
            <p:cNvSpPr>
              <a:spLocks noChangeArrowheads="1"/>
            </p:cNvSpPr>
            <p:nvPr/>
          </p:nvSpPr>
          <p:spPr bwMode="auto">
            <a:xfrm>
              <a:off x="4338" y="9040"/>
              <a:ext cx="280" cy="456"/>
            </a:xfrm>
            <a:prstGeom prst="upDownArrow">
              <a:avLst>
                <a:gd name="adj1" fmla="val 50000"/>
                <a:gd name="adj2" fmla="val 32571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eaVert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2" name="AutoShape 34"/>
            <p:cNvSpPr>
              <a:spLocks noChangeArrowheads="1"/>
            </p:cNvSpPr>
            <p:nvPr/>
          </p:nvSpPr>
          <p:spPr bwMode="auto">
            <a:xfrm>
              <a:off x="6381" y="10755"/>
              <a:ext cx="513" cy="225"/>
            </a:xfrm>
            <a:prstGeom prst="leftRightArrow">
              <a:avLst>
                <a:gd name="adj1" fmla="val 50000"/>
                <a:gd name="adj2" fmla="val 456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41" name="Shape 40"/>
          <p:cNvCxnSpPr>
            <a:endCxn id="2082" idx="1"/>
          </p:cNvCxnSpPr>
          <p:nvPr/>
        </p:nvCxnSpPr>
        <p:spPr>
          <a:xfrm>
            <a:off x="3762104" y="3918857"/>
            <a:ext cx="4983434" cy="1229549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Slide Number Placeholder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96389" y="5812971"/>
            <a:ext cx="3200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dirty="0" smtClean="0">
                <a:solidFill>
                  <a:srgbClr val="FFFF00"/>
                </a:solidFill>
              </a:rPr>
              <a:t>Evitarea pătrunderii într-un maxim local!!!</a:t>
            </a:r>
            <a:endParaRPr 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AWS</a:t>
            </a:r>
            <a:r>
              <a:rPr lang="ro-RO" dirty="0" smtClean="0"/>
              <a:t> – EC2</a:t>
            </a:r>
            <a:endParaRPr lang="en-US" dirty="0"/>
          </a:p>
        </p:txBody>
      </p:sp>
      <p:pic>
        <p:nvPicPr>
          <p:cNvPr id="3" name="Picture 2" descr="AW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837" y="2022847"/>
            <a:ext cx="9507066" cy="222258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 descr="aws_logo_179x109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7025" y="0"/>
            <a:ext cx="1704975" cy="103822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who we a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0829108" y="0"/>
            <a:ext cx="1362891" cy="12263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AGA + Procesare pe cluster - rezultat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4" name="Picture 3" descr="person-symbol-run-time-race-against-clock-1741994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087" y="2162428"/>
            <a:ext cx="3831917" cy="295115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39543" y="1828798"/>
            <a:ext cx="47418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9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18 </a:t>
            </a:r>
            <a:r>
              <a:rPr lang="en-US" sz="5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secunde</a:t>
            </a:r>
            <a:endParaRPr lang="en-US" sz="5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6" name="Picture 5" descr="Untitl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8357" y="3220154"/>
            <a:ext cx="693134" cy="64389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682343" y="3814353"/>
            <a:ext cx="54602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4000" dirty="0" smtClean="0">
                <a:solidFill>
                  <a:srgbClr val="C00000"/>
                </a:solidFill>
              </a:rPr>
              <a:t>Soluție mai performantă</a:t>
            </a: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15246" y="5185954"/>
            <a:ext cx="77767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b="1" dirty="0" smtClean="0">
                <a:solidFill>
                  <a:srgbClr val="FF0000"/>
                </a:solidFill>
              </a:rPr>
              <a:t>Performanță mai mare pe un cluster cu mai multe unități de procesare</a:t>
            </a:r>
            <a:endParaRPr lang="en-US" sz="2000" b="1" dirty="0">
              <a:solidFill>
                <a:srgbClr val="FF0000"/>
              </a:solidFill>
            </a:endParaRPr>
          </a:p>
        </p:txBody>
      </p:sp>
      <p:pic>
        <p:nvPicPr>
          <p:cNvPr id="15" name="Picture 14" descr="Untitl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0128" y="4469832"/>
            <a:ext cx="693134" cy="64389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466114" y="5930537"/>
            <a:ext cx="5225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/>
              <a:t>Mai greu de comparat datorită latenței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Performanțe obținute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423852" y="1946356"/>
          <a:ext cx="9431381" cy="4140935"/>
        </p:xfrm>
        <a:graphic>
          <a:graphicData uri="http://schemas.openxmlformats.org/drawingml/2006/table">
            <a:tbl>
              <a:tblPr/>
              <a:tblGrid>
                <a:gridCol w="582214"/>
                <a:gridCol w="711862"/>
                <a:gridCol w="711862"/>
                <a:gridCol w="646636"/>
                <a:gridCol w="646636"/>
                <a:gridCol w="561277"/>
                <a:gridCol w="646636"/>
                <a:gridCol w="646636"/>
                <a:gridCol w="568524"/>
                <a:gridCol w="646636"/>
                <a:gridCol w="646636"/>
                <a:gridCol w="561277"/>
                <a:gridCol w="646636"/>
                <a:gridCol w="646636"/>
                <a:gridCol w="561277"/>
              </a:tblGrid>
              <a:tr h="283864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latin typeface="Arial"/>
                          <a:ea typeface="Calibri"/>
                          <a:cs typeface="Times New Roman"/>
                        </a:rPr>
                        <a:t>ID </a:t>
                      </a:r>
                      <a:endParaRPr lang="en-US" sz="1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latin typeface="Arial"/>
                          <a:ea typeface="Calibri"/>
                          <a:cs typeface="Times New Roman"/>
                        </a:rPr>
                        <a:t>Orase / Set</a:t>
                      </a:r>
                      <a:endParaRPr lang="en-US" sz="10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latin typeface="Arial"/>
                          <a:ea typeface="Calibri"/>
                          <a:cs typeface="Times New Roman"/>
                        </a:rPr>
                        <a:t>AG General</a:t>
                      </a:r>
                      <a:endParaRPr lang="en-US" sz="10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406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latin typeface="Arial"/>
                          <a:ea typeface="Calibri"/>
                          <a:cs typeface="Times New Roman"/>
                        </a:rPr>
                        <a:t>AG Adaptat</a:t>
                      </a:r>
                      <a:endParaRPr lang="en-US" sz="10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latin typeface="Arial"/>
                          <a:ea typeface="Calibri"/>
                          <a:cs typeface="Times New Roman"/>
                        </a:rPr>
                        <a:t>AGA + </a:t>
                      </a:r>
                      <a:r>
                        <a:rPr lang="en-US" sz="1000" b="1" dirty="0" err="1">
                          <a:latin typeface="Arial"/>
                          <a:ea typeface="Calibri"/>
                          <a:cs typeface="Times New Roman"/>
                        </a:rPr>
                        <a:t>Procesare</a:t>
                      </a:r>
                      <a:r>
                        <a:rPr lang="en-US" sz="1000" b="1" dirty="0">
                          <a:latin typeface="Arial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000" b="1" dirty="0" err="1">
                          <a:latin typeface="Arial"/>
                          <a:ea typeface="Calibri"/>
                          <a:cs typeface="Times New Roman"/>
                        </a:rPr>
                        <a:t>Nuclee</a:t>
                      </a:r>
                      <a:endParaRPr lang="en-US" sz="1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latin typeface="Arial"/>
                          <a:ea typeface="Calibri"/>
                          <a:cs typeface="Times New Roman"/>
                        </a:rPr>
                        <a:t>AGA + Procesare Cluster</a:t>
                      </a:r>
                      <a:endParaRPr lang="en-US" sz="10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8A5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821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rial"/>
                          <a:cs typeface="Times New Roman"/>
                        </a:rPr>
                        <a:t>Numar Orase</a:t>
                      </a:r>
                      <a:endParaRPr lang="en-US" sz="1000" b="1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latin typeface="Arial"/>
                          <a:ea typeface="Calibri"/>
                          <a:cs typeface="Times New Roman"/>
                        </a:rPr>
                        <a:t>Distanta Initiala</a:t>
                      </a:r>
                      <a:endParaRPr lang="en-US" sz="10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err="1">
                          <a:latin typeface="Arial"/>
                          <a:ea typeface="Calibri"/>
                          <a:cs typeface="Times New Roman"/>
                        </a:rPr>
                        <a:t>Timp</a:t>
                      </a:r>
                      <a:r>
                        <a:rPr lang="en-US" sz="1000" b="1" dirty="0">
                          <a:latin typeface="Arial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000" b="1" dirty="0" err="1">
                          <a:latin typeface="Arial"/>
                          <a:ea typeface="Calibri"/>
                          <a:cs typeface="Times New Roman"/>
                        </a:rPr>
                        <a:t>rulare</a:t>
                      </a:r>
                      <a:endParaRPr lang="en-US" sz="1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err="1">
                          <a:latin typeface="Arial"/>
                          <a:ea typeface="Calibri"/>
                          <a:cs typeface="Times New Roman"/>
                        </a:rPr>
                        <a:t>Distanta</a:t>
                      </a:r>
                      <a:r>
                        <a:rPr lang="en-US" sz="1000" b="1" dirty="0">
                          <a:latin typeface="Arial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000" b="1" dirty="0" err="1">
                          <a:latin typeface="Arial"/>
                          <a:ea typeface="Calibri"/>
                          <a:cs typeface="Times New Roman"/>
                        </a:rPr>
                        <a:t>Solutie</a:t>
                      </a:r>
                      <a:endParaRPr lang="en-US" sz="1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err="1">
                          <a:latin typeface="Arial"/>
                          <a:ea typeface="Calibri"/>
                          <a:cs typeface="Times New Roman"/>
                        </a:rPr>
                        <a:t>Numar</a:t>
                      </a:r>
                      <a:r>
                        <a:rPr lang="en-US" sz="1000" b="1" dirty="0">
                          <a:latin typeface="Arial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000" b="1" dirty="0" err="1">
                          <a:latin typeface="Arial"/>
                          <a:ea typeface="Calibri"/>
                          <a:cs typeface="Times New Roman"/>
                        </a:rPr>
                        <a:t>Iteratii</a:t>
                      </a:r>
                      <a:endParaRPr lang="en-US" sz="1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err="1">
                          <a:latin typeface="Arial"/>
                          <a:ea typeface="Calibri"/>
                          <a:cs typeface="Times New Roman"/>
                        </a:rPr>
                        <a:t>Timp</a:t>
                      </a:r>
                      <a:r>
                        <a:rPr lang="en-US" sz="1000" b="1" dirty="0">
                          <a:latin typeface="Arial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000" b="1" dirty="0" err="1">
                          <a:latin typeface="Arial"/>
                          <a:ea typeface="Calibri"/>
                          <a:cs typeface="Times New Roman"/>
                        </a:rPr>
                        <a:t>rulare</a:t>
                      </a:r>
                      <a:endParaRPr lang="en-US" sz="1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latin typeface="Arial"/>
                          <a:ea typeface="Calibri"/>
                          <a:cs typeface="Times New Roman"/>
                        </a:rPr>
                        <a:t>Distanta Solutie</a:t>
                      </a:r>
                      <a:endParaRPr lang="en-US" sz="10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latin typeface="Arial"/>
                          <a:ea typeface="Calibri"/>
                          <a:cs typeface="Times New Roman"/>
                        </a:rPr>
                        <a:t>Numar Iteratii</a:t>
                      </a:r>
                      <a:endParaRPr lang="en-US" sz="10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latin typeface="Arial"/>
                          <a:ea typeface="Calibri"/>
                          <a:cs typeface="Times New Roman"/>
                        </a:rPr>
                        <a:t>Timp rulare</a:t>
                      </a:r>
                      <a:endParaRPr lang="en-US" sz="10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latin typeface="Arial"/>
                          <a:ea typeface="Calibri"/>
                          <a:cs typeface="Times New Roman"/>
                        </a:rPr>
                        <a:t>Distanta Solutie</a:t>
                      </a:r>
                      <a:endParaRPr lang="en-US" sz="10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latin typeface="Arial"/>
                          <a:ea typeface="Calibri"/>
                          <a:cs typeface="Times New Roman"/>
                        </a:rPr>
                        <a:t>Numar Iteratii</a:t>
                      </a:r>
                      <a:endParaRPr lang="en-US" sz="10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latin typeface="Arial"/>
                          <a:ea typeface="Calibri"/>
                          <a:cs typeface="Times New Roman"/>
                        </a:rPr>
                        <a:t>Timp rulare</a:t>
                      </a:r>
                      <a:endParaRPr lang="en-US" sz="10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latin typeface="Arial"/>
                          <a:ea typeface="Calibri"/>
                          <a:cs typeface="Times New Roman"/>
                        </a:rPr>
                        <a:t>Distanta Solutie</a:t>
                      </a:r>
                      <a:endParaRPr lang="en-US" sz="10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err="1">
                          <a:latin typeface="Arial"/>
                          <a:ea typeface="Calibri"/>
                          <a:cs typeface="Times New Roman"/>
                        </a:rPr>
                        <a:t>Numar</a:t>
                      </a:r>
                      <a:r>
                        <a:rPr lang="en-US" sz="1000" b="1" dirty="0">
                          <a:latin typeface="Arial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000" b="1" dirty="0" err="1">
                          <a:latin typeface="Arial"/>
                          <a:ea typeface="Calibri"/>
                          <a:cs typeface="Times New Roman"/>
                        </a:rPr>
                        <a:t>Iteratii</a:t>
                      </a:r>
                      <a:endParaRPr lang="en-US" sz="1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</a:tr>
              <a:tr h="2410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Arial"/>
                          <a:ea typeface="Calibri"/>
                          <a:cs typeface="Times New Roman"/>
                        </a:rPr>
                        <a:t>5</a:t>
                      </a:r>
                      <a:endParaRPr lang="en-US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Arial"/>
                          <a:ea typeface="Calibri"/>
                          <a:cs typeface="Times New Roman"/>
                        </a:rPr>
                        <a:t>602.18</a:t>
                      </a:r>
                      <a:endParaRPr lang="en-US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Arial"/>
                          <a:ea typeface="Calibri"/>
                          <a:cs typeface="Times New Roman"/>
                        </a:rPr>
                        <a:t>0.013</a:t>
                      </a:r>
                      <a:endParaRPr lang="en-US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Arial"/>
                          <a:ea typeface="Calibri"/>
                          <a:cs typeface="Times New Roman"/>
                        </a:rPr>
                        <a:t>548.55</a:t>
                      </a:r>
                      <a:endParaRPr lang="en-US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Arial"/>
                          <a:ea typeface="Calibri"/>
                          <a:cs typeface="Times New Roman"/>
                        </a:rPr>
                        <a:t>0.011</a:t>
                      </a:r>
                      <a:endParaRPr lang="en-US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Arial"/>
                          <a:ea typeface="Calibri"/>
                          <a:cs typeface="Times New Roman"/>
                        </a:rPr>
                        <a:t>548.55</a:t>
                      </a:r>
                      <a:endParaRPr lang="en-US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Arial"/>
                          <a:ea typeface="Calibri"/>
                          <a:cs typeface="Times New Roman"/>
                        </a:rPr>
                        <a:t>0.0049</a:t>
                      </a:r>
                      <a:endParaRPr lang="en-US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Arial"/>
                          <a:ea typeface="Calibri"/>
                          <a:cs typeface="Times New Roman"/>
                        </a:rPr>
                        <a:t>548.55</a:t>
                      </a:r>
                      <a:endParaRPr lang="en-US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Arial"/>
                          <a:ea typeface="Calibri"/>
                          <a:cs typeface="Times New Roman"/>
                        </a:rPr>
                        <a:t>1.713</a:t>
                      </a:r>
                      <a:endParaRPr lang="en-US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Arial"/>
                          <a:ea typeface="Calibri"/>
                          <a:cs typeface="Times New Roman"/>
                        </a:rPr>
                        <a:t>548.55</a:t>
                      </a:r>
                      <a:endParaRPr lang="en-US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</a:tr>
              <a:tr h="2410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latin typeface="Arial"/>
                          <a:ea typeface="Calibri"/>
                          <a:cs typeface="Times New Roman"/>
                        </a:rPr>
                        <a:t>2</a:t>
                      </a:r>
                      <a:endParaRPr lang="en-US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Arial"/>
                          <a:ea typeface="Calibri"/>
                          <a:cs typeface="Times New Roman"/>
                        </a:rPr>
                        <a:t>10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Arial"/>
                          <a:ea typeface="Calibri"/>
                          <a:cs typeface="Times New Roman"/>
                        </a:rPr>
                        <a:t>1482.28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Arial"/>
                          <a:ea typeface="Calibri"/>
                          <a:cs typeface="Times New Roman"/>
                        </a:rPr>
                        <a:t>0.275</a:t>
                      </a:r>
                      <a:endParaRPr lang="en-US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Arial"/>
                          <a:ea typeface="Calibri"/>
                          <a:cs typeface="Times New Roman"/>
                        </a:rPr>
                        <a:t>965.65</a:t>
                      </a:r>
                      <a:endParaRPr lang="en-US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Arial"/>
                          <a:ea typeface="Calibri"/>
                          <a:cs typeface="Times New Roman"/>
                        </a:rPr>
                        <a:t>16</a:t>
                      </a:r>
                      <a:endParaRPr lang="en-US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Arial"/>
                          <a:ea typeface="Calibri"/>
                          <a:cs typeface="Times New Roman"/>
                        </a:rPr>
                        <a:t>0.107</a:t>
                      </a:r>
                      <a:endParaRPr lang="en-US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Arial"/>
                          <a:ea typeface="Calibri"/>
                          <a:cs typeface="Times New Roman"/>
                        </a:rPr>
                        <a:t>965.65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Arial"/>
                          <a:ea typeface="Calibri"/>
                          <a:cs typeface="Times New Roman"/>
                        </a:rPr>
                        <a:t>6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Arial"/>
                          <a:ea typeface="Calibri"/>
                          <a:cs typeface="Times New Roman"/>
                        </a:rPr>
                        <a:t>0.078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Arial"/>
                          <a:ea typeface="Calibri"/>
                          <a:cs typeface="Times New Roman"/>
                        </a:rPr>
                        <a:t>965.65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Arial"/>
                          <a:ea typeface="Calibri"/>
                          <a:cs typeface="Times New Roman"/>
                        </a:rPr>
                        <a:t>8</a:t>
                      </a:r>
                      <a:endParaRPr lang="en-US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Arial"/>
                          <a:ea typeface="Calibri"/>
                          <a:cs typeface="Times New Roman"/>
                        </a:rPr>
                        <a:t>1.623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Arial"/>
                          <a:ea typeface="Calibri"/>
                          <a:cs typeface="Times New Roman"/>
                        </a:rPr>
                        <a:t>965.65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Arial"/>
                          <a:ea typeface="Calibri"/>
                          <a:cs typeface="Times New Roman"/>
                        </a:rPr>
                        <a:t>7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</a:tr>
              <a:tr h="2410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latin typeface="Arial"/>
                          <a:ea typeface="Calibri"/>
                          <a:cs typeface="Times New Roman"/>
                        </a:rPr>
                        <a:t>3</a:t>
                      </a:r>
                      <a:endParaRPr lang="en-US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Arial"/>
                          <a:ea typeface="Calibri"/>
                          <a:cs typeface="Times New Roman"/>
                        </a:rPr>
                        <a:t>15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Arial"/>
                          <a:ea typeface="Calibri"/>
                          <a:cs typeface="Times New Roman"/>
                        </a:rPr>
                        <a:t>1718.39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Arial"/>
                          <a:ea typeface="Calibri"/>
                          <a:cs typeface="Times New Roman"/>
                        </a:rPr>
                        <a:t>1.477</a:t>
                      </a:r>
                      <a:endParaRPr lang="en-US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Arial"/>
                          <a:ea typeface="Calibri"/>
                          <a:cs typeface="Times New Roman"/>
                        </a:rPr>
                        <a:t>957.58</a:t>
                      </a:r>
                      <a:endParaRPr lang="en-US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Arial"/>
                          <a:ea typeface="Calibri"/>
                          <a:cs typeface="Times New Roman"/>
                        </a:rPr>
                        <a:t>83</a:t>
                      </a:r>
                      <a:endParaRPr lang="en-US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Arial"/>
                          <a:ea typeface="Calibri"/>
                          <a:cs typeface="Times New Roman"/>
                        </a:rPr>
                        <a:t>0.515</a:t>
                      </a:r>
                      <a:endParaRPr lang="en-US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Arial"/>
                          <a:ea typeface="Calibri"/>
                          <a:cs typeface="Times New Roman"/>
                        </a:rPr>
                        <a:t>957.58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Arial"/>
                          <a:ea typeface="Calibri"/>
                          <a:cs typeface="Times New Roman"/>
                        </a:rPr>
                        <a:t>20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Arial"/>
                          <a:ea typeface="Calibri"/>
                          <a:cs typeface="Times New Roman"/>
                        </a:rPr>
                        <a:t>0.230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Arial"/>
                          <a:ea typeface="Calibri"/>
                          <a:cs typeface="Times New Roman"/>
                        </a:rPr>
                        <a:t>957.58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Arial"/>
                          <a:ea typeface="Calibri"/>
                          <a:cs typeface="Times New Roman"/>
                        </a:rPr>
                        <a:t>18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Arial"/>
                          <a:ea typeface="Calibri"/>
                          <a:cs typeface="Times New Roman"/>
                        </a:rPr>
                        <a:t>2.932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Arial"/>
                          <a:ea typeface="Calibri"/>
                          <a:cs typeface="Times New Roman"/>
                        </a:rPr>
                        <a:t>957.58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Arial"/>
                          <a:ea typeface="Calibri"/>
                          <a:cs typeface="Times New Roman"/>
                        </a:rPr>
                        <a:t>142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</a:tr>
              <a:tr h="2410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latin typeface="Arial"/>
                          <a:ea typeface="Calibri"/>
                          <a:cs typeface="Times New Roman"/>
                        </a:rPr>
                        <a:t>4</a:t>
                      </a:r>
                      <a:endParaRPr lang="en-US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Arial"/>
                          <a:ea typeface="Calibri"/>
                          <a:cs typeface="Times New Roman"/>
                        </a:rPr>
                        <a:t>20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Arial"/>
                          <a:ea typeface="Calibri"/>
                          <a:cs typeface="Times New Roman"/>
                        </a:rPr>
                        <a:t>3273.58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Arial"/>
                          <a:ea typeface="Calibri"/>
                          <a:cs typeface="Times New Roman"/>
                        </a:rPr>
                        <a:t>12.4</a:t>
                      </a:r>
                      <a:endParaRPr lang="en-US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Arial"/>
                          <a:ea typeface="Calibri"/>
                          <a:cs typeface="Times New Roman"/>
                        </a:rPr>
                        <a:t>1271.01</a:t>
                      </a:r>
                      <a:endParaRPr lang="en-US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Arial"/>
                          <a:ea typeface="Calibri"/>
                          <a:cs typeface="Times New Roman"/>
                        </a:rPr>
                        <a:t>599</a:t>
                      </a:r>
                      <a:endParaRPr lang="en-US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Arial"/>
                          <a:ea typeface="Calibri"/>
                          <a:cs typeface="Times New Roman"/>
                        </a:rPr>
                        <a:t>0.716</a:t>
                      </a:r>
                      <a:endParaRPr lang="en-US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Arial"/>
                          <a:ea typeface="Calibri"/>
                          <a:cs typeface="Times New Roman"/>
                        </a:rPr>
                        <a:t>1132.14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Arial"/>
                          <a:ea typeface="Calibri"/>
                          <a:cs typeface="Times New Roman"/>
                        </a:rPr>
                        <a:t>21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Arial"/>
                          <a:ea typeface="Calibri"/>
                          <a:cs typeface="Times New Roman"/>
                        </a:rPr>
                        <a:t>1.008</a:t>
                      </a:r>
                      <a:endParaRPr lang="en-US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Arial"/>
                          <a:ea typeface="Calibri"/>
                          <a:cs typeface="Times New Roman"/>
                        </a:rPr>
                        <a:t>1132.14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Arial"/>
                          <a:ea typeface="Calibri"/>
                          <a:cs typeface="Times New Roman"/>
                        </a:rPr>
                        <a:t>71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Arial"/>
                          <a:ea typeface="Calibri"/>
                          <a:cs typeface="Times New Roman"/>
                        </a:rPr>
                        <a:t>4.138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Arial"/>
                          <a:ea typeface="Calibri"/>
                          <a:cs typeface="Times New Roman"/>
                        </a:rPr>
                        <a:t>1132.14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Arial"/>
                          <a:ea typeface="Calibri"/>
                          <a:cs typeface="Times New Roman"/>
                        </a:rPr>
                        <a:t>194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</a:tr>
              <a:tr h="2410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latin typeface="Arial"/>
                          <a:ea typeface="Calibri"/>
                          <a:cs typeface="Times New Roman"/>
                        </a:rPr>
                        <a:t>5</a:t>
                      </a:r>
                      <a:endParaRPr lang="en-US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Arial"/>
                          <a:ea typeface="Calibri"/>
                          <a:cs typeface="Times New Roman"/>
                        </a:rPr>
                        <a:t>25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Arial"/>
                          <a:ea typeface="Calibri"/>
                          <a:cs typeface="Times New Roman"/>
                        </a:rPr>
                        <a:t>3347.64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Arial"/>
                          <a:ea typeface="Calibri"/>
                          <a:cs typeface="Times New Roman"/>
                        </a:rPr>
                        <a:t>11.32</a:t>
                      </a:r>
                      <a:endParaRPr lang="en-US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Arial"/>
                          <a:ea typeface="Calibri"/>
                          <a:cs typeface="Times New Roman"/>
                        </a:rPr>
                        <a:t>1664.21</a:t>
                      </a:r>
                      <a:endParaRPr lang="en-US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Arial"/>
                          <a:ea typeface="Calibri"/>
                          <a:cs typeface="Times New Roman"/>
                        </a:rPr>
                        <a:t>474</a:t>
                      </a:r>
                      <a:endParaRPr lang="en-US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Arial"/>
                          <a:ea typeface="Calibri"/>
                          <a:cs typeface="Times New Roman"/>
                        </a:rPr>
                        <a:t>6.75</a:t>
                      </a:r>
                      <a:endParaRPr lang="en-US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Arial"/>
                          <a:ea typeface="Calibri"/>
                          <a:cs typeface="Times New Roman"/>
                        </a:rPr>
                        <a:t>1349.50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Arial"/>
                          <a:ea typeface="Calibri"/>
                          <a:cs typeface="Times New Roman"/>
                        </a:rPr>
                        <a:t>146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Arial"/>
                          <a:ea typeface="Calibri"/>
                          <a:cs typeface="Times New Roman"/>
                        </a:rPr>
                        <a:t>2.093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Arial"/>
                          <a:ea typeface="Calibri"/>
                          <a:cs typeface="Times New Roman"/>
                        </a:rPr>
                        <a:t>1323.70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Arial"/>
                          <a:ea typeface="Calibri"/>
                          <a:cs typeface="Times New Roman"/>
                        </a:rPr>
                        <a:t>99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Arial"/>
                          <a:ea typeface="Calibri"/>
                          <a:cs typeface="Times New Roman"/>
                        </a:rPr>
                        <a:t>6.809</a:t>
                      </a:r>
                      <a:endParaRPr lang="en-US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Arial"/>
                          <a:ea typeface="Calibri"/>
                          <a:cs typeface="Times New Roman"/>
                        </a:rPr>
                        <a:t>1297.33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Arial"/>
                          <a:ea typeface="Calibri"/>
                          <a:cs typeface="Times New Roman"/>
                        </a:rPr>
                        <a:t>361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</a:tr>
              <a:tr h="2410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latin typeface="Arial"/>
                          <a:ea typeface="Calibri"/>
                          <a:cs typeface="Times New Roman"/>
                        </a:rPr>
                        <a:t>6</a:t>
                      </a:r>
                      <a:endParaRPr lang="en-US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Arial"/>
                          <a:ea typeface="Calibri"/>
                          <a:cs typeface="Times New Roman"/>
                        </a:rPr>
                        <a:t>30</a:t>
                      </a:r>
                      <a:endParaRPr lang="en-US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Arial"/>
                          <a:ea typeface="Calibri"/>
                          <a:cs typeface="Times New Roman"/>
                        </a:rPr>
                        <a:t>5190.252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Arial"/>
                          <a:ea typeface="Calibri"/>
                          <a:cs typeface="Times New Roman"/>
                        </a:rPr>
                        <a:t>15.21</a:t>
                      </a:r>
                      <a:endParaRPr lang="en-US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Arial"/>
                          <a:ea typeface="Calibri"/>
                          <a:cs typeface="Times New Roman"/>
                        </a:rPr>
                        <a:t>1721.74</a:t>
                      </a:r>
                      <a:endParaRPr lang="en-US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Arial"/>
                          <a:ea typeface="Calibri"/>
                          <a:cs typeface="Times New Roman"/>
                        </a:rPr>
                        <a:t>539</a:t>
                      </a:r>
                      <a:endParaRPr lang="en-US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Arial"/>
                          <a:ea typeface="Calibri"/>
                          <a:cs typeface="Times New Roman"/>
                        </a:rPr>
                        <a:t>5.295</a:t>
                      </a:r>
                      <a:endParaRPr lang="en-US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Arial"/>
                          <a:ea typeface="Calibri"/>
                          <a:cs typeface="Times New Roman"/>
                        </a:rPr>
                        <a:t>1342.61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Arial"/>
                          <a:ea typeface="Calibri"/>
                          <a:cs typeface="Times New Roman"/>
                        </a:rPr>
                        <a:t>90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Arial"/>
                          <a:ea typeface="Calibri"/>
                          <a:cs typeface="Times New Roman"/>
                        </a:rPr>
                        <a:t>1.012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Arial"/>
                          <a:ea typeface="Calibri"/>
                          <a:cs typeface="Times New Roman"/>
                        </a:rPr>
                        <a:t>1332.77</a:t>
                      </a:r>
                      <a:endParaRPr lang="en-US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Arial"/>
                          <a:ea typeface="Calibri"/>
                          <a:cs typeface="Times New Roman"/>
                        </a:rPr>
                        <a:t>39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Arial"/>
                          <a:ea typeface="Calibri"/>
                          <a:cs typeface="Times New Roman"/>
                        </a:rPr>
                        <a:t>11.10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Arial"/>
                          <a:ea typeface="Calibri"/>
                          <a:cs typeface="Times New Roman"/>
                        </a:rPr>
                        <a:t>1332.35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Arial"/>
                          <a:ea typeface="Calibri"/>
                          <a:cs typeface="Times New Roman"/>
                        </a:rPr>
                        <a:t>419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</a:tr>
              <a:tr h="2410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latin typeface="Arial"/>
                          <a:ea typeface="Calibri"/>
                          <a:cs typeface="Times New Roman"/>
                        </a:rPr>
                        <a:t>7</a:t>
                      </a:r>
                      <a:endParaRPr lang="en-US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Arial"/>
                          <a:ea typeface="Calibri"/>
                          <a:cs typeface="Times New Roman"/>
                        </a:rPr>
                        <a:t>35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Arial"/>
                          <a:ea typeface="Calibri"/>
                          <a:cs typeface="Times New Roman"/>
                        </a:rPr>
                        <a:t>5615.57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Arial"/>
                          <a:ea typeface="Calibri"/>
                          <a:cs typeface="Times New Roman"/>
                        </a:rPr>
                        <a:t>29.85</a:t>
                      </a:r>
                      <a:endParaRPr lang="en-US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Arial"/>
                          <a:ea typeface="Calibri"/>
                          <a:cs typeface="Times New Roman"/>
                        </a:rPr>
                        <a:t>1878.21</a:t>
                      </a:r>
                      <a:endParaRPr lang="en-US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Arial"/>
                          <a:ea typeface="Calibri"/>
                          <a:cs typeface="Times New Roman"/>
                        </a:rPr>
                        <a:t>888</a:t>
                      </a:r>
                      <a:endParaRPr lang="en-US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Arial"/>
                          <a:ea typeface="Calibri"/>
                          <a:cs typeface="Times New Roman"/>
                        </a:rPr>
                        <a:t>9.566</a:t>
                      </a:r>
                      <a:endParaRPr lang="en-US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Arial"/>
                          <a:ea typeface="Calibri"/>
                          <a:cs typeface="Times New Roman"/>
                        </a:rPr>
                        <a:t>1619.28</a:t>
                      </a:r>
                      <a:endParaRPr lang="en-US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Arial"/>
                          <a:ea typeface="Calibri"/>
                          <a:cs typeface="Times New Roman"/>
                        </a:rPr>
                        <a:t>134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Arial"/>
                          <a:ea typeface="Calibri"/>
                          <a:cs typeface="Times New Roman"/>
                        </a:rPr>
                        <a:t>6.52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Arial"/>
                          <a:ea typeface="Calibri"/>
                          <a:cs typeface="Times New Roman"/>
                        </a:rPr>
                        <a:t>1509.20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Arial"/>
                          <a:ea typeface="Calibri"/>
                          <a:cs typeface="Times New Roman"/>
                        </a:rPr>
                        <a:t>188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Arial"/>
                          <a:ea typeface="Calibri"/>
                          <a:cs typeface="Times New Roman"/>
                        </a:rPr>
                        <a:t>13.34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Arial"/>
                          <a:ea typeface="Calibri"/>
                          <a:cs typeface="Times New Roman"/>
                        </a:rPr>
                        <a:t>1521.75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Arial"/>
                          <a:ea typeface="Calibri"/>
                          <a:cs typeface="Times New Roman"/>
                        </a:rPr>
                        <a:t>576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</a:tr>
              <a:tr h="2410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latin typeface="Arial"/>
                          <a:ea typeface="Calibri"/>
                          <a:cs typeface="Times New Roman"/>
                        </a:rPr>
                        <a:t>8</a:t>
                      </a:r>
                      <a:endParaRPr lang="en-US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Arial"/>
                          <a:ea typeface="Calibri"/>
                          <a:cs typeface="Times New Roman"/>
                        </a:rPr>
                        <a:t>40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Arial"/>
                          <a:ea typeface="Calibri"/>
                          <a:cs typeface="Times New Roman"/>
                        </a:rPr>
                        <a:t>5901.33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Arial"/>
                          <a:ea typeface="Calibri"/>
                          <a:cs typeface="Times New Roman"/>
                        </a:rPr>
                        <a:t>36.28</a:t>
                      </a:r>
                      <a:endParaRPr lang="en-US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Arial"/>
                          <a:ea typeface="Calibri"/>
                          <a:cs typeface="Times New Roman"/>
                        </a:rPr>
                        <a:t>2073.32</a:t>
                      </a:r>
                      <a:endParaRPr lang="en-US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Arial"/>
                          <a:ea typeface="Calibri"/>
                          <a:cs typeface="Times New Roman"/>
                        </a:rPr>
                        <a:t>986</a:t>
                      </a:r>
                      <a:endParaRPr lang="en-US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Arial"/>
                          <a:ea typeface="Calibri"/>
                          <a:cs typeface="Times New Roman"/>
                        </a:rPr>
                        <a:t>37.39</a:t>
                      </a:r>
                      <a:endParaRPr lang="en-US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Arial"/>
                          <a:ea typeface="Calibri"/>
                          <a:cs typeface="Times New Roman"/>
                        </a:rPr>
                        <a:t>1615.03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Arial"/>
                          <a:ea typeface="Calibri"/>
                          <a:cs typeface="Times New Roman"/>
                        </a:rPr>
                        <a:t>441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Arial"/>
                          <a:ea typeface="Calibri"/>
                          <a:cs typeface="Times New Roman"/>
                        </a:rPr>
                        <a:t>16.942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Arial"/>
                          <a:ea typeface="Calibri"/>
                          <a:cs typeface="Times New Roman"/>
                        </a:rPr>
                        <a:t>1592.22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Arial"/>
                          <a:ea typeface="Calibri"/>
                          <a:cs typeface="Times New Roman"/>
                        </a:rPr>
                        <a:t>479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Arial"/>
                          <a:ea typeface="Calibri"/>
                          <a:cs typeface="Times New Roman"/>
                        </a:rPr>
                        <a:t>19.04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Arial"/>
                          <a:ea typeface="Calibri"/>
                          <a:cs typeface="Times New Roman"/>
                        </a:rPr>
                        <a:t>1619.25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Arial"/>
                          <a:ea typeface="Calibri"/>
                          <a:cs typeface="Times New Roman"/>
                        </a:rPr>
                        <a:t>596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</a:tr>
              <a:tr h="2410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latin typeface="Arial"/>
                          <a:ea typeface="Calibri"/>
                          <a:cs typeface="Times New Roman"/>
                        </a:rPr>
                        <a:t>9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Arial"/>
                          <a:ea typeface="Calibri"/>
                          <a:cs typeface="Times New Roman"/>
                        </a:rPr>
                        <a:t>45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Arial"/>
                          <a:ea typeface="Calibri"/>
                          <a:cs typeface="Times New Roman"/>
                        </a:rPr>
                        <a:t>7059.06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Arial"/>
                          <a:ea typeface="Calibri"/>
                          <a:cs typeface="Times New Roman"/>
                        </a:rPr>
                        <a:t>40.79</a:t>
                      </a:r>
                      <a:endParaRPr lang="en-US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Arial"/>
                          <a:ea typeface="Calibri"/>
                          <a:cs typeface="Times New Roman"/>
                        </a:rPr>
                        <a:t>2252.78</a:t>
                      </a:r>
                      <a:endParaRPr lang="en-US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Arial"/>
                          <a:ea typeface="Calibri"/>
                          <a:cs typeface="Times New Roman"/>
                        </a:rPr>
                        <a:t>995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Arial"/>
                          <a:ea typeface="Calibri"/>
                          <a:cs typeface="Times New Roman"/>
                        </a:rPr>
                        <a:t>23.27</a:t>
                      </a:r>
                      <a:endParaRPr lang="en-US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Arial"/>
                          <a:ea typeface="Calibri"/>
                          <a:cs typeface="Times New Roman"/>
                        </a:rPr>
                        <a:t>1866.85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Arial"/>
                          <a:ea typeface="Calibri"/>
                          <a:cs typeface="Times New Roman"/>
                        </a:rPr>
                        <a:t>230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Arial"/>
                          <a:ea typeface="Calibri"/>
                          <a:cs typeface="Times New Roman"/>
                        </a:rPr>
                        <a:t>9.40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Arial"/>
                          <a:ea typeface="Calibri"/>
                          <a:cs typeface="Times New Roman"/>
                        </a:rPr>
                        <a:t>1770.85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Arial"/>
                          <a:ea typeface="Calibri"/>
                          <a:cs typeface="Times New Roman"/>
                        </a:rPr>
                        <a:t>230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Arial"/>
                          <a:ea typeface="Calibri"/>
                          <a:cs typeface="Times New Roman"/>
                        </a:rPr>
                        <a:t>21.33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Arial"/>
                          <a:ea typeface="Calibri"/>
                          <a:cs typeface="Times New Roman"/>
                        </a:rPr>
                        <a:t>1775.84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Arial"/>
                          <a:ea typeface="Calibri"/>
                          <a:cs typeface="Times New Roman"/>
                        </a:rPr>
                        <a:t>642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</a:tr>
              <a:tr h="2410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latin typeface="Arial"/>
                          <a:ea typeface="Calibri"/>
                          <a:cs typeface="Times New Roman"/>
                        </a:rPr>
                        <a:t>10</a:t>
                      </a:r>
                      <a:endParaRPr lang="en-US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Arial"/>
                          <a:ea typeface="Calibri"/>
                          <a:cs typeface="Times New Roman"/>
                        </a:rPr>
                        <a:t>50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Arial"/>
                          <a:ea typeface="Calibri"/>
                          <a:cs typeface="Times New Roman"/>
                        </a:rPr>
                        <a:t>7985.34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Arial"/>
                          <a:ea typeface="Calibri"/>
                          <a:cs typeface="Times New Roman"/>
                        </a:rPr>
                        <a:t>81.14</a:t>
                      </a:r>
                      <a:endParaRPr lang="en-US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Arial"/>
                          <a:ea typeface="Calibri"/>
                          <a:cs typeface="Times New Roman"/>
                        </a:rPr>
                        <a:t>2661.43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Arial"/>
                          <a:ea typeface="Calibri"/>
                          <a:cs typeface="Times New Roman"/>
                        </a:rPr>
                        <a:t>894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Arial"/>
                          <a:ea typeface="Calibri"/>
                          <a:cs typeface="Times New Roman"/>
                        </a:rPr>
                        <a:t>70.03</a:t>
                      </a:r>
                      <a:endParaRPr lang="en-US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Arial"/>
                          <a:ea typeface="Calibri"/>
                          <a:cs typeface="Times New Roman"/>
                        </a:rPr>
                        <a:t>1787.02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Arial"/>
                          <a:ea typeface="Calibri"/>
                          <a:cs typeface="Times New Roman"/>
                        </a:rPr>
                        <a:t>599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Arial"/>
                          <a:ea typeface="Calibri"/>
                          <a:cs typeface="Times New Roman"/>
                        </a:rPr>
                        <a:t>17.56</a:t>
                      </a:r>
                      <a:endParaRPr lang="en-US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Arial"/>
                          <a:ea typeface="Calibri"/>
                          <a:cs typeface="Times New Roman"/>
                        </a:rPr>
                        <a:t>1796.07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Arial"/>
                          <a:ea typeface="Calibri"/>
                          <a:cs typeface="Times New Roman"/>
                        </a:rPr>
                        <a:t>374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Arial"/>
                          <a:ea typeface="Calibri"/>
                          <a:cs typeface="Times New Roman"/>
                        </a:rPr>
                        <a:t>29.25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Arial"/>
                          <a:ea typeface="Calibri"/>
                          <a:cs typeface="Times New Roman"/>
                        </a:rPr>
                        <a:t>1819.99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Arial"/>
                          <a:ea typeface="Calibri"/>
                          <a:cs typeface="Times New Roman"/>
                        </a:rPr>
                        <a:t>664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</a:tr>
              <a:tr h="2410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latin typeface="Arial"/>
                          <a:ea typeface="Calibri"/>
                          <a:cs typeface="Times New Roman"/>
                        </a:rPr>
                        <a:t>11</a:t>
                      </a:r>
                      <a:endParaRPr lang="en-US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Arial"/>
                          <a:ea typeface="Calibri"/>
                          <a:cs typeface="Times New Roman"/>
                        </a:rPr>
                        <a:t>55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Arial"/>
                          <a:ea typeface="Calibri"/>
                          <a:cs typeface="Times New Roman"/>
                        </a:rPr>
                        <a:t>7869.78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Arial"/>
                          <a:ea typeface="Calibri"/>
                          <a:cs typeface="Times New Roman"/>
                        </a:rPr>
                        <a:t>93.53</a:t>
                      </a:r>
                      <a:endParaRPr lang="en-US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Arial"/>
                          <a:ea typeface="Calibri"/>
                          <a:cs typeface="Times New Roman"/>
                        </a:rPr>
                        <a:t>2871.12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Arial"/>
                          <a:ea typeface="Calibri"/>
                          <a:cs typeface="Times New Roman"/>
                        </a:rPr>
                        <a:t>853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Arial"/>
                          <a:ea typeface="Calibri"/>
                          <a:cs typeface="Times New Roman"/>
                        </a:rPr>
                        <a:t>72.47</a:t>
                      </a:r>
                      <a:endParaRPr lang="en-US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Arial"/>
                          <a:ea typeface="Calibri"/>
                          <a:cs typeface="Times New Roman"/>
                        </a:rPr>
                        <a:t>2000.59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Arial"/>
                          <a:ea typeface="Calibri"/>
                          <a:cs typeface="Times New Roman"/>
                        </a:rPr>
                        <a:t>540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Arial"/>
                          <a:ea typeface="Calibri"/>
                          <a:cs typeface="Times New Roman"/>
                        </a:rPr>
                        <a:t>43.62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Arial"/>
                          <a:ea typeface="Calibri"/>
                          <a:cs typeface="Times New Roman"/>
                        </a:rPr>
                        <a:t>1993.05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Arial"/>
                          <a:ea typeface="Calibri"/>
                          <a:cs typeface="Times New Roman"/>
                        </a:rPr>
                        <a:t>799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Arial"/>
                          <a:ea typeface="Calibri"/>
                          <a:cs typeface="Times New Roman"/>
                        </a:rPr>
                        <a:t>30.81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Arial"/>
                          <a:ea typeface="Calibri"/>
                          <a:cs typeface="Times New Roman"/>
                        </a:rPr>
                        <a:t>2072.18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Arial"/>
                          <a:ea typeface="Calibri"/>
                          <a:cs typeface="Times New Roman"/>
                        </a:rPr>
                        <a:t>735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</a:tr>
              <a:tr h="2410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latin typeface="Arial"/>
                          <a:ea typeface="Calibri"/>
                          <a:cs typeface="Times New Roman"/>
                        </a:rPr>
                        <a:t>12</a:t>
                      </a:r>
                      <a:endParaRPr lang="en-US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Arial"/>
                          <a:ea typeface="Calibri"/>
                          <a:cs typeface="Times New Roman"/>
                        </a:rPr>
                        <a:t>60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Arial"/>
                          <a:ea typeface="Calibri"/>
                          <a:cs typeface="Times New Roman"/>
                        </a:rPr>
                        <a:t>9422.61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Arial"/>
                          <a:ea typeface="Calibri"/>
                          <a:cs typeface="Times New Roman"/>
                        </a:rPr>
                        <a:t>101.27</a:t>
                      </a:r>
                      <a:endParaRPr lang="en-US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Arial"/>
                          <a:ea typeface="Calibri"/>
                          <a:cs typeface="Times New Roman"/>
                        </a:rPr>
                        <a:t>3005.54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Arial"/>
                          <a:ea typeface="Calibri"/>
                          <a:cs typeface="Times New Roman"/>
                        </a:rPr>
                        <a:t>999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Arial"/>
                          <a:ea typeface="Calibri"/>
                          <a:cs typeface="Times New Roman"/>
                        </a:rPr>
                        <a:t>110.23</a:t>
                      </a:r>
                      <a:endParaRPr lang="en-US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Arial"/>
                          <a:ea typeface="Calibri"/>
                          <a:cs typeface="Times New Roman"/>
                        </a:rPr>
                        <a:t>1977.84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Arial"/>
                          <a:ea typeface="Calibri"/>
                          <a:cs typeface="Times New Roman"/>
                        </a:rPr>
                        <a:t>916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Arial"/>
                          <a:ea typeface="Calibri"/>
                          <a:cs typeface="Times New Roman"/>
                        </a:rPr>
                        <a:t>37.89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Arial"/>
                          <a:ea typeface="Calibri"/>
                          <a:cs typeface="Times New Roman"/>
                        </a:rPr>
                        <a:t>2119.76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Arial"/>
                          <a:ea typeface="Calibri"/>
                          <a:cs typeface="Times New Roman"/>
                        </a:rPr>
                        <a:t>721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Arial"/>
                          <a:ea typeface="Calibri"/>
                          <a:cs typeface="Times New Roman"/>
                        </a:rPr>
                        <a:t>41.17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Arial"/>
                          <a:ea typeface="Calibri"/>
                          <a:cs typeface="Times New Roman"/>
                        </a:rPr>
                        <a:t>2136.39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Arial"/>
                          <a:ea typeface="Calibri"/>
                          <a:cs typeface="Times New Roman"/>
                        </a:rPr>
                        <a:t>827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</a:tr>
              <a:tr h="2410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latin typeface="Arial"/>
                          <a:ea typeface="Calibri"/>
                          <a:cs typeface="Times New Roman"/>
                        </a:rPr>
                        <a:t>13</a:t>
                      </a:r>
                      <a:endParaRPr lang="en-US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Arial"/>
                          <a:ea typeface="Calibri"/>
                          <a:cs typeface="Times New Roman"/>
                        </a:rPr>
                        <a:t>65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Arial"/>
                          <a:ea typeface="Calibri"/>
                          <a:cs typeface="Times New Roman"/>
                        </a:rPr>
                        <a:t>9627.68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Arial"/>
                          <a:ea typeface="Calibri"/>
                          <a:cs typeface="Times New Roman"/>
                        </a:rPr>
                        <a:t>131.81</a:t>
                      </a:r>
                      <a:endParaRPr lang="en-US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Arial"/>
                          <a:ea typeface="Calibri"/>
                          <a:cs typeface="Times New Roman"/>
                        </a:rPr>
                        <a:t>2948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Arial"/>
                          <a:ea typeface="Calibri"/>
                          <a:cs typeface="Times New Roman"/>
                        </a:rPr>
                        <a:t>987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Arial"/>
                          <a:ea typeface="Calibri"/>
                          <a:cs typeface="Times New Roman"/>
                        </a:rPr>
                        <a:t>135.11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Arial"/>
                          <a:ea typeface="Calibri"/>
                          <a:cs typeface="Times New Roman"/>
                        </a:rPr>
                        <a:t>1937.53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Arial"/>
                          <a:ea typeface="Calibri"/>
                          <a:cs typeface="Times New Roman"/>
                        </a:rPr>
                        <a:t>860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Arial"/>
                          <a:ea typeface="Calibri"/>
                          <a:cs typeface="Times New Roman"/>
                        </a:rPr>
                        <a:t>49.84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Arial"/>
                          <a:ea typeface="Calibri"/>
                          <a:cs typeface="Times New Roman"/>
                        </a:rPr>
                        <a:t>2058.20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Arial"/>
                          <a:ea typeface="Calibri"/>
                          <a:cs typeface="Times New Roman"/>
                        </a:rPr>
                        <a:t>717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Arial"/>
                          <a:ea typeface="Calibri"/>
                          <a:cs typeface="Times New Roman"/>
                        </a:rPr>
                        <a:t>53.16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Arial"/>
                          <a:ea typeface="Calibri"/>
                          <a:cs typeface="Times New Roman"/>
                        </a:rPr>
                        <a:t>2158.59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Arial"/>
                          <a:ea typeface="Calibri"/>
                          <a:cs typeface="Times New Roman"/>
                        </a:rPr>
                        <a:t>792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</a:tr>
              <a:tr h="2410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latin typeface="Arial"/>
                          <a:ea typeface="Calibri"/>
                          <a:cs typeface="Times New Roman"/>
                        </a:rPr>
                        <a:t>14</a:t>
                      </a:r>
                      <a:endParaRPr lang="en-US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Arial"/>
                          <a:ea typeface="Calibri"/>
                          <a:cs typeface="Times New Roman"/>
                        </a:rPr>
                        <a:t>70</a:t>
                      </a:r>
                      <a:endParaRPr lang="en-US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Arial"/>
                          <a:ea typeface="Calibri"/>
                          <a:cs typeface="Times New Roman"/>
                        </a:rPr>
                        <a:t>10231.09</a:t>
                      </a:r>
                      <a:endParaRPr lang="en-US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Arial"/>
                          <a:ea typeface="Calibri"/>
                          <a:cs typeface="Times New Roman"/>
                        </a:rPr>
                        <a:t>127.55</a:t>
                      </a:r>
                      <a:endParaRPr lang="en-US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Arial"/>
                          <a:ea typeface="Calibri"/>
                          <a:cs typeface="Times New Roman"/>
                        </a:rPr>
                        <a:t>3650</a:t>
                      </a:r>
                      <a:endParaRPr lang="en-US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Arial"/>
                          <a:ea typeface="Calibri"/>
                          <a:cs typeface="Times New Roman"/>
                        </a:rPr>
                        <a:t>955</a:t>
                      </a:r>
                      <a:endParaRPr lang="en-US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Arial"/>
                          <a:ea typeface="Calibri"/>
                          <a:cs typeface="Times New Roman"/>
                        </a:rPr>
                        <a:t>99.71</a:t>
                      </a:r>
                      <a:endParaRPr lang="en-US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Arial"/>
                          <a:ea typeface="Calibri"/>
                          <a:cs typeface="Times New Roman"/>
                        </a:rPr>
                        <a:t>2248.00</a:t>
                      </a:r>
                      <a:endParaRPr lang="en-US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Arial"/>
                          <a:ea typeface="Calibri"/>
                          <a:cs typeface="Times New Roman"/>
                        </a:rPr>
                        <a:t>445</a:t>
                      </a:r>
                      <a:endParaRPr lang="en-US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Arial"/>
                          <a:ea typeface="Calibri"/>
                          <a:cs typeface="Times New Roman"/>
                        </a:rPr>
                        <a:t>42.26</a:t>
                      </a:r>
                      <a:endParaRPr lang="en-US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Arial"/>
                          <a:ea typeface="Calibri"/>
                          <a:cs typeface="Times New Roman"/>
                        </a:rPr>
                        <a:t>2371.11</a:t>
                      </a:r>
                      <a:endParaRPr lang="en-US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Arial"/>
                          <a:ea typeface="Calibri"/>
                          <a:cs typeface="Times New Roman"/>
                        </a:rPr>
                        <a:t>546</a:t>
                      </a:r>
                      <a:endParaRPr lang="en-US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Arial"/>
                          <a:ea typeface="Calibri"/>
                          <a:cs typeface="Times New Roman"/>
                        </a:rPr>
                        <a:t>57.20</a:t>
                      </a:r>
                      <a:endParaRPr lang="en-US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Arial"/>
                          <a:ea typeface="Calibri"/>
                          <a:cs typeface="Times New Roman"/>
                        </a:rPr>
                        <a:t>2249</a:t>
                      </a:r>
                      <a:endParaRPr lang="en-US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Arial"/>
                          <a:ea typeface="Calibri"/>
                          <a:cs typeface="Times New Roman"/>
                        </a:rPr>
                        <a:t>933</a:t>
                      </a:r>
                      <a:endParaRPr lang="en-US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</a:tr>
            </a:tbl>
          </a:graphicData>
        </a:graphic>
      </p:graphicFrame>
      <p:pic>
        <p:nvPicPr>
          <p:cNvPr id="5" name="Picture 4" descr="website-optimiza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2507" y="0"/>
            <a:ext cx="1929493" cy="164428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Performanțe obținute:</a:t>
            </a:r>
            <a:endParaRPr lang="en-US" dirty="0"/>
          </a:p>
        </p:txBody>
      </p:sp>
      <p:graphicFrame>
        <p:nvGraphicFramePr>
          <p:cNvPr id="3" name="Chart 2"/>
          <p:cNvGraphicFramePr/>
          <p:nvPr/>
        </p:nvGraphicFramePr>
        <p:xfrm>
          <a:off x="847452" y="2486978"/>
          <a:ext cx="5219699" cy="32084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/>
          <p:cNvGraphicFramePr/>
          <p:nvPr/>
        </p:nvGraphicFramePr>
        <p:xfrm>
          <a:off x="6380797" y="2469015"/>
          <a:ext cx="4918574" cy="32394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5" name="Picture 4" descr="playtowin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81167" y="0"/>
            <a:ext cx="2010832" cy="124097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Exemplu: 75 locații</a:t>
            </a:r>
            <a:endParaRPr lang="en-US" dirty="0"/>
          </a:p>
        </p:txBody>
      </p:sp>
      <p:pic>
        <p:nvPicPr>
          <p:cNvPr id="3" name="Picture 2" descr="img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793" y="2063931"/>
            <a:ext cx="4551864" cy="3498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 descr="img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2685" y="2024743"/>
            <a:ext cx="4376058" cy="351390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Box 4"/>
          <p:cNvSpPr txBox="1"/>
          <p:nvPr/>
        </p:nvSpPr>
        <p:spPr>
          <a:xfrm>
            <a:off x="5695406" y="3108960"/>
            <a:ext cx="15544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ro-RO" sz="8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en-US" sz="8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endParaRPr lang="en-US" sz="8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60320" y="5512526"/>
            <a:ext cx="2690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Distan</a:t>
            </a:r>
            <a:r>
              <a:rPr lang="ro-RO" dirty="0" smtClean="0"/>
              <a:t>ță: 12735.65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321040" y="5538651"/>
            <a:ext cx="2129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/>
              <a:t>Distanță:2317.8</a:t>
            </a:r>
            <a:endParaRPr lang="en-US" dirty="0"/>
          </a:p>
        </p:txBody>
      </p:sp>
      <p:pic>
        <p:nvPicPr>
          <p:cNvPr id="8" name="Picture 7" descr="14382-20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0" y="0"/>
            <a:ext cx="1219200" cy="1219200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1482635"/>
          </a:xfrm>
        </p:spPr>
        <p:txBody>
          <a:bodyPr/>
          <a:lstStyle/>
          <a:p>
            <a:pPr algn="ctr"/>
            <a:r>
              <a:rPr lang="ro-RO" dirty="0" smtClean="0"/>
              <a:t>DEMO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625634"/>
            <a:ext cx="3200400" cy="3679570"/>
          </a:xfrm>
        </p:spPr>
        <p:txBody>
          <a:bodyPr/>
          <a:lstStyle/>
          <a:p>
            <a:r>
              <a:rPr lang="ro-RO" dirty="0" smtClean="0"/>
              <a:t>Determinarea traseului minim care trece  prin toate capitalele țărilor din US.</a:t>
            </a:r>
            <a:endParaRPr lang="en-US" dirty="0"/>
          </a:p>
        </p:txBody>
      </p:sp>
      <p:pic>
        <p:nvPicPr>
          <p:cNvPr id="6" name="Picture 5" descr="x6iilC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5247" y="940525"/>
            <a:ext cx="7601267" cy="4911636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Direcții viitoare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84217" y="2024743"/>
            <a:ext cx="78377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Implementarea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pe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unitatea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de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procesare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grafic</a:t>
            </a:r>
            <a:r>
              <a:rPr lang="ro-RO" dirty="0" smtClean="0">
                <a:solidFill>
                  <a:schemeClr val="bg2">
                    <a:lumMod val="50000"/>
                  </a:schemeClr>
                </a:solidFill>
              </a:rPr>
              <a:t>ă (GPU)</a:t>
            </a:r>
          </a:p>
          <a:p>
            <a:pPr>
              <a:buFont typeface="Wingdings" pitchFamily="2" charset="2"/>
              <a:buChar char="v"/>
            </a:pPr>
            <a:r>
              <a:rPr lang="ro-RO" dirty="0" smtClean="0">
                <a:solidFill>
                  <a:schemeClr val="bg2">
                    <a:lumMod val="50000"/>
                  </a:schemeClr>
                </a:solidFill>
              </a:rPr>
              <a:t> Utilizarea rețelelor neuronale pentru rezolvarea problemei</a:t>
            </a:r>
          </a:p>
          <a:p>
            <a:pPr>
              <a:buFont typeface="Wingdings" pitchFamily="2" charset="2"/>
              <a:buChar char="v"/>
            </a:pPr>
            <a:r>
              <a:rPr lang="ro-RO" dirty="0" smtClean="0">
                <a:solidFill>
                  <a:schemeClr val="bg2">
                    <a:lumMod val="50000"/>
                  </a:schemeClr>
                </a:solidFill>
              </a:rPr>
              <a:t> Îmbunătățire utilizând tehnica coloniei de furnici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Picture 3" descr="2d33de_028f5f0f9e614edf9696b8cb9b58009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3097" y="-1"/>
            <a:ext cx="2208903" cy="1724297"/>
          </a:xfrm>
          <a:prstGeom prst="rect">
            <a:avLst/>
          </a:prstGeom>
        </p:spPr>
      </p:pic>
      <p:pic>
        <p:nvPicPr>
          <p:cNvPr id="5" name="Picture 4" descr="future-direction_img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068" y="4797797"/>
            <a:ext cx="1363708" cy="1479993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Concluzii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14845" y="1854926"/>
            <a:ext cx="98363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err="1" smtClean="0"/>
              <a:t>Optimizarea</a:t>
            </a:r>
            <a:r>
              <a:rPr lang="en-US" dirty="0" smtClean="0"/>
              <a:t> </a:t>
            </a:r>
            <a:r>
              <a:rPr lang="en-US" dirty="0" err="1" smtClean="0"/>
              <a:t>trebuie</a:t>
            </a:r>
            <a:r>
              <a:rPr lang="en-US" dirty="0" smtClean="0"/>
              <a:t> s</a:t>
            </a:r>
            <a:r>
              <a:rPr lang="ro-RO" dirty="0" smtClean="0"/>
              <a:t>ă dețină un loc bine definit în procesul de dezvoltare al produselor software</a:t>
            </a:r>
            <a:r>
              <a:rPr lang="ro-RO" dirty="0" smtClean="0"/>
              <a:t>.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Prin</a:t>
            </a:r>
            <a:r>
              <a:rPr lang="en-US" dirty="0" smtClean="0"/>
              <a:t> </a:t>
            </a:r>
            <a:r>
              <a:rPr lang="en-US" dirty="0" err="1" smtClean="0"/>
              <a:t>optimizare</a:t>
            </a:r>
            <a:r>
              <a:rPr lang="en-US" dirty="0" smtClean="0"/>
              <a:t> un </a:t>
            </a:r>
            <a:r>
              <a:rPr lang="en-US" dirty="0" err="1" smtClean="0"/>
              <a:t>produs</a:t>
            </a:r>
            <a:r>
              <a:rPr lang="en-US" dirty="0" smtClean="0"/>
              <a:t> software </a:t>
            </a:r>
            <a:r>
              <a:rPr lang="en-US" dirty="0" err="1" smtClean="0"/>
              <a:t>mediocru</a:t>
            </a:r>
            <a:r>
              <a:rPr lang="en-US" dirty="0" smtClean="0"/>
              <a:t> </a:t>
            </a:r>
            <a:r>
              <a:rPr lang="en-US" dirty="0" err="1" smtClean="0"/>
              <a:t>devine</a:t>
            </a:r>
            <a:r>
              <a:rPr lang="en-US" dirty="0" smtClean="0"/>
              <a:t> un </a:t>
            </a:r>
            <a:r>
              <a:rPr lang="en-US" dirty="0" err="1" smtClean="0"/>
              <a:t>produ</a:t>
            </a:r>
            <a:r>
              <a:rPr lang="en-US" dirty="0" err="1" smtClean="0"/>
              <a:t>s</a:t>
            </a:r>
            <a:r>
              <a:rPr lang="en-US" dirty="0" smtClean="0"/>
              <a:t> software </a:t>
            </a:r>
            <a:r>
              <a:rPr lang="en-US" dirty="0" err="1" smtClean="0"/>
              <a:t>puternic</a:t>
            </a:r>
            <a:r>
              <a:rPr lang="en-US" dirty="0" smtClean="0"/>
              <a:t>, </a:t>
            </a:r>
            <a:r>
              <a:rPr lang="en-US" dirty="0" err="1" smtClean="0"/>
              <a:t>fiabil</a:t>
            </a:r>
            <a:r>
              <a:rPr lang="en-US" dirty="0" smtClean="0"/>
              <a:t>, </a:t>
            </a:r>
            <a:r>
              <a:rPr lang="en-US" dirty="0" err="1" smtClean="0"/>
              <a:t>capabil</a:t>
            </a:r>
            <a:r>
              <a:rPr lang="en-US" dirty="0" smtClean="0"/>
              <a:t> de a sol</a:t>
            </a:r>
            <a:r>
              <a:rPr lang="ro-RO" dirty="0" smtClean="0"/>
              <a:t>uționa o problemă foarte rapid.</a:t>
            </a:r>
            <a:endParaRPr lang="ro-RO" dirty="0" smtClean="0"/>
          </a:p>
          <a:p>
            <a:pPr>
              <a:buFont typeface="Arial" pitchFamily="34" charset="0"/>
              <a:buChar char="•"/>
            </a:pPr>
            <a:endParaRPr lang="ro-RO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  <p:pic>
        <p:nvPicPr>
          <p:cNvPr id="7" name="Picture 6" descr="conversion-rate-optimization-275x3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2066" y="1"/>
            <a:ext cx="1009934" cy="940525"/>
          </a:xfrm>
          <a:prstGeom prst="rect">
            <a:avLst/>
          </a:prstGeom>
        </p:spPr>
      </p:pic>
      <p:pic>
        <p:nvPicPr>
          <p:cNvPr id="8" name="Picture 7" descr="opentext-ps-optimize-log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683" y="5930537"/>
            <a:ext cx="1397182" cy="405491"/>
          </a:xfrm>
          <a:prstGeom prst="rect">
            <a:avLst/>
          </a:prstGeom>
        </p:spPr>
      </p:pic>
      <p:pic>
        <p:nvPicPr>
          <p:cNvPr id="9" name="Picture 8" descr="1024px-Clock_simple.svg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617029"/>
            <a:ext cx="744582" cy="744582"/>
          </a:xfrm>
          <a:prstGeom prst="rect">
            <a:avLst/>
          </a:prstGeom>
        </p:spPr>
      </p:pic>
      <p:pic>
        <p:nvPicPr>
          <p:cNvPr id="11" name="Picture 10" descr="keep-calm-and-optimize-169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91794" y="4872446"/>
            <a:ext cx="1400206" cy="141710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10" name="Picture 9" descr="Page-Loading-Time-Before-and-After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38207" y="5499462"/>
            <a:ext cx="2325262" cy="839746"/>
          </a:xfrm>
          <a:prstGeom prst="rect">
            <a:avLst/>
          </a:prstGeom>
        </p:spPr>
      </p:pic>
      <p:pic>
        <p:nvPicPr>
          <p:cNvPr id="13" name="Picture 12" descr="Weak-BI-00.jpe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63238" y="2984861"/>
            <a:ext cx="1981744" cy="1828800"/>
          </a:xfrm>
          <a:prstGeom prst="rect">
            <a:avLst/>
          </a:prstGeom>
        </p:spPr>
      </p:pic>
      <p:pic>
        <p:nvPicPr>
          <p:cNvPr id="14" name="Picture 13" descr="Untitl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91934" y="3716542"/>
            <a:ext cx="693134" cy="64389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611189" y="3644538"/>
            <a:ext cx="28085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5400" dirty="0" smtClean="0">
                <a:solidFill>
                  <a:srgbClr val="C00000"/>
                </a:solidFill>
                <a:latin typeface="Arabic Typesetting" pitchFamily="66" charset="-78"/>
                <a:cs typeface="Arabic Typesetting" pitchFamily="66" charset="-78"/>
              </a:rPr>
              <a:t>Optimizare</a:t>
            </a:r>
            <a:endParaRPr lang="en-US" sz="5400" dirty="0">
              <a:solidFill>
                <a:srgbClr val="C00000"/>
              </a:solidFill>
              <a:latin typeface="Arabic Typesetting" pitchFamily="66" charset="-78"/>
              <a:cs typeface="Arabic Typesetting" pitchFamily="66" charset="-78"/>
            </a:endParaRPr>
          </a:p>
        </p:txBody>
      </p:sp>
      <p:pic>
        <p:nvPicPr>
          <p:cNvPr id="16" name="Picture 15" descr="Double-J-Design-Origami-Colored-Pencil-Blue-plus.jp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74679" y="3849903"/>
            <a:ext cx="838095" cy="542857"/>
          </a:xfrm>
          <a:prstGeom prst="rect">
            <a:avLst/>
          </a:prstGeom>
        </p:spPr>
      </p:pic>
      <p:pic>
        <p:nvPicPr>
          <p:cNvPr id="17" name="Picture 16" descr="strong.jp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23712" y="3095896"/>
            <a:ext cx="1694652" cy="19590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Cuprins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18903" y="2011680"/>
            <a:ext cx="70147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ro-RO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ro-RO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Despre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</a:t>
            </a:r>
            <a:r>
              <a:rPr lang="ro-RO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ptimizare</a:t>
            </a:r>
            <a:endParaRPr lang="ro-RO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ro-RO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ro-RO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Problema selectată</a:t>
            </a:r>
          </a:p>
          <a:p>
            <a:pPr>
              <a:buFont typeface="Wingdings" pitchFamily="2" charset="2"/>
              <a:buChar char="v"/>
            </a:pPr>
            <a:r>
              <a:rPr lang="ro-RO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ro-RO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Tehnici de optimizare aplicate și </a:t>
            </a:r>
            <a:r>
              <a:rPr lang="ro-RO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îmbunătățir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ile</a:t>
            </a:r>
            <a:r>
              <a:rPr lang="ro-RO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adus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endParaRPr lang="ro-RO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ro-RO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ro-RO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Performanțe obținute</a:t>
            </a:r>
          </a:p>
          <a:p>
            <a:pPr>
              <a:buFont typeface="Wingdings" pitchFamily="2" charset="2"/>
              <a:buChar char="v"/>
            </a:pPr>
            <a:r>
              <a:rPr lang="ro-RO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ro-RO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Demo</a:t>
            </a:r>
          </a:p>
          <a:p>
            <a:pPr>
              <a:buFont typeface="Wingdings" pitchFamily="2" charset="2"/>
              <a:buChar char="v"/>
            </a:pPr>
            <a:r>
              <a:rPr lang="ro-RO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ro-RO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Concluzii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Mulțumesc pentru atenție</a:t>
            </a:r>
            <a:endParaRPr lang="en-US" dirty="0"/>
          </a:p>
        </p:txBody>
      </p:sp>
      <p:pic>
        <p:nvPicPr>
          <p:cNvPr id="4" name="Picture 3" descr="descărcare (2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5900" y="0"/>
            <a:ext cx="3086100" cy="1485900"/>
          </a:xfrm>
          <a:prstGeom prst="rect">
            <a:avLst/>
          </a:prstGeom>
        </p:spPr>
      </p:pic>
      <p:pic>
        <p:nvPicPr>
          <p:cNvPr id="5" name="Picture 4" descr="ecommerce-marketing-optimizatio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17272"/>
            <a:ext cx="6021978" cy="419100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Optimizare</a:t>
            </a:r>
            <a:endParaRPr lang="en-US" dirty="0"/>
          </a:p>
        </p:txBody>
      </p:sp>
      <p:pic>
        <p:nvPicPr>
          <p:cNvPr id="5" name="Picture 4" descr="descărcare (1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48" y="1"/>
            <a:ext cx="1713252" cy="1645919"/>
          </a:xfrm>
          <a:prstGeom prst="rect">
            <a:avLst/>
          </a:prstGeom>
        </p:spPr>
      </p:pic>
      <p:pic>
        <p:nvPicPr>
          <p:cNvPr id="7" name="Picture 6" descr="website-conversion-optimizatio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241" y="2415891"/>
            <a:ext cx="4480016" cy="3762976"/>
          </a:xfrm>
          <a:prstGeom prst="rect">
            <a:avLst/>
          </a:prstGeom>
        </p:spPr>
      </p:pic>
      <p:pic>
        <p:nvPicPr>
          <p:cNvPr id="8" name="Picture 7" descr="12727911-time-to-improve-concept-clock-closeup-isolated-on-white-background-with-red-and-black-words-Stock-Phot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1040" y="3506540"/>
            <a:ext cx="3870960" cy="2815883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Comisul</a:t>
            </a:r>
            <a:r>
              <a:rPr lang="en-US" dirty="0" smtClean="0"/>
              <a:t> </a:t>
            </a:r>
            <a:r>
              <a:rPr lang="en-US" dirty="0" err="1" smtClean="0"/>
              <a:t>Voiajor</a:t>
            </a:r>
            <a:r>
              <a:rPr lang="en-US" dirty="0" smtClean="0"/>
              <a:t> -&gt; NP-Hard</a:t>
            </a:r>
            <a:endParaRPr lang="en-US" dirty="0"/>
          </a:p>
        </p:txBody>
      </p:sp>
      <p:pic>
        <p:nvPicPr>
          <p:cNvPr id="3" name="Picture 2" descr="TSP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010" y="2443025"/>
            <a:ext cx="4949119" cy="312175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466114" y="2037805"/>
            <a:ext cx="450668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Brute Force: (n-1)! Soul</a:t>
            </a:r>
            <a:r>
              <a:rPr lang="ro-RO" sz="2800" u="sng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ții</a:t>
            </a:r>
            <a:endParaRPr lang="en-US" sz="2800" u="sng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  <a:p>
            <a:pPr>
              <a:buFont typeface="Arial" pitchFamily="34" charset="0"/>
              <a:buChar char="•"/>
            </a:pPr>
            <a:r>
              <a:rPr lang="en-US" sz="1600" spc="-50" dirty="0" smtClean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1600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n = 3 =&gt;</a:t>
            </a:r>
            <a:r>
              <a:rPr lang="ro-RO" sz="1600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2</a:t>
            </a:r>
          </a:p>
          <a:p>
            <a:pPr>
              <a:buFont typeface="Arial" pitchFamily="34" charset="0"/>
              <a:buChar char="•"/>
            </a:pPr>
            <a:r>
              <a:rPr lang="ro-RO" sz="1600" spc="-50" dirty="0" smtClean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ro-RO" sz="1600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n = 4 =</a:t>
            </a:r>
            <a:r>
              <a:rPr lang="en-US" sz="1600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&gt; 6</a:t>
            </a:r>
          </a:p>
          <a:p>
            <a:pPr>
              <a:buFont typeface="Arial" pitchFamily="34" charset="0"/>
              <a:buChar char="•"/>
            </a:pPr>
            <a:r>
              <a:rPr lang="en-US" sz="1600" spc="-50" dirty="0" smtClean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1600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n = 5 =&gt; 24</a:t>
            </a:r>
          </a:p>
          <a:p>
            <a:pPr>
              <a:buFont typeface="Arial" pitchFamily="34" charset="0"/>
              <a:buChar char="•"/>
            </a:pPr>
            <a:r>
              <a:rPr lang="en-US" sz="1600" spc="-50" dirty="0" smtClean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 </a:t>
            </a:r>
          </a:p>
          <a:p>
            <a:pPr>
              <a:buFont typeface="Arial" pitchFamily="34" charset="0"/>
              <a:buChar char="•"/>
            </a:pPr>
            <a:r>
              <a:rPr lang="en-US" sz="1600" spc="-50" dirty="0" smtClean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1600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</a:p>
          <a:p>
            <a:pPr>
              <a:buFont typeface="Arial" pitchFamily="34" charset="0"/>
              <a:buChar char="•"/>
            </a:pPr>
            <a:r>
              <a:rPr lang="en-US" sz="1600" spc="-50" dirty="0" smtClean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1600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n = 10 =&gt; 362880</a:t>
            </a:r>
          </a:p>
          <a:p>
            <a:pPr>
              <a:buFont typeface="Arial" pitchFamily="34" charset="0"/>
              <a:buChar char="•"/>
            </a:pPr>
            <a:r>
              <a:rPr lang="en-US" sz="1600" spc="-50" dirty="0" smtClean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 </a:t>
            </a:r>
          </a:p>
          <a:p>
            <a:pPr>
              <a:buFont typeface="Arial" pitchFamily="34" charset="0"/>
              <a:buChar char="•"/>
            </a:pPr>
            <a:r>
              <a:rPr lang="en-US" sz="1600" spc="-50" dirty="0" smtClean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 </a:t>
            </a:r>
          </a:p>
          <a:p>
            <a:pPr>
              <a:buFont typeface="Arial" pitchFamily="34" charset="0"/>
              <a:buChar char="•"/>
            </a:pPr>
            <a:r>
              <a:rPr lang="en-US" sz="1600" spc="-50" dirty="0" smtClean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1600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n = 15 =&gt; 87178291200</a:t>
            </a:r>
          </a:p>
          <a:p>
            <a:pPr>
              <a:buFont typeface="Arial" pitchFamily="34" charset="0"/>
              <a:buChar char="•"/>
            </a:pPr>
            <a:r>
              <a:rPr lang="en-US" sz="1600" spc="-50" dirty="0" smtClean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 </a:t>
            </a:r>
          </a:p>
          <a:p>
            <a:pPr>
              <a:buFont typeface="Arial" pitchFamily="34" charset="0"/>
              <a:buChar char="•"/>
            </a:pPr>
            <a:r>
              <a:rPr lang="en-US" sz="1600" spc="-50" dirty="0" smtClean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 </a:t>
            </a:r>
          </a:p>
          <a:p>
            <a:pPr>
              <a:buFont typeface="Arial" pitchFamily="34" charset="0"/>
              <a:buChar char="•"/>
            </a:pPr>
            <a:r>
              <a:rPr lang="en-US" sz="1600" spc="-50" dirty="0" smtClean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1600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n = 30 =&gt; 8841761993739701954543616000000</a:t>
            </a:r>
          </a:p>
        </p:txBody>
      </p:sp>
      <p:pic>
        <p:nvPicPr>
          <p:cNvPr id="5" name="Picture 4" descr="shutterstock_83838865-optimizatio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0513368" y="0"/>
            <a:ext cx="1678632" cy="1384663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94359"/>
            <a:ext cx="4049486" cy="803367"/>
          </a:xfrm>
        </p:spPr>
        <p:txBody>
          <a:bodyPr>
            <a:noAutofit/>
          </a:bodyPr>
          <a:lstStyle/>
          <a:p>
            <a:pPr algn="ctr"/>
            <a:r>
              <a:rPr lang="en-US" sz="2800" dirty="0" err="1" smtClean="0"/>
              <a:t>Algoritm</a:t>
            </a:r>
            <a:r>
              <a:rPr lang="en-US" sz="2800" dirty="0" smtClean="0"/>
              <a:t> genetic general </a:t>
            </a:r>
            <a:r>
              <a:rPr lang="en-US" sz="2800" dirty="0" err="1" smtClean="0"/>
              <a:t>Optimizare</a:t>
            </a:r>
            <a:r>
              <a:rPr lang="en-US" sz="2800" dirty="0" smtClean="0"/>
              <a:t> I</a:t>
            </a:r>
            <a:endParaRPr lang="en-US" sz="2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" y="1867989"/>
            <a:ext cx="3566160" cy="4611188"/>
          </a:xfrm>
        </p:spPr>
        <p:txBody>
          <a:bodyPr/>
          <a:lstStyle/>
          <a:p>
            <a:pPr>
              <a:lnSpc>
                <a:spcPct val="0"/>
              </a:lnSpc>
            </a:pPr>
            <a:r>
              <a:rPr lang="en-US" dirty="0" err="1" smtClean="0"/>
              <a:t>Parametrii</a:t>
            </a:r>
            <a:r>
              <a:rPr lang="ro-RO" dirty="0" smtClean="0"/>
              <a:t>: </a:t>
            </a:r>
          </a:p>
          <a:p>
            <a:pPr>
              <a:lnSpc>
                <a:spcPct val="0"/>
              </a:lnSpc>
              <a:buFont typeface="Arial" pitchFamily="34" charset="0"/>
              <a:buChar char="•"/>
            </a:pPr>
            <a:r>
              <a:rPr lang="ro-RO" dirty="0" smtClean="0"/>
              <a:t>Număr de indivizi din populație</a:t>
            </a:r>
          </a:p>
          <a:p>
            <a:pPr>
              <a:lnSpc>
                <a:spcPct val="0"/>
              </a:lnSpc>
              <a:buFont typeface="Arial" pitchFamily="34" charset="0"/>
              <a:buChar char="•"/>
            </a:pPr>
            <a:r>
              <a:rPr lang="ro-RO" dirty="0" smtClean="0"/>
              <a:t>Rata de mutație</a:t>
            </a:r>
          </a:p>
          <a:p>
            <a:pPr>
              <a:lnSpc>
                <a:spcPct val="0"/>
              </a:lnSpc>
              <a:buFont typeface="Arial" pitchFamily="34" charset="0"/>
              <a:buChar char="•"/>
            </a:pPr>
            <a:r>
              <a:rPr lang="ro-RO" dirty="0" smtClean="0"/>
              <a:t>Elitism</a:t>
            </a:r>
          </a:p>
          <a:p>
            <a:pPr>
              <a:lnSpc>
                <a:spcPct val="0"/>
              </a:lnSpc>
              <a:buFont typeface="Arial" pitchFamily="34" charset="0"/>
              <a:buChar char="•"/>
            </a:pPr>
            <a:r>
              <a:rPr lang="ro-RO" dirty="0" smtClean="0"/>
              <a:t>Număr participanți la selecție</a:t>
            </a:r>
          </a:p>
          <a:p>
            <a:pPr>
              <a:lnSpc>
                <a:spcPct val="0"/>
              </a:lnSpc>
              <a:buFont typeface="Arial" pitchFamily="34" charset="0"/>
              <a:buChar char="•"/>
            </a:pPr>
            <a:r>
              <a:rPr lang="ro-RO" dirty="0" smtClean="0"/>
              <a:t>Număr total de generații</a:t>
            </a:r>
          </a:p>
          <a:p>
            <a:pPr>
              <a:lnSpc>
                <a:spcPct val="0"/>
              </a:lnSpc>
              <a:buFont typeface="Arial" pitchFamily="34" charset="0"/>
              <a:buChar char="•"/>
            </a:pPr>
            <a:r>
              <a:rPr lang="ro-RO" dirty="0" smtClean="0"/>
              <a:t>Opțional: condiție de oprire suplimentară</a:t>
            </a:r>
          </a:p>
          <a:p>
            <a:pPr>
              <a:lnSpc>
                <a:spcPct val="0"/>
              </a:lnSpc>
              <a:buFont typeface="Arial" pitchFamily="34" charset="0"/>
              <a:buChar char="•"/>
            </a:pPr>
            <a:endParaRPr lang="ro-RO" dirty="0" smtClean="0"/>
          </a:p>
          <a:p>
            <a:pPr>
              <a:lnSpc>
                <a:spcPct val="0"/>
              </a:lnSpc>
              <a:buFont typeface="Arial" pitchFamily="34" charset="0"/>
              <a:buChar char="•"/>
            </a:pPr>
            <a:endParaRPr lang="ro-RO" dirty="0" smtClean="0"/>
          </a:p>
          <a:p>
            <a:pPr>
              <a:lnSpc>
                <a:spcPct val="0"/>
              </a:lnSpc>
            </a:pPr>
            <a:r>
              <a:rPr lang="ro-RO" dirty="0" smtClean="0"/>
              <a:t>Cât de bun este fiecare individ în parte</a:t>
            </a:r>
          </a:p>
          <a:p>
            <a:pPr>
              <a:lnSpc>
                <a:spcPct val="0"/>
              </a:lnSpc>
            </a:pPr>
            <a:endParaRPr lang="ro-RO" dirty="0" smtClean="0"/>
          </a:p>
          <a:p>
            <a:pPr>
              <a:lnSpc>
                <a:spcPct val="0"/>
              </a:lnSpc>
            </a:pPr>
            <a:endParaRPr lang="ro-RO" dirty="0" smtClean="0"/>
          </a:p>
          <a:p>
            <a:pPr>
              <a:lnSpc>
                <a:spcPct val="0"/>
              </a:lnSpc>
            </a:pPr>
            <a:endParaRPr lang="ro-RO" dirty="0" smtClean="0"/>
          </a:p>
          <a:p>
            <a:pPr>
              <a:lnSpc>
                <a:spcPct val="0"/>
              </a:lnSpc>
            </a:pPr>
            <a:r>
              <a:rPr lang="ro-RO" dirty="0" smtClean="0"/>
              <a:t>SOLUȚIE</a:t>
            </a:r>
          </a:p>
          <a:p>
            <a:pPr>
              <a:lnSpc>
                <a:spcPct val="0"/>
              </a:lnSpc>
            </a:pPr>
            <a:endParaRPr lang="ro-RO" dirty="0" smtClean="0"/>
          </a:p>
          <a:p>
            <a:pPr>
              <a:lnSpc>
                <a:spcPct val="0"/>
              </a:lnSpc>
            </a:pPr>
            <a:endParaRPr lang="ro-RO" dirty="0" smtClean="0"/>
          </a:p>
          <a:p>
            <a:pPr>
              <a:lnSpc>
                <a:spcPct val="0"/>
              </a:lnSpc>
            </a:pPr>
            <a:endParaRPr lang="ro-RO" dirty="0" smtClean="0"/>
          </a:p>
          <a:p>
            <a:pPr>
              <a:lnSpc>
                <a:spcPct val="0"/>
              </a:lnSpc>
            </a:pPr>
            <a:r>
              <a:rPr lang="ro-RO" dirty="0" smtClean="0"/>
              <a:t>Metode de generare a  noii populații:</a:t>
            </a:r>
          </a:p>
          <a:p>
            <a:pPr>
              <a:lnSpc>
                <a:spcPct val="0"/>
              </a:lnSpc>
              <a:buFont typeface="Arial" pitchFamily="34" charset="0"/>
              <a:buChar char="•"/>
            </a:pPr>
            <a:r>
              <a:rPr lang="ro-RO" dirty="0" smtClean="0"/>
              <a:t>Crossover:  din doi indivizi anterior selec-</a:t>
            </a:r>
          </a:p>
          <a:p>
            <a:pPr>
              <a:lnSpc>
                <a:spcPct val="0"/>
              </a:lnSpc>
            </a:pPr>
            <a:r>
              <a:rPr lang="ro-RO" dirty="0" smtClean="0"/>
              <a:t> 	  tați se  crează, prin combinare, </a:t>
            </a:r>
          </a:p>
          <a:p>
            <a:pPr>
              <a:lnSpc>
                <a:spcPct val="0"/>
              </a:lnSpc>
            </a:pPr>
            <a:r>
              <a:rPr lang="ro-RO" dirty="0" smtClean="0"/>
              <a:t>	  un individ nou.</a:t>
            </a:r>
          </a:p>
          <a:p>
            <a:pPr>
              <a:lnSpc>
                <a:spcPct val="0"/>
              </a:lnSpc>
              <a:buFont typeface="Arial" pitchFamily="34" charset="0"/>
              <a:buChar char="•"/>
            </a:pPr>
            <a:r>
              <a:rPr lang="ro-RO" dirty="0" smtClean="0"/>
              <a:t>Mutație: se obține un individ nou prin in-</a:t>
            </a:r>
          </a:p>
          <a:p>
            <a:pPr>
              <a:lnSpc>
                <a:spcPct val="0"/>
              </a:lnSpc>
            </a:pPr>
            <a:r>
              <a:rPr lang="ro-RO" dirty="0" smtClean="0"/>
              <a:t>                   terschimbarea  anumitor gene a </a:t>
            </a:r>
          </a:p>
          <a:p>
            <a:pPr>
              <a:lnSpc>
                <a:spcPct val="0"/>
              </a:lnSpc>
            </a:pPr>
            <a:r>
              <a:rPr lang="ro-RO" dirty="0" smtClean="0"/>
              <a:t>                   unui individ existent.</a:t>
            </a:r>
          </a:p>
          <a:p>
            <a:endParaRPr lang="ro-RO" dirty="0" smtClean="0"/>
          </a:p>
          <a:p>
            <a:endParaRPr lang="en-US" dirty="0"/>
          </a:p>
        </p:txBody>
      </p:sp>
      <p:pic>
        <p:nvPicPr>
          <p:cNvPr id="5" name="Picture 4" descr="Fig-1-Genetic-algorithm-procedure-for-TS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3419" y="391887"/>
            <a:ext cx="5743257" cy="6008914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1267097" y="1149531"/>
            <a:ext cx="5786846" cy="6923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3331029" y="2808516"/>
            <a:ext cx="3500845" cy="6662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1097280" y="4153989"/>
            <a:ext cx="4167051" cy="5225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775166" y="5264331"/>
            <a:ext cx="310896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3709851" y="5852160"/>
            <a:ext cx="3265715" cy="1306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28" name="Picture 27" descr="DNA-helix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5234" y="0"/>
            <a:ext cx="1336766" cy="1336766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Algoritm</a:t>
            </a:r>
            <a:r>
              <a:rPr lang="en-US" dirty="0" smtClean="0"/>
              <a:t> genetic general - </a:t>
            </a:r>
            <a:r>
              <a:rPr lang="en-US" dirty="0" err="1" smtClean="0"/>
              <a:t>rezultat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4" name="Picture 3" descr="person-symbol-run-time-race-against-clock-1741994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092" y="2397559"/>
            <a:ext cx="3332237" cy="25663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47211" y="2886890"/>
            <a:ext cx="59958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53 </a:t>
            </a:r>
            <a:r>
              <a:rPr lang="en-US" sz="5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secunde</a:t>
            </a:r>
            <a:endParaRPr lang="en-US" sz="5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94359"/>
            <a:ext cx="3997234" cy="920932"/>
          </a:xfrm>
        </p:spPr>
        <p:txBody>
          <a:bodyPr>
            <a:normAutofit/>
          </a:bodyPr>
          <a:lstStyle/>
          <a:p>
            <a:pPr algn="ctr"/>
            <a:r>
              <a:rPr lang="en-US" sz="2800" dirty="0" err="1" smtClean="0"/>
              <a:t>Algoritm genetic adaptat Optimizare </a:t>
            </a:r>
            <a:r>
              <a:rPr lang="en-US" sz="2800" dirty="0" smtClean="0"/>
              <a:t>II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9634" y="2272938"/>
            <a:ext cx="3526972" cy="3379124"/>
          </a:xfrm>
        </p:spPr>
        <p:txBody>
          <a:bodyPr/>
          <a:lstStyle/>
          <a:p>
            <a:r>
              <a:rPr lang="ro-RO" dirty="0" smtClean="0"/>
              <a:t>Îmbunătățiri  aduse:</a:t>
            </a:r>
          </a:p>
          <a:p>
            <a:pPr>
              <a:lnSpc>
                <a:spcPct val="0"/>
              </a:lnSpc>
              <a:buFont typeface="Arial" pitchFamily="34" charset="0"/>
              <a:buChar char="•"/>
            </a:pPr>
            <a:r>
              <a:rPr lang="ro-RO" dirty="0" smtClean="0"/>
              <a:t> Tehnică specială de încrucișare</a:t>
            </a:r>
          </a:p>
          <a:p>
            <a:pPr>
              <a:lnSpc>
                <a:spcPct val="0"/>
              </a:lnSpc>
              <a:buFont typeface="Arial" pitchFamily="34" charset="0"/>
              <a:buChar char="•"/>
            </a:pPr>
            <a:r>
              <a:rPr lang="ro-RO" dirty="0" smtClean="0"/>
              <a:t> Tehnică specială de mutație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861269" y="6492875"/>
            <a:ext cx="1312025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172891" y="339634"/>
            <a:ext cx="6244046" cy="1907177"/>
            <a:chOff x="4794069" y="0"/>
            <a:chExt cx="6701246" cy="2351314"/>
          </a:xfrm>
        </p:grpSpPr>
        <p:pic>
          <p:nvPicPr>
            <p:cNvPr id="6" name="Picture 5" descr="nor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94069" y="0"/>
              <a:ext cx="6701246" cy="2351314"/>
            </a:xfrm>
            <a:prstGeom prst="rect">
              <a:avLst/>
            </a:prstGeom>
          </p:spPr>
        </p:pic>
        <p:pic>
          <p:nvPicPr>
            <p:cNvPr id="7" name="Picture 6" descr="1.jp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52135" y="457473"/>
              <a:ext cx="1362620" cy="859499"/>
            </a:xfrm>
            <a:prstGeom prst="rect">
              <a:avLst/>
            </a:prstGeom>
          </p:spPr>
        </p:pic>
        <p:pic>
          <p:nvPicPr>
            <p:cNvPr id="8" name="Picture 7" descr="2.jp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22843" y="1175929"/>
              <a:ext cx="1407808" cy="888002"/>
            </a:xfrm>
            <a:prstGeom prst="rect">
              <a:avLst/>
            </a:prstGeom>
          </p:spPr>
        </p:pic>
        <p:pic>
          <p:nvPicPr>
            <p:cNvPr id="9" name="Picture 8" descr="3.jp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075988" y="287384"/>
              <a:ext cx="1283550" cy="809624"/>
            </a:xfrm>
            <a:prstGeom prst="rect">
              <a:avLst/>
            </a:prstGeom>
          </p:spPr>
        </p:pic>
        <p:pic>
          <p:nvPicPr>
            <p:cNvPr id="10" name="Picture 9" descr="4.jp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794445" y="993049"/>
              <a:ext cx="1493248" cy="941895"/>
            </a:xfrm>
            <a:prstGeom prst="rect">
              <a:avLst/>
            </a:prstGeom>
          </p:spPr>
        </p:pic>
        <p:pic>
          <p:nvPicPr>
            <p:cNvPr id="11" name="Picture 10" descr="4.jp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766935" y="679268"/>
              <a:ext cx="1270542" cy="801419"/>
            </a:xfrm>
            <a:prstGeom prst="rect">
              <a:avLst/>
            </a:prstGeom>
          </p:spPr>
        </p:pic>
        <p:pic>
          <p:nvPicPr>
            <p:cNvPr id="12" name="Picture 11" descr="7.jpg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578214" y="194936"/>
              <a:ext cx="1192803" cy="752383"/>
            </a:xfrm>
            <a:prstGeom prst="rect">
              <a:avLst/>
            </a:prstGeom>
          </p:spPr>
        </p:pic>
      </p:grpSp>
      <p:sp>
        <p:nvSpPr>
          <p:cNvPr id="15" name="TextBox 14"/>
          <p:cNvSpPr txBox="1"/>
          <p:nvPr/>
        </p:nvSpPr>
        <p:spPr>
          <a:xfrm>
            <a:off x="7328261" y="0"/>
            <a:ext cx="3187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>
                <a:solidFill>
                  <a:schemeClr val="accent1">
                    <a:lumMod val="75000"/>
                  </a:schemeClr>
                </a:solidFill>
                <a:latin typeface="Baskerville Old Face" pitchFamily="18" charset="0"/>
              </a:rPr>
              <a:t>Populația inițială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Baskerville Old Face" pitchFamily="18" charset="0"/>
            </a:endParaRPr>
          </a:p>
        </p:txBody>
      </p:sp>
      <p:pic>
        <p:nvPicPr>
          <p:cNvPr id="21" name="Picture 20" descr="Untitl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-60000">
            <a:off x="4729260" y="2247451"/>
            <a:ext cx="7462766" cy="409632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7498080" y="2442754"/>
            <a:ext cx="1632857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>
                <a:solidFill>
                  <a:schemeClr val="accent1">
                    <a:lumMod val="75000"/>
                  </a:schemeClr>
                </a:solidFill>
                <a:latin typeface="Baskerville Old Face" pitchFamily="18" charset="0"/>
              </a:rPr>
              <a:t>Încrucișare</a:t>
            </a:r>
            <a:endParaRPr lang="en-US" dirty="0" smtClean="0">
              <a:solidFill>
                <a:schemeClr val="accent1">
                  <a:lumMod val="75000"/>
                </a:schemeClr>
              </a:solidFill>
              <a:latin typeface="Baskerville Old Face" pitchFamily="18" charset="0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4663440" y="2847701"/>
            <a:ext cx="7355238" cy="1355285"/>
            <a:chOff x="4663440" y="2847701"/>
            <a:chExt cx="7355238" cy="1355285"/>
          </a:xfrm>
        </p:grpSpPr>
        <p:pic>
          <p:nvPicPr>
            <p:cNvPr id="13" name="Picture 12" descr="1.jp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63440" y="2847701"/>
              <a:ext cx="2148624" cy="1355285"/>
            </a:xfrm>
            <a:prstGeom prst="rect">
              <a:avLst/>
            </a:prstGeom>
          </p:spPr>
        </p:pic>
        <p:pic>
          <p:nvPicPr>
            <p:cNvPr id="18" name="Picture 17" descr="Untitled.png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804949" y="3194029"/>
              <a:ext cx="693134" cy="643895"/>
            </a:xfrm>
            <a:prstGeom prst="rect">
              <a:avLst/>
            </a:prstGeom>
          </p:spPr>
        </p:pic>
        <p:pic>
          <p:nvPicPr>
            <p:cNvPr id="19" name="Picture 18" descr="2.jp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67873" y="2899953"/>
              <a:ext cx="1741441" cy="1248041"/>
            </a:xfrm>
            <a:prstGeom prst="rect">
              <a:avLst/>
            </a:prstGeom>
          </p:spPr>
        </p:pic>
        <p:pic>
          <p:nvPicPr>
            <p:cNvPr id="23" name="Picture 22" descr="Double-J-Design-Origami-Colored-Pencil-Blue-plus.jpg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9243113" y="3249012"/>
              <a:ext cx="838095" cy="542857"/>
            </a:xfrm>
            <a:prstGeom prst="rect">
              <a:avLst/>
            </a:prstGeom>
          </p:spPr>
        </p:pic>
        <p:pic>
          <p:nvPicPr>
            <p:cNvPr id="24" name="Picture 23" descr="3.jp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134553" y="2847974"/>
              <a:ext cx="1884125" cy="1188448"/>
            </a:xfrm>
            <a:prstGeom prst="rect">
              <a:avLst/>
            </a:prstGeom>
          </p:spPr>
        </p:pic>
      </p:grpSp>
      <p:pic>
        <p:nvPicPr>
          <p:cNvPr id="26" name="Picture 25" descr="Untitl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-60000">
            <a:off x="4531064" y="4319316"/>
            <a:ext cx="6977800" cy="297146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7733211" y="4480560"/>
            <a:ext cx="1841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>
                <a:solidFill>
                  <a:schemeClr val="accent1">
                    <a:lumMod val="75000"/>
                  </a:schemeClr>
                </a:solidFill>
                <a:latin typeface="Baskerville Old Face" pitchFamily="18" charset="0"/>
              </a:rPr>
              <a:t>Mutație</a:t>
            </a:r>
            <a:endParaRPr lang="en-US" dirty="0" smtClean="0">
              <a:solidFill>
                <a:schemeClr val="accent1">
                  <a:lumMod val="75000"/>
                </a:schemeClr>
              </a:solidFill>
              <a:latin typeface="Baskerville Old Face" pitchFamily="18" charset="0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4894489" y="4794066"/>
            <a:ext cx="6892563" cy="1867989"/>
            <a:chOff x="4894489" y="4794066"/>
            <a:chExt cx="6892563" cy="1867989"/>
          </a:xfrm>
        </p:grpSpPr>
        <p:pic>
          <p:nvPicPr>
            <p:cNvPr id="29" name="Picture 28" descr="1.jp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94489" y="4794066"/>
              <a:ext cx="2961446" cy="1867989"/>
            </a:xfrm>
            <a:prstGeom prst="rect">
              <a:avLst/>
            </a:prstGeom>
          </p:spPr>
        </p:pic>
        <p:pic>
          <p:nvPicPr>
            <p:cNvPr id="32" name="Picture 31" descr="rez.jpg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8437014" y="5238206"/>
              <a:ext cx="647619" cy="901337"/>
            </a:xfrm>
            <a:prstGeom prst="rect">
              <a:avLst/>
            </a:prstGeom>
          </p:spPr>
        </p:pic>
        <p:pic>
          <p:nvPicPr>
            <p:cNvPr id="33" name="Picture 32" descr="Double-J-Design-Origami-Colored-Pencil-Blue-plus.jpg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931100" y="5450778"/>
              <a:ext cx="666667" cy="476191"/>
            </a:xfrm>
            <a:prstGeom prst="rect">
              <a:avLst/>
            </a:prstGeom>
          </p:spPr>
        </p:pic>
        <p:pic>
          <p:nvPicPr>
            <p:cNvPr id="34" name="Picture 33" descr="7.jpg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136679" y="4794340"/>
              <a:ext cx="2650373" cy="1671774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Algoritm</a:t>
            </a:r>
            <a:r>
              <a:rPr lang="en-US" dirty="0" smtClean="0"/>
              <a:t> genetic </a:t>
            </a:r>
            <a:r>
              <a:rPr lang="ro-RO" dirty="0" smtClean="0"/>
              <a:t>adaptat </a:t>
            </a:r>
            <a:r>
              <a:rPr lang="en-US" dirty="0" smtClean="0"/>
              <a:t>- </a:t>
            </a:r>
            <a:r>
              <a:rPr lang="en-US" dirty="0" err="1" smtClean="0"/>
              <a:t>rezultat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4" name="Picture 3" descr="person-symbol-run-time-race-against-clock-1741994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092" y="2397558"/>
            <a:ext cx="3831917" cy="295115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96742" y="2129244"/>
            <a:ext cx="52773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9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39 </a:t>
            </a:r>
            <a:r>
              <a:rPr lang="en-US" sz="5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secunde</a:t>
            </a:r>
            <a:endParaRPr lang="en-US" sz="5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6" name="Picture 5" descr="descărcare (1)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4045" y="0"/>
            <a:ext cx="1747955" cy="1309279"/>
          </a:xfrm>
          <a:prstGeom prst="rect">
            <a:avLst/>
          </a:prstGeom>
        </p:spPr>
      </p:pic>
      <p:pic>
        <p:nvPicPr>
          <p:cNvPr id="8" name="Picture 7" descr="Untitl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3486" y="3847172"/>
            <a:ext cx="693134" cy="64389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995850" y="4532811"/>
            <a:ext cx="59827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4000" dirty="0" smtClean="0">
                <a:solidFill>
                  <a:srgbClr val="C00000"/>
                </a:solidFill>
              </a:rPr>
              <a:t>Soluție mai performantă</a:t>
            </a:r>
            <a:endParaRPr lang="en-US" sz="40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135200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 smtClean="0"/>
              <a:t>Procesare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nuclee</a:t>
            </a:r>
            <a:r>
              <a:rPr lang="ro-RO" dirty="0" smtClean="0"/>
              <a:t> Optimizare III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338252"/>
            <a:ext cx="3200400" cy="783772"/>
          </a:xfrm>
        </p:spPr>
        <p:txBody>
          <a:bodyPr/>
          <a:lstStyle/>
          <a:p>
            <a:r>
              <a:rPr lang="ro-RO" dirty="0" smtClean="0"/>
              <a:t>La generarea  populației se apelează la procesarea pe nuclee.  Fiecare nucleu crează o parte din noua generație.</a:t>
            </a:r>
            <a:endParaRPr lang="en-US" dirty="0"/>
          </a:p>
        </p:txBody>
      </p:sp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5630090" y="261257"/>
            <a:ext cx="5159829" cy="6322423"/>
            <a:chOff x="2940" y="3539"/>
            <a:chExt cx="6195" cy="9526"/>
          </a:xfrm>
        </p:grpSpPr>
        <p:grpSp>
          <p:nvGrpSpPr>
            <p:cNvPr id="1027" name="Group 3"/>
            <p:cNvGrpSpPr>
              <a:grpSpLocks/>
            </p:cNvGrpSpPr>
            <p:nvPr/>
          </p:nvGrpSpPr>
          <p:grpSpPr bwMode="auto">
            <a:xfrm>
              <a:off x="2940" y="9729"/>
              <a:ext cx="6195" cy="3336"/>
              <a:chOff x="2940" y="9624"/>
              <a:chExt cx="6195" cy="4005"/>
            </a:xfrm>
          </p:grpSpPr>
          <p:sp>
            <p:nvSpPr>
              <p:cNvPr id="1028" name="Rectangle 4"/>
              <p:cNvSpPr>
                <a:spLocks noChangeArrowheads="1"/>
              </p:cNvSpPr>
              <p:nvPr/>
            </p:nvSpPr>
            <p:spPr bwMode="auto">
              <a:xfrm>
                <a:off x="2940" y="9624"/>
                <a:ext cx="6195" cy="4005"/>
              </a:xfrm>
              <a:prstGeom prst="rect">
                <a:avLst/>
              </a:prstGeom>
              <a:solidFill>
                <a:srgbClr val="F79646"/>
              </a:solidFill>
              <a:ln w="38100">
                <a:solidFill>
                  <a:srgbClr val="F2F2F2"/>
                </a:solidFill>
                <a:miter lim="800000"/>
                <a:headEnd/>
                <a:tailEnd/>
              </a:ln>
              <a:effectLst>
                <a:outerShdw dist="28398" dir="3806097" algn="ctr" rotWithShape="0">
                  <a:srgbClr val="974706">
                    <a:alpha val="50000"/>
                  </a:srgb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9" name="Rectangle 5"/>
              <p:cNvSpPr>
                <a:spLocks noChangeArrowheads="1"/>
              </p:cNvSpPr>
              <p:nvPr/>
            </p:nvSpPr>
            <p:spPr bwMode="auto">
              <a:xfrm>
                <a:off x="4832" y="9863"/>
                <a:ext cx="2412" cy="592"/>
              </a:xfrm>
              <a:prstGeom prst="rect">
                <a:avLst/>
              </a:prstGeom>
              <a:solidFill>
                <a:srgbClr val="9BBB59"/>
              </a:solidFill>
              <a:ln w="38100">
                <a:solidFill>
                  <a:srgbClr val="F2F2F2"/>
                </a:solidFill>
                <a:miter lim="800000"/>
                <a:headEnd/>
                <a:tailEnd/>
              </a:ln>
              <a:effectLst>
                <a:outerShdw dist="28398" dir="3806097" algn="ctr" rotWithShape="0">
                  <a:srgbClr val="4E6128">
                    <a:alpha val="50000"/>
                  </a:srgb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o-RO" sz="11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Procesor 4 nuclee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1030" name="Group 6"/>
              <p:cNvGrpSpPr>
                <a:grpSpLocks/>
              </p:cNvGrpSpPr>
              <p:nvPr/>
            </p:nvGrpSpPr>
            <p:grpSpPr bwMode="auto">
              <a:xfrm>
                <a:off x="3266" y="10815"/>
                <a:ext cx="5646" cy="2411"/>
                <a:chOff x="7701" y="2708"/>
                <a:chExt cx="3835" cy="2348"/>
              </a:xfrm>
            </p:grpSpPr>
            <p:sp>
              <p:nvSpPr>
                <p:cNvPr id="1031" name="AutoShape 7"/>
                <p:cNvSpPr>
                  <a:spLocks noChangeArrowheads="1"/>
                </p:cNvSpPr>
                <p:nvPr/>
              </p:nvSpPr>
              <p:spPr bwMode="auto">
                <a:xfrm>
                  <a:off x="7701" y="2708"/>
                  <a:ext cx="845" cy="469"/>
                </a:xfrm>
                <a:prstGeom prst="roundRect">
                  <a:avLst>
                    <a:gd name="adj" fmla="val 16667"/>
                  </a:avLst>
                </a:prstGeom>
                <a:gradFill rotWithShape="0">
                  <a:gsLst>
                    <a:gs pos="0">
                      <a:srgbClr val="92CDDC"/>
                    </a:gs>
                    <a:gs pos="50000">
                      <a:srgbClr val="4BACC6"/>
                    </a:gs>
                    <a:gs pos="100000">
                      <a:srgbClr val="92CDDC"/>
                    </a:gs>
                  </a:gsLst>
                  <a:lin ang="5400000" scaled="1"/>
                </a:gradFill>
                <a:ln w="12700">
                  <a:solidFill>
                    <a:srgbClr val="4BACC6"/>
                  </a:solidFill>
                  <a:round/>
                  <a:headEnd/>
                  <a:tailEnd/>
                </a:ln>
                <a:effectLst>
                  <a:outerShdw dist="28398" dir="3806097" algn="ctr" rotWithShape="0">
                    <a:srgbClr val="205867"/>
                  </a:out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ro-RO" sz="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cs typeface="Arial" pitchFamily="34" charset="0"/>
                    </a:rPr>
                    <a:t>Core I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032" name="AutoShape 8"/>
                <p:cNvSpPr>
                  <a:spLocks noChangeArrowheads="1"/>
                </p:cNvSpPr>
                <p:nvPr/>
              </p:nvSpPr>
              <p:spPr bwMode="auto">
                <a:xfrm>
                  <a:off x="8666" y="2708"/>
                  <a:ext cx="845" cy="469"/>
                </a:xfrm>
                <a:prstGeom prst="roundRect">
                  <a:avLst>
                    <a:gd name="adj" fmla="val 16667"/>
                  </a:avLst>
                </a:prstGeom>
                <a:gradFill rotWithShape="0">
                  <a:gsLst>
                    <a:gs pos="0">
                      <a:srgbClr val="92CDDC"/>
                    </a:gs>
                    <a:gs pos="50000">
                      <a:srgbClr val="4BACC6"/>
                    </a:gs>
                    <a:gs pos="100000">
                      <a:srgbClr val="92CDDC"/>
                    </a:gs>
                  </a:gsLst>
                  <a:lin ang="5400000" scaled="1"/>
                </a:gradFill>
                <a:ln w="12700">
                  <a:solidFill>
                    <a:srgbClr val="4BACC6"/>
                  </a:solidFill>
                  <a:round/>
                  <a:headEnd/>
                  <a:tailEnd/>
                </a:ln>
                <a:effectLst>
                  <a:outerShdw dist="28398" dir="3806097" algn="ctr" rotWithShape="0">
                    <a:srgbClr val="205867"/>
                  </a:out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ro-RO" sz="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cs typeface="Arial" pitchFamily="34" charset="0"/>
                    </a:rPr>
                    <a:t>Core II</a:t>
                  </a:r>
                  <a:endParaRPr kumimoji="0" lang="ro-RO" sz="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endParaRPr>
                </a:p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cs typeface="Arial" pitchFamily="34" charset="0"/>
                    </a:rPr>
                    <a:t>I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033" name="AutoShape 9"/>
                <p:cNvSpPr>
                  <a:spLocks noChangeArrowheads="1"/>
                </p:cNvSpPr>
                <p:nvPr/>
              </p:nvSpPr>
              <p:spPr bwMode="auto">
                <a:xfrm>
                  <a:off x="9689" y="2708"/>
                  <a:ext cx="845" cy="469"/>
                </a:xfrm>
                <a:prstGeom prst="roundRect">
                  <a:avLst>
                    <a:gd name="adj" fmla="val 16667"/>
                  </a:avLst>
                </a:prstGeom>
                <a:gradFill rotWithShape="0">
                  <a:gsLst>
                    <a:gs pos="0">
                      <a:srgbClr val="92CDDC"/>
                    </a:gs>
                    <a:gs pos="50000">
                      <a:srgbClr val="4BACC6"/>
                    </a:gs>
                    <a:gs pos="100000">
                      <a:srgbClr val="92CDDC"/>
                    </a:gs>
                  </a:gsLst>
                  <a:lin ang="5400000" scaled="1"/>
                </a:gradFill>
                <a:ln w="12700">
                  <a:solidFill>
                    <a:srgbClr val="4BACC6"/>
                  </a:solidFill>
                  <a:round/>
                  <a:headEnd/>
                  <a:tailEnd/>
                </a:ln>
                <a:effectLst>
                  <a:outerShdw dist="28398" dir="3806097" algn="ctr" rotWithShape="0">
                    <a:srgbClr val="205867"/>
                  </a:out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ro-RO" sz="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cs typeface="Arial" pitchFamily="34" charset="0"/>
                    </a:rPr>
                    <a:t>Core III</a:t>
                  </a:r>
                  <a:endParaRPr kumimoji="0" lang="ro-RO" sz="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endParaRPr>
                </a:p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034" name="AutoShape 10"/>
                <p:cNvSpPr>
                  <a:spLocks noChangeArrowheads="1"/>
                </p:cNvSpPr>
                <p:nvPr/>
              </p:nvSpPr>
              <p:spPr bwMode="auto">
                <a:xfrm>
                  <a:off x="10691" y="2708"/>
                  <a:ext cx="845" cy="469"/>
                </a:xfrm>
                <a:prstGeom prst="roundRect">
                  <a:avLst>
                    <a:gd name="adj" fmla="val 16667"/>
                  </a:avLst>
                </a:prstGeom>
                <a:gradFill rotWithShape="0">
                  <a:gsLst>
                    <a:gs pos="0">
                      <a:srgbClr val="92CDDC"/>
                    </a:gs>
                    <a:gs pos="50000">
                      <a:srgbClr val="4BACC6"/>
                    </a:gs>
                    <a:gs pos="100000">
                      <a:srgbClr val="92CDDC"/>
                    </a:gs>
                  </a:gsLst>
                  <a:lin ang="5400000" scaled="1"/>
                </a:gradFill>
                <a:ln w="12700">
                  <a:solidFill>
                    <a:srgbClr val="4BACC6"/>
                  </a:solidFill>
                  <a:round/>
                  <a:headEnd/>
                  <a:tailEnd/>
                </a:ln>
                <a:effectLst>
                  <a:outerShdw dist="28398" dir="3806097" algn="ctr" rotWithShape="0">
                    <a:srgbClr val="205867"/>
                  </a:out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ro-RO" sz="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cs typeface="Arial" pitchFamily="34" charset="0"/>
                    </a:rPr>
                    <a:t>Core IV</a:t>
                  </a:r>
                </a:p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035" name="Rectangle 11"/>
                <p:cNvSpPr>
                  <a:spLocks noChangeArrowheads="1"/>
                </p:cNvSpPr>
                <p:nvPr/>
              </p:nvSpPr>
              <p:spPr bwMode="auto">
                <a:xfrm>
                  <a:off x="7701" y="3631"/>
                  <a:ext cx="840" cy="408"/>
                </a:xfrm>
                <a:prstGeom prst="rect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999999"/>
                    </a:gs>
                  </a:gsLst>
                  <a:lin ang="5400000" scaled="1"/>
                </a:gradFill>
                <a:ln w="12700">
                  <a:solidFill>
                    <a:srgbClr val="666666"/>
                  </a:solidFill>
                  <a:miter lim="800000"/>
                  <a:headEnd/>
                  <a:tailEnd/>
                </a:ln>
                <a:effectLst>
                  <a:outerShdw dist="28398" dir="3806097" algn="ctr" rotWithShape="0">
                    <a:srgbClr val="7F7F7F">
                      <a:alpha val="50000"/>
                    </a:srgbClr>
                  </a:out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ro-RO" sz="11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cs typeface="Arial" pitchFamily="34" charset="0"/>
                    </a:rPr>
                    <a:t>M1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036" name="Rectangle 12"/>
                <p:cNvSpPr>
                  <a:spLocks noChangeArrowheads="1"/>
                </p:cNvSpPr>
                <p:nvPr/>
              </p:nvSpPr>
              <p:spPr bwMode="auto">
                <a:xfrm>
                  <a:off x="8671" y="3631"/>
                  <a:ext cx="840" cy="408"/>
                </a:xfrm>
                <a:prstGeom prst="rect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999999"/>
                    </a:gs>
                  </a:gsLst>
                  <a:lin ang="5400000" scaled="1"/>
                </a:gradFill>
                <a:ln w="12700">
                  <a:solidFill>
                    <a:srgbClr val="666666"/>
                  </a:solidFill>
                  <a:miter lim="800000"/>
                  <a:headEnd/>
                  <a:tailEnd/>
                </a:ln>
                <a:effectLst>
                  <a:outerShdw dist="28398" dir="3806097" algn="ctr" rotWithShape="0">
                    <a:srgbClr val="7F7F7F">
                      <a:alpha val="50000"/>
                    </a:srgbClr>
                  </a:out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ro-RO" sz="11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cs typeface="Arial" pitchFamily="34" charset="0"/>
                    </a:rPr>
                    <a:t>M2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037" name="Rectangle 13"/>
                <p:cNvSpPr>
                  <a:spLocks noChangeArrowheads="1"/>
                </p:cNvSpPr>
                <p:nvPr/>
              </p:nvSpPr>
              <p:spPr bwMode="auto">
                <a:xfrm>
                  <a:off x="9689" y="3631"/>
                  <a:ext cx="840" cy="408"/>
                </a:xfrm>
                <a:prstGeom prst="rect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999999"/>
                    </a:gs>
                  </a:gsLst>
                  <a:lin ang="5400000" scaled="1"/>
                </a:gradFill>
                <a:ln w="12700">
                  <a:solidFill>
                    <a:srgbClr val="666666"/>
                  </a:solidFill>
                  <a:miter lim="800000"/>
                  <a:headEnd/>
                  <a:tailEnd/>
                </a:ln>
                <a:effectLst>
                  <a:outerShdw dist="28398" dir="3806097" algn="ctr" rotWithShape="0">
                    <a:srgbClr val="7F7F7F">
                      <a:alpha val="50000"/>
                    </a:srgbClr>
                  </a:out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ro-RO" sz="11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cs typeface="Arial" pitchFamily="34" charset="0"/>
                    </a:rPr>
                    <a:t>M3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038" name="Rectangle 14"/>
                <p:cNvSpPr>
                  <a:spLocks noChangeArrowheads="1"/>
                </p:cNvSpPr>
                <p:nvPr/>
              </p:nvSpPr>
              <p:spPr bwMode="auto">
                <a:xfrm>
                  <a:off x="10691" y="3631"/>
                  <a:ext cx="840" cy="408"/>
                </a:xfrm>
                <a:prstGeom prst="rect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999999"/>
                    </a:gs>
                  </a:gsLst>
                  <a:lin ang="5400000" scaled="1"/>
                </a:gradFill>
                <a:ln w="12700">
                  <a:solidFill>
                    <a:srgbClr val="666666"/>
                  </a:solidFill>
                  <a:miter lim="800000"/>
                  <a:headEnd/>
                  <a:tailEnd/>
                </a:ln>
                <a:effectLst>
                  <a:outerShdw dist="28398" dir="3806097" algn="ctr" rotWithShape="0">
                    <a:srgbClr val="7F7F7F">
                      <a:alpha val="50000"/>
                    </a:srgbClr>
                  </a:out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ro-RO" sz="11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cs typeface="Arial" pitchFamily="34" charset="0"/>
                    </a:rPr>
                    <a:t>M4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039" name="Rectangle 15"/>
                <p:cNvSpPr>
                  <a:spLocks noChangeArrowheads="1"/>
                </p:cNvSpPr>
                <p:nvPr/>
              </p:nvSpPr>
              <p:spPr bwMode="auto">
                <a:xfrm>
                  <a:off x="7701" y="4586"/>
                  <a:ext cx="3830" cy="470"/>
                </a:xfrm>
                <a:prstGeom prst="rect">
                  <a:avLst/>
                </a:prstGeom>
                <a:gradFill rotWithShape="0">
                  <a:gsLst>
                    <a:gs pos="0">
                      <a:srgbClr val="B2A1C7"/>
                    </a:gs>
                    <a:gs pos="50000">
                      <a:srgbClr val="8064A2"/>
                    </a:gs>
                    <a:gs pos="100000">
                      <a:srgbClr val="B2A1C7"/>
                    </a:gs>
                  </a:gsLst>
                  <a:lin ang="5400000" scaled="1"/>
                </a:gradFill>
                <a:ln w="12700">
                  <a:solidFill>
                    <a:srgbClr val="8064A2"/>
                  </a:solidFill>
                  <a:miter lim="800000"/>
                  <a:headEnd/>
                  <a:tailEnd/>
                </a:ln>
                <a:effectLst>
                  <a:outerShdw dist="28398" dir="3806097" algn="ctr" rotWithShape="0">
                    <a:srgbClr val="3F3151"/>
                  </a:out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ro-RO" sz="110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cs typeface="Arial" pitchFamily="34" charset="0"/>
                    </a:rPr>
                    <a:t>MEMORIE PARTAJATĂ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1040" name="AutoShape 16"/>
                <p:cNvCxnSpPr>
                  <a:cxnSpLocks noChangeShapeType="1"/>
                </p:cNvCxnSpPr>
                <p:nvPr/>
              </p:nvCxnSpPr>
              <p:spPr bwMode="auto">
                <a:xfrm>
                  <a:off x="8123" y="4039"/>
                  <a:ext cx="0" cy="547"/>
                </a:xfrm>
                <a:prstGeom prst="straightConnector1">
                  <a:avLst/>
                </a:prstGeom>
                <a:noFill/>
                <a:ln w="31750">
                  <a:solidFill>
                    <a:srgbClr val="8064A2"/>
                  </a:solidFill>
                  <a:round/>
                  <a:headEnd/>
                  <a:tailEnd/>
                </a:ln>
                <a:effectLst/>
              </p:spPr>
            </p:cxnSp>
            <p:cxnSp>
              <p:nvCxnSpPr>
                <p:cNvPr id="1041" name="AutoShape 17"/>
                <p:cNvCxnSpPr>
                  <a:cxnSpLocks noChangeShapeType="1"/>
                </p:cNvCxnSpPr>
                <p:nvPr/>
              </p:nvCxnSpPr>
              <p:spPr bwMode="auto">
                <a:xfrm>
                  <a:off x="9110" y="4039"/>
                  <a:ext cx="0" cy="547"/>
                </a:xfrm>
                <a:prstGeom prst="straightConnector1">
                  <a:avLst/>
                </a:prstGeom>
                <a:noFill/>
                <a:ln w="31750">
                  <a:solidFill>
                    <a:srgbClr val="8064A2"/>
                  </a:solidFill>
                  <a:round/>
                  <a:headEnd/>
                  <a:tailEnd/>
                </a:ln>
                <a:effectLst/>
              </p:spPr>
            </p:cxnSp>
            <p:cxnSp>
              <p:nvCxnSpPr>
                <p:cNvPr id="1042" name="AutoShape 18"/>
                <p:cNvCxnSpPr>
                  <a:cxnSpLocks noChangeShapeType="1"/>
                </p:cNvCxnSpPr>
                <p:nvPr/>
              </p:nvCxnSpPr>
              <p:spPr bwMode="auto">
                <a:xfrm>
                  <a:off x="11129" y="4054"/>
                  <a:ext cx="0" cy="547"/>
                </a:xfrm>
                <a:prstGeom prst="straightConnector1">
                  <a:avLst/>
                </a:prstGeom>
                <a:noFill/>
                <a:ln w="31750">
                  <a:solidFill>
                    <a:srgbClr val="8064A2"/>
                  </a:solidFill>
                  <a:round/>
                  <a:headEnd/>
                  <a:tailEnd/>
                </a:ln>
                <a:effectLst/>
              </p:spPr>
            </p:cxnSp>
            <p:cxnSp>
              <p:nvCxnSpPr>
                <p:cNvPr id="1043" name="AutoShape 19"/>
                <p:cNvCxnSpPr>
                  <a:cxnSpLocks noChangeShapeType="1"/>
                </p:cNvCxnSpPr>
                <p:nvPr/>
              </p:nvCxnSpPr>
              <p:spPr bwMode="auto">
                <a:xfrm>
                  <a:off x="10158" y="4054"/>
                  <a:ext cx="0" cy="547"/>
                </a:xfrm>
                <a:prstGeom prst="straightConnector1">
                  <a:avLst/>
                </a:prstGeom>
                <a:noFill/>
                <a:ln w="31750">
                  <a:solidFill>
                    <a:srgbClr val="8064A2"/>
                  </a:solidFill>
                  <a:round/>
                  <a:headEnd/>
                  <a:tailEnd/>
                </a:ln>
                <a:effectLst/>
              </p:spPr>
            </p:cxnSp>
            <p:sp>
              <p:nvSpPr>
                <p:cNvPr id="1044" name="AutoShape 20"/>
                <p:cNvSpPr>
                  <a:spLocks noChangeArrowheads="1"/>
                </p:cNvSpPr>
                <p:nvPr/>
              </p:nvSpPr>
              <p:spPr bwMode="auto">
                <a:xfrm flipH="1">
                  <a:off x="8052" y="3177"/>
                  <a:ext cx="150" cy="454"/>
                </a:xfrm>
                <a:prstGeom prst="upDownArrow">
                  <a:avLst>
                    <a:gd name="adj1" fmla="val 50000"/>
                    <a:gd name="adj2" fmla="val 60533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eaVert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45" name="AutoShape 21"/>
                <p:cNvSpPr>
                  <a:spLocks noChangeArrowheads="1"/>
                </p:cNvSpPr>
                <p:nvPr/>
              </p:nvSpPr>
              <p:spPr bwMode="auto">
                <a:xfrm flipH="1">
                  <a:off x="11129" y="3177"/>
                  <a:ext cx="150" cy="454"/>
                </a:xfrm>
                <a:prstGeom prst="upDownArrow">
                  <a:avLst>
                    <a:gd name="adj1" fmla="val 50000"/>
                    <a:gd name="adj2" fmla="val 60533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eaVert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46" name="AutoShape 22"/>
                <p:cNvSpPr>
                  <a:spLocks noChangeArrowheads="1"/>
                </p:cNvSpPr>
                <p:nvPr/>
              </p:nvSpPr>
              <p:spPr bwMode="auto">
                <a:xfrm flipH="1">
                  <a:off x="8960" y="3177"/>
                  <a:ext cx="150" cy="454"/>
                </a:xfrm>
                <a:prstGeom prst="upDownArrow">
                  <a:avLst>
                    <a:gd name="adj1" fmla="val 50000"/>
                    <a:gd name="adj2" fmla="val 60533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eaVert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47" name="AutoShape 23"/>
                <p:cNvSpPr>
                  <a:spLocks noChangeArrowheads="1"/>
                </p:cNvSpPr>
                <p:nvPr/>
              </p:nvSpPr>
              <p:spPr bwMode="auto">
                <a:xfrm flipH="1">
                  <a:off x="10008" y="3177"/>
                  <a:ext cx="150" cy="454"/>
                </a:xfrm>
                <a:prstGeom prst="upDownArrow">
                  <a:avLst>
                    <a:gd name="adj1" fmla="val 50000"/>
                    <a:gd name="adj2" fmla="val 60533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eaVert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1048" name="Group 24"/>
            <p:cNvGrpSpPr>
              <a:grpSpLocks/>
            </p:cNvGrpSpPr>
            <p:nvPr/>
          </p:nvGrpSpPr>
          <p:grpSpPr bwMode="auto">
            <a:xfrm>
              <a:off x="2940" y="3539"/>
              <a:ext cx="6195" cy="7276"/>
              <a:chOff x="2940" y="3539"/>
              <a:chExt cx="6195" cy="7276"/>
            </a:xfrm>
          </p:grpSpPr>
          <p:grpSp>
            <p:nvGrpSpPr>
              <p:cNvPr id="1049" name="Group 25"/>
              <p:cNvGrpSpPr>
                <a:grpSpLocks/>
              </p:cNvGrpSpPr>
              <p:nvPr/>
            </p:nvGrpSpPr>
            <p:grpSpPr bwMode="auto">
              <a:xfrm>
                <a:off x="2940" y="3539"/>
                <a:ext cx="6195" cy="5971"/>
                <a:chOff x="420" y="4860"/>
                <a:chExt cx="6195" cy="6000"/>
              </a:xfrm>
            </p:grpSpPr>
            <p:grpSp>
              <p:nvGrpSpPr>
                <p:cNvPr id="1050" name="Group 26"/>
                <p:cNvGrpSpPr>
                  <a:grpSpLocks/>
                </p:cNvGrpSpPr>
                <p:nvPr/>
              </p:nvGrpSpPr>
              <p:grpSpPr bwMode="auto">
                <a:xfrm>
                  <a:off x="420" y="4860"/>
                  <a:ext cx="6195" cy="6000"/>
                  <a:chOff x="420" y="4860"/>
                  <a:chExt cx="6195" cy="6000"/>
                </a:xfrm>
              </p:grpSpPr>
              <p:sp>
                <p:nvSpPr>
                  <p:cNvPr id="1051" name="Rectangle 27"/>
                  <p:cNvSpPr>
                    <a:spLocks noChangeArrowheads="1"/>
                  </p:cNvSpPr>
                  <p:nvPr/>
                </p:nvSpPr>
                <p:spPr bwMode="auto">
                  <a:xfrm>
                    <a:off x="420" y="4860"/>
                    <a:ext cx="6195" cy="6000"/>
                  </a:xfrm>
                  <a:prstGeom prst="rect">
                    <a:avLst/>
                  </a:prstGeom>
                  <a:solidFill>
                    <a:srgbClr val="4F81BD"/>
                  </a:solidFill>
                  <a:ln w="38100">
                    <a:solidFill>
                      <a:srgbClr val="F2F2F2"/>
                    </a:solidFill>
                    <a:miter lim="800000"/>
                    <a:headEnd/>
                    <a:tailEnd/>
                  </a:ln>
                  <a:effectLst>
                    <a:outerShdw dist="28398" dir="3806097" algn="ctr" rotWithShape="0">
                      <a:srgbClr val="243F60">
                        <a:alpha val="50000"/>
                      </a:srgbClr>
                    </a:outerShdw>
                  </a:effec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52" name="Rectangle 28"/>
                  <p:cNvSpPr>
                    <a:spLocks noChangeArrowheads="1"/>
                  </p:cNvSpPr>
                  <p:nvPr/>
                </p:nvSpPr>
                <p:spPr bwMode="auto">
                  <a:xfrm>
                    <a:off x="1758" y="5184"/>
                    <a:ext cx="3712" cy="504"/>
                  </a:xfrm>
                  <a:prstGeom prst="rect">
                    <a:avLst/>
                  </a:prstGeom>
                  <a:solidFill>
                    <a:srgbClr val="9BBB59"/>
                  </a:solidFill>
                  <a:ln w="38100">
                    <a:solidFill>
                      <a:srgbClr val="F2F2F2"/>
                    </a:solidFill>
                    <a:miter lim="800000"/>
                    <a:headEnd/>
                    <a:tailEnd/>
                  </a:ln>
                  <a:effectLst>
                    <a:outerShdw dist="28398" dir="3806097" algn="ctr" rotWithShape="0">
                      <a:srgbClr val="4E6128">
                        <a:alpha val="50000"/>
                      </a:srgbClr>
                    </a:outerShdw>
                  </a:effec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ro-RO" sz="1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pitchFamily="34" charset="0"/>
                      </a:rPr>
                      <a:t>Start Algoritm Genetic</a:t>
                    </a: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cxnSp>
                <p:nvCxnSpPr>
                  <p:cNvPr id="1053" name="AutoShape 29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2272" y="5776"/>
                    <a:ext cx="0" cy="299"/>
                  </a:xfrm>
                  <a:prstGeom prst="straightConnector1">
                    <a:avLst/>
                  </a:prstGeom>
                  <a:noFill/>
                  <a:ln w="31750">
                    <a:solidFill>
                      <a:srgbClr val="F79646"/>
                    </a:solidFill>
                    <a:round/>
                    <a:headEnd/>
                    <a:tailEnd type="triangle" w="med" len="med"/>
                  </a:ln>
                  <a:effectLst/>
                </p:spPr>
              </p:cxnSp>
              <p:cxnSp>
                <p:nvCxnSpPr>
                  <p:cNvPr id="1054" name="AutoShape 30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4923" y="5776"/>
                    <a:ext cx="17" cy="299"/>
                  </a:xfrm>
                  <a:prstGeom prst="straightConnector1">
                    <a:avLst/>
                  </a:prstGeom>
                  <a:noFill/>
                  <a:ln w="31750">
                    <a:solidFill>
                      <a:srgbClr val="F79646"/>
                    </a:solidFill>
                    <a:round/>
                    <a:headEnd/>
                    <a:tailEnd type="triangle" w="med" len="med"/>
                  </a:ln>
                  <a:effectLst/>
                </p:spPr>
              </p:cxnSp>
              <p:cxnSp>
                <p:nvCxnSpPr>
                  <p:cNvPr id="1055" name="AutoShape 31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681" y="5776"/>
                    <a:ext cx="0" cy="299"/>
                  </a:xfrm>
                  <a:prstGeom prst="straightConnector1">
                    <a:avLst/>
                  </a:prstGeom>
                  <a:noFill/>
                  <a:ln w="31750">
                    <a:solidFill>
                      <a:srgbClr val="F79646"/>
                    </a:solidFill>
                    <a:round/>
                    <a:headEnd/>
                    <a:tailEnd type="triangle" w="med" len="med"/>
                  </a:ln>
                  <a:effectLst/>
                </p:spPr>
              </p:cxnSp>
            </p:grpSp>
            <p:grpSp>
              <p:nvGrpSpPr>
                <p:cNvPr id="1056" name="Group 32"/>
                <p:cNvGrpSpPr>
                  <a:grpSpLocks/>
                </p:cNvGrpSpPr>
                <p:nvPr/>
              </p:nvGrpSpPr>
              <p:grpSpPr bwMode="auto">
                <a:xfrm>
                  <a:off x="1347" y="6075"/>
                  <a:ext cx="4608" cy="4468"/>
                  <a:chOff x="1347" y="6075"/>
                  <a:chExt cx="4608" cy="4468"/>
                </a:xfrm>
              </p:grpSpPr>
              <p:sp>
                <p:nvSpPr>
                  <p:cNvPr id="1057" name="Rectangle 33"/>
                  <p:cNvSpPr>
                    <a:spLocks noChangeArrowheads="1"/>
                  </p:cNvSpPr>
                  <p:nvPr/>
                </p:nvSpPr>
                <p:spPr bwMode="auto">
                  <a:xfrm>
                    <a:off x="1347" y="6075"/>
                    <a:ext cx="4608" cy="4468"/>
                  </a:xfrm>
                  <a:prstGeom prst="rect">
                    <a:avLst/>
                  </a:prstGeom>
                  <a:solidFill>
                    <a:srgbClr val="4BACC6"/>
                  </a:solidFill>
                  <a:ln w="38100">
                    <a:solidFill>
                      <a:srgbClr val="F2F2F2"/>
                    </a:solidFill>
                    <a:miter lim="800000"/>
                    <a:headEnd/>
                    <a:tailEnd/>
                  </a:ln>
                  <a:effectLst>
                    <a:outerShdw dist="28398" dir="3806097" algn="ctr" rotWithShape="0">
                      <a:srgbClr val="205867">
                        <a:alpha val="50000"/>
                      </a:srgbClr>
                    </a:outerShdw>
                  </a:effec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grpSp>
                <p:nvGrpSpPr>
                  <p:cNvPr id="1058" name="Group 34"/>
                  <p:cNvGrpSpPr>
                    <a:grpSpLocks/>
                  </p:cNvGrpSpPr>
                  <p:nvPr/>
                </p:nvGrpSpPr>
                <p:grpSpPr bwMode="auto">
                  <a:xfrm>
                    <a:off x="1758" y="6218"/>
                    <a:ext cx="3438" cy="4167"/>
                    <a:chOff x="1758" y="6218"/>
                    <a:chExt cx="3438" cy="4167"/>
                  </a:xfrm>
                </p:grpSpPr>
                <p:sp>
                  <p:nvSpPr>
                    <p:cNvPr id="1059" name="Rectangle 3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72" y="6218"/>
                      <a:ext cx="2891" cy="438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Populație actuală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1060" name="Rectangle 3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63" y="6986"/>
                      <a:ext cx="2891" cy="573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Generare populație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1061" name="AutoShape 3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537" y="6656"/>
                      <a:ext cx="359" cy="330"/>
                    </a:xfrm>
                    <a:prstGeom prst="downArrow">
                      <a:avLst>
                        <a:gd name="adj1" fmla="val 50000"/>
                        <a:gd name="adj2" fmla="val 25000"/>
                      </a:avLst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vert="eaVert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062" name="Group 3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272" y="7843"/>
                      <a:ext cx="2924" cy="391"/>
                      <a:chOff x="2170" y="8609"/>
                      <a:chExt cx="2924" cy="391"/>
                    </a:xfrm>
                  </p:grpSpPr>
                  <p:sp>
                    <p:nvSpPr>
                      <p:cNvPr id="1063" name="Rectangle 3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170" y="8609"/>
                        <a:ext cx="701" cy="391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D99594"/>
                          </a:gs>
                          <a:gs pos="50000">
                            <a:srgbClr val="F2DBDB"/>
                          </a:gs>
                          <a:gs pos="100000">
                            <a:srgbClr val="D99594"/>
                          </a:gs>
                        </a:gsLst>
                        <a:lin ang="18900000" scaled="1"/>
                      </a:gradFill>
                      <a:ln w="12700">
                        <a:solidFill>
                          <a:srgbClr val="D99594"/>
                        </a:solidFill>
                        <a:miter lim="800000"/>
                        <a:headEnd/>
                        <a:tailEnd/>
                      </a:ln>
                      <a:effectLst>
                        <a:outerShdw dist="28398" dir="3806097" algn="ctr" rotWithShape="0">
                          <a:srgbClr val="622423">
                            <a:alpha val="50000"/>
                          </a:srgbClr>
                        </a:outerShdw>
                      </a:effec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ts val="100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ro-RO" sz="9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libri" pitchFamily="34" charset="0"/>
                            <a:cs typeface="Arial" pitchFamily="34" charset="0"/>
                          </a:rPr>
                          <a:t>25%</a:t>
                        </a:r>
                      </a:p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ts val="100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endParaRPr>
                      </a:p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endParaRPr>
                      </a:p>
                    </p:txBody>
                  </p:sp>
                  <p:sp>
                    <p:nvSpPr>
                      <p:cNvPr id="1064" name="Rectangle 4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871" y="8609"/>
                        <a:ext cx="718" cy="391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95B3D7"/>
                          </a:gs>
                          <a:gs pos="50000">
                            <a:srgbClr val="DBE5F1"/>
                          </a:gs>
                          <a:gs pos="100000">
                            <a:srgbClr val="95B3D7"/>
                          </a:gs>
                        </a:gsLst>
                        <a:lin ang="18900000" scaled="1"/>
                      </a:gradFill>
                      <a:ln w="12700">
                        <a:solidFill>
                          <a:srgbClr val="95B3D7"/>
                        </a:solidFill>
                        <a:miter lim="800000"/>
                        <a:headEnd/>
                        <a:tailEnd/>
                      </a:ln>
                      <a:effectLst>
                        <a:outerShdw dist="28398" dir="3806097" algn="ctr" rotWithShape="0">
                          <a:srgbClr val="243F60">
                            <a:alpha val="50000"/>
                          </a:srgbClr>
                        </a:outerShdw>
                      </a:effec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ts val="100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ro-RO" sz="9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libri" pitchFamily="34" charset="0"/>
                            <a:cs typeface="Arial" pitchFamily="34" charset="0"/>
                          </a:rPr>
                          <a:t>25%</a:t>
                        </a:r>
                      </a:p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ts val="100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endParaRPr>
                      </a:p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endParaRPr>
                      </a:p>
                    </p:txBody>
                  </p:sp>
                  <p:sp>
                    <p:nvSpPr>
                      <p:cNvPr id="1065" name="Rectangle 4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589" y="8609"/>
                        <a:ext cx="717" cy="391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C2D69B"/>
                          </a:gs>
                          <a:gs pos="50000">
                            <a:srgbClr val="EAF1DD"/>
                          </a:gs>
                          <a:gs pos="100000">
                            <a:srgbClr val="C2D69B"/>
                          </a:gs>
                        </a:gsLst>
                        <a:lin ang="18900000" scaled="1"/>
                      </a:gradFill>
                      <a:ln w="12700">
                        <a:solidFill>
                          <a:srgbClr val="C2D69B"/>
                        </a:solidFill>
                        <a:miter lim="800000"/>
                        <a:headEnd/>
                        <a:tailEnd/>
                      </a:ln>
                      <a:effectLst>
                        <a:outerShdw dist="28398" dir="3806097" algn="ctr" rotWithShape="0">
                          <a:srgbClr val="4E6128">
                            <a:alpha val="50000"/>
                          </a:srgbClr>
                        </a:outerShdw>
                      </a:effec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ts val="100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ro-RO" sz="9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libri" pitchFamily="34" charset="0"/>
                            <a:cs typeface="Arial" pitchFamily="34" charset="0"/>
                          </a:rPr>
                          <a:t>25%</a:t>
                        </a:r>
                      </a:p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endParaRPr>
                      </a:p>
                    </p:txBody>
                  </p:sp>
                  <p:sp>
                    <p:nvSpPr>
                      <p:cNvPr id="1066" name="Rectangle 4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324" y="8609"/>
                        <a:ext cx="770" cy="391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FABF8F"/>
                          </a:gs>
                          <a:gs pos="50000">
                            <a:srgbClr val="FDE9D9"/>
                          </a:gs>
                          <a:gs pos="100000">
                            <a:srgbClr val="FABF8F"/>
                          </a:gs>
                        </a:gsLst>
                        <a:lin ang="18900000" scaled="1"/>
                      </a:gradFill>
                      <a:ln w="12700">
                        <a:solidFill>
                          <a:srgbClr val="FABF8F"/>
                        </a:solidFill>
                        <a:miter lim="800000"/>
                        <a:headEnd/>
                        <a:tailEnd/>
                      </a:ln>
                      <a:effectLst>
                        <a:outerShdw dist="28398" dir="3806097" algn="ctr" rotWithShape="0">
                          <a:srgbClr val="974706">
                            <a:alpha val="50000"/>
                          </a:srgbClr>
                        </a:outerShdw>
                      </a:effec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ts val="100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ro-RO" sz="9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libri" pitchFamily="34" charset="0"/>
                            <a:cs typeface="Arial" pitchFamily="34" charset="0"/>
                          </a:rPr>
                          <a:t>25%</a:t>
                        </a:r>
                      </a:p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ts val="100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endParaRPr>
                      </a:p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endParaRPr>
                      </a:p>
                    </p:txBody>
                  </p:sp>
                </p:grpSp>
                <p:sp>
                  <p:nvSpPr>
                    <p:cNvPr id="1067" name="Rectangle 4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72" y="8234"/>
                      <a:ext cx="2924" cy="421"/>
                    </a:xfrm>
                    <a:prstGeom prst="rect">
                      <a:avLst/>
                    </a:prstGeom>
                    <a:gradFill rotWithShape="0">
                      <a:gsLst>
                        <a:gs pos="0">
                          <a:srgbClr val="FABF8F"/>
                        </a:gs>
                        <a:gs pos="50000">
                          <a:srgbClr val="F79646"/>
                        </a:gs>
                        <a:gs pos="100000">
                          <a:srgbClr val="FABF8F"/>
                        </a:gs>
                      </a:gsLst>
                      <a:lin ang="5400000" scaled="1"/>
                    </a:gradFill>
                    <a:ln w="12700">
                      <a:solidFill>
                        <a:srgbClr val="F79646"/>
                      </a:solidFill>
                      <a:miter lim="800000"/>
                      <a:headEnd/>
                      <a:tailEnd/>
                    </a:ln>
                    <a:effectLst>
                      <a:outerShdw dist="28398" dir="3806097" algn="ctr" rotWithShape="0">
                        <a:srgbClr val="974706"/>
                      </a:outerShdw>
                    </a:effec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Populație nou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1068" name="Rectangle 4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89" y="8979"/>
                      <a:ext cx="2865" cy="396"/>
                    </a:xfrm>
                    <a:prstGeom prst="rect">
                      <a:avLst/>
                    </a:prstGeom>
                    <a:solidFill>
                      <a:srgbClr val="F79646"/>
                    </a:solidFill>
                    <a:ln w="38100">
                      <a:solidFill>
                        <a:srgbClr val="F2F2F2"/>
                      </a:solidFill>
                      <a:miter lim="800000"/>
                      <a:headEnd/>
                      <a:tailEnd/>
                    </a:ln>
                    <a:effectLst>
                      <a:outerShdw dist="28398" dir="3806097" algn="ctr" rotWithShape="0">
                        <a:srgbClr val="974706">
                          <a:alpha val="50000"/>
                        </a:srgbClr>
                      </a:outerShdw>
                    </a:effec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Condiție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1069" name="Oval 4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68" y="9725"/>
                      <a:ext cx="1915" cy="660"/>
                    </a:xfrm>
                    <a:prstGeom prst="ellipse">
                      <a:avLst/>
                    </a:prstGeom>
                    <a:solidFill>
                      <a:srgbClr val="9BBB59"/>
                    </a:solidFill>
                    <a:ln w="38100">
                      <a:solidFill>
                        <a:srgbClr val="F2F2F2"/>
                      </a:solidFill>
                      <a:round/>
                      <a:headEnd/>
                      <a:tailEnd/>
                    </a:ln>
                    <a:effectLst>
                      <a:outerShdw dist="28398" dir="3806097" algn="ctr" rotWithShape="0">
                        <a:srgbClr val="4E6128">
                          <a:alpha val="50000"/>
                        </a:srgbClr>
                      </a:outerShdw>
                    </a:effec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STOP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1070" name="AutoShape 4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537" y="8655"/>
                      <a:ext cx="438" cy="324"/>
                    </a:xfrm>
                    <a:prstGeom prst="downArrow">
                      <a:avLst>
                        <a:gd name="adj1" fmla="val 50000"/>
                        <a:gd name="adj2" fmla="val 25000"/>
                      </a:avLst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vert="eaVert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071" name="AutoShape 4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537" y="9375"/>
                      <a:ext cx="413" cy="350"/>
                    </a:xfrm>
                    <a:prstGeom prst="downArrow">
                      <a:avLst>
                        <a:gd name="adj1" fmla="val 50000"/>
                        <a:gd name="adj2" fmla="val 25000"/>
                      </a:avLst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vert="eaVert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072" name="AutoShape 4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537" y="7559"/>
                      <a:ext cx="387" cy="284"/>
                    </a:xfrm>
                    <a:prstGeom prst="downArrow">
                      <a:avLst>
                        <a:gd name="adj1" fmla="val 50000"/>
                        <a:gd name="adj2" fmla="val 25000"/>
                      </a:avLst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vert="eaVert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cxnSp>
                  <p:nvCxnSpPr>
                    <p:cNvPr id="1073" name="AutoShape 49"/>
                    <p:cNvCxnSpPr>
                      <a:cxnSpLocks noChangeShapeType="1"/>
                    </p:cNvCxnSpPr>
                    <p:nvPr/>
                  </p:nvCxnSpPr>
                  <p:spPr bwMode="auto">
                    <a:xfrm rot="5400000" flipH="1">
                      <a:off x="493" y="7760"/>
                      <a:ext cx="3540" cy="1010"/>
                    </a:xfrm>
                    <a:prstGeom prst="bentConnector3">
                      <a:avLst>
                        <a:gd name="adj1" fmla="val -852"/>
                      </a:avLst>
                    </a:prstGeom>
                    <a:noFill/>
                    <a:ln w="12700">
                      <a:solidFill>
                        <a:srgbClr val="000000"/>
                      </a:solidFill>
                      <a:prstDash val="dash"/>
                      <a:miter lim="800000"/>
                      <a:headEnd/>
                      <a:tailEnd/>
                    </a:ln>
                    <a:effectLst/>
                  </p:spPr>
                </p:cxnSp>
                <p:cxnSp>
                  <p:nvCxnSpPr>
                    <p:cNvPr id="1074" name="AutoShape 50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1758" y="6495"/>
                      <a:ext cx="514" cy="0"/>
                    </a:xfrm>
                    <a:prstGeom prst="straightConnector1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prstDash val="dash"/>
                      <a:round/>
                      <a:headEnd/>
                      <a:tailEnd type="triangle" w="med" len="med"/>
                    </a:ln>
                    <a:effectLst/>
                  </p:spPr>
                </p:cxnSp>
              </p:grpSp>
            </p:grpSp>
          </p:grpSp>
          <p:cxnSp>
            <p:nvCxnSpPr>
              <p:cNvPr id="1075" name="AutoShape 51"/>
              <p:cNvCxnSpPr>
                <a:cxnSpLocks noChangeShapeType="1"/>
              </p:cNvCxnSpPr>
              <p:nvPr/>
            </p:nvCxnSpPr>
            <p:spPr bwMode="auto">
              <a:xfrm>
                <a:off x="5685" y="6795"/>
                <a:ext cx="0" cy="4020"/>
              </a:xfrm>
              <a:prstGeom prst="straightConnector1">
                <a:avLst/>
              </a:prstGeom>
              <a:noFill/>
              <a:ln w="12700">
                <a:solidFill>
                  <a:srgbClr val="8064A2"/>
                </a:solidFill>
                <a:prstDash val="dash"/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076" name="AutoShape 52"/>
              <p:cNvCxnSpPr>
                <a:cxnSpLocks noChangeShapeType="1"/>
              </p:cNvCxnSpPr>
              <p:nvPr/>
            </p:nvCxnSpPr>
            <p:spPr bwMode="auto">
              <a:xfrm>
                <a:off x="6883" y="6795"/>
                <a:ext cx="1" cy="4020"/>
              </a:xfrm>
              <a:prstGeom prst="straightConnector1">
                <a:avLst/>
              </a:prstGeom>
              <a:noFill/>
              <a:ln w="12700">
                <a:solidFill>
                  <a:srgbClr val="8064A2"/>
                </a:solidFill>
                <a:prstDash val="dash"/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077" name="AutoShape 53"/>
              <p:cNvCxnSpPr>
                <a:cxnSpLocks noChangeShapeType="1"/>
              </p:cNvCxnSpPr>
              <p:nvPr/>
            </p:nvCxnSpPr>
            <p:spPr bwMode="auto">
              <a:xfrm rot="16200000" flipH="1">
                <a:off x="5981" y="8482"/>
                <a:ext cx="4020" cy="645"/>
              </a:xfrm>
              <a:prstGeom prst="bentConnector3">
                <a:avLst>
                  <a:gd name="adj1" fmla="val 394"/>
                </a:avLst>
              </a:prstGeom>
              <a:noFill/>
              <a:ln w="12700">
                <a:solidFill>
                  <a:srgbClr val="8064A2"/>
                </a:solidFill>
                <a:prstDash val="dash"/>
                <a:miter lim="800000"/>
                <a:headEnd/>
                <a:tailEnd type="triangle" w="med" len="med"/>
              </a:ln>
              <a:effectLst/>
            </p:spPr>
          </p:cxnSp>
          <p:cxnSp>
            <p:nvCxnSpPr>
              <p:cNvPr id="1078" name="AutoShape 54"/>
              <p:cNvCxnSpPr>
                <a:cxnSpLocks noChangeShapeType="1"/>
              </p:cNvCxnSpPr>
              <p:nvPr/>
            </p:nvCxnSpPr>
            <p:spPr bwMode="auto">
              <a:xfrm rot="5400000">
                <a:off x="2422" y="8302"/>
                <a:ext cx="4095" cy="931"/>
              </a:xfrm>
              <a:prstGeom prst="bentConnector3">
                <a:avLst>
                  <a:gd name="adj1" fmla="val 1634"/>
                </a:avLst>
              </a:prstGeom>
              <a:noFill/>
              <a:ln w="12700">
                <a:solidFill>
                  <a:srgbClr val="8064A2"/>
                </a:solidFill>
                <a:prstDash val="dash"/>
                <a:miter lim="800000"/>
                <a:headEnd/>
                <a:tailEnd type="triangle" w="med" len="med"/>
              </a:ln>
              <a:effectLst/>
            </p:spPr>
          </p:cxnSp>
        </p:grpSp>
      </p:grpSp>
      <p:cxnSp>
        <p:nvCxnSpPr>
          <p:cNvPr id="61" name="Straight Arrow Connector 60"/>
          <p:cNvCxnSpPr/>
          <p:nvPr/>
        </p:nvCxnSpPr>
        <p:spPr>
          <a:xfrm flipV="1">
            <a:off x="3500846" y="2364378"/>
            <a:ext cx="3605348" cy="33963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44137" y="5172891"/>
            <a:ext cx="3148149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SzPct val="100000"/>
            </a:pPr>
            <a:r>
              <a:rPr lang="ro-RO" sz="1500" dirty="0" smtClean="0">
                <a:solidFill>
                  <a:srgbClr val="FFFFFF"/>
                </a:solidFill>
              </a:rPr>
              <a:t>Fiecare nucleu  are o memorie proprie și o memorie partajată prin care se comunică cu celelalte coruri.</a:t>
            </a:r>
            <a:endParaRPr lang="en-US" sz="1500" dirty="0" smtClean="0">
              <a:solidFill>
                <a:srgbClr val="FFFFFF"/>
              </a:solidFill>
            </a:endParaRPr>
          </a:p>
        </p:txBody>
      </p:sp>
      <p:cxnSp>
        <p:nvCxnSpPr>
          <p:cNvPr id="65" name="Straight Arrow Connector 64"/>
          <p:cNvCxnSpPr>
            <a:stCxn id="63" idx="3"/>
            <a:endCxn id="1035" idx="1"/>
          </p:cNvCxnSpPr>
          <p:nvPr/>
        </p:nvCxnSpPr>
        <p:spPr>
          <a:xfrm>
            <a:off x="3592286" y="5530682"/>
            <a:ext cx="2309330" cy="13708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3" idx="3"/>
            <a:endCxn id="1039" idx="1"/>
          </p:cNvCxnSpPr>
          <p:nvPr/>
        </p:nvCxnSpPr>
        <p:spPr>
          <a:xfrm>
            <a:off x="3592286" y="5530682"/>
            <a:ext cx="2309330" cy="69680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470262" y="3788229"/>
            <a:ext cx="33310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500" dirty="0" smtClean="0">
                <a:solidFill>
                  <a:srgbClr val="FFFFFF"/>
                </a:solidFill>
              </a:rPr>
              <a:t>Un procesor poate să dețină mai multe nuclee.</a:t>
            </a:r>
            <a:endParaRPr lang="en-US" sz="1500" dirty="0" smtClean="0">
              <a:solidFill>
                <a:srgbClr val="FFFFFF"/>
              </a:solidFill>
            </a:endParaRPr>
          </a:p>
        </p:txBody>
      </p:sp>
      <p:cxnSp>
        <p:nvCxnSpPr>
          <p:cNvPr id="71" name="Straight Arrow Connector 70"/>
          <p:cNvCxnSpPr>
            <a:endCxn id="1029" idx="1"/>
          </p:cNvCxnSpPr>
          <p:nvPr/>
        </p:nvCxnSpPr>
        <p:spPr>
          <a:xfrm>
            <a:off x="3605349" y="4023360"/>
            <a:ext cx="3600592" cy="64197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4" name="Picture 63" descr="OVATION-Wireless-Optimizatio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3673" y="0"/>
            <a:ext cx="1308327" cy="1308327"/>
          </a:xfrm>
          <a:prstGeom prst="rect">
            <a:avLst/>
          </a:prstGeom>
        </p:spPr>
      </p:pic>
      <p:sp>
        <p:nvSpPr>
          <p:cNvPr id="68" name="Slide Number Placeholder 6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2093</TotalTime>
  <Words>831</Words>
  <Application>Microsoft Office PowerPoint</Application>
  <PresentationFormat>Custom</PresentationFormat>
  <Paragraphs>390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Retrospect</vt:lpstr>
      <vt:lpstr>Optimizarea problemelor dificile</vt:lpstr>
      <vt:lpstr>Cuprins</vt:lpstr>
      <vt:lpstr>Optimizare</vt:lpstr>
      <vt:lpstr>Comisul Voiajor -&gt; NP-Hard</vt:lpstr>
      <vt:lpstr>Algoritm genetic general Optimizare I</vt:lpstr>
      <vt:lpstr>Algoritm genetic general - rezultat</vt:lpstr>
      <vt:lpstr>Algoritm genetic adaptat Optimizare II</vt:lpstr>
      <vt:lpstr>Algoritm genetic adaptat - rezultat</vt:lpstr>
      <vt:lpstr>Procesare pe nuclee Optimizare III</vt:lpstr>
      <vt:lpstr>AGA + Procesare pe nuclee - rezultat</vt:lpstr>
      <vt:lpstr>Procesarea pe un cluster de calculatoare Optimizare IV</vt:lpstr>
      <vt:lpstr>AWS – EC2</vt:lpstr>
      <vt:lpstr>AGA + Procesare pe cluster - rezultat</vt:lpstr>
      <vt:lpstr>Performanțe obținute</vt:lpstr>
      <vt:lpstr>Performanțe obținute:</vt:lpstr>
      <vt:lpstr>Exemplu: 75 locații</vt:lpstr>
      <vt:lpstr>DEMO</vt:lpstr>
      <vt:lpstr>Direcții viitoare</vt:lpstr>
      <vt:lpstr>Concluzii</vt:lpstr>
      <vt:lpstr>Mulțumesc pentru atenție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</dc:creator>
  <cp:lastModifiedBy>Geo</cp:lastModifiedBy>
  <cp:revision>158</cp:revision>
  <dcterms:created xsi:type="dcterms:W3CDTF">2014-09-12T02:11:56Z</dcterms:created>
  <dcterms:modified xsi:type="dcterms:W3CDTF">2017-06-28T20:39:59Z</dcterms:modified>
</cp:coreProperties>
</file>