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Roboto"/>
      <p:regular r:id="rId75"/>
      <p:bold r:id="rId76"/>
      <p:italic r:id="rId77"/>
      <p:boldItalic r:id="rId78"/>
    </p:embeddedFont>
    <p:embeddedFont>
      <p:font typeface="Merriweather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C33C59-8186-44A6-AC16-0E67A71CCBA7}">
  <a:tblStyle styleId="{29C33C59-8186-44A6-AC16-0E67A71CCB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BE4DB1F-9B13-4E2A-AF2C-802225C8A6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Merriweather-bold.fntdata"/><Relationship Id="rId82" Type="http://schemas.openxmlformats.org/officeDocument/2006/relationships/font" Target="fonts/Merriweather-boldItalic.fntdata"/><Relationship Id="rId81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oboto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oboto-italic.fntdata"/><Relationship Id="rId32" Type="http://schemas.openxmlformats.org/officeDocument/2006/relationships/slide" Target="slides/slide26.xml"/><Relationship Id="rId76" Type="http://schemas.openxmlformats.org/officeDocument/2006/relationships/font" Target="fonts/Roboto-bold.fntdata"/><Relationship Id="rId35" Type="http://schemas.openxmlformats.org/officeDocument/2006/relationships/slide" Target="slides/slide29.xml"/><Relationship Id="rId79" Type="http://schemas.openxmlformats.org/officeDocument/2006/relationships/font" Target="fonts/Merriweather-regular.fntdata"/><Relationship Id="rId34" Type="http://schemas.openxmlformats.org/officeDocument/2006/relationships/slide" Target="slides/slide28.xml"/><Relationship Id="rId78" Type="http://schemas.openxmlformats.org/officeDocument/2006/relationships/font" Target="fonts/Roboto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8fe72971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8fe72971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8fe7297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8fe7297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8fe72971_18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8fe72971_18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8fe72971_18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8fe72971_1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8fe72971_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8fe72971_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8fe7297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8fe7297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8fe72971_18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8fe72971_18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8fe72971_18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8fe72971_18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8fe72971_18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8fe72971_18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8fe72971_18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8fe72971_18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8fe72971_18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8fe72971_18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8fe72971_1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8fe72971_1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8fe72971_18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8fe72971_18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8fe72971_18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8fe72971_18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8fe72971_18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8fe72971_18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8fe72971_1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8fe72971_1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8fe72971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8fe7297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8fe72971_1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8fe72971_1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8fe72971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8fe72971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8fe72971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8fe72971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8fe72971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8fe72971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allows us to directly separate the relationships between the features and reduce their number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98fe72971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98fe72971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Similarly, for return, return_spend, and return_qty, we can manually separate them because we know the relationship.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We made the decision to throw out return_qty because it is a less direct, more unpredictable measure of risk than spend.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Similarly for return because return_spend captures more and is less affected by aggregation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8fe729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8fe729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8fe72971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8fe72971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8fe72971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8fe72971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98fe72971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98fe72971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98fe72971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98fe72971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8fe72971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8fe72971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98fe72971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98fe72971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98fe7297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98fe7297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98fe72971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98fe72971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98fe72971_1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98fe72971_1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98fe72971_19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98fe72971_19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fe72971_1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fe72971_1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manufacturing company, Harris Corporation is heavily concerned with minimizing the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supply chain disruptions. Given that 90% of Harris’s supply chain data has been created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last two years, the task requires a modern approach. For this project, we are focused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grouping Harris’s supplier as low, medium, or high risk based. Concurrently, we must identify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indicators and characteristics that would flag a supplier as risky. Along with additional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analysis, these findings will allow Harris to have an enhanced resilient supply chain.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Currently, we are still in the exploratory phase but are also beginning preliminary modeling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clusters. Our strategy will be to develop a risk score based on a linear combination of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attributes. We will then compare these scores to supplier clusters we develop to determine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clusters are riskiest.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98fe72971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98fe72971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98fe72971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98fe72971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98fe72971_1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98fe72971_1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98fe72971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98fe72971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98fe72971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98fe72971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98fe72971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98fe72971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98fe72971_1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98fe72971_1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98fe72971_1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98fe72971_1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98fe72971_1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98fe72971_1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98fe7297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98fe7297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8fe7297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8fe7297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98fe72971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98fe72971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98fe7297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98fe7297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98fe7297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98fe7297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98fe72971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98fe72971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-Cluster Sepearation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-pvalues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98fe7297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98fe7297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98fe7297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98fe7297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98fe72971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98fe72971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98fe7297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98fe7297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98fe72971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98fe72971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98fe7297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98fe7297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8fe72971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8fe72971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98fe7297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98fe7297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98fe72971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98fe72971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98fe72971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98fe72971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98fe72971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98fe72971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98fe7297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98fe7297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98fe72971_2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98fe72971_2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98fe7297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98fe7297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98fe72971_2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98fe72971_2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98fe72971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98fe72971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8fe72971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8fe7297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8fe72971_18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8fe72971_18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8fe72971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8fe72971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8100000" dist="12700">
              <a:srgbClr val="FFFFFF">
                <a:alpha val="749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8100000" dist="12700">
              <a:srgbClr val="FFFFFF">
                <a:alpha val="749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6.png"/><Relationship Id="rId4" Type="http://schemas.openxmlformats.org/officeDocument/2006/relationships/image" Target="../media/image5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199975" y="797875"/>
            <a:ext cx="88761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Risk Analysis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485875" y="23476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Team Harris</a:t>
            </a:r>
            <a:endParaRPr b="1" sz="32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85875" y="4422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Adrian Eldridge, Gazi Naven, Peter Chen, Trevor Whitestone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651875" y="1379800"/>
            <a:ext cx="41367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Observations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Distributions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{29C33C59-8186-44A6-AC16-0E67A71CCBA7}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Delivery Status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 Time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67771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Distribution of Spend</a:t>
            </a:r>
            <a:endParaRPr sz="18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75" y="151275"/>
            <a:ext cx="6511622" cy="40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Distribution of Purch Lead Time</a:t>
            </a:r>
            <a:endParaRPr sz="18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6" y="0"/>
            <a:ext cx="6816550" cy="42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960825" y="1474575"/>
            <a:ext cx="29337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0" y="1559250"/>
            <a:ext cx="4166400" cy="22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Data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Dimensionality Reduction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Clustering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50" y="1347950"/>
            <a:ext cx="56197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0" y="1545750"/>
            <a:ext cx="3192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binning schemes: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1-5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1-2 Scale</a:t>
            </a:r>
            <a:endParaRPr sz="1800"/>
          </a:p>
        </p:txBody>
      </p:sp>
      <p:sp>
        <p:nvSpPr>
          <p:cNvPr id="156" name="Google Shape;156;p28"/>
          <p:cNvSpPr txBox="1"/>
          <p:nvPr/>
        </p:nvSpPr>
        <p:spPr>
          <a:xfrm>
            <a:off x="1028700" y="3665475"/>
            <a:ext cx="2092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 Bins --&gt;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130075" y="1596250"/>
            <a:ext cx="8702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Reduces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skewness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of the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Introduces our understanding of risk to the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Method of normalization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50" y="1347950"/>
            <a:ext cx="56197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0" y="1545750"/>
            <a:ext cx="3192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binning schemes: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1-5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1-2 Scale</a:t>
            </a:r>
            <a:endParaRPr sz="1800"/>
          </a:p>
        </p:txBody>
      </p:sp>
      <p:sp>
        <p:nvSpPr>
          <p:cNvPr id="170" name="Google Shape;170;p30"/>
          <p:cNvSpPr txBox="1"/>
          <p:nvPr/>
        </p:nvSpPr>
        <p:spPr>
          <a:xfrm>
            <a:off x="1028700" y="3665475"/>
            <a:ext cx="2092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 Bins --&gt;</a:t>
            </a:r>
            <a:endParaRPr sz="1800"/>
          </a:p>
        </p:txBody>
      </p:sp>
      <p:sp>
        <p:nvSpPr>
          <p:cNvPr id="171" name="Google Shape;171;p30"/>
          <p:cNvSpPr/>
          <p:nvPr/>
        </p:nvSpPr>
        <p:spPr>
          <a:xfrm>
            <a:off x="3356763" y="2672250"/>
            <a:ext cx="5619726" cy="378324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50" y="1347950"/>
            <a:ext cx="56197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0" y="1545750"/>
            <a:ext cx="3192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binning schemes: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1-5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1-2 Scale</a:t>
            </a:r>
            <a:endParaRPr sz="1800"/>
          </a:p>
        </p:txBody>
      </p:sp>
      <p:sp>
        <p:nvSpPr>
          <p:cNvPr id="179" name="Google Shape;179;p31"/>
          <p:cNvSpPr txBox="1"/>
          <p:nvPr/>
        </p:nvSpPr>
        <p:spPr>
          <a:xfrm>
            <a:off x="1028700" y="3665475"/>
            <a:ext cx="2092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 Bins --&gt;</a:t>
            </a:r>
            <a:endParaRPr sz="1800"/>
          </a:p>
        </p:txBody>
      </p:sp>
      <p:sp>
        <p:nvSpPr>
          <p:cNvPr id="180" name="Google Shape;180;p31"/>
          <p:cNvSpPr/>
          <p:nvPr/>
        </p:nvSpPr>
        <p:spPr>
          <a:xfrm>
            <a:off x="3356750" y="2939962"/>
            <a:ext cx="5619726" cy="378324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3356763" y="3742687"/>
            <a:ext cx="5619726" cy="378324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50" y="1347950"/>
            <a:ext cx="56197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0" y="1545750"/>
            <a:ext cx="3192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binning schemes: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1-5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1-2 Scale</a:t>
            </a:r>
            <a:endParaRPr sz="1800"/>
          </a:p>
        </p:txBody>
      </p:sp>
      <p:sp>
        <p:nvSpPr>
          <p:cNvPr id="189" name="Google Shape;189;p32"/>
          <p:cNvSpPr txBox="1"/>
          <p:nvPr/>
        </p:nvSpPr>
        <p:spPr>
          <a:xfrm>
            <a:off x="1028700" y="3665475"/>
            <a:ext cx="2092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1-3 Scale Bins --&gt;</a:t>
            </a:r>
            <a:endParaRPr sz="1800"/>
          </a:p>
        </p:txBody>
      </p:sp>
      <p:sp>
        <p:nvSpPr>
          <p:cNvPr id="190" name="Google Shape;190;p32"/>
          <p:cNvSpPr/>
          <p:nvPr/>
        </p:nvSpPr>
        <p:spPr>
          <a:xfrm>
            <a:off x="3356738" y="4043787"/>
            <a:ext cx="5619726" cy="378324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11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685800" y="1119300"/>
            <a:ext cx="77724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Background / Problem Description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Description/Preparation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Exploratory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Methods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Binning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Decomp Models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Clustering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Work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Distribution of Binned Spend</a:t>
            </a:r>
            <a:endParaRPr sz="1800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75" y="145850"/>
            <a:ext cx="6621251" cy="41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Distribution of Binned Po_Cost</a:t>
            </a:r>
            <a:endParaRPr sz="180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63" y="57800"/>
            <a:ext cx="6608674" cy="41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75" y="1424175"/>
            <a:ext cx="7805250" cy="3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Dimensionality and Noise Reduction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369000" y="2077525"/>
            <a:ext cx="8397300" cy="2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/>
        </p:nvSpPr>
        <p:spPr>
          <a:xfrm>
            <a:off x="335450" y="2133425"/>
            <a:ext cx="84969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Problems with number of features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Problems with noise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							Challenges:</a:t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4527100" y="1443000"/>
            <a:ext cx="4173300" cy="344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No inherent risk measure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Black box metrics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Ex. Supplier Risk Score, ABC Ranking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Internal measures that we do not have access 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311725" y="1443000"/>
            <a:ext cx="39231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Define and predict risk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and handle difficult qualities of the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							Challenges:</a:t>
            </a:r>
            <a:endParaRPr/>
          </a:p>
        </p:txBody>
      </p:sp>
      <p:sp>
        <p:nvSpPr>
          <p:cNvPr id="228" name="Google Shape;228;p38"/>
          <p:cNvSpPr txBox="1"/>
          <p:nvPr/>
        </p:nvSpPr>
        <p:spPr>
          <a:xfrm>
            <a:off x="4527100" y="1443000"/>
            <a:ext cx="4173300" cy="344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No inherent risk measure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Black box metrics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Ex. Supplier Risk Score, ABC Ranking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Internal measures that we do not have access 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Categorial metrics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Difficult to assign any risk value independently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Uncertain relation to other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311725" y="1443000"/>
            <a:ext cx="39231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Define and predict risk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and handle difficult qualities of the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							Challenges:</a:t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4527100" y="1443000"/>
            <a:ext cx="4173300" cy="344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No inherent risk measure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Black box metrics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Ex. Supplier Risk Score, ABC Ranking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Internal measures that we do not have access 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Categorial metrics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Difficult to assign any risk value independently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Uncertain relation to other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Too many features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30 features in Purchasing Tool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20 in Expo Archive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 in Scorecard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311725" y="1443000"/>
            <a:ext cx="39231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Define and predict risk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and handle difficult qualities of the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Separate data with known relationships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05700"/>
            <a:ext cx="5798376" cy="34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/>
          <p:nvPr/>
        </p:nvSpPr>
        <p:spPr>
          <a:xfrm>
            <a:off x="4740975" y="1663800"/>
            <a:ext cx="1118100" cy="103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6999625" y="3251575"/>
            <a:ext cx="1174200" cy="110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500" y="1445088"/>
            <a:ext cx="4527599" cy="213177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StdCost and PoCost to Unexp_cost: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Unexp_cost = StdCost/PoCost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because we know for sure that PoCost * Qty = Spend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250" y="3576849"/>
            <a:ext cx="3067850" cy="10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Eliminate return, Return_qty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Return qty is unpredictable and indirect measure of risk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Return is captured by Return spend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Keep Return_spend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Return_spend is robust when aggregating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125" y="1914375"/>
            <a:ext cx="28860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198" y="4009873"/>
            <a:ext cx="2072000" cy="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5525" y="2268923"/>
            <a:ext cx="1333600" cy="13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79000" y="1657350"/>
            <a:ext cx="2526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651875" y="1379800"/>
            <a:ext cx="41367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Overview of Harris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Supply chain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Problem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Objectives 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25" y="500925"/>
            <a:ext cx="86781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Risk Sum</a:t>
            </a:r>
            <a:endParaRPr/>
          </a:p>
        </p:txBody>
      </p:sp>
      <p:sp>
        <p:nvSpPr>
          <p:cNvPr id="268" name="Google Shape;268;p43"/>
          <p:cNvSpPr txBox="1"/>
          <p:nvPr>
            <p:ph idx="2" type="body"/>
          </p:nvPr>
        </p:nvSpPr>
        <p:spPr>
          <a:xfrm>
            <a:off x="311725" y="15616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binned in such a way that analyzed each feature based on each risk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calculate a “risk sum” feature for each (vendor, category)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[Qty = 2, Spend = 1, Critical = 1]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Sum = 2 + 1 + 1 = 4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Models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Varimax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Factor Analysis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elimination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Noise reduction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Minimal Representation of the data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Decomposition(continued)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675" y="1679625"/>
            <a:ext cx="4655651" cy="30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5"/>
          <p:cNvSpPr txBox="1"/>
          <p:nvPr/>
        </p:nvSpPr>
        <p:spPr>
          <a:xfrm>
            <a:off x="391350" y="1798000"/>
            <a:ext cx="37011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2 can differentiate red from the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/>
          <p:nvPr/>
        </p:nvSpPr>
        <p:spPr>
          <a:xfrm>
            <a:off x="7391000" y="2312350"/>
            <a:ext cx="1699500" cy="26835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Decomposition(continued)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675" y="1679625"/>
            <a:ext cx="4655651" cy="30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/>
        </p:nvSpPr>
        <p:spPr>
          <a:xfrm>
            <a:off x="391350" y="1798000"/>
            <a:ext cx="3701100" cy="30096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2 can differentiate red from the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3 can differentiate orange from the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7391000" y="2312350"/>
            <a:ext cx="1699500" cy="26835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6"/>
          <p:cNvSpPr/>
          <p:nvPr/>
        </p:nvSpPr>
        <p:spPr>
          <a:xfrm>
            <a:off x="5222225" y="1453825"/>
            <a:ext cx="2571600" cy="16794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Decomposition(continued)</a:t>
            </a:r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675" y="1679625"/>
            <a:ext cx="4655651" cy="30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/>
        </p:nvSpPr>
        <p:spPr>
          <a:xfrm>
            <a:off x="391350" y="1798000"/>
            <a:ext cx="3701100" cy="30096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2 can differentiate red from the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3 can differentiate orange from the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2+3 can categorize all details of the space.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5599250" y="3054600"/>
            <a:ext cx="1810500" cy="17001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Decomposition(continued)</a:t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675" y="1679625"/>
            <a:ext cx="4655651" cy="30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 txBox="1"/>
          <p:nvPr/>
        </p:nvSpPr>
        <p:spPr>
          <a:xfrm>
            <a:off x="391350" y="1798000"/>
            <a:ext cx="3701100" cy="30096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2 can differentiate red from the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3 can differentiate orange from the rest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Component 2+3 can categorize all details of the space.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True dimensionality of this data was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5419050" y="1545675"/>
            <a:ext cx="3582000" cy="3261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and FA</a:t>
            </a:r>
            <a:endParaRPr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571383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as dimension reduction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505700"/>
            <a:ext cx="3139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PCA Generates a number of components that together explain the observed differences in the data.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Here, of the 12 components, only 6 are needed to explain 90% of the variance in the data.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300" y="1277025"/>
            <a:ext cx="5388300" cy="323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as noise reduction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1505700"/>
            <a:ext cx="3512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selected 6 components to explain 90% of the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Here we see that extreme variables are reduced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is a form of noise reduction to only keep the most descriptive variables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100" y="1411288"/>
            <a:ext cx="5441724" cy="32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to views of less important components that are pruned/not considered</a:t>
            </a:r>
            <a:endParaRPr/>
          </a:p>
        </p:txBody>
      </p:sp>
      <p:pic>
        <p:nvPicPr>
          <p:cNvPr id="333" name="Google Shape;3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63" y="94450"/>
            <a:ext cx="7027668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Harris Corporation: minimize risk of supply-chain disruptions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90% of supply-chain data created in last two years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modern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Goal: group Harris’s suppliers by risk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indicators and characteristics that flag a supplier as risky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Analysis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753275"/>
            <a:ext cx="37248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Factor analysis tends to be much more aggressive with noise.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three first components make up 90% of the relative explained data.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method is good for data with hidden influences.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700" y="1391853"/>
            <a:ext cx="5919275" cy="35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+ Varimax</a:t>
            </a:r>
            <a:endParaRPr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454" y="1277025"/>
            <a:ext cx="5508144" cy="33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311700" y="1505700"/>
            <a:ext cx="3389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Varimax readjusts the principal components to match at most one feature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Hopefully this makes the results more explainable. This will zero out some variables as seen here.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4"/>
          <p:cNvSpPr/>
          <p:nvPr/>
        </p:nvSpPr>
        <p:spPr>
          <a:xfrm>
            <a:off x="5982125" y="3318650"/>
            <a:ext cx="1464900" cy="623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and abc being consistently related confirms that abc includes spend in its rankings</a:t>
            </a:r>
            <a:r>
              <a:rPr lang="en"/>
              <a:t>.</a:t>
            </a:r>
            <a:endParaRPr/>
          </a:p>
        </p:txBody>
      </p:sp>
      <p:pic>
        <p:nvPicPr>
          <p:cNvPr id="374" name="Google Shape;3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63" y="163575"/>
            <a:ext cx="7027668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88" y="286575"/>
            <a:ext cx="6376626" cy="38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0"/>
          <p:cNvSpPr txBox="1"/>
          <p:nvPr>
            <p:ph idx="1" type="body"/>
          </p:nvPr>
        </p:nvSpPr>
        <p:spPr>
          <a:xfrm>
            <a:off x="311700" y="4521400"/>
            <a:ext cx="84882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and Early show a consistent relationship in the first three components (~95% of variance)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Methods: </a:t>
            </a:r>
            <a:r>
              <a:rPr lang="en" sz="4800"/>
              <a:t>Clustering</a:t>
            </a:r>
            <a:endParaRPr sz="4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391" name="Google Shape;391;p62"/>
          <p:cNvSpPr txBox="1"/>
          <p:nvPr>
            <p:ph idx="2" type="body"/>
          </p:nvPr>
        </p:nvSpPr>
        <p:spPr>
          <a:xfrm>
            <a:off x="1103525" y="3744550"/>
            <a:ext cx="15843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k-Means Clustering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392" name="Google Shape;3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25" y="1942973"/>
            <a:ext cx="1722600" cy="1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2"/>
          <p:cNvSpPr/>
          <p:nvPr/>
        </p:nvSpPr>
        <p:spPr>
          <a:xfrm>
            <a:off x="3399300" y="1997400"/>
            <a:ext cx="2571000" cy="1353600"/>
          </a:xfrm>
          <a:prstGeom prst="rect">
            <a:avLst/>
          </a:prstGeom>
          <a:noFill/>
          <a:ln cap="flat" cmpd="sng" w="2857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62"/>
          <p:cNvCxnSpPr/>
          <p:nvPr/>
        </p:nvCxnSpPr>
        <p:spPr>
          <a:xfrm>
            <a:off x="3837288" y="1997400"/>
            <a:ext cx="7200" cy="135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62"/>
          <p:cNvCxnSpPr/>
          <p:nvPr/>
        </p:nvCxnSpPr>
        <p:spPr>
          <a:xfrm>
            <a:off x="4278900" y="1997400"/>
            <a:ext cx="7200" cy="135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62"/>
          <p:cNvCxnSpPr/>
          <p:nvPr/>
        </p:nvCxnSpPr>
        <p:spPr>
          <a:xfrm>
            <a:off x="4723488" y="1997400"/>
            <a:ext cx="7200" cy="135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62"/>
          <p:cNvCxnSpPr/>
          <p:nvPr/>
        </p:nvCxnSpPr>
        <p:spPr>
          <a:xfrm>
            <a:off x="5573100" y="1997400"/>
            <a:ext cx="7200" cy="135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62"/>
          <p:cNvCxnSpPr/>
          <p:nvPr/>
        </p:nvCxnSpPr>
        <p:spPr>
          <a:xfrm>
            <a:off x="5166588" y="1997400"/>
            <a:ext cx="7200" cy="135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62"/>
          <p:cNvSpPr txBox="1"/>
          <p:nvPr/>
        </p:nvSpPr>
        <p:spPr>
          <a:xfrm rot="-5400000">
            <a:off x="2904675" y="2524200"/>
            <a:ext cx="1368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</a:t>
            </a:r>
            <a:endParaRPr/>
          </a:p>
        </p:txBody>
      </p:sp>
      <p:sp>
        <p:nvSpPr>
          <p:cNvPr id="400" name="Google Shape;400;p62"/>
          <p:cNvSpPr txBox="1"/>
          <p:nvPr/>
        </p:nvSpPr>
        <p:spPr>
          <a:xfrm rot="-5400000">
            <a:off x="3324713" y="2524200"/>
            <a:ext cx="1368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</a:t>
            </a:r>
            <a:endParaRPr/>
          </a:p>
        </p:txBody>
      </p:sp>
      <p:sp>
        <p:nvSpPr>
          <p:cNvPr id="401" name="Google Shape;401;p62"/>
          <p:cNvSpPr txBox="1"/>
          <p:nvPr/>
        </p:nvSpPr>
        <p:spPr>
          <a:xfrm rot="-5400000">
            <a:off x="3768550" y="2499050"/>
            <a:ext cx="1368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3</a:t>
            </a:r>
            <a:endParaRPr/>
          </a:p>
        </p:txBody>
      </p:sp>
      <p:sp>
        <p:nvSpPr>
          <p:cNvPr id="402" name="Google Shape;402;p62"/>
          <p:cNvSpPr txBox="1"/>
          <p:nvPr/>
        </p:nvSpPr>
        <p:spPr>
          <a:xfrm rot="-5400000">
            <a:off x="4200413" y="2524200"/>
            <a:ext cx="1368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4</a:t>
            </a:r>
            <a:endParaRPr/>
          </a:p>
        </p:txBody>
      </p:sp>
      <p:sp>
        <p:nvSpPr>
          <p:cNvPr id="403" name="Google Shape;403;p62"/>
          <p:cNvSpPr txBox="1"/>
          <p:nvPr/>
        </p:nvSpPr>
        <p:spPr>
          <a:xfrm rot="-5400000">
            <a:off x="4632450" y="2524200"/>
            <a:ext cx="1368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5</a:t>
            </a:r>
            <a:endParaRPr/>
          </a:p>
        </p:txBody>
      </p:sp>
      <p:sp>
        <p:nvSpPr>
          <p:cNvPr id="404" name="Google Shape;404;p62"/>
          <p:cNvSpPr txBox="1"/>
          <p:nvPr/>
        </p:nvSpPr>
        <p:spPr>
          <a:xfrm rot="-5400000">
            <a:off x="5038950" y="2524200"/>
            <a:ext cx="1368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6</a:t>
            </a:r>
            <a:endParaRPr/>
          </a:p>
        </p:txBody>
      </p:sp>
      <p:sp>
        <p:nvSpPr>
          <p:cNvPr id="405" name="Google Shape;405;p62"/>
          <p:cNvSpPr txBox="1"/>
          <p:nvPr>
            <p:ph idx="2" type="body"/>
          </p:nvPr>
        </p:nvSpPr>
        <p:spPr>
          <a:xfrm>
            <a:off x="3934950" y="3773800"/>
            <a:ext cx="15843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Factor Analysis </a:t>
            </a:r>
            <a:r>
              <a:rPr b="1" lang="en">
                <a:solidFill>
                  <a:srgbClr val="000000"/>
                </a:solidFill>
              </a:rPr>
              <a:t>Features Used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406" name="Google Shape;40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969436">
            <a:off x="6965800" y="1967770"/>
            <a:ext cx="1479271" cy="147926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2"/>
          <p:cNvSpPr txBox="1"/>
          <p:nvPr>
            <p:ph idx="2" type="body"/>
          </p:nvPr>
        </p:nvSpPr>
        <p:spPr>
          <a:xfrm>
            <a:off x="6913288" y="3744550"/>
            <a:ext cx="15843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Optimal number of clusters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651875" y="1379800"/>
            <a:ext cx="41367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Datasets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Cleaning/Feature Engineering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Optimal Clusters</a:t>
            </a:r>
            <a:endParaRPr/>
          </a:p>
        </p:txBody>
      </p:sp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682675" y="1501450"/>
            <a:ext cx="73728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Level Bins -&gt; 1 &amp; 2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-&gt; Factor Analysis Dimensions, PCA Dimensions, PCA Varimax Dimensions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14" name="Google Shape;4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2610225"/>
            <a:ext cx="2851900" cy="1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275" y="2613201"/>
            <a:ext cx="2851900" cy="170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175" y="2611436"/>
            <a:ext cx="2851900" cy="171114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3"/>
          <p:cNvSpPr txBox="1"/>
          <p:nvPr/>
        </p:nvSpPr>
        <p:spPr>
          <a:xfrm>
            <a:off x="3712125" y="4530050"/>
            <a:ext cx="2178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Clusters </a:t>
            </a:r>
            <a:endParaRPr sz="1800"/>
          </a:p>
        </p:txBody>
      </p:sp>
      <p:sp>
        <p:nvSpPr>
          <p:cNvPr id="418" name="Google Shape;418;p63"/>
          <p:cNvSpPr txBox="1"/>
          <p:nvPr/>
        </p:nvSpPr>
        <p:spPr>
          <a:xfrm rot="-5400000">
            <a:off x="-440425" y="3317588"/>
            <a:ext cx="1541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 Score</a:t>
            </a:r>
            <a:endParaRPr/>
          </a:p>
        </p:txBody>
      </p:sp>
      <p:sp>
        <p:nvSpPr>
          <p:cNvPr id="419" name="Google Shape;419;p63"/>
          <p:cNvSpPr/>
          <p:nvPr/>
        </p:nvSpPr>
        <p:spPr>
          <a:xfrm>
            <a:off x="1234775" y="409615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3"/>
          <p:cNvSpPr/>
          <p:nvPr/>
        </p:nvSpPr>
        <p:spPr>
          <a:xfrm>
            <a:off x="4069025" y="404055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3"/>
          <p:cNvSpPr/>
          <p:nvPr/>
        </p:nvSpPr>
        <p:spPr>
          <a:xfrm>
            <a:off x="6903275" y="409615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</a:t>
            </a:r>
            <a:r>
              <a:rPr lang="en"/>
              <a:t>Optimal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25" y="2664825"/>
            <a:ext cx="2710150" cy="18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313" y="2664825"/>
            <a:ext cx="2685691" cy="18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848" y="2664825"/>
            <a:ext cx="3014892" cy="18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4"/>
          <p:cNvSpPr/>
          <p:nvPr/>
        </p:nvSpPr>
        <p:spPr>
          <a:xfrm>
            <a:off x="1163975" y="423770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4"/>
          <p:cNvSpPr/>
          <p:nvPr/>
        </p:nvSpPr>
        <p:spPr>
          <a:xfrm>
            <a:off x="6775500" y="423770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4"/>
          <p:cNvSpPr/>
          <p:nvPr/>
        </p:nvSpPr>
        <p:spPr>
          <a:xfrm>
            <a:off x="3969738" y="423770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4"/>
          <p:cNvSpPr txBox="1"/>
          <p:nvPr/>
        </p:nvSpPr>
        <p:spPr>
          <a:xfrm>
            <a:off x="3712125" y="4530050"/>
            <a:ext cx="2178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Clusters </a:t>
            </a:r>
            <a:endParaRPr sz="1800"/>
          </a:p>
        </p:txBody>
      </p:sp>
      <p:sp>
        <p:nvSpPr>
          <p:cNvPr id="434" name="Google Shape;434;p64"/>
          <p:cNvSpPr txBox="1"/>
          <p:nvPr/>
        </p:nvSpPr>
        <p:spPr>
          <a:xfrm rot="-5400000">
            <a:off x="-509025" y="3317588"/>
            <a:ext cx="1541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 Score</a:t>
            </a:r>
            <a:endParaRPr/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682675" y="1501450"/>
            <a:ext cx="73728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Level Bins -&gt; 1 - 3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-&gt; Factor Analysis Dimensions, PCA Dimensions, PCA Varimax Dimensions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</a:t>
            </a:r>
            <a:r>
              <a:rPr lang="en"/>
              <a:t>Optimal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5" y="2570975"/>
            <a:ext cx="2661125" cy="18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150" y="2570975"/>
            <a:ext cx="3049705" cy="18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300" y="2570980"/>
            <a:ext cx="3049700" cy="183616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5"/>
          <p:cNvSpPr/>
          <p:nvPr/>
        </p:nvSpPr>
        <p:spPr>
          <a:xfrm>
            <a:off x="1014550" y="413120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5"/>
          <p:cNvSpPr/>
          <p:nvPr/>
        </p:nvSpPr>
        <p:spPr>
          <a:xfrm>
            <a:off x="6813775" y="413120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5"/>
          <p:cNvSpPr/>
          <p:nvPr/>
        </p:nvSpPr>
        <p:spPr>
          <a:xfrm>
            <a:off x="3773125" y="4131200"/>
            <a:ext cx="306600" cy="28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5"/>
          <p:cNvSpPr txBox="1"/>
          <p:nvPr/>
        </p:nvSpPr>
        <p:spPr>
          <a:xfrm>
            <a:off x="3712125" y="4530050"/>
            <a:ext cx="2178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Clusters </a:t>
            </a:r>
            <a:endParaRPr sz="1800"/>
          </a:p>
        </p:txBody>
      </p:sp>
      <p:sp>
        <p:nvSpPr>
          <p:cNvPr id="448" name="Google Shape;448;p65"/>
          <p:cNvSpPr txBox="1"/>
          <p:nvPr/>
        </p:nvSpPr>
        <p:spPr>
          <a:xfrm rot="-5400000">
            <a:off x="-534075" y="3337750"/>
            <a:ext cx="1541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 Score</a:t>
            </a:r>
            <a:endParaRPr/>
          </a:p>
        </p:txBody>
      </p:sp>
      <p:sp>
        <p:nvSpPr>
          <p:cNvPr id="449" name="Google Shape;449;p65"/>
          <p:cNvSpPr txBox="1"/>
          <p:nvPr>
            <p:ph idx="1" type="body"/>
          </p:nvPr>
        </p:nvSpPr>
        <p:spPr>
          <a:xfrm>
            <a:off x="682675" y="1501450"/>
            <a:ext cx="73728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Level Bins -&gt; 1 - 5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-&gt; Factor Analysis Dimensions, PCA Dimensions, PCA Varimax Dimensions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What do These Clusters Mean</a:t>
            </a:r>
            <a:endParaRPr/>
          </a:p>
        </p:txBody>
      </p:sp>
      <p:sp>
        <p:nvSpPr>
          <p:cNvPr id="455" name="Google Shape;455;p66"/>
          <p:cNvSpPr txBox="1"/>
          <p:nvPr>
            <p:ph idx="2" type="body"/>
          </p:nvPr>
        </p:nvSpPr>
        <p:spPr>
          <a:xfrm>
            <a:off x="644876" y="3259525"/>
            <a:ext cx="2265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Median Comparison of Raw Features in Clusters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66"/>
          <p:cNvPicPr preferRelativeResize="0"/>
          <p:nvPr/>
        </p:nvPicPr>
        <p:blipFill rotWithShape="1">
          <a:blip r:embed="rId3">
            <a:alphaModFix/>
          </a:blip>
          <a:srcRect b="46080" l="7918" r="11194" t="16355"/>
          <a:stretch/>
        </p:blipFill>
        <p:spPr>
          <a:xfrm>
            <a:off x="644938" y="2265050"/>
            <a:ext cx="2139175" cy="7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6"/>
          <p:cNvPicPr preferRelativeResize="0"/>
          <p:nvPr/>
        </p:nvPicPr>
        <p:blipFill rotWithShape="1">
          <a:blip r:embed="rId4">
            <a:alphaModFix/>
          </a:blip>
          <a:srcRect b="12177" l="9226" r="7049" t="11620"/>
          <a:stretch/>
        </p:blipFill>
        <p:spPr>
          <a:xfrm>
            <a:off x="3995300" y="1884588"/>
            <a:ext cx="1510000" cy="13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6"/>
          <p:cNvSpPr txBox="1"/>
          <p:nvPr>
            <p:ph idx="2" type="body"/>
          </p:nvPr>
        </p:nvSpPr>
        <p:spPr>
          <a:xfrm>
            <a:off x="3861525" y="3374075"/>
            <a:ext cx="2028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Profiles of Cluster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6"/>
          <p:cNvPicPr preferRelativeResize="0"/>
          <p:nvPr/>
        </p:nvPicPr>
        <p:blipFill rotWithShape="1">
          <a:blip r:embed="rId5">
            <a:alphaModFix/>
          </a:blip>
          <a:srcRect b="11818" l="0" r="0" t="3342"/>
          <a:stretch/>
        </p:blipFill>
        <p:spPr>
          <a:xfrm>
            <a:off x="6401850" y="2001575"/>
            <a:ext cx="2265025" cy="12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6"/>
          <p:cNvSpPr txBox="1"/>
          <p:nvPr>
            <p:ph idx="2" type="body"/>
          </p:nvPr>
        </p:nvSpPr>
        <p:spPr>
          <a:xfrm>
            <a:off x="6594476" y="3424225"/>
            <a:ext cx="20283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Sum and Clusters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Testing</a:t>
            </a:r>
            <a:endParaRPr/>
          </a:p>
        </p:txBody>
      </p:sp>
      <p:sp>
        <p:nvSpPr>
          <p:cNvPr id="466" name="Google Shape;466;p67"/>
          <p:cNvSpPr txBox="1"/>
          <p:nvPr>
            <p:ph idx="1" type="body"/>
          </p:nvPr>
        </p:nvSpPr>
        <p:spPr>
          <a:xfrm>
            <a:off x="786500" y="4252850"/>
            <a:ext cx="34998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ANOVA (Normal Distribution)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7"/>
          <p:cNvSpPr txBox="1"/>
          <p:nvPr>
            <p:ph idx="2" type="body"/>
          </p:nvPr>
        </p:nvSpPr>
        <p:spPr>
          <a:xfrm>
            <a:off x="4840975" y="4054425"/>
            <a:ext cx="3499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 Wallis test (Non-Parametric Distribution)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5" y="1883775"/>
            <a:ext cx="4341300" cy="21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225" y="1883775"/>
            <a:ext cx="4341300" cy="22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/>
          <p:nvPr>
            <p:ph type="title"/>
          </p:nvPr>
        </p:nvSpPr>
        <p:spPr>
          <a:xfrm>
            <a:off x="500200" y="1590175"/>
            <a:ext cx="33237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Results</a:t>
            </a:r>
            <a:endParaRPr sz="6000"/>
          </a:p>
        </p:txBody>
      </p:sp>
      <p:sp>
        <p:nvSpPr>
          <p:cNvPr id="475" name="Google Shape;475;p68"/>
          <p:cNvSpPr txBox="1"/>
          <p:nvPr>
            <p:ph idx="1" type="body"/>
          </p:nvPr>
        </p:nvSpPr>
        <p:spPr>
          <a:xfrm>
            <a:off x="4685750" y="1418875"/>
            <a:ext cx="41664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1" marL="914400" rtl="0" algn="l">
              <a:spcBef>
                <a:spcPts val="1600"/>
              </a:spcBef>
              <a:spcAft>
                <a:spcPts val="0"/>
              </a:spcAft>
              <a:buSzPts val="3000"/>
              <a:buChar char="○"/>
            </a:pPr>
            <a:r>
              <a:rPr b="1" lang="en" sz="3000"/>
              <a:t>Cluster Analysis</a:t>
            </a:r>
            <a:endParaRPr b="1" sz="3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Elimination</a:t>
            </a:r>
            <a:endParaRPr/>
          </a:p>
        </p:txBody>
      </p:sp>
      <p:sp>
        <p:nvSpPr>
          <p:cNvPr id="481" name="Google Shape;481;p69"/>
          <p:cNvSpPr txBox="1"/>
          <p:nvPr>
            <p:ph idx="1" type="body"/>
          </p:nvPr>
        </p:nvSpPr>
        <p:spPr>
          <a:xfrm>
            <a:off x="311725" y="21684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with Binary Risk Bins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Reducing Signals a lot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9"/>
          <p:cNvSpPr txBox="1"/>
          <p:nvPr>
            <p:ph idx="2" type="body"/>
          </p:nvPr>
        </p:nvSpPr>
        <p:spPr>
          <a:xfrm>
            <a:off x="4832425" y="20673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PCA models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Unexplainable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Features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Analysis: Risk Profile</a:t>
            </a:r>
            <a:endParaRPr/>
          </a:p>
        </p:txBody>
      </p:sp>
      <p:graphicFrame>
        <p:nvGraphicFramePr>
          <p:cNvPr id="488" name="Google Shape;488;p70"/>
          <p:cNvGraphicFramePr/>
          <p:nvPr/>
        </p:nvGraphicFramePr>
        <p:xfrm>
          <a:off x="452288" y="124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{4BE4DB1F-9B13-4E2A-AF2C-802225C8A633}</a:tableStyleId>
              </a:tblPr>
              <a:tblGrid>
                <a:gridCol w="1099975"/>
                <a:gridCol w="903325"/>
                <a:gridCol w="1158250"/>
                <a:gridCol w="1252525"/>
                <a:gridCol w="1145625"/>
                <a:gridCol w="1457000"/>
                <a:gridCol w="1222725"/>
              </a:tblGrid>
              <a:tr h="32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 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Cluster 0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P-value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(Seperation)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Cluster 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P-value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(Seperation)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Cluster 2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P-value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(Seperation)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2746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PCA 3 varimax</a:t>
                      </a:r>
                      <a:endParaRPr sz="1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source (low feature)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9.77E-94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 on low risk)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spend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2.75E-22 (medium)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Unexpected cost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0.0027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9577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abc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4.82E-64 (Very good)</a:t>
                      </a:r>
                      <a:endParaRPr sz="800"/>
                    </a:p>
                  </a:txBody>
                  <a:tcPr marT="63500" marB="63500" marR="63500" marL="63500"/>
                </a:tc>
                <a:tc vMerge="1"/>
                <a:tc vMerge="1"/>
              </a:tr>
              <a:tr h="3674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 3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spend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3.58E-38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(Very good)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qty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0.0117 (medium)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Unexpected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2.05E-08 (good)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611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abc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5.84E-82 (Very good)</a:t>
                      </a:r>
                      <a:endParaRPr sz="800"/>
                    </a:p>
                  </a:txBody>
                  <a:tcPr marT="63500" marB="63500" marR="63500" marL="63500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source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2.16E-68 (good)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394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PCA 5 varimax</a:t>
                      </a:r>
                      <a:endParaRPr sz="1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source</a:t>
                      </a:r>
                      <a:endParaRPr sz="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1.26E-78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std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6.26E-13 (medium)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Unexpected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0.000227 (medium)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29700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spend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1.54E-31 (medium)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qty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0.032 (Not 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4317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abc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7.21E-77 (Very good)</a:t>
                      </a:r>
                      <a:endParaRPr sz="800"/>
                    </a:p>
                  </a:txBody>
                  <a:tcPr marT="63500" marB="63500" marR="63500" marL="63500"/>
                </a:tc>
                <a:tc vMerge="1"/>
                <a:tc vMerge="1"/>
              </a:tr>
              <a:tr h="4460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 5</a:t>
                      </a:r>
                      <a:endParaRPr sz="1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source</a:t>
                      </a:r>
                      <a:endParaRPr sz="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3.89E-83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Unexpected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0.000113 (medium)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std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1.62E-17 (medium)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29700">
                <a:tc vMerge="1"/>
                <a:tc vMerge="1"/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qty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0.00023 (Not good)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spend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1.63E-37 (good)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98225">
                <a:tc vMerge="1"/>
                <a:tc vMerge="1"/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abc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5.52E-16 (Very 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Analysis: Risk Profile</a:t>
            </a:r>
            <a:endParaRPr/>
          </a:p>
        </p:txBody>
      </p:sp>
      <p:graphicFrame>
        <p:nvGraphicFramePr>
          <p:cNvPr id="494" name="Google Shape;494;p71"/>
          <p:cNvGraphicFramePr/>
          <p:nvPr/>
        </p:nvGraphicFramePr>
        <p:xfrm>
          <a:off x="452288" y="13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{4BE4DB1F-9B13-4E2A-AF2C-802225C8A633}</a:tableStyleId>
              </a:tblPr>
              <a:tblGrid>
                <a:gridCol w="1099975"/>
                <a:gridCol w="903325"/>
                <a:gridCol w="1158250"/>
                <a:gridCol w="1252525"/>
                <a:gridCol w="1145625"/>
                <a:gridCol w="1457000"/>
                <a:gridCol w="1222725"/>
              </a:tblGrid>
              <a:tr h="32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 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Cluster 0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P-value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(Seperation)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Cluster 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P-value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(Seperation)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Cluster 2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P-value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(Seperation)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2746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 3 varimax</a:t>
                      </a:r>
                      <a:endParaRPr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source (low feature)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9.77E-94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 on low risk)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spend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2.75E-22 (medium)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Unexpected cost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0.0027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9577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abc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4.82E-64 (Very good)</a:t>
                      </a:r>
                      <a:endParaRPr sz="800"/>
                    </a:p>
                  </a:txBody>
                  <a:tcPr marT="63500" marB="63500" marR="63500" marL="63500"/>
                </a:tc>
                <a:tc vMerge="1"/>
                <a:tc vMerge="1"/>
              </a:tr>
              <a:tr h="3674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FA 3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Mean spend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3.58E-38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(Very good)</a:t>
                      </a:r>
                      <a:endParaRPr b="1"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qty</a:t>
                      </a:r>
                      <a:endParaRPr b="1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0.0117 (medium)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Mean Unexpected cost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2.05E-08 (good)</a:t>
                      </a:r>
                      <a:endParaRPr b="1" sz="800"/>
                    </a:p>
                  </a:txBody>
                  <a:tcPr marT="63500" marB="63500" marR="63500" marL="63500"/>
                </a:tc>
              </a:tr>
              <a:tr h="3611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Mean abc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5.84E-82 (Very good)</a:t>
                      </a:r>
                      <a:endParaRPr b="1" sz="800"/>
                    </a:p>
                  </a:txBody>
                  <a:tcPr marT="63500" marB="63500" marR="63500" marL="63500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Mean source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2.16E-68 (good)</a:t>
                      </a:r>
                      <a:endParaRPr b="1" sz="800"/>
                    </a:p>
                  </a:txBody>
                  <a:tcPr marT="63500" marB="63500" marR="63500" marL="63500"/>
                </a:tc>
              </a:tr>
              <a:tr h="3394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PCA 5 varimax</a:t>
                      </a:r>
                      <a:endParaRPr sz="1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source</a:t>
                      </a:r>
                      <a:endParaRPr sz="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1.26E-78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std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6.26E-13 (medium)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Unexpected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0.000227 (medium)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29700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spend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1.54E-31 (medium)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qty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0.032 (Not 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4317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abc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7.21E-77 (Very good)</a:t>
                      </a:r>
                      <a:endParaRPr sz="800"/>
                    </a:p>
                  </a:txBody>
                  <a:tcPr marT="63500" marB="63500" marR="63500" marL="63500"/>
                </a:tc>
                <a:tc vMerge="1"/>
                <a:tc vMerge="1"/>
              </a:tr>
              <a:tr h="4460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 5</a:t>
                      </a:r>
                      <a:endParaRPr sz="1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source</a:t>
                      </a:r>
                      <a:endParaRPr sz="800"/>
                    </a:p>
                  </a:txBody>
                  <a:tcPr marT="63500" marB="63500" marR="63500" marL="63500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3.89E-83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(good)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Unexpected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0.000113 (medium)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std cost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1.62E-17 (medium)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29700">
                <a:tc vMerge="1"/>
                <a:tc vMerge="1"/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qty</a:t>
                      </a:r>
                      <a:endParaRPr sz="8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0.00023 (Not good)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spend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1.63E-37 (good)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298225">
                <a:tc vMerge="1"/>
                <a:tc vMerge="1"/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Mean abc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5.52E-16 (Very good)</a:t>
                      </a:r>
                      <a:endParaRPr sz="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95" name="Google Shape;495;p71"/>
          <p:cNvSpPr/>
          <p:nvPr/>
        </p:nvSpPr>
        <p:spPr>
          <a:xfrm>
            <a:off x="171125" y="2301200"/>
            <a:ext cx="8520600" cy="8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Clusters Look Like</a:t>
            </a:r>
            <a:endParaRPr/>
          </a:p>
        </p:txBody>
      </p:sp>
      <p:pic>
        <p:nvPicPr>
          <p:cNvPr id="501" name="Google Shape;501;p72"/>
          <p:cNvPicPr preferRelativeResize="0"/>
          <p:nvPr/>
        </p:nvPicPr>
        <p:blipFill rotWithShape="1">
          <a:blip r:embed="rId3">
            <a:alphaModFix/>
          </a:blip>
          <a:srcRect b="4210" l="7580" r="8287" t="10209"/>
          <a:stretch/>
        </p:blipFill>
        <p:spPr>
          <a:xfrm>
            <a:off x="275250" y="1753825"/>
            <a:ext cx="4097500" cy="20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2"/>
          <p:cNvSpPr txBox="1"/>
          <p:nvPr/>
        </p:nvSpPr>
        <p:spPr>
          <a:xfrm>
            <a:off x="971250" y="1423500"/>
            <a:ext cx="257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 on FA components</a:t>
            </a:r>
            <a:endParaRPr/>
          </a:p>
        </p:txBody>
      </p:sp>
      <p:pic>
        <p:nvPicPr>
          <p:cNvPr id="503" name="Google Shape;503;p72"/>
          <p:cNvPicPr preferRelativeResize="0"/>
          <p:nvPr/>
        </p:nvPicPr>
        <p:blipFill rotWithShape="1">
          <a:blip r:embed="rId4">
            <a:alphaModFix/>
          </a:blip>
          <a:srcRect b="3588" l="9542" r="8551" t="9936"/>
          <a:stretch/>
        </p:blipFill>
        <p:spPr>
          <a:xfrm>
            <a:off x="4631725" y="1753825"/>
            <a:ext cx="3948155" cy="20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72"/>
          <p:cNvSpPr txBox="1"/>
          <p:nvPr/>
        </p:nvSpPr>
        <p:spPr>
          <a:xfrm>
            <a:off x="5442350" y="1478725"/>
            <a:ext cx="2752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 on Raw Mean Features</a:t>
            </a:r>
            <a:endParaRPr/>
          </a:p>
        </p:txBody>
      </p:sp>
      <p:sp>
        <p:nvSpPr>
          <p:cNvPr id="505" name="Google Shape;505;p72"/>
          <p:cNvSpPr txBox="1"/>
          <p:nvPr/>
        </p:nvSpPr>
        <p:spPr>
          <a:xfrm>
            <a:off x="1706600" y="3806500"/>
            <a:ext cx="123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1</a:t>
            </a:r>
            <a:endParaRPr/>
          </a:p>
        </p:txBody>
      </p:sp>
      <p:sp>
        <p:nvSpPr>
          <p:cNvPr id="506" name="Google Shape;506;p72"/>
          <p:cNvSpPr txBox="1"/>
          <p:nvPr/>
        </p:nvSpPr>
        <p:spPr>
          <a:xfrm>
            <a:off x="6145300" y="3773650"/>
            <a:ext cx="1234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1</a:t>
            </a:r>
            <a:endParaRPr/>
          </a:p>
        </p:txBody>
      </p:sp>
      <p:sp>
        <p:nvSpPr>
          <p:cNvPr id="507" name="Google Shape;507;p72"/>
          <p:cNvSpPr txBox="1"/>
          <p:nvPr/>
        </p:nvSpPr>
        <p:spPr>
          <a:xfrm rot="-5400000">
            <a:off x="-436500" y="2615000"/>
            <a:ext cx="123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2</a:t>
            </a:r>
            <a:endParaRPr/>
          </a:p>
        </p:txBody>
      </p:sp>
      <p:sp>
        <p:nvSpPr>
          <p:cNvPr id="508" name="Google Shape;508;p72"/>
          <p:cNvSpPr txBox="1"/>
          <p:nvPr/>
        </p:nvSpPr>
        <p:spPr>
          <a:xfrm rot="-5400000">
            <a:off x="3892050" y="2578675"/>
            <a:ext cx="123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2</a:t>
            </a:r>
            <a:endParaRPr/>
          </a:p>
        </p:txBody>
      </p:sp>
      <p:sp>
        <p:nvSpPr>
          <p:cNvPr id="509" name="Google Shape;509;p72"/>
          <p:cNvSpPr txBox="1"/>
          <p:nvPr/>
        </p:nvSpPr>
        <p:spPr>
          <a:xfrm>
            <a:off x="361800" y="4223325"/>
            <a:ext cx="1234800" cy="786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 </a:t>
            </a:r>
            <a:endParaRPr/>
          </a:p>
        </p:txBody>
      </p:sp>
      <p:sp>
        <p:nvSpPr>
          <p:cNvPr id="510" name="Google Shape;510;p72"/>
          <p:cNvSpPr/>
          <p:nvPr/>
        </p:nvSpPr>
        <p:spPr>
          <a:xfrm>
            <a:off x="1242625" y="4333450"/>
            <a:ext cx="157200" cy="165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2"/>
          <p:cNvSpPr/>
          <p:nvPr/>
        </p:nvSpPr>
        <p:spPr>
          <a:xfrm flipH="1">
            <a:off x="1242625" y="4553150"/>
            <a:ext cx="157200" cy="16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2"/>
          <p:cNvSpPr/>
          <p:nvPr/>
        </p:nvSpPr>
        <p:spPr>
          <a:xfrm flipH="1">
            <a:off x="1242625" y="4772850"/>
            <a:ext cx="157200" cy="165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Datasets</a:t>
            </a:r>
            <a:endParaRPr/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484075" y="1420450"/>
            <a:ext cx="81759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Received following three datasets from Harris: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Expo archive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113194 rows x 24 features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Logistic information about transactions (order data, delivery data, etc.)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Purchasing Tool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135181 rows x 34 features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Information about the transactions (cost per part, quantity ordered, purchase lead time, etc.)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Scorecard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11425 rows x 8 features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Harris designated ratings of a supplier for a particular time period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Profile Feature Distributions: Cluster 0</a:t>
            </a:r>
            <a:endParaRPr/>
          </a:p>
        </p:txBody>
      </p:sp>
      <p:pic>
        <p:nvPicPr>
          <p:cNvPr id="518" name="Google Shape;518;p73"/>
          <p:cNvPicPr preferRelativeResize="0"/>
          <p:nvPr/>
        </p:nvPicPr>
        <p:blipFill rotWithShape="1">
          <a:blip r:embed="rId3">
            <a:alphaModFix/>
          </a:blip>
          <a:srcRect b="4646" l="7526" r="8475" t="7518"/>
          <a:stretch/>
        </p:blipFill>
        <p:spPr>
          <a:xfrm>
            <a:off x="157925" y="1536475"/>
            <a:ext cx="4492326" cy="23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3"/>
          <p:cNvPicPr preferRelativeResize="0"/>
          <p:nvPr/>
        </p:nvPicPr>
        <p:blipFill rotWithShape="1">
          <a:blip r:embed="rId4">
            <a:alphaModFix/>
          </a:blip>
          <a:srcRect b="6437" l="9149" r="8274" t="10388"/>
          <a:stretch/>
        </p:blipFill>
        <p:spPr>
          <a:xfrm>
            <a:off x="4657625" y="1602312"/>
            <a:ext cx="4401501" cy="22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3"/>
          <p:cNvSpPr txBox="1"/>
          <p:nvPr/>
        </p:nvSpPr>
        <p:spPr>
          <a:xfrm>
            <a:off x="1726700" y="1309500"/>
            <a:ext cx="1229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Spend</a:t>
            </a:r>
            <a:endParaRPr/>
          </a:p>
        </p:txBody>
      </p:sp>
      <p:sp>
        <p:nvSpPr>
          <p:cNvPr id="521" name="Google Shape;521;p73"/>
          <p:cNvSpPr txBox="1"/>
          <p:nvPr/>
        </p:nvSpPr>
        <p:spPr>
          <a:xfrm>
            <a:off x="6356800" y="1309500"/>
            <a:ext cx="1229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ABC</a:t>
            </a:r>
            <a:endParaRPr/>
          </a:p>
        </p:txBody>
      </p:sp>
      <p:sp>
        <p:nvSpPr>
          <p:cNvPr id="522" name="Google Shape;522;p73"/>
          <p:cNvSpPr txBox="1"/>
          <p:nvPr/>
        </p:nvSpPr>
        <p:spPr>
          <a:xfrm>
            <a:off x="1857150" y="3819200"/>
            <a:ext cx="1229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Risk Level bins</a:t>
            </a:r>
            <a:endParaRPr sz="1200"/>
          </a:p>
        </p:txBody>
      </p:sp>
      <p:sp>
        <p:nvSpPr>
          <p:cNvPr id="523" name="Google Shape;523;p73"/>
          <p:cNvSpPr txBox="1"/>
          <p:nvPr/>
        </p:nvSpPr>
        <p:spPr>
          <a:xfrm>
            <a:off x="6538450" y="3753350"/>
            <a:ext cx="1229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Risk Level bins</a:t>
            </a:r>
            <a:endParaRPr sz="1200"/>
          </a:p>
        </p:txBody>
      </p:sp>
      <p:grpSp>
        <p:nvGrpSpPr>
          <p:cNvPr id="524" name="Google Shape;524;p73"/>
          <p:cNvGrpSpPr/>
          <p:nvPr/>
        </p:nvGrpSpPr>
        <p:grpSpPr>
          <a:xfrm>
            <a:off x="434975" y="4237950"/>
            <a:ext cx="1234800" cy="786600"/>
            <a:chOff x="434975" y="4237950"/>
            <a:chExt cx="1234800" cy="786600"/>
          </a:xfrm>
        </p:grpSpPr>
        <p:sp>
          <p:nvSpPr>
            <p:cNvPr id="525" name="Google Shape;525;p73"/>
            <p:cNvSpPr txBox="1"/>
            <p:nvPr/>
          </p:nvSpPr>
          <p:spPr>
            <a:xfrm>
              <a:off x="434975" y="4237950"/>
              <a:ext cx="1234800" cy="786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0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1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2 </a:t>
              </a:r>
              <a:endParaRPr/>
            </a:p>
          </p:txBody>
        </p:sp>
        <p:sp>
          <p:nvSpPr>
            <p:cNvPr id="526" name="Google Shape;526;p73"/>
            <p:cNvSpPr/>
            <p:nvPr/>
          </p:nvSpPr>
          <p:spPr>
            <a:xfrm>
              <a:off x="1316950" y="4367950"/>
              <a:ext cx="285300" cy="124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3"/>
            <p:cNvSpPr/>
            <p:nvPr/>
          </p:nvSpPr>
          <p:spPr>
            <a:xfrm>
              <a:off x="1316950" y="4569000"/>
              <a:ext cx="285300" cy="1245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3"/>
            <p:cNvSpPr/>
            <p:nvPr/>
          </p:nvSpPr>
          <p:spPr>
            <a:xfrm>
              <a:off x="1316950" y="4804450"/>
              <a:ext cx="285300" cy="124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Profile Feature Distributions: Cluster 1</a:t>
            </a:r>
            <a:endParaRPr/>
          </a:p>
        </p:txBody>
      </p:sp>
      <p:pic>
        <p:nvPicPr>
          <p:cNvPr id="534" name="Google Shape;534;p74"/>
          <p:cNvPicPr preferRelativeResize="0"/>
          <p:nvPr/>
        </p:nvPicPr>
        <p:blipFill rotWithShape="1">
          <a:blip r:embed="rId3">
            <a:alphaModFix/>
          </a:blip>
          <a:srcRect b="4757" l="6813" r="8969" t="10143"/>
          <a:stretch/>
        </p:blipFill>
        <p:spPr>
          <a:xfrm>
            <a:off x="1953525" y="1753075"/>
            <a:ext cx="5838549" cy="29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4"/>
          <p:cNvSpPr txBox="1"/>
          <p:nvPr/>
        </p:nvSpPr>
        <p:spPr>
          <a:xfrm>
            <a:off x="4294825" y="4637250"/>
            <a:ext cx="1229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Risk Level bins</a:t>
            </a:r>
            <a:endParaRPr sz="1200"/>
          </a:p>
        </p:txBody>
      </p:sp>
      <p:grpSp>
        <p:nvGrpSpPr>
          <p:cNvPr id="536" name="Google Shape;536;p74"/>
          <p:cNvGrpSpPr/>
          <p:nvPr/>
        </p:nvGrpSpPr>
        <p:grpSpPr>
          <a:xfrm>
            <a:off x="369125" y="4230625"/>
            <a:ext cx="1234800" cy="786600"/>
            <a:chOff x="434975" y="4237950"/>
            <a:chExt cx="1234800" cy="786600"/>
          </a:xfrm>
        </p:grpSpPr>
        <p:sp>
          <p:nvSpPr>
            <p:cNvPr id="537" name="Google Shape;537;p74"/>
            <p:cNvSpPr txBox="1"/>
            <p:nvPr/>
          </p:nvSpPr>
          <p:spPr>
            <a:xfrm>
              <a:off x="434975" y="4237950"/>
              <a:ext cx="1234800" cy="786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0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1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2 </a:t>
              </a:r>
              <a:endParaRPr/>
            </a:p>
          </p:txBody>
        </p:sp>
        <p:sp>
          <p:nvSpPr>
            <p:cNvPr id="538" name="Google Shape;538;p74"/>
            <p:cNvSpPr/>
            <p:nvPr/>
          </p:nvSpPr>
          <p:spPr>
            <a:xfrm>
              <a:off x="1316950" y="4367950"/>
              <a:ext cx="285300" cy="124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4"/>
            <p:cNvSpPr/>
            <p:nvPr/>
          </p:nvSpPr>
          <p:spPr>
            <a:xfrm>
              <a:off x="1316950" y="4569000"/>
              <a:ext cx="285300" cy="1245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4"/>
            <p:cNvSpPr/>
            <p:nvPr/>
          </p:nvSpPr>
          <p:spPr>
            <a:xfrm>
              <a:off x="1316950" y="4804450"/>
              <a:ext cx="285300" cy="124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74"/>
          <p:cNvSpPr txBox="1"/>
          <p:nvPr/>
        </p:nvSpPr>
        <p:spPr>
          <a:xfrm>
            <a:off x="4294825" y="1397300"/>
            <a:ext cx="141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Quantity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Profile Feature Distributions: Cluster 2</a:t>
            </a:r>
            <a:endParaRPr/>
          </a:p>
        </p:txBody>
      </p:sp>
      <p:pic>
        <p:nvPicPr>
          <p:cNvPr id="547" name="Google Shape;547;p75"/>
          <p:cNvPicPr preferRelativeResize="0"/>
          <p:nvPr/>
        </p:nvPicPr>
        <p:blipFill rotWithShape="1">
          <a:blip r:embed="rId3">
            <a:alphaModFix/>
          </a:blip>
          <a:srcRect b="4119" l="7094" r="8843" t="10050"/>
          <a:stretch/>
        </p:blipFill>
        <p:spPr>
          <a:xfrm>
            <a:off x="4470375" y="1675475"/>
            <a:ext cx="4528899" cy="23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5"/>
          <p:cNvPicPr preferRelativeResize="0"/>
          <p:nvPr/>
        </p:nvPicPr>
        <p:blipFill rotWithShape="1">
          <a:blip r:embed="rId4">
            <a:alphaModFix/>
          </a:blip>
          <a:srcRect b="5585" l="7385" r="8404" t="7954"/>
          <a:stretch/>
        </p:blipFill>
        <p:spPr>
          <a:xfrm>
            <a:off x="68175" y="1638900"/>
            <a:ext cx="4503819" cy="23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75"/>
          <p:cNvSpPr txBox="1"/>
          <p:nvPr/>
        </p:nvSpPr>
        <p:spPr>
          <a:xfrm>
            <a:off x="1419450" y="1382675"/>
            <a:ext cx="141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Source</a:t>
            </a:r>
            <a:endParaRPr/>
          </a:p>
        </p:txBody>
      </p:sp>
      <p:sp>
        <p:nvSpPr>
          <p:cNvPr id="550" name="Google Shape;550;p75"/>
          <p:cNvSpPr txBox="1"/>
          <p:nvPr/>
        </p:nvSpPr>
        <p:spPr>
          <a:xfrm>
            <a:off x="6028775" y="1382675"/>
            <a:ext cx="2085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Unexpected Cost</a:t>
            </a:r>
            <a:endParaRPr/>
          </a:p>
        </p:txBody>
      </p:sp>
      <p:sp>
        <p:nvSpPr>
          <p:cNvPr id="551" name="Google Shape;551;p75"/>
          <p:cNvSpPr txBox="1"/>
          <p:nvPr/>
        </p:nvSpPr>
        <p:spPr>
          <a:xfrm>
            <a:off x="6380025" y="3950925"/>
            <a:ext cx="1229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Risk Level bins</a:t>
            </a:r>
            <a:endParaRPr sz="1200"/>
          </a:p>
        </p:txBody>
      </p:sp>
      <p:sp>
        <p:nvSpPr>
          <p:cNvPr id="552" name="Google Shape;552;p75"/>
          <p:cNvSpPr txBox="1"/>
          <p:nvPr/>
        </p:nvSpPr>
        <p:spPr>
          <a:xfrm>
            <a:off x="1864500" y="3987500"/>
            <a:ext cx="1229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Risk Level bins</a:t>
            </a:r>
            <a:endParaRPr sz="1200"/>
          </a:p>
        </p:txBody>
      </p:sp>
      <p:grpSp>
        <p:nvGrpSpPr>
          <p:cNvPr id="553" name="Google Shape;553;p75"/>
          <p:cNvGrpSpPr/>
          <p:nvPr/>
        </p:nvGrpSpPr>
        <p:grpSpPr>
          <a:xfrm>
            <a:off x="369125" y="4230625"/>
            <a:ext cx="1234800" cy="786600"/>
            <a:chOff x="434975" y="4237950"/>
            <a:chExt cx="1234800" cy="786600"/>
          </a:xfrm>
        </p:grpSpPr>
        <p:sp>
          <p:nvSpPr>
            <p:cNvPr id="554" name="Google Shape;554;p75"/>
            <p:cNvSpPr txBox="1"/>
            <p:nvPr/>
          </p:nvSpPr>
          <p:spPr>
            <a:xfrm>
              <a:off x="434975" y="4237950"/>
              <a:ext cx="1234800" cy="786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0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1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 2 </a:t>
              </a:r>
              <a:endParaRPr/>
            </a:p>
          </p:txBody>
        </p:sp>
        <p:sp>
          <p:nvSpPr>
            <p:cNvPr id="555" name="Google Shape;555;p75"/>
            <p:cNvSpPr/>
            <p:nvPr/>
          </p:nvSpPr>
          <p:spPr>
            <a:xfrm>
              <a:off x="1316950" y="4367950"/>
              <a:ext cx="285300" cy="1245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5"/>
            <p:cNvSpPr/>
            <p:nvPr/>
          </p:nvSpPr>
          <p:spPr>
            <a:xfrm>
              <a:off x="1316950" y="4569000"/>
              <a:ext cx="285300" cy="1245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5"/>
            <p:cNvSpPr/>
            <p:nvPr/>
          </p:nvSpPr>
          <p:spPr>
            <a:xfrm>
              <a:off x="1316950" y="4804450"/>
              <a:ext cx="285300" cy="124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Sum Analysis</a:t>
            </a:r>
            <a:endParaRPr/>
          </a:p>
        </p:txBody>
      </p:sp>
      <p:grpSp>
        <p:nvGrpSpPr>
          <p:cNvPr id="563" name="Google Shape;563;p76"/>
          <p:cNvGrpSpPr/>
          <p:nvPr/>
        </p:nvGrpSpPr>
        <p:grpSpPr>
          <a:xfrm>
            <a:off x="1722475" y="1309650"/>
            <a:ext cx="2176975" cy="3629050"/>
            <a:chOff x="1115200" y="1309650"/>
            <a:chExt cx="2176975" cy="3629050"/>
          </a:xfrm>
        </p:grpSpPr>
        <p:pic>
          <p:nvPicPr>
            <p:cNvPr id="564" name="Google Shape;564;p76"/>
            <p:cNvPicPr preferRelativeResize="0"/>
            <p:nvPr/>
          </p:nvPicPr>
          <p:blipFill rotWithShape="1">
            <a:blip r:embed="rId3">
              <a:alphaModFix/>
            </a:blip>
            <a:srcRect b="10190" l="4078" r="8024" t="10751"/>
            <a:stretch/>
          </p:blipFill>
          <p:spPr>
            <a:xfrm>
              <a:off x="1441325" y="1309650"/>
              <a:ext cx="1850850" cy="3329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Google Shape;565;p76"/>
            <p:cNvSpPr txBox="1"/>
            <p:nvPr/>
          </p:nvSpPr>
          <p:spPr>
            <a:xfrm>
              <a:off x="1755975" y="4515525"/>
              <a:ext cx="278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6" name="Google Shape;566;p76"/>
            <p:cNvSpPr txBox="1"/>
            <p:nvPr/>
          </p:nvSpPr>
          <p:spPr>
            <a:xfrm>
              <a:off x="2852200" y="4515525"/>
              <a:ext cx="278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567" name="Google Shape;567;p76"/>
            <p:cNvSpPr txBox="1"/>
            <p:nvPr/>
          </p:nvSpPr>
          <p:spPr>
            <a:xfrm>
              <a:off x="2280275" y="4515525"/>
              <a:ext cx="278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68" name="Google Shape;568;p76"/>
            <p:cNvSpPr txBox="1"/>
            <p:nvPr/>
          </p:nvSpPr>
          <p:spPr>
            <a:xfrm>
              <a:off x="2063350" y="4697200"/>
              <a:ext cx="8340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Cluster</a:t>
              </a:r>
              <a:endParaRPr/>
            </a:p>
          </p:txBody>
        </p:sp>
        <p:sp>
          <p:nvSpPr>
            <p:cNvPr id="569" name="Google Shape;569;p76"/>
            <p:cNvSpPr txBox="1"/>
            <p:nvPr/>
          </p:nvSpPr>
          <p:spPr>
            <a:xfrm rot="-5400000">
              <a:off x="642700" y="2808300"/>
              <a:ext cx="11865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Frequency</a:t>
              </a:r>
              <a:endParaRPr/>
            </a:p>
          </p:txBody>
        </p:sp>
      </p:grpSp>
      <p:grpSp>
        <p:nvGrpSpPr>
          <p:cNvPr id="570" name="Google Shape;570;p76"/>
          <p:cNvGrpSpPr/>
          <p:nvPr/>
        </p:nvGrpSpPr>
        <p:grpSpPr>
          <a:xfrm>
            <a:off x="231658" y="3967250"/>
            <a:ext cx="1736499" cy="786600"/>
            <a:chOff x="434975" y="4237950"/>
            <a:chExt cx="1234800" cy="786600"/>
          </a:xfrm>
        </p:grpSpPr>
        <p:sp>
          <p:nvSpPr>
            <p:cNvPr id="571" name="Google Shape;571;p76"/>
            <p:cNvSpPr txBox="1"/>
            <p:nvPr/>
          </p:nvSpPr>
          <p:spPr>
            <a:xfrm>
              <a:off x="434975" y="4237950"/>
              <a:ext cx="1234800" cy="7866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High Risk</a:t>
              </a:r>
              <a:r>
                <a:rPr lang="en"/>
                <a:t>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Medium Risk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Low Risk </a:t>
              </a:r>
              <a:endParaRPr/>
            </a:p>
          </p:txBody>
        </p:sp>
        <p:sp>
          <p:nvSpPr>
            <p:cNvPr id="572" name="Google Shape;572;p76"/>
            <p:cNvSpPr/>
            <p:nvPr/>
          </p:nvSpPr>
          <p:spPr>
            <a:xfrm>
              <a:off x="1316950" y="4367950"/>
              <a:ext cx="285300" cy="124500"/>
            </a:xfrm>
            <a:prstGeom prst="rect">
              <a:avLst/>
            </a:prstGeom>
            <a:solidFill>
              <a:srgbClr val="3DC00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6"/>
            <p:cNvSpPr/>
            <p:nvPr/>
          </p:nvSpPr>
          <p:spPr>
            <a:xfrm>
              <a:off x="1316950" y="4569000"/>
              <a:ext cx="285300" cy="1245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6"/>
            <p:cNvSpPr/>
            <p:nvPr/>
          </p:nvSpPr>
          <p:spPr>
            <a:xfrm>
              <a:off x="1316950" y="4804450"/>
              <a:ext cx="285300" cy="1245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75" name="Google Shape;575;p76"/>
          <p:cNvGraphicFramePr/>
          <p:nvPr/>
        </p:nvGraphicFramePr>
        <p:xfrm>
          <a:off x="4409550" y="143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{29C33C59-8186-44A6-AC16-0E67A71CCBA7}</a:tableStyleId>
              </a:tblPr>
              <a:tblGrid>
                <a:gridCol w="1422825"/>
                <a:gridCol w="1422825"/>
                <a:gridCol w="1422825"/>
              </a:tblGrid>
              <a:tr h="51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Risk Level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Contributing Features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8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Spend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188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ABC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1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Low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Quantity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188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 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Medium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Source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188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Unexpected Cost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/>
          <p:nvPr>
            <p:ph type="title"/>
          </p:nvPr>
        </p:nvSpPr>
        <p:spPr>
          <a:xfrm>
            <a:off x="857125" y="1711050"/>
            <a:ext cx="2727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581" name="Google Shape;581;p77"/>
          <p:cNvSpPr txBox="1"/>
          <p:nvPr>
            <p:ph idx="1" type="body"/>
          </p:nvPr>
        </p:nvSpPr>
        <p:spPr>
          <a:xfrm>
            <a:off x="4726975" y="1303125"/>
            <a:ext cx="39639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Risk Sum Calculation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587" name="Google Shape;587;p78"/>
          <p:cNvSpPr txBox="1"/>
          <p:nvPr/>
        </p:nvSpPr>
        <p:spPr>
          <a:xfrm>
            <a:off x="580500" y="1602300"/>
            <a:ext cx="78129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Apply 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Gaussian/Beta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Mixture Model Clustering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Other Clustering Models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Test Set for Predicting Risk Profile for Suppliers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93" name="Google Shape;593;p79"/>
          <p:cNvSpPr txBox="1"/>
          <p:nvPr>
            <p:ph idx="4294967295" type="body"/>
          </p:nvPr>
        </p:nvSpPr>
        <p:spPr>
          <a:xfrm>
            <a:off x="1070600" y="1930700"/>
            <a:ext cx="64863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data pipeline more conducive to these methods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info about scorecard calculation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Sum Calculation</a:t>
            </a:r>
            <a:endParaRPr/>
          </a:p>
        </p:txBody>
      </p:sp>
      <p:sp>
        <p:nvSpPr>
          <p:cNvPr id="599" name="Google Shape;599;p80"/>
          <p:cNvSpPr txBox="1"/>
          <p:nvPr>
            <p:ph idx="4294967295" type="body"/>
          </p:nvPr>
        </p:nvSpPr>
        <p:spPr>
          <a:xfrm>
            <a:off x="1246650" y="1755475"/>
            <a:ext cx="66507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 Risk Sum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Survey Harris employees as input to weights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give them different sets of weights -&gt; results and have them assess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1"/>
          <p:cNvSpPr txBox="1"/>
          <p:nvPr>
            <p:ph type="title"/>
          </p:nvPr>
        </p:nvSpPr>
        <p:spPr>
          <a:xfrm>
            <a:off x="1356750" y="1187400"/>
            <a:ext cx="6071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8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81"/>
          <p:cNvSpPr txBox="1"/>
          <p:nvPr>
            <p:ph idx="1" type="body"/>
          </p:nvPr>
        </p:nvSpPr>
        <p:spPr>
          <a:xfrm>
            <a:off x="2473050" y="2100450"/>
            <a:ext cx="40668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Cleaning/Feature Engineering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75" y="1466225"/>
            <a:ext cx="8299100" cy="32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Cleaning/Feature Engineering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0" y="1560825"/>
            <a:ext cx="3791250" cy="33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350" y="1531725"/>
            <a:ext cx="3722650" cy="33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63" y="1368300"/>
            <a:ext cx="4879724" cy="3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