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Franklin Gothic Book" panose="020B0503020102020204" pitchFamily="34" charset="0"/>
      <p:regular r:id="rId22"/>
      <p:italic r:id="rId23"/>
    </p:embeddedFont>
    <p:embeddedFont>
      <p:font typeface="Calibri" panose="020F0502020204030204" pitchFamily="34" charset="0"/>
      <p:regular r:id="rId24"/>
      <p:bold r:id="rId25"/>
      <p:italic r:id="rId26"/>
      <p:boldItalic r:id="rId27"/>
    </p:embeddedFont>
    <p:embeddedFont>
      <p:font typeface="Source Sans Pro" panose="020B0604020202020204" charset="0"/>
      <p:regular r:id="rId28"/>
      <p:bold r:id="rId29"/>
      <p:italic r:id="rId30"/>
      <p:boldItalic r:id="rId31"/>
    </p:embeddedFont>
    <p:embeddedFont>
      <p:font typeface="Nunito" panose="020B060402020202020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137C1A3-E30F-4777-BB9A-DF3D3D12F732}">
  <a:tblStyle styleId="{C137C1A3-E30F-4777-BB9A-DF3D3D12F732}" styleName="Table_0">
    <a:wholeTbl>
      <a:tcTxStyle b="off" i="off">
        <a:font>
          <a:latin typeface="Franklin Gothic Book"/>
          <a:ea typeface="Franklin Gothic Book"/>
          <a:cs typeface="Franklin Gothic Book"/>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2E7E6"/>
          </a:solidFill>
        </a:fill>
      </a:tcStyle>
    </a:wholeTbl>
    <a:band1H>
      <a:tcTxStyle/>
      <a:tcStyle>
        <a:tcBdr/>
        <a:fill>
          <a:solidFill>
            <a:srgbClr val="E5CCCA"/>
          </a:solidFill>
        </a:fill>
      </a:tcStyle>
    </a:band1H>
    <a:band2H>
      <a:tcTxStyle/>
      <a:tcStyle>
        <a:tcBdr/>
      </a:tcStyle>
    </a:band2H>
    <a:band1V>
      <a:tcTxStyle/>
      <a:tcStyle>
        <a:tcBdr/>
        <a:fill>
          <a:solidFill>
            <a:srgbClr val="E5CCCA"/>
          </a:solidFill>
        </a:fill>
      </a:tcStyle>
    </a:band1V>
    <a:band2V>
      <a:tcTxStyle/>
      <a:tcStyle>
        <a:tcBdr/>
      </a:tcStyle>
    </a:band2V>
    <a:lastCol>
      <a:tcTxStyle b="on" i="off">
        <a:font>
          <a:latin typeface="Franklin Gothic Book"/>
          <a:ea typeface="Franklin Gothic Book"/>
          <a:cs typeface="Franklin Gothic Book"/>
        </a:font>
        <a:schemeClr val="lt1"/>
      </a:tcTxStyle>
      <a:tcStyle>
        <a:tcBdr/>
        <a:fill>
          <a:solidFill>
            <a:schemeClr val="accent1"/>
          </a:solidFill>
        </a:fill>
      </a:tcStyle>
    </a:lastCol>
    <a:firstCol>
      <a:tcTxStyle b="on" i="off">
        <a:font>
          <a:latin typeface="Franklin Gothic Book"/>
          <a:ea typeface="Franklin Gothic Book"/>
          <a:cs typeface="Franklin Gothic Book"/>
        </a:font>
        <a:schemeClr val="lt1"/>
      </a:tcTxStyle>
      <a:tcStyle>
        <a:tcBdr/>
        <a:fill>
          <a:solidFill>
            <a:schemeClr val="accent1"/>
          </a:solidFill>
        </a:fill>
      </a:tcStyle>
    </a:firstCol>
    <a:lastRow>
      <a:tcTxStyle b="on" i="off">
        <a:font>
          <a:latin typeface="Franklin Gothic Book"/>
          <a:ea typeface="Franklin Gothic Book"/>
          <a:cs typeface="Franklin Gothic Book"/>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Franklin Gothic Book"/>
          <a:ea typeface="Franklin Gothic Book"/>
          <a:cs typeface="Franklin Gothic Book"/>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85" autoAdjust="0"/>
  </p:normalViewPr>
  <p:slideViewPr>
    <p:cSldViewPr snapToGrid="0">
      <p:cViewPr varScale="1">
        <p:scale>
          <a:sx n="49" d="100"/>
          <a:sy n="49" d="100"/>
        </p:scale>
        <p:origin x="13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example sentence is tokenized and each word is tagged with a parts of speech. </a:t>
            </a:r>
          </a:p>
          <a:p>
            <a:pPr marL="0" marR="0" lvl="0" indent="-76200" algn="l" rtl="0">
              <a:spcBef>
                <a:spcPts val="0"/>
              </a:spcBef>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Example of various modifiers within Stanford nlp. These modifiers are used to create the basic pattern. </a:t>
            </a:r>
          </a:p>
          <a:p>
            <a:pPr marL="0" marR="0" lvl="0" indent="-76200" algn="l" rtl="0">
              <a:spcBef>
                <a:spcPts val="0"/>
              </a:spcBef>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This gives an example of pruned patterns vs significant patterns. This will clean the pruned patterns which does not give us any insight on the food or service of the restaurant.  </a:t>
            </a:r>
          </a:p>
          <a:p>
            <a:pPr marL="0" marR="0" lvl="0" indent="-76200" algn="l" rtl="0">
              <a:spcBef>
                <a:spcPts val="0"/>
              </a:spcBef>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slide shows the output which are relevant opinion phrases. </a:t>
            </a:r>
          </a:p>
          <a:p>
            <a:pPr marL="0" marR="0" lvl="0" indent="-76200" algn="l" rtl="0">
              <a:spcBef>
                <a:spcPts val="0"/>
              </a:spcBef>
              <a:buClr>
                <a:schemeClr val="dk1"/>
              </a:buClr>
              <a:buSzPts val="1200"/>
              <a:buFont typeface="Calibri"/>
              <a:buNone/>
            </a:pPr>
            <a:r>
              <a:rPr lang="en-US" sz="1200" b="0" i="0" u="none" strike="noStrike" cap="none">
                <a:solidFill>
                  <a:schemeClr val="dk1"/>
                </a:solidFill>
                <a:latin typeface="Calibri"/>
                <a:ea typeface="Calibri"/>
                <a:cs typeface="Calibri"/>
                <a:sym typeface="Calibri"/>
              </a:rPr>
              <a:t> </a:t>
            </a: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Using pymining library, we used the Relim algorithm to mine the patterns and find frequent patterns. Minimum support used was 1%.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63" name="Shape 26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4" name="Shape 274"/>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Low Income Restaurants divided into three categories by their star ratings and found the most common opinion phrases in each category.  We can see the proportion of the frequently found opinion phrases which gives us insight about the quality of the food and service of that specific group of restaurants. </a:t>
            </a:r>
          </a:p>
        </p:txBody>
      </p:sp>
      <p:sp>
        <p:nvSpPr>
          <p:cNvPr id="275" name="Shape 275"/>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Lower Middle Income Restaurants divided into three categories by their star ratings and found the most common opinion phrases in each category.  We can see the proportion of the frequently found opinion phrases which gives us insight about the quality of the food and service of that specific group of restaurants.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84" name="Shape 28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Higher Middle Income Restaurants divided into three categories by their star ratings and found the most common opinion phrases in each category.  We can see the proportion of the frequently found opinion phrases which gives us insight about the quality of the food and service of that specific group of restaurants.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93" name="Shape 29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High Income Restaurants divided into three categories by their star ratings and found the most common opinion phrases in each category.  We can see the proportion of the frequently found opinion phrases which gives us insight about the quality of the food and service of that specific group of restaurants.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302" name="Shape 302"/>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311" name="Shape 3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1" name="Shape 1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Currently, we found no cohesive mechanism for lower rated restaurants to learn what areas customers are focused on. Hence there is no way to compare and learn what customers like in good restaurants which could allow bad restaurants to improve</a:t>
            </a:r>
          </a:p>
        </p:txBody>
      </p:sp>
      <p:sp>
        <p:nvSpPr>
          <p:cNvPr id="108" name="Shape 10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We wanted to find similar restaurants and cluster them together so that we are not making comparison across restaurants that have no common characteristics to each other. The biggest similarity that we found would be the most effective to use is the type of customers they intend to serve. By type of customers we mean income level of the customers. Hence, this would give us a better understanding of what the customers of different income levels look for. </a:t>
            </a:r>
          </a:p>
        </p:txBody>
      </p:sp>
      <p:sp>
        <p:nvSpPr>
          <p:cNvPr id="116" name="Shape 11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From the Yelp Dataset we extracted over 65,000 businesses, their reviews and ratings. It does not take into account only restaurant businesses.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[Yelp business dataset and Average Income dataset merged </a:t>
            </a:r>
            <a:r>
              <a:rPr lang="en-US" sz="1200" b="0" i="1" u="none" strike="noStrike" cap="none">
                <a:solidFill>
                  <a:schemeClr val="dk1"/>
                </a:solidFill>
                <a:latin typeface="Calibri"/>
                <a:ea typeface="Calibri"/>
                <a:cs typeface="Calibri"/>
                <a:sym typeface="Calibri"/>
              </a:rPr>
              <a:t>on</a:t>
            </a:r>
            <a:r>
              <a:rPr lang="en-US" sz="1200" b="0" i="0" u="none" strike="noStrike" cap="none">
                <a:solidFill>
                  <a:schemeClr val="dk1"/>
                </a:solidFill>
                <a:latin typeface="Calibri"/>
                <a:ea typeface="Calibri"/>
                <a:cs typeface="Calibri"/>
                <a:sym typeface="Calibri"/>
              </a:rPr>
              <a:t> ZIPCODE]</a:t>
            </a:r>
          </a:p>
          <a:p>
            <a:pPr marL="0" marR="0" lvl="0" indent="-7620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[Yelp business dataset and Yelp review dataset merged </a:t>
            </a:r>
            <a:r>
              <a:rPr lang="en-US" sz="1200" b="0" i="1" u="none" strike="noStrike" cap="none">
                <a:solidFill>
                  <a:schemeClr val="dk1"/>
                </a:solidFill>
                <a:latin typeface="Calibri"/>
                <a:ea typeface="Calibri"/>
                <a:cs typeface="Calibri"/>
                <a:sym typeface="Calibri"/>
              </a:rPr>
              <a:t>on </a:t>
            </a:r>
            <a:r>
              <a:rPr lang="en-US" sz="1200" b="0" i="0" u="none" strike="noStrike" cap="none">
                <a:solidFill>
                  <a:schemeClr val="dk1"/>
                </a:solidFill>
                <a:latin typeface="Calibri"/>
                <a:ea typeface="Calibri"/>
                <a:cs typeface="Calibri"/>
                <a:sym typeface="Calibri"/>
              </a:rPr>
              <a:t>review]</a:t>
            </a:r>
          </a:p>
          <a:p>
            <a:pPr marL="0" marR="0" lvl="0" indent="-762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76200" algn="l" rtl="0">
              <a:spcBef>
                <a:spcPts val="0"/>
              </a:spcBef>
              <a:buClr>
                <a:schemeClr val="dk1"/>
              </a:buClr>
              <a:buSzPts val="1200"/>
              <a:buFont typeface="Calibri"/>
              <a:buNone/>
            </a:pPr>
            <a:r>
              <a:rPr lang="en-US" sz="1200" b="0" i="0" u="none" strike="noStrike" cap="none">
                <a:solidFill>
                  <a:schemeClr val="dk1"/>
                </a:solidFill>
                <a:latin typeface="Calibri"/>
                <a:ea typeface="Calibri"/>
                <a:cs typeface="Calibri"/>
                <a:sym typeface="Calibri"/>
              </a:rPr>
              <a:t>Everything besides business id, income level, avg. adjusted gross income, zipcode, review and ratings is cleaned while merging the dataset, thereby creating the mega dataset.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41" name="Shape 14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We divide the dataset into groups by similar income level. Here the four categories are represented by the income level.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67" name="Shape 167"/>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Each income level represents the type of restaurant they visit which is also divided into three groups. Thus, each income level dataset is divided into three datasets based on the star ratings of that type of restaurants.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review processing of a sentence uses the Stanford nlp library to tokenize sentences, tag them with a parts of speech and finally create a basic pattern. The pattern is then run through a pruning step where it cleans all patterns that has stopwords. </a:t>
            </a:r>
          </a:p>
          <a:p>
            <a:pPr marL="0" marR="0" lvl="0" indent="-76200" algn="l" rtl="0">
              <a:spcBef>
                <a:spcPts val="0"/>
              </a:spcBef>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lt2"/>
        </a:soli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1915128" y="1788454"/>
            <a:ext cx="8361229" cy="2098226"/>
          </a:xfrm>
          <a:prstGeom prst="rect">
            <a:avLst/>
          </a:prstGeom>
          <a:noFill/>
          <a:ln>
            <a:noFill/>
          </a:ln>
        </p:spPr>
        <p:txBody>
          <a:bodyPr wrap="square" lIns="91425" tIns="91425" rIns="91425" bIns="91425" anchor="b" anchorCtr="0"/>
          <a:lstStyle>
            <a:lvl1pPr marL="0" marR="0" lvl="0" indent="0" algn="ctr" rtl="0">
              <a:lnSpc>
                <a:spcPct val="89000"/>
              </a:lnSpc>
              <a:spcBef>
                <a:spcPts val="0"/>
              </a:spcBef>
              <a:buClr>
                <a:schemeClr val="dk2"/>
              </a:buClr>
              <a:buSzPts val="7200"/>
              <a:buFont typeface="Source Sans Pro"/>
              <a:buNone/>
              <a:defRPr sz="72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8" name="Shape 18"/>
          <p:cNvSpPr txBox="1">
            <a:spLocks noGrp="1"/>
          </p:cNvSpPr>
          <p:nvPr>
            <p:ph type="subTitle" idx="1"/>
          </p:nvPr>
        </p:nvSpPr>
        <p:spPr>
          <a:xfrm>
            <a:off x="2679906" y="3956279"/>
            <a:ext cx="6831673" cy="1086237"/>
          </a:xfrm>
          <a:prstGeom prst="rect">
            <a:avLst/>
          </a:prstGeom>
          <a:noFill/>
          <a:ln>
            <a:noFill/>
          </a:ln>
        </p:spPr>
        <p:txBody>
          <a:bodyPr wrap="square" lIns="91425" tIns="91425" rIns="91425" bIns="91425" anchor="t" anchorCtr="0"/>
          <a:lstStyle>
            <a:lvl1pPr marL="0" marR="0" lvl="0" indent="0" algn="ctr" rtl="0">
              <a:lnSpc>
                <a:spcPct val="112000"/>
              </a:lnSpc>
              <a:spcBef>
                <a:spcPts val="0"/>
              </a:spcBef>
              <a:spcAft>
                <a:spcPts val="0"/>
              </a:spcAft>
              <a:buClr>
                <a:schemeClr val="dk2"/>
              </a:buClr>
              <a:buSzPts val="2300"/>
              <a:buFont typeface="Source Sans Pro"/>
              <a:buNone/>
              <a:defRPr sz="2300" b="0" i="0" u="none" strike="noStrike" cap="none">
                <a:solidFill>
                  <a:schemeClr val="dk2"/>
                </a:solidFill>
                <a:latin typeface="Source Sans Pro"/>
                <a:ea typeface="Source Sans Pro"/>
                <a:cs typeface="Source Sans Pro"/>
                <a:sym typeface="Source Sans Pro"/>
              </a:defRPr>
            </a:lvl1pPr>
            <a:lvl2pPr marL="457200" marR="0" lvl="1" indent="0" algn="ctr" rtl="0">
              <a:lnSpc>
                <a:spcPct val="94000"/>
              </a:lnSpc>
              <a:spcBef>
                <a:spcPts val="500"/>
              </a:spcBef>
              <a:spcAft>
                <a:spcPts val="20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ctr" rtl="0">
              <a:lnSpc>
                <a:spcPct val="94000"/>
              </a:lnSpc>
              <a:spcBef>
                <a:spcPts val="500"/>
              </a:spcBef>
              <a:spcAft>
                <a:spcPts val="2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371600" marR="0" lvl="3" indent="0" algn="ctr" rtl="0">
              <a:lnSpc>
                <a:spcPct val="94000"/>
              </a:lnSpc>
              <a:spcBef>
                <a:spcPts val="500"/>
              </a:spcBef>
              <a:spcAft>
                <a:spcPts val="200"/>
              </a:spcAft>
              <a:buClr>
                <a:schemeClr val="dk2"/>
              </a:buClr>
              <a:buSzPts val="1600"/>
              <a:buFont typeface="Source Sans Pro"/>
              <a:buNone/>
              <a:defRPr sz="1600" b="0" i="1" u="none" strike="noStrike" cap="none">
                <a:solidFill>
                  <a:schemeClr val="dk2"/>
                </a:solidFill>
                <a:latin typeface="Source Sans Pro"/>
                <a:ea typeface="Source Sans Pro"/>
                <a:cs typeface="Source Sans Pro"/>
                <a:sym typeface="Source Sans Pro"/>
              </a:defRPr>
            </a:lvl4pPr>
            <a:lvl5pPr marL="1828800" marR="0" lvl="4" indent="0" algn="ctr" rtl="0">
              <a:lnSpc>
                <a:spcPct val="94000"/>
              </a:lnSpc>
              <a:spcBef>
                <a:spcPts val="500"/>
              </a:spcBef>
              <a:spcAft>
                <a:spcPts val="20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5pPr>
            <a:lvl6pPr marL="2286000" marR="0" lvl="5" indent="0" algn="ctr" rtl="0">
              <a:lnSpc>
                <a:spcPct val="94000"/>
              </a:lnSpc>
              <a:spcBef>
                <a:spcPts val="500"/>
              </a:spcBef>
              <a:spcAft>
                <a:spcPts val="200"/>
              </a:spcAft>
              <a:buClr>
                <a:schemeClr val="dk2"/>
              </a:buClr>
              <a:buSzPts val="1600"/>
              <a:buFont typeface="Source Sans Pro"/>
              <a:buNone/>
              <a:defRPr sz="1600" b="0" i="1" u="none" strike="noStrike" cap="none">
                <a:solidFill>
                  <a:schemeClr val="dk2"/>
                </a:solidFill>
                <a:latin typeface="Source Sans Pro"/>
                <a:ea typeface="Source Sans Pro"/>
                <a:cs typeface="Source Sans Pro"/>
                <a:sym typeface="Source Sans Pro"/>
              </a:defRPr>
            </a:lvl6pPr>
            <a:lvl7pPr marL="2743200" marR="0" lvl="6" indent="0" algn="ctr" rtl="0">
              <a:lnSpc>
                <a:spcPct val="94000"/>
              </a:lnSpc>
              <a:spcBef>
                <a:spcPts val="500"/>
              </a:spcBef>
              <a:spcAft>
                <a:spcPts val="20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7pPr>
            <a:lvl8pPr marL="3200400" marR="0" lvl="7" indent="0" algn="ctr" rtl="0">
              <a:lnSpc>
                <a:spcPct val="94000"/>
              </a:lnSpc>
              <a:spcBef>
                <a:spcPts val="500"/>
              </a:spcBef>
              <a:spcAft>
                <a:spcPts val="200"/>
              </a:spcAft>
              <a:buClr>
                <a:schemeClr val="dk2"/>
              </a:buClr>
              <a:buSzPts val="1600"/>
              <a:buFont typeface="Source Sans Pro"/>
              <a:buNone/>
              <a:defRPr sz="1600" b="0" i="1" u="none" strike="noStrike" cap="none">
                <a:solidFill>
                  <a:schemeClr val="dk2"/>
                </a:solidFill>
                <a:latin typeface="Source Sans Pro"/>
                <a:ea typeface="Source Sans Pro"/>
                <a:cs typeface="Source Sans Pro"/>
                <a:sym typeface="Source Sans Pro"/>
              </a:defRPr>
            </a:lvl8pPr>
            <a:lvl9pPr marL="3657600" marR="0" lvl="8" indent="0" algn="ctr" rtl="0">
              <a:lnSpc>
                <a:spcPct val="94000"/>
              </a:lnSpc>
              <a:spcBef>
                <a:spcPts val="500"/>
              </a:spcBef>
              <a:spcAft>
                <a:spcPts val="20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19" name="Shape 19"/>
          <p:cNvSpPr txBox="1">
            <a:spLocks noGrp="1"/>
          </p:cNvSpPr>
          <p:nvPr>
            <p:ph type="dt" idx="10"/>
          </p:nvPr>
        </p:nvSpPr>
        <p:spPr>
          <a:xfrm>
            <a:off x="752858" y="6453386"/>
            <a:ext cx="1607944"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0" name="Shape 20"/>
          <p:cNvSpPr txBox="1">
            <a:spLocks noGrp="1"/>
          </p:cNvSpPr>
          <p:nvPr>
            <p:ph type="ftr" idx="11"/>
          </p:nvPr>
        </p:nvSpPr>
        <p:spPr>
          <a:xfrm>
            <a:off x="2584054" y="6453386"/>
            <a:ext cx="7023377" cy="40461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1" name="Shape 21"/>
          <p:cNvSpPr txBox="1">
            <a:spLocks noGrp="1"/>
          </p:cNvSpPr>
          <p:nvPr>
            <p:ph type="sldNum" idx="12"/>
          </p:nvPr>
        </p:nvSpPr>
        <p:spPr>
          <a:xfrm>
            <a:off x="9830683"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grpSp>
        <p:nvGrpSpPr>
          <p:cNvPr id="22" name="Shape 22"/>
          <p:cNvGrpSpPr/>
          <p:nvPr/>
        </p:nvGrpSpPr>
        <p:grpSpPr>
          <a:xfrm>
            <a:off x="752858" y="744469"/>
            <a:ext cx="10674117" cy="5349671"/>
            <a:chOff x="752858" y="744469"/>
            <a:chExt cx="10674117" cy="5349671"/>
          </a:xfrm>
        </p:grpSpPr>
        <p:sp>
          <p:nvSpPr>
            <p:cNvPr id="23" name="Shape 23"/>
            <p:cNvSpPr/>
            <p:nvPr/>
          </p:nvSpPr>
          <p:spPr>
            <a:xfrm>
              <a:off x="8151962" y="1685652"/>
              <a:ext cx="3275013" cy="4408488"/>
            </a:xfrm>
            <a:custGeom>
              <a:avLst/>
              <a:gdLst/>
              <a:ahLst/>
              <a:cxnLst/>
              <a:rect l="0" t="0" r="0" b="0"/>
              <a:pathLst>
                <a:path w="120000" h="120000" extrusionOk="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24" name="Shape 24"/>
            <p:cNvSpPr/>
            <p:nvPr/>
          </p:nvSpPr>
          <p:spPr>
            <a:xfrm rot="10800000">
              <a:off x="752858" y="744469"/>
              <a:ext cx="3275668" cy="4408488"/>
            </a:xfrm>
            <a:custGeom>
              <a:avLst/>
              <a:gdLst/>
              <a:ahLst/>
              <a:cxnLst/>
              <a:rect l="0" t="0" r="0" b="0"/>
              <a:pathLst>
                <a:path w="120000" h="120000" extrusionOk="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3" name="Shape 83"/>
          <p:cNvSpPr txBox="1">
            <a:spLocks noGrp="1"/>
          </p:cNvSpPr>
          <p:nvPr>
            <p:ph type="body" idx="1"/>
          </p:nvPr>
        </p:nvSpPr>
        <p:spPr>
          <a:xfrm rot="5400000">
            <a:off x="4386262" y="-719138"/>
            <a:ext cx="3571875" cy="96012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57048" algn="l" rtl="0">
              <a:lnSpc>
                <a:spcPct val="94000"/>
              </a:lnSpc>
              <a:spcBef>
                <a:spcPts val="500"/>
              </a:spcBef>
              <a:spcAft>
                <a:spcPts val="20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69747" algn="l" rtl="0">
              <a:lnSpc>
                <a:spcPct val="94000"/>
              </a:lnSpc>
              <a:spcBef>
                <a:spcPts val="500"/>
              </a:spcBef>
              <a:spcAft>
                <a:spcPts val="20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69747" algn="l" rtl="0">
              <a:lnSpc>
                <a:spcPct val="94000"/>
              </a:lnSpc>
              <a:spcBef>
                <a:spcPts val="500"/>
              </a:spcBef>
              <a:spcAft>
                <a:spcPts val="20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82448"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5148"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95147" algn="l" rtl="0">
              <a:lnSpc>
                <a:spcPct val="94000"/>
              </a:lnSpc>
              <a:spcBef>
                <a:spcPts val="500"/>
              </a:spcBef>
              <a:spcAft>
                <a:spcPts val="20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95147"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4" name="Shape 84"/>
          <p:cNvSpPr txBox="1">
            <a:spLocks noGrp="1"/>
          </p:cNvSpPr>
          <p:nvPr>
            <p:ph type="dt" idx="10"/>
          </p:nvPr>
        </p:nvSpPr>
        <p:spPr>
          <a:xfrm>
            <a:off x="139065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5" name="Shape 85"/>
          <p:cNvSpPr txBox="1">
            <a:spLocks noGrp="1"/>
          </p:cNvSpPr>
          <p:nvPr>
            <p:ph type="ftr" idx="11"/>
          </p:nvPr>
        </p:nvSpPr>
        <p:spPr>
          <a:xfrm>
            <a:off x="2893564" y="6453386"/>
            <a:ext cx="6280830"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6" name="Shape 86"/>
          <p:cNvSpPr txBox="1">
            <a:spLocks noGrp="1"/>
          </p:cNvSpPr>
          <p:nvPr>
            <p:ph type="sldNum" idx="12"/>
          </p:nvPr>
        </p:nvSpPr>
        <p:spPr>
          <a:xfrm>
            <a:off x="9472736"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rot="5400000">
            <a:off x="7757822" y="2462895"/>
            <a:ext cx="5243244" cy="1565766"/>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9" name="Shape 89"/>
          <p:cNvSpPr txBox="1">
            <a:spLocks noGrp="1"/>
          </p:cNvSpPr>
          <p:nvPr>
            <p:ph type="body" idx="1"/>
          </p:nvPr>
        </p:nvSpPr>
        <p:spPr>
          <a:xfrm rot="5400000">
            <a:off x="2839798" y="-844042"/>
            <a:ext cx="5243244" cy="8179641"/>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57048" algn="l" rtl="0">
              <a:lnSpc>
                <a:spcPct val="94000"/>
              </a:lnSpc>
              <a:spcBef>
                <a:spcPts val="500"/>
              </a:spcBef>
              <a:spcAft>
                <a:spcPts val="20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69747" algn="l" rtl="0">
              <a:lnSpc>
                <a:spcPct val="94000"/>
              </a:lnSpc>
              <a:spcBef>
                <a:spcPts val="500"/>
              </a:spcBef>
              <a:spcAft>
                <a:spcPts val="20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69747" algn="l" rtl="0">
              <a:lnSpc>
                <a:spcPct val="94000"/>
              </a:lnSpc>
              <a:spcBef>
                <a:spcPts val="500"/>
              </a:spcBef>
              <a:spcAft>
                <a:spcPts val="20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82448"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5148"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95147" algn="l" rtl="0">
              <a:lnSpc>
                <a:spcPct val="94000"/>
              </a:lnSpc>
              <a:spcBef>
                <a:spcPts val="500"/>
              </a:spcBef>
              <a:spcAft>
                <a:spcPts val="20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95147"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90" name="Shape 90"/>
          <p:cNvSpPr txBox="1">
            <a:spLocks noGrp="1"/>
          </p:cNvSpPr>
          <p:nvPr>
            <p:ph type="dt" idx="10"/>
          </p:nvPr>
        </p:nvSpPr>
        <p:spPr>
          <a:xfrm>
            <a:off x="139065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1" name="Shape 91"/>
          <p:cNvSpPr txBox="1">
            <a:spLocks noGrp="1"/>
          </p:cNvSpPr>
          <p:nvPr>
            <p:ph type="ftr" idx="11"/>
          </p:nvPr>
        </p:nvSpPr>
        <p:spPr>
          <a:xfrm>
            <a:off x="2893564" y="6453386"/>
            <a:ext cx="6280830"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2" name="Shape 92"/>
          <p:cNvSpPr txBox="1">
            <a:spLocks noGrp="1"/>
          </p:cNvSpPr>
          <p:nvPr>
            <p:ph type="sldNum" idx="12"/>
          </p:nvPr>
        </p:nvSpPr>
        <p:spPr>
          <a:xfrm>
            <a:off x="9472736"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7" name="Shape 27"/>
          <p:cNvSpPr txBox="1">
            <a:spLocks noGrp="1"/>
          </p:cNvSpPr>
          <p:nvPr>
            <p:ph type="dt" idx="10"/>
          </p:nvPr>
        </p:nvSpPr>
        <p:spPr>
          <a:xfrm>
            <a:off x="139065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8" name="Shape 28"/>
          <p:cNvSpPr txBox="1">
            <a:spLocks noGrp="1"/>
          </p:cNvSpPr>
          <p:nvPr>
            <p:ph type="ftr" idx="11"/>
          </p:nvPr>
        </p:nvSpPr>
        <p:spPr>
          <a:xfrm>
            <a:off x="2893564" y="6453386"/>
            <a:ext cx="6280830"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9" name="Shape 29"/>
          <p:cNvSpPr txBox="1">
            <a:spLocks noGrp="1"/>
          </p:cNvSpPr>
          <p:nvPr>
            <p:ph type="sldNum" idx="12"/>
          </p:nvPr>
        </p:nvSpPr>
        <p:spPr>
          <a:xfrm>
            <a:off x="9472736"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2" name="Shape 32"/>
          <p:cNvSpPr txBox="1">
            <a:spLocks noGrp="1"/>
          </p:cNvSpPr>
          <p:nvPr>
            <p:ph type="body" idx="1"/>
          </p:nvPr>
        </p:nvSpPr>
        <p:spPr>
          <a:xfrm>
            <a:off x="1371600" y="2286000"/>
            <a:ext cx="9601200"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57048" algn="l" rtl="0">
              <a:lnSpc>
                <a:spcPct val="94000"/>
              </a:lnSpc>
              <a:spcBef>
                <a:spcPts val="500"/>
              </a:spcBef>
              <a:spcAft>
                <a:spcPts val="20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69747" algn="l" rtl="0">
              <a:lnSpc>
                <a:spcPct val="94000"/>
              </a:lnSpc>
              <a:spcBef>
                <a:spcPts val="500"/>
              </a:spcBef>
              <a:spcAft>
                <a:spcPts val="20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69747" algn="l" rtl="0">
              <a:lnSpc>
                <a:spcPct val="94000"/>
              </a:lnSpc>
              <a:spcBef>
                <a:spcPts val="500"/>
              </a:spcBef>
              <a:spcAft>
                <a:spcPts val="20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82448"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5148"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95147" algn="l" rtl="0">
              <a:lnSpc>
                <a:spcPct val="94000"/>
              </a:lnSpc>
              <a:spcBef>
                <a:spcPts val="500"/>
              </a:spcBef>
              <a:spcAft>
                <a:spcPts val="20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95147"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33" name="Shape 33"/>
          <p:cNvSpPr txBox="1">
            <a:spLocks noGrp="1"/>
          </p:cNvSpPr>
          <p:nvPr>
            <p:ph type="dt" idx="10"/>
          </p:nvPr>
        </p:nvSpPr>
        <p:spPr>
          <a:xfrm>
            <a:off x="139065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4" name="Shape 34"/>
          <p:cNvSpPr txBox="1">
            <a:spLocks noGrp="1"/>
          </p:cNvSpPr>
          <p:nvPr>
            <p:ph type="ftr" idx="11"/>
          </p:nvPr>
        </p:nvSpPr>
        <p:spPr>
          <a:xfrm>
            <a:off x="2893564" y="6453386"/>
            <a:ext cx="6280830"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5" name="Shape 35"/>
          <p:cNvSpPr txBox="1">
            <a:spLocks noGrp="1"/>
          </p:cNvSpPr>
          <p:nvPr>
            <p:ph type="sldNum" idx="12"/>
          </p:nvPr>
        </p:nvSpPr>
        <p:spPr>
          <a:xfrm>
            <a:off x="9472736"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dk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765025" y="1301360"/>
            <a:ext cx="9612971" cy="2852737"/>
          </a:xfrm>
          <a:prstGeom prst="rect">
            <a:avLst/>
          </a:prstGeom>
          <a:noFill/>
          <a:ln>
            <a:noFill/>
          </a:ln>
        </p:spPr>
        <p:txBody>
          <a:bodyPr wrap="square" lIns="91425" tIns="91425" rIns="91425" bIns="91425" anchor="b" anchorCtr="0"/>
          <a:lstStyle>
            <a:lvl1pPr marL="0" marR="0" lvl="0" indent="0" algn="r" rtl="0">
              <a:lnSpc>
                <a:spcPct val="89000"/>
              </a:lnSpc>
              <a:spcBef>
                <a:spcPts val="0"/>
              </a:spcBef>
              <a:buClr>
                <a:schemeClr val="lt2"/>
              </a:buClr>
              <a:buSzPts val="7200"/>
              <a:buFont typeface="Source Sans Pro"/>
              <a:buNone/>
              <a:defRPr sz="7200" b="0" i="0" u="none" strike="noStrike" cap="none">
                <a:solidFill>
                  <a:schemeClr val="lt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8" name="Shape 38"/>
          <p:cNvSpPr txBox="1">
            <a:spLocks noGrp="1"/>
          </p:cNvSpPr>
          <p:nvPr>
            <p:ph type="body" idx="1"/>
          </p:nvPr>
        </p:nvSpPr>
        <p:spPr>
          <a:xfrm>
            <a:off x="765025" y="4216328"/>
            <a:ext cx="9612971" cy="1143324"/>
          </a:xfrm>
          <a:prstGeom prst="rect">
            <a:avLst/>
          </a:prstGeom>
          <a:noFill/>
          <a:ln>
            <a:noFill/>
          </a:ln>
        </p:spPr>
        <p:txBody>
          <a:bodyPr wrap="square" lIns="91425" tIns="91425" rIns="91425" bIns="91425" anchor="t" anchorCtr="0"/>
          <a:lstStyle>
            <a:lvl1pPr marL="0" marR="0" lvl="0" indent="0" algn="r" rtl="0">
              <a:lnSpc>
                <a:spcPct val="112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lt1"/>
              </a:buClr>
              <a:buSzPts val="2000"/>
              <a:buFont typeface="Source Sans Pro"/>
              <a:buNone/>
              <a:defRPr sz="2000" b="0" i="1" u="none" strike="noStrike" cap="none">
                <a:solidFill>
                  <a:schemeClr val="lt1"/>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lt1"/>
              </a:buClr>
              <a:buSzPts val="1800"/>
              <a:buFont typeface="Source Sans Pro"/>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9pPr>
          </a:lstStyle>
          <a:p>
            <a:endParaRPr/>
          </a:p>
        </p:txBody>
      </p:sp>
      <p:sp>
        <p:nvSpPr>
          <p:cNvPr id="39" name="Shape 39"/>
          <p:cNvSpPr txBox="1">
            <a:spLocks noGrp="1"/>
          </p:cNvSpPr>
          <p:nvPr>
            <p:ph type="dt" idx="10"/>
          </p:nvPr>
        </p:nvSpPr>
        <p:spPr>
          <a:xfrm>
            <a:off x="738908" y="6453386"/>
            <a:ext cx="1622409"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lt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40" name="Shape 40"/>
          <p:cNvSpPr txBox="1">
            <a:spLocks noGrp="1"/>
          </p:cNvSpPr>
          <p:nvPr>
            <p:ph type="ftr" idx="11"/>
          </p:nvPr>
        </p:nvSpPr>
        <p:spPr>
          <a:xfrm>
            <a:off x="2584312" y="6453386"/>
            <a:ext cx="7023377" cy="40461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chemeClr val="lt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41" name="Shape 41"/>
          <p:cNvSpPr txBox="1">
            <a:spLocks noGrp="1"/>
          </p:cNvSpPr>
          <p:nvPr>
            <p:ph type="sldNum" idx="12"/>
          </p:nvPr>
        </p:nvSpPr>
        <p:spPr>
          <a:xfrm>
            <a:off x="9830683"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chemeClr val="lt2"/>
                </a:solidFill>
                <a:latin typeface="Source Sans Pro"/>
                <a:ea typeface="Source Sans Pro"/>
                <a:cs typeface="Source Sans Pro"/>
                <a:sym typeface="Source Sans Pro"/>
              </a:rPr>
              <a:t>‹#›</a:t>
            </a:fld>
            <a:endParaRPr lang="en-US" sz="1200">
              <a:solidFill>
                <a:schemeClr val="lt2"/>
              </a:solidFill>
              <a:latin typeface="Source Sans Pro"/>
              <a:ea typeface="Source Sans Pro"/>
              <a:cs typeface="Source Sans Pro"/>
              <a:sym typeface="Source Sans Pro"/>
            </a:endParaRPr>
          </a:p>
        </p:txBody>
      </p:sp>
      <p:sp>
        <p:nvSpPr>
          <p:cNvPr id="42" name="Shape 42" title="Crop Mark"/>
          <p:cNvSpPr/>
          <p:nvPr/>
        </p:nvSpPr>
        <p:spPr>
          <a:xfrm>
            <a:off x="8151962" y="1685652"/>
            <a:ext cx="3275013" cy="4408488"/>
          </a:xfrm>
          <a:custGeom>
            <a:avLst/>
            <a:gdLst/>
            <a:ahLst/>
            <a:cxnLst/>
            <a:rect l="0" t="0" r="0" b="0"/>
            <a:pathLst>
              <a:path w="120000" h="120000" extrusionOk="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5" name="Shape 45"/>
          <p:cNvSpPr txBox="1">
            <a:spLocks noGrp="1"/>
          </p:cNvSpPr>
          <p:nvPr>
            <p:ph type="body" idx="1"/>
          </p:nvPr>
        </p:nvSpPr>
        <p:spPr>
          <a:xfrm>
            <a:off x="1371600" y="2285999"/>
            <a:ext cx="4447786" cy="3581401"/>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57048" algn="l" rtl="0">
              <a:lnSpc>
                <a:spcPct val="94000"/>
              </a:lnSpc>
              <a:spcBef>
                <a:spcPts val="500"/>
              </a:spcBef>
              <a:spcAft>
                <a:spcPts val="20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69747" algn="l" rtl="0">
              <a:lnSpc>
                <a:spcPct val="94000"/>
              </a:lnSpc>
              <a:spcBef>
                <a:spcPts val="500"/>
              </a:spcBef>
              <a:spcAft>
                <a:spcPts val="20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69747" algn="l" rtl="0">
              <a:lnSpc>
                <a:spcPct val="94000"/>
              </a:lnSpc>
              <a:spcBef>
                <a:spcPts val="500"/>
              </a:spcBef>
              <a:spcAft>
                <a:spcPts val="20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82448"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5148"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95147" algn="l" rtl="0">
              <a:lnSpc>
                <a:spcPct val="94000"/>
              </a:lnSpc>
              <a:spcBef>
                <a:spcPts val="500"/>
              </a:spcBef>
              <a:spcAft>
                <a:spcPts val="20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95147"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6" name="Shape 46"/>
          <p:cNvSpPr txBox="1">
            <a:spLocks noGrp="1"/>
          </p:cNvSpPr>
          <p:nvPr>
            <p:ph type="body" idx="2"/>
          </p:nvPr>
        </p:nvSpPr>
        <p:spPr>
          <a:xfrm>
            <a:off x="6525403" y="2285999"/>
            <a:ext cx="4447786" cy="3581401"/>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57048" algn="l" rtl="0">
              <a:lnSpc>
                <a:spcPct val="94000"/>
              </a:lnSpc>
              <a:spcBef>
                <a:spcPts val="500"/>
              </a:spcBef>
              <a:spcAft>
                <a:spcPts val="20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69747" algn="l" rtl="0">
              <a:lnSpc>
                <a:spcPct val="94000"/>
              </a:lnSpc>
              <a:spcBef>
                <a:spcPts val="500"/>
              </a:spcBef>
              <a:spcAft>
                <a:spcPts val="20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69747" algn="l" rtl="0">
              <a:lnSpc>
                <a:spcPct val="94000"/>
              </a:lnSpc>
              <a:spcBef>
                <a:spcPts val="500"/>
              </a:spcBef>
              <a:spcAft>
                <a:spcPts val="20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82448"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5148"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95147" algn="l" rtl="0">
              <a:lnSpc>
                <a:spcPct val="94000"/>
              </a:lnSpc>
              <a:spcBef>
                <a:spcPts val="500"/>
              </a:spcBef>
              <a:spcAft>
                <a:spcPts val="20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95147"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7" name="Shape 47"/>
          <p:cNvSpPr txBox="1">
            <a:spLocks noGrp="1"/>
          </p:cNvSpPr>
          <p:nvPr>
            <p:ph type="dt" idx="10"/>
          </p:nvPr>
        </p:nvSpPr>
        <p:spPr>
          <a:xfrm>
            <a:off x="139065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8" name="Shape 48"/>
          <p:cNvSpPr txBox="1">
            <a:spLocks noGrp="1"/>
          </p:cNvSpPr>
          <p:nvPr>
            <p:ph type="ftr" idx="11"/>
          </p:nvPr>
        </p:nvSpPr>
        <p:spPr>
          <a:xfrm>
            <a:off x="2893564" y="6453386"/>
            <a:ext cx="6280830"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9" name="Shape 49"/>
          <p:cNvSpPr txBox="1">
            <a:spLocks noGrp="1"/>
          </p:cNvSpPr>
          <p:nvPr>
            <p:ph type="sldNum" idx="12"/>
          </p:nvPr>
        </p:nvSpPr>
        <p:spPr>
          <a:xfrm>
            <a:off x="9472736"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2" name="Shape 52"/>
          <p:cNvSpPr txBox="1">
            <a:spLocks noGrp="1"/>
          </p:cNvSpPr>
          <p:nvPr>
            <p:ph type="body" idx="1"/>
          </p:nvPr>
        </p:nvSpPr>
        <p:spPr>
          <a:xfrm>
            <a:off x="1371600" y="2340864"/>
            <a:ext cx="4443984" cy="823912"/>
          </a:xfrm>
          <a:prstGeom prst="rect">
            <a:avLst/>
          </a:prstGeom>
          <a:noFill/>
          <a:ln>
            <a:noFill/>
          </a:ln>
        </p:spPr>
        <p:txBody>
          <a:bodyPr wrap="square" lIns="91425" tIns="91425" rIns="91425" bIns="91425" anchor="b" anchorCtr="0"/>
          <a:lstStyle>
            <a:lvl1pPr marL="0" marR="0" lvl="0" indent="0" algn="l" rtl="0">
              <a:lnSpc>
                <a:spcPct val="84000"/>
              </a:lnSpc>
              <a:spcBef>
                <a:spcPts val="0"/>
              </a:spcBef>
              <a:spcAft>
                <a:spcPts val="0"/>
              </a:spcAft>
              <a:buClr>
                <a:schemeClr val="dk2"/>
              </a:buClr>
              <a:buSzPts val="3000"/>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SzPts val="2000"/>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SzPts val="1800"/>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53" name="Shape 53"/>
          <p:cNvSpPr txBox="1">
            <a:spLocks noGrp="1"/>
          </p:cNvSpPr>
          <p:nvPr>
            <p:ph type="body" idx="2"/>
          </p:nvPr>
        </p:nvSpPr>
        <p:spPr>
          <a:xfrm>
            <a:off x="1371600" y="3305207"/>
            <a:ext cx="4443984" cy="2562193"/>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57048" algn="l" rtl="0">
              <a:lnSpc>
                <a:spcPct val="94000"/>
              </a:lnSpc>
              <a:spcBef>
                <a:spcPts val="500"/>
              </a:spcBef>
              <a:spcAft>
                <a:spcPts val="20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69747" algn="l" rtl="0">
              <a:lnSpc>
                <a:spcPct val="94000"/>
              </a:lnSpc>
              <a:spcBef>
                <a:spcPts val="500"/>
              </a:spcBef>
              <a:spcAft>
                <a:spcPts val="20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69747" algn="l" rtl="0">
              <a:lnSpc>
                <a:spcPct val="94000"/>
              </a:lnSpc>
              <a:spcBef>
                <a:spcPts val="500"/>
              </a:spcBef>
              <a:spcAft>
                <a:spcPts val="20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82448"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5148"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95147" algn="l" rtl="0">
              <a:lnSpc>
                <a:spcPct val="94000"/>
              </a:lnSpc>
              <a:spcBef>
                <a:spcPts val="500"/>
              </a:spcBef>
              <a:spcAft>
                <a:spcPts val="20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95147"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54" name="Shape 54"/>
          <p:cNvSpPr txBox="1">
            <a:spLocks noGrp="1"/>
          </p:cNvSpPr>
          <p:nvPr>
            <p:ph type="body" idx="3"/>
          </p:nvPr>
        </p:nvSpPr>
        <p:spPr>
          <a:xfrm>
            <a:off x="6525014" y="2340864"/>
            <a:ext cx="4443984" cy="823912"/>
          </a:xfrm>
          <a:prstGeom prst="rect">
            <a:avLst/>
          </a:prstGeom>
          <a:noFill/>
          <a:ln>
            <a:noFill/>
          </a:ln>
        </p:spPr>
        <p:txBody>
          <a:bodyPr wrap="square" lIns="91425" tIns="91425" rIns="91425" bIns="91425" anchor="b" anchorCtr="0"/>
          <a:lstStyle>
            <a:lvl1pPr marL="0" marR="0" lvl="0" indent="0" algn="l" rtl="0">
              <a:lnSpc>
                <a:spcPct val="84000"/>
              </a:lnSpc>
              <a:spcBef>
                <a:spcPts val="0"/>
              </a:spcBef>
              <a:spcAft>
                <a:spcPts val="0"/>
              </a:spcAft>
              <a:buClr>
                <a:schemeClr val="dk2"/>
              </a:buClr>
              <a:buSzPts val="3000"/>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SzPts val="2000"/>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SzPts val="1800"/>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55" name="Shape 55"/>
          <p:cNvSpPr txBox="1">
            <a:spLocks noGrp="1"/>
          </p:cNvSpPr>
          <p:nvPr>
            <p:ph type="body" idx="4"/>
          </p:nvPr>
        </p:nvSpPr>
        <p:spPr>
          <a:xfrm>
            <a:off x="6525014" y="3305207"/>
            <a:ext cx="4443984" cy="2562193"/>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57048" algn="l" rtl="0">
              <a:lnSpc>
                <a:spcPct val="94000"/>
              </a:lnSpc>
              <a:spcBef>
                <a:spcPts val="500"/>
              </a:spcBef>
              <a:spcAft>
                <a:spcPts val="20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69747" algn="l" rtl="0">
              <a:lnSpc>
                <a:spcPct val="94000"/>
              </a:lnSpc>
              <a:spcBef>
                <a:spcPts val="500"/>
              </a:spcBef>
              <a:spcAft>
                <a:spcPts val="20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69747" algn="l" rtl="0">
              <a:lnSpc>
                <a:spcPct val="94000"/>
              </a:lnSpc>
              <a:spcBef>
                <a:spcPts val="500"/>
              </a:spcBef>
              <a:spcAft>
                <a:spcPts val="20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82448"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5148"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95147" algn="l" rtl="0">
              <a:lnSpc>
                <a:spcPct val="94000"/>
              </a:lnSpc>
              <a:spcBef>
                <a:spcPts val="500"/>
              </a:spcBef>
              <a:spcAft>
                <a:spcPts val="20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95147"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56" name="Shape 56"/>
          <p:cNvSpPr txBox="1">
            <a:spLocks noGrp="1"/>
          </p:cNvSpPr>
          <p:nvPr>
            <p:ph type="dt" idx="10"/>
          </p:nvPr>
        </p:nvSpPr>
        <p:spPr>
          <a:xfrm>
            <a:off x="139065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7" name="Shape 57"/>
          <p:cNvSpPr txBox="1">
            <a:spLocks noGrp="1"/>
          </p:cNvSpPr>
          <p:nvPr>
            <p:ph type="ftr" idx="11"/>
          </p:nvPr>
        </p:nvSpPr>
        <p:spPr>
          <a:xfrm>
            <a:off x="2893564" y="6453386"/>
            <a:ext cx="6280830"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sldNum" idx="12"/>
          </p:nvPr>
        </p:nvSpPr>
        <p:spPr>
          <a:xfrm>
            <a:off x="9472736"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
        <p:cNvGrpSpPr/>
        <p:nvPr/>
      </p:nvGrpSpPr>
      <p:grpSpPr>
        <a:xfrm>
          <a:off x="0" y="0"/>
          <a:ext cx="0" cy="0"/>
          <a:chOff x="0" y="0"/>
          <a:chExt cx="0" cy="0"/>
        </a:xfrm>
      </p:grpSpPr>
      <p:sp>
        <p:nvSpPr>
          <p:cNvPr id="60" name="Shape 60"/>
          <p:cNvSpPr txBox="1">
            <a:spLocks noGrp="1"/>
          </p:cNvSpPr>
          <p:nvPr>
            <p:ph type="dt" idx="10"/>
          </p:nvPr>
        </p:nvSpPr>
        <p:spPr>
          <a:xfrm>
            <a:off x="139065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1" name="Shape 61"/>
          <p:cNvSpPr txBox="1">
            <a:spLocks noGrp="1"/>
          </p:cNvSpPr>
          <p:nvPr>
            <p:ph type="ftr" idx="11"/>
          </p:nvPr>
        </p:nvSpPr>
        <p:spPr>
          <a:xfrm>
            <a:off x="2893564" y="6453386"/>
            <a:ext cx="6280830"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2" name="Shape 62"/>
          <p:cNvSpPr txBox="1">
            <a:spLocks noGrp="1"/>
          </p:cNvSpPr>
          <p:nvPr>
            <p:ph type="sldNum" idx="12"/>
          </p:nvPr>
        </p:nvSpPr>
        <p:spPr>
          <a:xfrm>
            <a:off x="9472736"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63"/>
        <p:cNvGrpSpPr/>
        <p:nvPr/>
      </p:nvGrpSpPr>
      <p:grpSpPr>
        <a:xfrm>
          <a:off x="0" y="0"/>
          <a:ext cx="0" cy="0"/>
          <a:chOff x="0" y="0"/>
          <a:chExt cx="0" cy="0"/>
        </a:xfrm>
      </p:grpSpPr>
      <p:sp>
        <p:nvSpPr>
          <p:cNvPr id="64" name="Shape 64" title="Background Shape"/>
          <p:cNvSpPr/>
          <p:nvPr/>
        </p:nvSpPr>
        <p:spPr>
          <a:xfrm>
            <a:off x="0" y="376"/>
            <a:ext cx="5303520" cy="6857624"/>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65" name="Shape 65"/>
          <p:cNvSpPr txBox="1">
            <a:spLocks noGrp="1"/>
          </p:cNvSpPr>
          <p:nvPr>
            <p:ph type="title"/>
          </p:nvPr>
        </p:nvSpPr>
        <p:spPr>
          <a:xfrm>
            <a:off x="723900" y="685800"/>
            <a:ext cx="3855720" cy="2157884"/>
          </a:xfrm>
          <a:prstGeom prst="rect">
            <a:avLst/>
          </a:prstGeom>
          <a:noFill/>
          <a:ln>
            <a:noFill/>
          </a:ln>
        </p:spPr>
        <p:txBody>
          <a:bodyPr wrap="square" lIns="91425" tIns="91425" rIns="91425" bIns="91425" anchor="t" anchorCtr="0"/>
          <a:lstStyle>
            <a:lvl1pPr marL="0" marR="0" lvl="0" indent="0" algn="l" rtl="0">
              <a:lnSpc>
                <a:spcPct val="84000"/>
              </a:lnSpc>
              <a:spcBef>
                <a:spcPts val="0"/>
              </a:spcBef>
              <a:buClr>
                <a:schemeClr val="dk2"/>
              </a:buClr>
              <a:buSzPts val="4800"/>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6" name="Shape 66"/>
          <p:cNvSpPr txBox="1">
            <a:spLocks noGrp="1"/>
          </p:cNvSpPr>
          <p:nvPr>
            <p:ph type="body" idx="1"/>
          </p:nvPr>
        </p:nvSpPr>
        <p:spPr>
          <a:xfrm>
            <a:off x="6256020" y="685801"/>
            <a:ext cx="5212080" cy="517525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57048" algn="l" rtl="0">
              <a:lnSpc>
                <a:spcPct val="94000"/>
              </a:lnSpc>
              <a:spcBef>
                <a:spcPts val="500"/>
              </a:spcBef>
              <a:spcAft>
                <a:spcPts val="20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69747" algn="l" rtl="0">
              <a:lnSpc>
                <a:spcPct val="94000"/>
              </a:lnSpc>
              <a:spcBef>
                <a:spcPts val="500"/>
              </a:spcBef>
              <a:spcAft>
                <a:spcPts val="20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69747" algn="l" rtl="0">
              <a:lnSpc>
                <a:spcPct val="94000"/>
              </a:lnSpc>
              <a:spcBef>
                <a:spcPts val="500"/>
              </a:spcBef>
              <a:spcAft>
                <a:spcPts val="20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82448"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282447"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8pPr>
            <a:lvl9pPr marL="4114800" marR="0" lvl="8" indent="-282447"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67" name="Shape 67"/>
          <p:cNvSpPr txBox="1">
            <a:spLocks noGrp="1"/>
          </p:cNvSpPr>
          <p:nvPr>
            <p:ph type="body" idx="2"/>
          </p:nvPr>
        </p:nvSpPr>
        <p:spPr>
          <a:xfrm>
            <a:off x="723900" y="2856344"/>
            <a:ext cx="3855720" cy="3011056"/>
          </a:xfrm>
          <a:prstGeom prst="rect">
            <a:avLst/>
          </a:prstGeom>
          <a:noFill/>
          <a:ln>
            <a:noFill/>
          </a:ln>
        </p:spPr>
        <p:txBody>
          <a:bodyPr wrap="square" lIns="91425" tIns="91425" rIns="91425" bIns="91425" anchor="t" anchorCtr="0"/>
          <a:lstStyle>
            <a:lvl1pPr marL="0" marR="0" lvl="0" indent="0" algn="l" rtl="0">
              <a:lnSpc>
                <a:spcPct val="113000"/>
              </a:lnSpc>
              <a:spcBef>
                <a:spcPts val="0"/>
              </a:spcBef>
              <a:spcAft>
                <a:spcPts val="150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SzPts val="1400"/>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68" name="Shape 68"/>
          <p:cNvSpPr txBox="1">
            <a:spLocks noGrp="1"/>
          </p:cNvSpPr>
          <p:nvPr>
            <p:ph type="dt" idx="10"/>
          </p:nvPr>
        </p:nvSpPr>
        <p:spPr>
          <a:xfrm>
            <a:off x="72390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9" name="Shape 69"/>
          <p:cNvSpPr txBox="1">
            <a:spLocks noGrp="1"/>
          </p:cNvSpPr>
          <p:nvPr>
            <p:ph type="ftr" idx="11"/>
          </p:nvPr>
        </p:nvSpPr>
        <p:spPr>
          <a:xfrm>
            <a:off x="2205945" y="6453386"/>
            <a:ext cx="2373675"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0" name="Shape 70"/>
          <p:cNvSpPr txBox="1">
            <a:spLocks noGrp="1"/>
          </p:cNvSpPr>
          <p:nvPr>
            <p:ph type="sldNum" idx="12"/>
          </p:nvPr>
        </p:nvSpPr>
        <p:spPr>
          <a:xfrm>
            <a:off x="9883140"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
        <p:nvSpPr>
          <p:cNvPr id="71" name="Shape 71" title="Divider Bar"/>
          <p:cNvSpPr/>
          <p:nvPr/>
        </p:nvSpPr>
        <p:spPr>
          <a:xfrm>
            <a:off x="5303520" y="376"/>
            <a:ext cx="228600" cy="6858000"/>
          </a:xfrm>
          <a:prstGeom prst="rect">
            <a:avLst/>
          </a:pr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72"/>
        <p:cNvGrpSpPr/>
        <p:nvPr/>
      </p:nvGrpSpPr>
      <p:grpSpPr>
        <a:xfrm>
          <a:off x="0" y="0"/>
          <a:ext cx="0" cy="0"/>
          <a:chOff x="0" y="0"/>
          <a:chExt cx="0" cy="0"/>
        </a:xfrm>
      </p:grpSpPr>
      <p:sp>
        <p:nvSpPr>
          <p:cNvPr id="73" name="Shape 73" title="Background Shape"/>
          <p:cNvSpPr/>
          <p:nvPr/>
        </p:nvSpPr>
        <p:spPr>
          <a:xfrm>
            <a:off x="0" y="376"/>
            <a:ext cx="5303520" cy="6857624"/>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txBox="1">
            <a:spLocks noGrp="1"/>
          </p:cNvSpPr>
          <p:nvPr>
            <p:ph type="title"/>
          </p:nvPr>
        </p:nvSpPr>
        <p:spPr>
          <a:xfrm>
            <a:off x="723900" y="685800"/>
            <a:ext cx="3855720" cy="2157884"/>
          </a:xfrm>
          <a:prstGeom prst="rect">
            <a:avLst/>
          </a:prstGeom>
          <a:noFill/>
          <a:ln>
            <a:noFill/>
          </a:ln>
        </p:spPr>
        <p:txBody>
          <a:bodyPr wrap="square" lIns="91425" tIns="91425" rIns="91425" bIns="91425" anchor="t" anchorCtr="0"/>
          <a:lstStyle>
            <a:lvl1pPr marL="0" marR="0" lvl="0" indent="0" algn="l" rtl="0">
              <a:lnSpc>
                <a:spcPct val="84000"/>
              </a:lnSpc>
              <a:spcBef>
                <a:spcPts val="0"/>
              </a:spcBef>
              <a:buClr>
                <a:schemeClr val="dk2"/>
              </a:buClr>
              <a:buSzPts val="4800"/>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5" name="Shape 75"/>
          <p:cNvSpPr>
            <a:spLocks noGrp="1"/>
          </p:cNvSpPr>
          <p:nvPr>
            <p:ph type="pic" idx="2"/>
          </p:nvPr>
        </p:nvSpPr>
        <p:spPr>
          <a:xfrm>
            <a:off x="5532120" y="0"/>
            <a:ext cx="6659880" cy="6857999"/>
          </a:xfrm>
          <a:prstGeom prst="rect">
            <a:avLst/>
          </a:prstGeom>
          <a:noFill/>
          <a:ln>
            <a:noFill/>
          </a:ln>
        </p:spPr>
        <p:txBody>
          <a:bodyPr wrap="square" lIns="91425" tIns="91425" rIns="91425" bIns="91425" anchor="t" anchorCtr="0"/>
          <a:lstStyle>
            <a:lvl1pPr marL="0" marR="0" lvl="0" indent="0" algn="l" rtl="0">
              <a:lnSpc>
                <a:spcPct val="94000"/>
              </a:lnSpc>
              <a:spcBef>
                <a:spcPts val="1000"/>
              </a:spcBef>
              <a:spcAft>
                <a:spcPts val="20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9pPr>
          </a:lstStyle>
          <a:p>
            <a:endParaRPr/>
          </a:p>
        </p:txBody>
      </p:sp>
      <p:sp>
        <p:nvSpPr>
          <p:cNvPr id="76" name="Shape 76"/>
          <p:cNvSpPr txBox="1">
            <a:spLocks noGrp="1"/>
          </p:cNvSpPr>
          <p:nvPr>
            <p:ph type="body" idx="1"/>
          </p:nvPr>
        </p:nvSpPr>
        <p:spPr>
          <a:xfrm>
            <a:off x="723900" y="2855968"/>
            <a:ext cx="3855720" cy="3011432"/>
          </a:xfrm>
          <a:prstGeom prst="rect">
            <a:avLst/>
          </a:prstGeom>
          <a:noFill/>
          <a:ln>
            <a:noFill/>
          </a:ln>
        </p:spPr>
        <p:txBody>
          <a:bodyPr wrap="square" lIns="91425" tIns="91425" rIns="91425" bIns="91425" anchor="t" anchorCtr="0"/>
          <a:lstStyle>
            <a:lvl1pPr marL="0" marR="0" lvl="0" indent="0" algn="l" rtl="0">
              <a:lnSpc>
                <a:spcPct val="113000"/>
              </a:lnSpc>
              <a:spcBef>
                <a:spcPts val="0"/>
              </a:spcBef>
              <a:spcAft>
                <a:spcPts val="150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SzPts val="1400"/>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77" name="Shape 77"/>
          <p:cNvSpPr txBox="1">
            <a:spLocks noGrp="1"/>
          </p:cNvSpPr>
          <p:nvPr>
            <p:ph type="dt" idx="10"/>
          </p:nvPr>
        </p:nvSpPr>
        <p:spPr>
          <a:xfrm>
            <a:off x="72390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8" name="Shape 78"/>
          <p:cNvSpPr txBox="1">
            <a:spLocks noGrp="1"/>
          </p:cNvSpPr>
          <p:nvPr>
            <p:ph type="ftr" idx="11"/>
          </p:nvPr>
        </p:nvSpPr>
        <p:spPr>
          <a:xfrm>
            <a:off x="2205945" y="6453386"/>
            <a:ext cx="2373675"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9" name="Shape 79"/>
          <p:cNvSpPr txBox="1">
            <a:spLocks noGrp="1"/>
          </p:cNvSpPr>
          <p:nvPr>
            <p:ph type="sldNum" idx="12"/>
          </p:nvPr>
        </p:nvSpPr>
        <p:spPr>
          <a:xfrm>
            <a:off x="9883140"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
        <p:nvSpPr>
          <p:cNvPr id="80" name="Shape 80" title="Divider Bar"/>
          <p:cNvSpPr/>
          <p:nvPr/>
        </p:nvSpPr>
        <p:spPr>
          <a:xfrm>
            <a:off x="5303520" y="376"/>
            <a:ext cx="228600" cy="6858000"/>
          </a:xfrm>
          <a:prstGeom prst="rect">
            <a:avLst/>
          </a:pr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1371600" y="2286000"/>
            <a:ext cx="9601200"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57048" algn="l" rtl="0">
              <a:lnSpc>
                <a:spcPct val="94000"/>
              </a:lnSpc>
              <a:spcBef>
                <a:spcPts val="500"/>
              </a:spcBef>
              <a:spcAft>
                <a:spcPts val="20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69747" algn="l" rtl="0">
              <a:lnSpc>
                <a:spcPct val="94000"/>
              </a:lnSpc>
              <a:spcBef>
                <a:spcPts val="500"/>
              </a:spcBef>
              <a:spcAft>
                <a:spcPts val="20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69747" algn="l" rtl="0">
              <a:lnSpc>
                <a:spcPct val="94000"/>
              </a:lnSpc>
              <a:spcBef>
                <a:spcPts val="500"/>
              </a:spcBef>
              <a:spcAft>
                <a:spcPts val="20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82448"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82448" algn="l" rtl="0">
              <a:lnSpc>
                <a:spcPct val="94000"/>
              </a:lnSpc>
              <a:spcBef>
                <a:spcPts val="500"/>
              </a:spcBef>
              <a:spcAft>
                <a:spcPts val="20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5148"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95147" algn="l" rtl="0">
              <a:lnSpc>
                <a:spcPct val="94000"/>
              </a:lnSpc>
              <a:spcBef>
                <a:spcPts val="500"/>
              </a:spcBef>
              <a:spcAft>
                <a:spcPts val="20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95147"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2" name="Shape 12"/>
          <p:cNvSpPr txBox="1">
            <a:spLocks noGrp="1"/>
          </p:cNvSpPr>
          <p:nvPr>
            <p:ph type="dt" idx="10"/>
          </p:nvPr>
        </p:nvSpPr>
        <p:spPr>
          <a:xfrm>
            <a:off x="1390650" y="6453386"/>
            <a:ext cx="1204572"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 name="Shape 13"/>
          <p:cNvSpPr txBox="1">
            <a:spLocks noGrp="1"/>
          </p:cNvSpPr>
          <p:nvPr>
            <p:ph type="ftr" idx="11"/>
          </p:nvPr>
        </p:nvSpPr>
        <p:spPr>
          <a:xfrm>
            <a:off x="2893564" y="6453386"/>
            <a:ext cx="6280830" cy="40461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4" name="Shape 14"/>
          <p:cNvSpPr txBox="1">
            <a:spLocks noGrp="1"/>
          </p:cNvSpPr>
          <p:nvPr>
            <p:ph type="sldNum" idx="12"/>
          </p:nvPr>
        </p:nvSpPr>
        <p:spPr>
          <a:xfrm>
            <a:off x="9472736" y="6453386"/>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15" name="Shape 15" title="Side bar"/>
          <p:cNvSpPr/>
          <p:nvPr/>
        </p:nvSpPr>
        <p:spPr>
          <a:xfrm>
            <a:off x="478095" y="376"/>
            <a:ext cx="228600" cy="6858000"/>
          </a:xfrm>
          <a:prstGeom prst="rect">
            <a:avLst/>
          </a:pr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1169670" y="1569379"/>
            <a:ext cx="9712960" cy="2098226"/>
          </a:xfrm>
          <a:prstGeom prst="rect">
            <a:avLst/>
          </a:prstGeom>
          <a:noFill/>
          <a:ln>
            <a:noFill/>
          </a:ln>
        </p:spPr>
        <p:txBody>
          <a:bodyPr wrap="square" lIns="91425" tIns="45700" rIns="91425" bIns="45700" anchor="b" anchorCtr="0">
            <a:noAutofit/>
          </a:bodyPr>
          <a:lstStyle/>
          <a:p>
            <a:pPr marL="0" marR="0" lvl="0" indent="-349250" algn="ctr" rtl="0">
              <a:lnSpc>
                <a:spcPct val="89000"/>
              </a:lnSpc>
              <a:spcBef>
                <a:spcPts val="0"/>
              </a:spcBef>
              <a:buClr>
                <a:srgbClr val="3C1106"/>
              </a:buClr>
              <a:buSzPts val="5500"/>
              <a:buFont typeface="Nunito"/>
              <a:buNone/>
            </a:pPr>
            <a:r>
              <a:rPr lang="en-US" sz="5500" b="1" i="0" u="none" strike="noStrike" cap="none">
                <a:solidFill>
                  <a:srgbClr val="3C1106"/>
                </a:solidFill>
                <a:latin typeface="Nunito"/>
                <a:ea typeface="Nunito"/>
                <a:cs typeface="Nunito"/>
                <a:sym typeface="Nunito"/>
              </a:rPr>
              <a:t>OPINION PHRASE MINING OF RESTAURANT REVIEWS</a:t>
            </a:r>
          </a:p>
        </p:txBody>
      </p:sp>
      <p:sp>
        <p:nvSpPr>
          <p:cNvPr id="98" name="Shape 98"/>
          <p:cNvSpPr txBox="1">
            <a:spLocks noGrp="1"/>
          </p:cNvSpPr>
          <p:nvPr>
            <p:ph type="subTitle" idx="1"/>
          </p:nvPr>
        </p:nvSpPr>
        <p:spPr>
          <a:xfrm>
            <a:off x="2679906" y="3956279"/>
            <a:ext cx="6831673" cy="1086237"/>
          </a:xfrm>
          <a:prstGeom prst="rect">
            <a:avLst/>
          </a:prstGeom>
          <a:noFill/>
          <a:ln>
            <a:noFill/>
          </a:ln>
        </p:spPr>
        <p:txBody>
          <a:bodyPr wrap="square" lIns="91425" tIns="45700" rIns="91425" bIns="45700" anchor="t" anchorCtr="0">
            <a:noAutofit/>
          </a:bodyPr>
          <a:lstStyle/>
          <a:p>
            <a:pPr marL="0" marR="0" lvl="0" indent="-133350" algn="ctr" rtl="0">
              <a:lnSpc>
                <a:spcPct val="112000"/>
              </a:lnSpc>
              <a:spcBef>
                <a:spcPts val="0"/>
              </a:spcBef>
              <a:spcAft>
                <a:spcPts val="0"/>
              </a:spcAft>
              <a:buClr>
                <a:schemeClr val="dk2"/>
              </a:buClr>
              <a:buSzPts val="2100"/>
              <a:buFont typeface="Source Sans Pro"/>
              <a:buNone/>
            </a:pPr>
            <a:r>
              <a:rPr lang="en-US" sz="2100" b="1" i="0" u="none" strike="noStrike" cap="none">
                <a:solidFill>
                  <a:schemeClr val="dk2"/>
                </a:solidFill>
                <a:latin typeface="Calibri"/>
                <a:ea typeface="Calibri"/>
                <a:cs typeface="Calibri"/>
                <a:sym typeface="Calibri"/>
              </a:rPr>
              <a:t>Done By: Gazi Naven &amp; Azmayeen Fayeque Rhythm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1331844" y="434010"/>
            <a:ext cx="9601200" cy="705678"/>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Parts of Speech Tagging </a:t>
            </a:r>
          </a:p>
        </p:txBody>
      </p:sp>
      <p:pic>
        <p:nvPicPr>
          <p:cNvPr id="225" name="Shape 225"/>
          <p:cNvPicPr preferRelativeResize="0"/>
          <p:nvPr/>
        </p:nvPicPr>
        <p:blipFill rotWithShape="1">
          <a:blip r:embed="rId3">
            <a:alphaModFix/>
          </a:blip>
          <a:srcRect/>
          <a:stretch/>
        </p:blipFill>
        <p:spPr>
          <a:xfrm>
            <a:off x="1331844" y="2864566"/>
            <a:ext cx="8034810" cy="2293050"/>
          </a:xfrm>
          <a:prstGeom prst="rect">
            <a:avLst/>
          </a:prstGeom>
          <a:noFill/>
          <a:ln>
            <a:noFill/>
          </a:ln>
        </p:spPr>
      </p:pic>
      <p:pic>
        <p:nvPicPr>
          <p:cNvPr id="226" name="Shape 226"/>
          <p:cNvPicPr preferRelativeResize="0"/>
          <p:nvPr/>
        </p:nvPicPr>
        <p:blipFill rotWithShape="1">
          <a:blip r:embed="rId4">
            <a:alphaModFix/>
          </a:blip>
          <a:srcRect/>
          <a:stretch/>
        </p:blipFill>
        <p:spPr>
          <a:xfrm>
            <a:off x="9670784" y="1512016"/>
            <a:ext cx="2130691" cy="4145834"/>
          </a:xfrm>
          <a:prstGeom prst="rect">
            <a:avLst/>
          </a:prstGeom>
          <a:noFill/>
          <a:ln>
            <a:noFill/>
          </a:ln>
        </p:spPr>
      </p:pic>
      <p:sp>
        <p:nvSpPr>
          <p:cNvPr id="227" name="Shape 227"/>
          <p:cNvSpPr/>
          <p:nvPr/>
        </p:nvSpPr>
        <p:spPr>
          <a:xfrm>
            <a:off x="1331844" y="1649288"/>
            <a:ext cx="1611381" cy="634256"/>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14300" algn="l" rtl="0">
              <a:spcBef>
                <a:spcPts val="0"/>
              </a:spcBef>
              <a:buClr>
                <a:schemeClr val="lt1"/>
              </a:buClr>
              <a:buSzPts val="1800"/>
              <a:buFont typeface="Source Sans Pro"/>
              <a:buNone/>
            </a:pPr>
            <a:r>
              <a:rPr lang="en-US" sz="1800">
                <a:solidFill>
                  <a:schemeClr val="lt1"/>
                </a:solidFill>
                <a:latin typeface="Source Sans Pro"/>
                <a:ea typeface="Source Sans Pro"/>
                <a:cs typeface="Source Sans Pro"/>
                <a:sym typeface="Source Sans Pro"/>
              </a:rPr>
              <a:t>Library Used: Stanford NLP</a:t>
            </a:r>
          </a:p>
        </p:txBody>
      </p:sp>
      <p:pic>
        <p:nvPicPr>
          <p:cNvPr id="228" name="Shape 228"/>
          <p:cNvPicPr preferRelativeResize="0"/>
          <p:nvPr/>
        </p:nvPicPr>
        <p:blipFill rotWithShape="1">
          <a:blip r:embed="rId5">
            <a:alphaModFix/>
          </a:blip>
          <a:srcRect/>
          <a:stretch/>
        </p:blipFill>
        <p:spPr>
          <a:xfrm>
            <a:off x="2943225" y="1649288"/>
            <a:ext cx="704850" cy="7056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371600" y="685800"/>
            <a:ext cx="9601200" cy="657225"/>
          </a:xfrm>
          <a:prstGeom prst="rect">
            <a:avLst/>
          </a:prstGeom>
          <a:noFill/>
          <a:ln>
            <a:noFill/>
          </a:ln>
        </p:spPr>
        <p:txBody>
          <a:bodyPr wrap="square" lIns="91425" tIns="45700" rIns="91425" bIns="45700" anchor="t" anchorCtr="0">
            <a:noAutofit/>
          </a:bodyPr>
          <a:lstStyle/>
          <a:p>
            <a:pPr marL="0" marR="0" lvl="0" indent="-251396" algn="l" rtl="0">
              <a:lnSpc>
                <a:spcPct val="89000"/>
              </a:lnSpc>
              <a:spcBef>
                <a:spcPts val="0"/>
              </a:spcBef>
              <a:buClr>
                <a:schemeClr val="dk2"/>
              </a:buClr>
              <a:buSzPts val="3959"/>
              <a:buFont typeface="Nunito"/>
              <a:buNone/>
            </a:pPr>
            <a:r>
              <a:rPr lang="en-US" sz="4400" b="1" i="0" u="none" strike="noStrike" cap="none">
                <a:solidFill>
                  <a:schemeClr val="dk2"/>
                </a:solidFill>
                <a:latin typeface="Nunito"/>
                <a:ea typeface="Nunito"/>
                <a:cs typeface="Nunito"/>
                <a:sym typeface="Nunito"/>
              </a:rPr>
              <a:t>Extracting Basic Patterns </a:t>
            </a:r>
            <a:br>
              <a:rPr lang="en-US" sz="4400" b="1" i="0" u="none" strike="noStrike" cap="none">
                <a:solidFill>
                  <a:schemeClr val="dk2"/>
                </a:solidFill>
                <a:latin typeface="Nunito"/>
                <a:ea typeface="Nunito"/>
                <a:cs typeface="Nunito"/>
                <a:sym typeface="Nunito"/>
              </a:rPr>
            </a:br>
            <a:br>
              <a:rPr lang="en-US" sz="4400" b="1" i="0" u="none" strike="noStrike" cap="none">
                <a:solidFill>
                  <a:schemeClr val="dk2"/>
                </a:solidFill>
                <a:latin typeface="Nunito"/>
                <a:ea typeface="Nunito"/>
                <a:cs typeface="Nunito"/>
                <a:sym typeface="Nunito"/>
              </a:rPr>
            </a:br>
            <a:br>
              <a:rPr lang="en-US" sz="4400" b="1" i="0" u="none" strike="noStrike" cap="none">
                <a:solidFill>
                  <a:schemeClr val="dk2"/>
                </a:solidFill>
                <a:latin typeface="Nunito"/>
                <a:ea typeface="Nunito"/>
                <a:cs typeface="Nunito"/>
                <a:sym typeface="Nunito"/>
              </a:rPr>
            </a:br>
            <a:br>
              <a:rPr lang="en-US" sz="4400" b="1" i="0" u="none" strike="noStrike" cap="none">
                <a:solidFill>
                  <a:schemeClr val="dk2"/>
                </a:solidFill>
                <a:latin typeface="Nunito"/>
                <a:ea typeface="Nunito"/>
                <a:cs typeface="Nunito"/>
                <a:sym typeface="Nunito"/>
              </a:rPr>
            </a:br>
            <a:endParaRPr lang="en-US" sz="4400" b="1" i="0" u="none" strike="noStrike" cap="none">
              <a:solidFill>
                <a:schemeClr val="dk2"/>
              </a:solidFill>
              <a:latin typeface="Nunito"/>
              <a:ea typeface="Nunito"/>
              <a:cs typeface="Nunito"/>
              <a:sym typeface="Nunito"/>
            </a:endParaRPr>
          </a:p>
        </p:txBody>
      </p:sp>
      <p:sp>
        <p:nvSpPr>
          <p:cNvPr id="234" name="Shape 234"/>
          <p:cNvSpPr/>
          <p:nvPr/>
        </p:nvSpPr>
        <p:spPr>
          <a:xfrm>
            <a:off x="1304925" y="2040835"/>
            <a:ext cx="10224466" cy="649356"/>
          </a:xfrm>
          <a:prstGeom prst="rect">
            <a:avLst/>
          </a:prstGeom>
          <a:solidFill>
            <a:schemeClr val="accent1"/>
          </a:solidFill>
          <a:ln w="34925" cap="flat" cmpd="sng">
            <a:solidFill>
              <a:srgbClr val="5A1A09"/>
            </a:solidFill>
            <a:prstDash val="solid"/>
            <a:round/>
            <a:headEnd type="none" w="med" len="med"/>
            <a:tailEnd type="none" w="med" len="med"/>
          </a:ln>
        </p:spPr>
        <p:txBody>
          <a:bodyPr wrap="square" lIns="91425" tIns="45700" rIns="91425" bIns="45700" anchor="ctr" anchorCtr="0">
            <a:noAutofit/>
          </a:bodyPr>
          <a:lstStyle/>
          <a:p>
            <a:pPr marL="0" marR="0" lvl="0" indent="-127000" algn="ctr" rtl="0">
              <a:spcBef>
                <a:spcPts val="0"/>
              </a:spcBef>
              <a:buClr>
                <a:schemeClr val="lt1"/>
              </a:buClr>
              <a:buSzPts val="2000"/>
              <a:buFont typeface="Calibri"/>
              <a:buNone/>
            </a:pPr>
            <a:r>
              <a:rPr lang="en-US" sz="2000">
                <a:solidFill>
                  <a:schemeClr val="lt1"/>
                </a:solidFill>
                <a:latin typeface="Calibri"/>
                <a:ea typeface="Calibri"/>
                <a:cs typeface="Calibri"/>
                <a:sym typeface="Calibri"/>
              </a:rPr>
              <a:t>Noun Compound Modifier (nn): Excellent food, large portions * </a:t>
            </a:r>
            <a:r>
              <a:rPr lang="en-US" sz="2000" b="1">
                <a:solidFill>
                  <a:schemeClr val="dk1"/>
                </a:solidFill>
                <a:latin typeface="Calibri"/>
                <a:ea typeface="Calibri"/>
                <a:cs typeface="Calibri"/>
                <a:sym typeface="Calibri"/>
              </a:rPr>
              <a:t>parsed to nn </a:t>
            </a:r>
            <a:r>
              <a:rPr lang="en-US" sz="2000">
                <a:solidFill>
                  <a:schemeClr val="lt1"/>
                </a:solidFill>
                <a:latin typeface="Calibri"/>
                <a:ea typeface="Calibri"/>
                <a:cs typeface="Calibri"/>
                <a:sym typeface="Calibri"/>
              </a:rPr>
              <a:t>* (food, portions) </a:t>
            </a:r>
          </a:p>
        </p:txBody>
      </p:sp>
      <p:sp>
        <p:nvSpPr>
          <p:cNvPr id="235" name="Shape 235"/>
          <p:cNvSpPr/>
          <p:nvPr/>
        </p:nvSpPr>
        <p:spPr>
          <a:xfrm>
            <a:off x="1304926" y="2968487"/>
            <a:ext cx="10224466" cy="636104"/>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27000" algn="ctr" rtl="0">
              <a:spcBef>
                <a:spcPts val="0"/>
              </a:spcBef>
              <a:buClr>
                <a:schemeClr val="lt1"/>
              </a:buClr>
              <a:buSzPts val="2000"/>
              <a:buFont typeface="Calibri"/>
              <a:buNone/>
            </a:pPr>
            <a:r>
              <a:rPr lang="en-US" sz="2000">
                <a:solidFill>
                  <a:schemeClr val="lt1"/>
                </a:solidFill>
                <a:latin typeface="Calibri"/>
                <a:ea typeface="Calibri"/>
                <a:cs typeface="Calibri"/>
                <a:sym typeface="Calibri"/>
              </a:rPr>
              <a:t>Adjective complement (acomp): The food is just as heavenly * </a:t>
            </a:r>
            <a:r>
              <a:rPr lang="en-US" sz="2000">
                <a:solidFill>
                  <a:schemeClr val="dk1"/>
                </a:solidFill>
                <a:latin typeface="Calibri"/>
                <a:ea typeface="Calibri"/>
                <a:cs typeface="Calibri"/>
                <a:sym typeface="Calibri"/>
              </a:rPr>
              <a:t>parsed to acomp </a:t>
            </a:r>
            <a:r>
              <a:rPr lang="en-US" sz="2000">
                <a:solidFill>
                  <a:schemeClr val="lt1"/>
                </a:solidFill>
                <a:latin typeface="Calibri"/>
                <a:ea typeface="Calibri"/>
                <a:cs typeface="Calibri"/>
                <a:sym typeface="Calibri"/>
              </a:rPr>
              <a:t>* (just, heavenly)</a:t>
            </a:r>
          </a:p>
        </p:txBody>
      </p:sp>
      <p:sp>
        <p:nvSpPr>
          <p:cNvPr id="236" name="Shape 236"/>
          <p:cNvSpPr/>
          <p:nvPr/>
        </p:nvSpPr>
        <p:spPr>
          <a:xfrm>
            <a:off x="1304926" y="3935896"/>
            <a:ext cx="10224465" cy="649356"/>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20650" algn="ctr" rtl="0">
              <a:spcBef>
                <a:spcPts val="0"/>
              </a:spcBef>
              <a:buClr>
                <a:schemeClr val="lt1"/>
              </a:buClr>
              <a:buSzPts val="1900"/>
              <a:buFont typeface="Calibri"/>
              <a:buNone/>
            </a:pPr>
            <a:r>
              <a:rPr lang="en-US" sz="1900">
                <a:solidFill>
                  <a:schemeClr val="lt1"/>
                </a:solidFill>
                <a:latin typeface="Calibri"/>
                <a:ea typeface="Calibri"/>
                <a:cs typeface="Calibri"/>
                <a:sym typeface="Calibri"/>
              </a:rPr>
              <a:t>Adjectival modifier(amod): You will find food is just as heavenly*</a:t>
            </a:r>
            <a:r>
              <a:rPr lang="en-US" sz="1900">
                <a:solidFill>
                  <a:schemeClr val="dk1"/>
                </a:solidFill>
                <a:latin typeface="Calibri"/>
                <a:ea typeface="Calibri"/>
                <a:cs typeface="Calibri"/>
                <a:sym typeface="Calibri"/>
              </a:rPr>
              <a:t>parsed to amod</a:t>
            </a:r>
            <a:r>
              <a:rPr lang="en-US" sz="1900">
                <a:solidFill>
                  <a:schemeClr val="lt1"/>
                </a:solidFill>
                <a:latin typeface="Calibri"/>
                <a:ea typeface="Calibri"/>
                <a:cs typeface="Calibri"/>
                <a:sym typeface="Calibri"/>
              </a:rPr>
              <a:t>*(food, heavenly)</a:t>
            </a:r>
          </a:p>
        </p:txBody>
      </p:sp>
      <p:sp>
        <p:nvSpPr>
          <p:cNvPr id="237" name="Shape 237"/>
          <p:cNvSpPr/>
          <p:nvPr/>
        </p:nvSpPr>
        <p:spPr>
          <a:xfrm>
            <a:off x="1304926" y="4943060"/>
            <a:ext cx="10224466" cy="1229139"/>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52400" algn="ctr" rtl="0">
              <a:spcBef>
                <a:spcPts val="0"/>
              </a:spcBef>
              <a:buClr>
                <a:schemeClr val="lt1"/>
              </a:buClr>
              <a:buSzPts val="2400"/>
              <a:buFont typeface="Calibri"/>
              <a:buNone/>
            </a:pPr>
            <a:r>
              <a:rPr lang="en-US" sz="2400" b="1">
                <a:solidFill>
                  <a:schemeClr val="lt1"/>
                </a:solidFill>
                <a:latin typeface="Calibri"/>
                <a:ea typeface="Calibri"/>
                <a:cs typeface="Calibri"/>
                <a:sym typeface="Calibri"/>
              </a:rPr>
              <a:t>amod(N,A) → &lt;N,A&gt; “Ahhh.. BBQ. Such a satisfying treat. → (treat, satisfying)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371600" y="685800"/>
            <a:ext cx="9601200" cy="732183"/>
          </a:xfrm>
          <a:prstGeom prst="rect">
            <a:avLst/>
          </a:prstGeom>
          <a:noFill/>
          <a:ln>
            <a:noFill/>
          </a:ln>
        </p:spPr>
        <p:txBody>
          <a:bodyPr wrap="square" lIns="91425" tIns="45700" rIns="91425" bIns="45700" anchor="t" anchorCtr="0">
            <a:noAutofit/>
          </a:bodyPr>
          <a:lstStyle/>
          <a:p>
            <a:pPr marL="0" marR="0" lvl="0" indent="-251396" algn="l" rtl="0">
              <a:lnSpc>
                <a:spcPct val="89000"/>
              </a:lnSpc>
              <a:spcBef>
                <a:spcPts val="0"/>
              </a:spcBef>
              <a:buClr>
                <a:schemeClr val="dk2"/>
              </a:buClr>
              <a:buSzPts val="3959"/>
              <a:buFont typeface="Nunito"/>
              <a:buNone/>
            </a:pPr>
            <a:r>
              <a:rPr lang="en-US" sz="3959" b="1" i="0" u="none" strike="noStrike" cap="none">
                <a:solidFill>
                  <a:schemeClr val="dk2"/>
                </a:solidFill>
                <a:latin typeface="Nunito"/>
                <a:ea typeface="Nunito"/>
                <a:cs typeface="Nunito"/>
                <a:sym typeface="Nunito"/>
              </a:rPr>
              <a:t>Pruning Patterns : StopWords</a:t>
            </a:r>
            <a:br>
              <a:rPr lang="en-US" sz="3959" b="1" i="0" u="none" strike="noStrike" cap="none">
                <a:solidFill>
                  <a:schemeClr val="dk2"/>
                </a:solidFill>
                <a:latin typeface="Nunito"/>
                <a:ea typeface="Nunito"/>
                <a:cs typeface="Nunito"/>
                <a:sym typeface="Nunito"/>
              </a:rPr>
            </a:br>
            <a:br>
              <a:rPr lang="en-US" sz="3959" b="1" i="0" u="none" strike="noStrike" cap="none">
                <a:solidFill>
                  <a:schemeClr val="dk2"/>
                </a:solidFill>
                <a:latin typeface="Nunito"/>
                <a:ea typeface="Nunito"/>
                <a:cs typeface="Nunito"/>
                <a:sym typeface="Nunito"/>
              </a:rPr>
            </a:br>
            <a:br>
              <a:rPr lang="en-US" sz="3959" b="1" i="0" u="none" strike="noStrike" cap="none">
                <a:solidFill>
                  <a:schemeClr val="dk2"/>
                </a:solidFill>
                <a:latin typeface="Nunito"/>
                <a:ea typeface="Nunito"/>
                <a:cs typeface="Nunito"/>
                <a:sym typeface="Nunito"/>
              </a:rPr>
            </a:br>
            <a:r>
              <a:rPr lang="en-US" sz="3959" b="1" i="0" u="none" strike="noStrike" cap="none">
                <a:solidFill>
                  <a:schemeClr val="dk2"/>
                </a:solidFill>
                <a:latin typeface="Nunito"/>
                <a:ea typeface="Nunito"/>
                <a:cs typeface="Nunito"/>
                <a:sym typeface="Nunito"/>
              </a:rPr>
              <a:t> </a:t>
            </a:r>
          </a:p>
        </p:txBody>
      </p:sp>
      <p:sp>
        <p:nvSpPr>
          <p:cNvPr id="243" name="Shape 243"/>
          <p:cNvSpPr/>
          <p:nvPr/>
        </p:nvSpPr>
        <p:spPr>
          <a:xfrm>
            <a:off x="1285875" y="1570382"/>
            <a:ext cx="10442299" cy="1139688"/>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71450" algn="ctr" rtl="0">
              <a:spcBef>
                <a:spcPts val="0"/>
              </a:spcBef>
              <a:buClr>
                <a:schemeClr val="lt1"/>
              </a:buClr>
              <a:buSzPts val="2700"/>
              <a:buFont typeface="Calibri"/>
              <a:buNone/>
            </a:pPr>
            <a:r>
              <a:rPr lang="en-US" sz="2700" b="1">
                <a:solidFill>
                  <a:schemeClr val="lt1"/>
                </a:solidFill>
                <a:latin typeface="Calibri"/>
                <a:ea typeface="Calibri"/>
                <a:cs typeface="Calibri"/>
                <a:sym typeface="Calibri"/>
              </a:rPr>
              <a:t>Eliminate patterns which contain any stopwords to keep only significant patterns</a:t>
            </a:r>
          </a:p>
        </p:txBody>
      </p:sp>
      <p:sp>
        <p:nvSpPr>
          <p:cNvPr id="244" name="Shape 244"/>
          <p:cNvSpPr/>
          <p:nvPr/>
        </p:nvSpPr>
        <p:spPr>
          <a:xfrm>
            <a:off x="1771649" y="4230756"/>
            <a:ext cx="3922643" cy="1828800"/>
          </a:xfrm>
          <a:prstGeom prst="rect">
            <a:avLst/>
          </a:prstGeom>
          <a:solidFill>
            <a:srgbClr val="F38F72"/>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203200" algn="ctr" rtl="0">
              <a:spcBef>
                <a:spcPts val="0"/>
              </a:spcBef>
              <a:spcAft>
                <a:spcPts val="0"/>
              </a:spcAft>
              <a:buClr>
                <a:schemeClr val="lt1"/>
              </a:buClr>
              <a:buSzPts val="3200"/>
              <a:buFont typeface="Source Sans Pro"/>
              <a:buNone/>
            </a:pPr>
            <a:r>
              <a:rPr lang="en-US" sz="3200" b="1">
                <a:solidFill>
                  <a:schemeClr val="lt1"/>
                </a:solidFill>
                <a:latin typeface="Source Sans Pro"/>
                <a:ea typeface="Source Sans Pro"/>
                <a:cs typeface="Source Sans Pro"/>
                <a:sym typeface="Source Sans Pro"/>
              </a:rPr>
              <a:t>(water begins)</a:t>
            </a:r>
          </a:p>
          <a:p>
            <a:pPr marL="0" marR="0" lvl="0" indent="-203200" algn="ctr" rtl="0">
              <a:spcBef>
                <a:spcPts val="0"/>
              </a:spcBef>
              <a:spcAft>
                <a:spcPts val="0"/>
              </a:spcAft>
              <a:buClr>
                <a:schemeClr val="lt1"/>
              </a:buClr>
              <a:buSzPts val="3200"/>
              <a:buFont typeface="Source Sans Pro"/>
              <a:buNone/>
            </a:pPr>
            <a:r>
              <a:rPr lang="en-US" sz="3200" b="1">
                <a:solidFill>
                  <a:schemeClr val="lt1"/>
                </a:solidFill>
                <a:latin typeface="Source Sans Pro"/>
                <a:ea typeface="Source Sans Pro"/>
                <a:cs typeface="Source Sans Pro"/>
                <a:sym typeface="Source Sans Pro"/>
              </a:rPr>
              <a:t>(smell smokers) </a:t>
            </a:r>
          </a:p>
          <a:p>
            <a:pPr marL="0" marR="0" lvl="0" indent="-203200" algn="ctr" rtl="0">
              <a:spcBef>
                <a:spcPts val="0"/>
              </a:spcBef>
              <a:buClr>
                <a:schemeClr val="lt1"/>
              </a:buClr>
              <a:buSzPts val="3200"/>
              <a:buFont typeface="Source Sans Pro"/>
              <a:buNone/>
            </a:pPr>
            <a:r>
              <a:rPr lang="en-US" sz="3200" b="1">
                <a:solidFill>
                  <a:schemeClr val="lt1"/>
                </a:solidFill>
                <a:latin typeface="Source Sans Pro"/>
                <a:ea typeface="Source Sans Pro"/>
                <a:cs typeface="Source Sans Pro"/>
                <a:sym typeface="Source Sans Pro"/>
              </a:rPr>
              <a:t>(just heavenly)</a:t>
            </a:r>
          </a:p>
        </p:txBody>
      </p:sp>
      <p:sp>
        <p:nvSpPr>
          <p:cNvPr id="245" name="Shape 245"/>
          <p:cNvSpPr/>
          <p:nvPr/>
        </p:nvSpPr>
        <p:spPr>
          <a:xfrm>
            <a:off x="7434056" y="4230756"/>
            <a:ext cx="3922643" cy="1828800"/>
          </a:xfrm>
          <a:prstGeom prst="rect">
            <a:avLst/>
          </a:prstGeom>
          <a:solidFill>
            <a:srgbClr val="F38F72"/>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203200" algn="ctr" rtl="0">
              <a:spcBef>
                <a:spcPts val="0"/>
              </a:spcBef>
              <a:spcAft>
                <a:spcPts val="0"/>
              </a:spcAft>
              <a:buClr>
                <a:schemeClr val="lt1"/>
              </a:buClr>
              <a:buSzPts val="3200"/>
              <a:buFont typeface="Source Sans Pro"/>
              <a:buNone/>
            </a:pPr>
            <a:r>
              <a:rPr lang="en-US" sz="3200" b="1">
                <a:solidFill>
                  <a:schemeClr val="lt1"/>
                </a:solidFill>
                <a:latin typeface="Source Sans Pro"/>
                <a:ea typeface="Source Sans Pro"/>
                <a:cs typeface="Source Sans Pro"/>
                <a:sym typeface="Source Sans Pro"/>
              </a:rPr>
              <a:t>(food Excellent)</a:t>
            </a:r>
          </a:p>
          <a:p>
            <a:pPr marL="0" marR="0" lvl="0" indent="-203200" algn="ctr" rtl="0">
              <a:spcBef>
                <a:spcPts val="0"/>
              </a:spcBef>
              <a:spcAft>
                <a:spcPts val="0"/>
              </a:spcAft>
              <a:buClr>
                <a:schemeClr val="lt1"/>
              </a:buClr>
              <a:buSzPts val="3200"/>
              <a:buFont typeface="Source Sans Pro"/>
              <a:buNone/>
            </a:pPr>
            <a:r>
              <a:rPr lang="en-US" sz="3200" b="1">
                <a:solidFill>
                  <a:schemeClr val="lt1"/>
                </a:solidFill>
                <a:latin typeface="Source Sans Pro"/>
                <a:ea typeface="Source Sans Pro"/>
                <a:cs typeface="Source Sans Pro"/>
                <a:sym typeface="Source Sans Pro"/>
              </a:rPr>
              <a:t>(smell heavenly) </a:t>
            </a:r>
          </a:p>
          <a:p>
            <a:pPr marL="0" marR="0" lvl="0" indent="-203200" algn="ctr" rtl="0">
              <a:spcBef>
                <a:spcPts val="0"/>
              </a:spcBef>
              <a:buClr>
                <a:schemeClr val="lt1"/>
              </a:buClr>
              <a:buSzPts val="3200"/>
              <a:buFont typeface="Source Sans Pro"/>
              <a:buNone/>
            </a:pPr>
            <a:r>
              <a:rPr lang="en-US" sz="3200" b="1">
                <a:solidFill>
                  <a:schemeClr val="lt1"/>
                </a:solidFill>
                <a:latin typeface="Source Sans Pro"/>
                <a:ea typeface="Source Sans Pro"/>
                <a:cs typeface="Source Sans Pro"/>
                <a:sym typeface="Source Sans Pro"/>
              </a:rPr>
              <a:t>(treat satisfying)</a:t>
            </a:r>
          </a:p>
        </p:txBody>
      </p:sp>
      <p:sp>
        <p:nvSpPr>
          <p:cNvPr id="246" name="Shape 246"/>
          <p:cNvSpPr/>
          <p:nvPr/>
        </p:nvSpPr>
        <p:spPr>
          <a:xfrm>
            <a:off x="1771650" y="3127513"/>
            <a:ext cx="3922643" cy="728870"/>
          </a:xfrm>
          <a:prstGeom prst="rect">
            <a:avLst/>
          </a:prstGeom>
          <a:solidFill>
            <a:schemeClr val="accent2"/>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203200" algn="ctr" rtl="0">
              <a:spcBef>
                <a:spcPts val="0"/>
              </a:spcBef>
              <a:buClr>
                <a:schemeClr val="lt1"/>
              </a:buClr>
              <a:buSzPts val="3200"/>
              <a:buFont typeface="Source Sans Pro"/>
              <a:buNone/>
            </a:pPr>
            <a:r>
              <a:rPr lang="en-US" sz="3200" b="1">
                <a:solidFill>
                  <a:schemeClr val="lt1"/>
                </a:solidFill>
                <a:latin typeface="Source Sans Pro"/>
                <a:ea typeface="Source Sans Pro"/>
                <a:cs typeface="Source Sans Pro"/>
                <a:sym typeface="Source Sans Pro"/>
              </a:rPr>
              <a:t>Pruned Patterns </a:t>
            </a:r>
          </a:p>
        </p:txBody>
      </p:sp>
      <p:sp>
        <p:nvSpPr>
          <p:cNvPr id="247" name="Shape 247"/>
          <p:cNvSpPr/>
          <p:nvPr/>
        </p:nvSpPr>
        <p:spPr>
          <a:xfrm>
            <a:off x="7434056" y="3130826"/>
            <a:ext cx="3922643" cy="742122"/>
          </a:xfrm>
          <a:prstGeom prst="rect">
            <a:avLst/>
          </a:prstGeom>
          <a:solidFill>
            <a:schemeClr val="accent2"/>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203200" algn="ctr" rtl="0">
              <a:spcBef>
                <a:spcPts val="0"/>
              </a:spcBef>
              <a:buClr>
                <a:schemeClr val="lt1"/>
              </a:buClr>
              <a:buSzPts val="3200"/>
              <a:buFont typeface="Calibri"/>
              <a:buNone/>
            </a:pPr>
            <a:r>
              <a:rPr lang="en-US" sz="3200" b="1">
                <a:solidFill>
                  <a:schemeClr val="lt1"/>
                </a:solidFill>
                <a:latin typeface="Calibri"/>
                <a:ea typeface="Calibri"/>
                <a:cs typeface="Calibri"/>
                <a:sym typeface="Calibri"/>
              </a:rPr>
              <a:t>Significant Patterns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1371600" y="685800"/>
            <a:ext cx="9601200" cy="864704"/>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Source Sans Pro"/>
              <a:buNone/>
            </a:pPr>
            <a:r>
              <a:rPr lang="en-US" sz="4400" b="1" i="0" u="none" strike="noStrike" cap="none">
                <a:solidFill>
                  <a:schemeClr val="dk2"/>
                </a:solidFill>
                <a:latin typeface="Nunito"/>
                <a:ea typeface="Nunito"/>
                <a:cs typeface="Nunito"/>
                <a:sym typeface="Nunito"/>
              </a:rPr>
              <a:t>Output : Opinion Phrases </a:t>
            </a:r>
          </a:p>
        </p:txBody>
      </p:sp>
      <p:sp>
        <p:nvSpPr>
          <p:cNvPr id="253" name="Shape 253"/>
          <p:cNvSpPr txBox="1"/>
          <p:nvPr/>
        </p:nvSpPr>
        <p:spPr>
          <a:xfrm>
            <a:off x="1656522" y="2120348"/>
            <a:ext cx="9501808" cy="923330"/>
          </a:xfrm>
          <a:prstGeom prst="rect">
            <a:avLst/>
          </a:prstGeom>
          <a:noFill/>
          <a:ln>
            <a:noFill/>
          </a:ln>
        </p:spPr>
        <p:txBody>
          <a:bodyPr wrap="square" lIns="91425" tIns="45700" rIns="91425" bIns="45700" anchor="t" anchorCtr="0">
            <a:noAutofit/>
          </a:bodyPr>
          <a:lstStyle/>
          <a:p>
            <a:pPr marL="0" marR="0" lvl="0" indent="-114300" algn="l" rtl="0">
              <a:spcBef>
                <a:spcPts val="0"/>
              </a:spcBef>
              <a:buClr>
                <a:schemeClr val="dk1"/>
              </a:buClr>
              <a:buSzPts val="1800"/>
              <a:buFont typeface="Source Sans Pro"/>
              <a:buNone/>
            </a:pPr>
            <a:br>
              <a:rPr lang="en-US" sz="1800">
                <a:solidFill>
                  <a:schemeClr val="dk1"/>
                </a:solidFill>
                <a:latin typeface="Source Sans Pro"/>
                <a:ea typeface="Source Sans Pro"/>
                <a:cs typeface="Source Sans Pro"/>
                <a:sym typeface="Source Sans Pro"/>
              </a:rPr>
            </a:br>
            <a:br>
              <a:rPr lang="en-US" sz="1800">
                <a:solidFill>
                  <a:schemeClr val="dk1"/>
                </a:solidFill>
                <a:latin typeface="Source Sans Pro"/>
                <a:ea typeface="Source Sans Pro"/>
                <a:cs typeface="Source Sans Pro"/>
                <a:sym typeface="Source Sans Pro"/>
              </a:rPr>
            </a:br>
            <a:endParaRPr lang="en-US" sz="1800">
              <a:solidFill>
                <a:schemeClr val="dk1"/>
              </a:solidFill>
              <a:latin typeface="Source Sans Pro"/>
              <a:ea typeface="Source Sans Pro"/>
              <a:cs typeface="Source Sans Pro"/>
              <a:sym typeface="Source Sans Pro"/>
            </a:endParaRPr>
          </a:p>
        </p:txBody>
      </p:sp>
      <p:sp>
        <p:nvSpPr>
          <p:cNvPr id="254" name="Shape 254"/>
          <p:cNvSpPr/>
          <p:nvPr/>
        </p:nvSpPr>
        <p:spPr>
          <a:xfrm>
            <a:off x="1371600" y="2065178"/>
            <a:ext cx="8753061" cy="1789043"/>
          </a:xfrm>
          <a:prstGeom prst="roundRect">
            <a:avLst>
              <a:gd name="adj" fmla="val 16667"/>
            </a:avLst>
          </a:prstGeom>
          <a:solidFill>
            <a:srgbClr val="F38F72"/>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39700" algn="just" rtl="0">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Excellent food, large portions. As you drive into the lot your mouth begins to water because you have just taken in the heavenly smell coming from the smokers. You will find that the food is just as heavenly</a:t>
            </a:r>
          </a:p>
          <a:p>
            <a:pPr marL="0" marR="0" lvl="0" indent="-139700" algn="just" rtl="0">
              <a:spcBef>
                <a:spcPts val="0"/>
              </a:spcBef>
              <a:buClr>
                <a:schemeClr val="lt1"/>
              </a:buClr>
              <a:buSzPts val="2200"/>
              <a:buFont typeface="Calibri"/>
              <a:buNone/>
            </a:pPr>
            <a:r>
              <a:rPr lang="en-US" sz="2200" b="1">
                <a:solidFill>
                  <a:schemeClr val="lt1"/>
                </a:solidFill>
                <a:latin typeface="Calibri"/>
                <a:ea typeface="Calibri"/>
                <a:cs typeface="Calibri"/>
                <a:sym typeface="Calibri"/>
              </a:rPr>
              <a:t>"Ahhhh... BBQ. such a satisfying treat. </a:t>
            </a:r>
          </a:p>
        </p:txBody>
      </p:sp>
      <p:sp>
        <p:nvSpPr>
          <p:cNvPr id="255" name="Shape 255"/>
          <p:cNvSpPr/>
          <p:nvPr/>
        </p:nvSpPr>
        <p:spPr>
          <a:xfrm>
            <a:off x="3869635" y="4885730"/>
            <a:ext cx="8070574" cy="702365"/>
          </a:xfrm>
          <a:prstGeom prst="roundRect">
            <a:avLst>
              <a:gd name="adj" fmla="val 16667"/>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27000" algn="l" rtl="0">
              <a:spcBef>
                <a:spcPts val="0"/>
              </a:spcBef>
              <a:buClr>
                <a:schemeClr val="lt1"/>
              </a:buClr>
              <a:buSzPts val="2000"/>
              <a:buFont typeface="Source Sans Pro"/>
              <a:buNone/>
            </a:pPr>
            <a:r>
              <a:rPr lang="en-US" sz="2000" b="1">
                <a:solidFill>
                  <a:schemeClr val="lt1"/>
                </a:solidFill>
                <a:latin typeface="Source Sans Pro"/>
                <a:ea typeface="Source Sans Pro"/>
                <a:cs typeface="Source Sans Pro"/>
                <a:sym typeface="Source Sans Pro"/>
              </a:rPr>
              <a:t>[food Excellent, smell heavenly, food heavenly, treat satisfying]</a:t>
            </a:r>
          </a:p>
        </p:txBody>
      </p:sp>
      <p:sp>
        <p:nvSpPr>
          <p:cNvPr id="256" name="Shape 256"/>
          <p:cNvSpPr/>
          <p:nvPr/>
        </p:nvSpPr>
        <p:spPr>
          <a:xfrm>
            <a:off x="10336696" y="2822713"/>
            <a:ext cx="463826" cy="276135"/>
          </a:xfrm>
          <a:prstGeom prst="rightArrow">
            <a:avLst>
              <a:gd name="adj1" fmla="val 50000"/>
              <a:gd name="adj2" fmla="val 50000"/>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14300" algn="ctr" rtl="0">
              <a:spcBef>
                <a:spcPts val="0"/>
              </a:spcBef>
              <a:buClr>
                <a:schemeClr val="dk1"/>
              </a:buClr>
              <a:buSzPts val="1800"/>
              <a:buFont typeface="Source Sans Pro"/>
              <a:buNone/>
            </a:pPr>
            <a:endParaRPr sz="1800">
              <a:solidFill>
                <a:schemeClr val="lt1"/>
              </a:solidFill>
              <a:latin typeface="Source Sans Pro"/>
              <a:ea typeface="Source Sans Pro"/>
              <a:cs typeface="Source Sans Pro"/>
              <a:sym typeface="Source Sans Pro"/>
            </a:endParaRPr>
          </a:p>
        </p:txBody>
      </p:sp>
      <p:sp>
        <p:nvSpPr>
          <p:cNvPr id="257" name="Shape 257"/>
          <p:cNvSpPr/>
          <p:nvPr/>
        </p:nvSpPr>
        <p:spPr>
          <a:xfrm>
            <a:off x="3180522" y="5075583"/>
            <a:ext cx="463826" cy="291547"/>
          </a:xfrm>
          <a:prstGeom prst="leftArrow">
            <a:avLst>
              <a:gd name="adj1" fmla="val 50000"/>
              <a:gd name="adj2" fmla="val 50000"/>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14300" algn="ctr" rtl="0">
              <a:spcBef>
                <a:spcPts val="0"/>
              </a:spcBef>
              <a:buClr>
                <a:schemeClr val="dk1"/>
              </a:buClr>
              <a:buSzPts val="1800"/>
              <a:buFont typeface="Source Sans Pro"/>
              <a:buNone/>
            </a:pPr>
            <a:endParaRPr sz="1800">
              <a:solidFill>
                <a:schemeClr val="lt1"/>
              </a:solidFill>
              <a:latin typeface="Source Sans Pro"/>
              <a:ea typeface="Source Sans Pro"/>
              <a:cs typeface="Source Sans Pro"/>
              <a:sym typeface="Source Sans Pro"/>
            </a:endParaRPr>
          </a:p>
        </p:txBody>
      </p:sp>
      <p:sp>
        <p:nvSpPr>
          <p:cNvPr id="258" name="Shape 258"/>
          <p:cNvSpPr txBox="1"/>
          <p:nvPr/>
        </p:nvSpPr>
        <p:spPr>
          <a:xfrm>
            <a:off x="10886868" y="2708915"/>
            <a:ext cx="1112768" cy="501567"/>
          </a:xfrm>
          <a:prstGeom prst="rect">
            <a:avLst/>
          </a:prstGeom>
          <a:noFill/>
          <a:ln>
            <a:noFill/>
          </a:ln>
        </p:spPr>
        <p:txBody>
          <a:bodyPr wrap="square" lIns="91425" tIns="45700" rIns="91425" bIns="45700" anchor="t" anchorCtr="0">
            <a:noAutofit/>
          </a:bodyPr>
          <a:lstStyle/>
          <a:p>
            <a:pPr marL="0" marR="0" lvl="0" indent="-152400" algn="l" rtl="0">
              <a:spcBef>
                <a:spcPts val="0"/>
              </a:spcBef>
              <a:buClr>
                <a:schemeClr val="dk1"/>
              </a:buClr>
              <a:buSzPts val="2400"/>
              <a:buFont typeface="Calibri"/>
              <a:buNone/>
            </a:pPr>
            <a:r>
              <a:rPr lang="en-US" sz="2400" b="1" i="1">
                <a:solidFill>
                  <a:schemeClr val="dk1"/>
                </a:solidFill>
                <a:latin typeface="Calibri"/>
                <a:ea typeface="Calibri"/>
                <a:cs typeface="Calibri"/>
                <a:sym typeface="Calibri"/>
              </a:rPr>
              <a:t>INPUT</a:t>
            </a:r>
          </a:p>
        </p:txBody>
      </p:sp>
      <p:sp>
        <p:nvSpPr>
          <p:cNvPr id="259" name="Shape 259"/>
          <p:cNvSpPr txBox="1"/>
          <p:nvPr/>
        </p:nvSpPr>
        <p:spPr>
          <a:xfrm>
            <a:off x="1656522" y="4965100"/>
            <a:ext cx="1606826" cy="512512"/>
          </a:xfrm>
          <a:prstGeom prst="rect">
            <a:avLst/>
          </a:prstGeom>
          <a:noFill/>
          <a:ln>
            <a:noFill/>
          </a:ln>
        </p:spPr>
        <p:txBody>
          <a:bodyPr wrap="square" lIns="91425" tIns="45700" rIns="91425" bIns="45700" anchor="t" anchorCtr="0">
            <a:noAutofit/>
          </a:bodyPr>
          <a:lstStyle/>
          <a:p>
            <a:pPr marL="0" marR="0" lvl="0" indent="-177800" algn="l" rtl="0">
              <a:spcBef>
                <a:spcPts val="0"/>
              </a:spcBef>
              <a:buClr>
                <a:schemeClr val="dk1"/>
              </a:buClr>
              <a:buSzPts val="2800"/>
              <a:buFont typeface="Calibri"/>
              <a:buNone/>
            </a:pPr>
            <a:r>
              <a:rPr lang="en-US" sz="2800" b="1" i="1">
                <a:solidFill>
                  <a:schemeClr val="dk1"/>
                </a:solidFill>
                <a:latin typeface="Calibri"/>
                <a:ea typeface="Calibri"/>
                <a:cs typeface="Calibri"/>
                <a:sym typeface="Calibri"/>
              </a:rPr>
              <a:t>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371600" y="685800"/>
            <a:ext cx="9601200" cy="927243"/>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Frequent Itemset Mining</a:t>
            </a:r>
          </a:p>
        </p:txBody>
      </p:sp>
      <p:sp>
        <p:nvSpPr>
          <p:cNvPr id="266" name="Shape 266"/>
          <p:cNvSpPr/>
          <p:nvPr/>
        </p:nvSpPr>
        <p:spPr>
          <a:xfrm>
            <a:off x="1473197" y="1613043"/>
            <a:ext cx="2905763" cy="540877"/>
          </a:xfrm>
          <a:prstGeom prst="rect">
            <a:avLst/>
          </a:prstGeom>
          <a:solidFill>
            <a:srgbClr val="F9C7B8"/>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2100" b="1">
                <a:solidFill>
                  <a:srgbClr val="5A1A09"/>
                </a:solidFill>
                <a:latin typeface="Calibri"/>
                <a:ea typeface="Calibri"/>
                <a:cs typeface="Calibri"/>
                <a:sym typeface="Calibri"/>
              </a:rPr>
              <a:t>Library Used: pymining</a:t>
            </a:r>
          </a:p>
        </p:txBody>
      </p:sp>
      <p:sp>
        <p:nvSpPr>
          <p:cNvPr id="267" name="Shape 267"/>
          <p:cNvSpPr txBox="1"/>
          <p:nvPr/>
        </p:nvSpPr>
        <p:spPr>
          <a:xfrm>
            <a:off x="1137917" y="3081163"/>
            <a:ext cx="4958083" cy="1785104"/>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rgbClr val="5A1A09"/>
              </a:buClr>
              <a:buSzPts val="3000"/>
              <a:buFont typeface="Arial"/>
              <a:buChar char="•"/>
            </a:pPr>
            <a:r>
              <a:rPr lang="en-US" sz="3000" b="1">
                <a:solidFill>
                  <a:srgbClr val="5A1A09"/>
                </a:solidFill>
                <a:latin typeface="Calibri"/>
                <a:ea typeface="Calibri"/>
                <a:cs typeface="Calibri"/>
                <a:sym typeface="Calibri"/>
              </a:rPr>
              <a:t>RElim Algorithm used</a:t>
            </a:r>
          </a:p>
          <a:p>
            <a:pPr marL="285750" marR="0" lvl="0" indent="-285750" algn="l" rtl="0">
              <a:spcBef>
                <a:spcPts val="0"/>
              </a:spcBef>
              <a:buClr>
                <a:schemeClr val="dk1"/>
              </a:buClr>
              <a:buSzPts val="2000"/>
              <a:buFont typeface="Arial"/>
              <a:buNone/>
            </a:pPr>
            <a:endParaRPr sz="2000" b="1">
              <a:solidFill>
                <a:srgbClr val="5A1A09"/>
              </a:solidFill>
              <a:latin typeface="Calibri"/>
              <a:ea typeface="Calibri"/>
              <a:cs typeface="Calibri"/>
              <a:sym typeface="Calibri"/>
            </a:endParaRPr>
          </a:p>
          <a:p>
            <a:pPr marL="285750" marR="0" lvl="0" indent="-285750" algn="l" rtl="0">
              <a:spcBef>
                <a:spcPts val="0"/>
              </a:spcBef>
              <a:buClr>
                <a:srgbClr val="5A1A09"/>
              </a:buClr>
              <a:buSzPts val="3000"/>
              <a:buFont typeface="Arial"/>
              <a:buChar char="•"/>
            </a:pPr>
            <a:r>
              <a:rPr lang="en-US" sz="3000" b="1">
                <a:solidFill>
                  <a:srgbClr val="5A1A09"/>
                </a:solidFill>
                <a:latin typeface="Calibri"/>
                <a:ea typeface="Calibri"/>
                <a:cs typeface="Calibri"/>
                <a:sym typeface="Calibri"/>
              </a:rPr>
              <a:t>Minimum Support : 1% of the dataset</a:t>
            </a:r>
          </a:p>
        </p:txBody>
      </p:sp>
      <p:pic>
        <p:nvPicPr>
          <p:cNvPr id="268" name="Shape 268"/>
          <p:cNvPicPr preferRelativeResize="0"/>
          <p:nvPr/>
        </p:nvPicPr>
        <p:blipFill rotWithShape="1">
          <a:blip r:embed="rId3">
            <a:alphaModFix/>
          </a:blip>
          <a:srcRect/>
          <a:stretch/>
        </p:blipFill>
        <p:spPr>
          <a:xfrm>
            <a:off x="7305675" y="1940247"/>
            <a:ext cx="3257549" cy="2104737"/>
          </a:xfrm>
          <a:prstGeom prst="rect">
            <a:avLst/>
          </a:prstGeom>
          <a:noFill/>
          <a:ln>
            <a:noFill/>
          </a:ln>
        </p:spPr>
      </p:pic>
      <p:graphicFrame>
        <p:nvGraphicFramePr>
          <p:cNvPr id="269" name="Shape 269"/>
          <p:cNvGraphicFramePr/>
          <p:nvPr/>
        </p:nvGraphicFramePr>
        <p:xfrm>
          <a:off x="7877174" y="4727808"/>
          <a:ext cx="2371725" cy="1785150"/>
        </p:xfrm>
        <a:graphic>
          <a:graphicData uri="http://schemas.openxmlformats.org/drawingml/2006/table">
            <a:tbl>
              <a:tblPr>
                <a:noFill/>
                <a:tableStyleId>{C137C1A3-E30F-4777-BB9A-DF3D3D12F732}</a:tableStyleId>
              </a:tblPr>
              <a:tblGrid>
                <a:gridCol w="1264925">
                  <a:extLst>
                    <a:ext uri="{9D8B030D-6E8A-4147-A177-3AD203B41FA5}">
                      <a16:colId xmlns:a16="http://schemas.microsoft.com/office/drawing/2014/main" val="20000"/>
                    </a:ext>
                  </a:extLst>
                </a:gridCol>
                <a:gridCol w="1106800">
                  <a:extLst>
                    <a:ext uri="{9D8B030D-6E8A-4147-A177-3AD203B41FA5}">
                      <a16:colId xmlns:a16="http://schemas.microsoft.com/office/drawing/2014/main" val="20001"/>
                    </a:ext>
                  </a:extLst>
                </a:gridCol>
              </a:tblGrid>
              <a:tr h="188550">
                <a:tc>
                  <a:txBody>
                    <a:bodyPr/>
                    <a:lstStyle/>
                    <a:p>
                      <a:pPr marL="0" marR="0" lvl="0" indent="0" algn="ctr" rtl="0">
                        <a:spcBef>
                          <a:spcPts val="0"/>
                        </a:spcBef>
                        <a:buNone/>
                      </a:pPr>
                      <a:r>
                        <a:rPr lang="en-US" sz="1100" u="none" strike="noStrike" cap="none"/>
                        <a:t>Pattern</a:t>
                      </a:r>
                    </a:p>
                  </a:txBody>
                  <a:tcPr marL="6350" marR="6350" marT="6350" marB="0"/>
                </a:tc>
                <a:tc>
                  <a:txBody>
                    <a:bodyPr/>
                    <a:lstStyle/>
                    <a:p>
                      <a:pPr marL="0" marR="0" lvl="0" indent="0" algn="ctr" rtl="0">
                        <a:spcBef>
                          <a:spcPts val="0"/>
                        </a:spcBef>
                        <a:buNone/>
                      </a:pPr>
                      <a:r>
                        <a:rPr lang="en-US" sz="1100" u="none" strike="noStrike" cap="none"/>
                        <a:t>Frequency</a:t>
                      </a:r>
                    </a:p>
                  </a:txBody>
                  <a:tcPr marL="6350" marR="6350" marT="6350" marB="0"/>
                </a:tc>
                <a:extLst>
                  <a:ext uri="{0D108BD9-81ED-4DB2-BD59-A6C34878D82A}">
                    <a16:rowId xmlns:a16="http://schemas.microsoft.com/office/drawing/2014/main" val="10000"/>
                  </a:ext>
                </a:extLst>
              </a:tr>
              <a:tr h="199575">
                <a:tc>
                  <a:txBody>
                    <a:bodyPr/>
                    <a:lstStyle/>
                    <a:p>
                      <a:pPr marL="0" marR="0" lvl="0" indent="0" algn="l" rtl="0">
                        <a:spcBef>
                          <a:spcPts val="0"/>
                        </a:spcBef>
                        <a:buNone/>
                      </a:pPr>
                      <a:r>
                        <a:rPr lang="en-US" sz="1100" u="none" strike="noStrike" cap="none"/>
                        <a:t>({' hour happy'})</a:t>
                      </a:r>
                    </a:p>
                  </a:txBody>
                  <a:tcPr marL="6350" marR="6350" marT="6350" marB="0" anchor="b"/>
                </a:tc>
                <a:tc>
                  <a:txBody>
                    <a:bodyPr/>
                    <a:lstStyle/>
                    <a:p>
                      <a:pPr marL="0" marR="0" lvl="0" indent="0" algn="r" rtl="0">
                        <a:spcBef>
                          <a:spcPts val="0"/>
                        </a:spcBef>
                        <a:buNone/>
                      </a:pPr>
                      <a:r>
                        <a:rPr lang="en-US" sz="1100" u="none" strike="noStrike" cap="none"/>
                        <a:t>953</a:t>
                      </a:r>
                    </a:p>
                  </a:txBody>
                  <a:tcPr marL="6350" marR="6350" marT="6350" marB="0" anchor="b"/>
                </a:tc>
                <a:extLst>
                  <a:ext uri="{0D108BD9-81ED-4DB2-BD59-A6C34878D82A}">
                    <a16:rowId xmlns:a16="http://schemas.microsoft.com/office/drawing/2014/main" val="10001"/>
                  </a:ext>
                </a:extLst>
              </a:tr>
              <a:tr h="199575">
                <a:tc>
                  <a:txBody>
                    <a:bodyPr/>
                    <a:lstStyle/>
                    <a:p>
                      <a:pPr marL="0" marR="0" lvl="0" indent="0" algn="l" rtl="0">
                        <a:spcBef>
                          <a:spcPts val="0"/>
                        </a:spcBef>
                        <a:buNone/>
                      </a:pPr>
                      <a:r>
                        <a:rPr lang="en-US" sz="1100" u="none" strike="noStrike" cap="none"/>
                        <a:t>({' service good'})</a:t>
                      </a:r>
                    </a:p>
                  </a:txBody>
                  <a:tcPr marL="6350" marR="6350" marT="6350" marB="0" anchor="b"/>
                </a:tc>
                <a:tc>
                  <a:txBody>
                    <a:bodyPr/>
                    <a:lstStyle/>
                    <a:p>
                      <a:pPr marL="0" marR="0" lvl="0" indent="0" algn="r" rtl="0">
                        <a:spcBef>
                          <a:spcPts val="0"/>
                        </a:spcBef>
                        <a:buNone/>
                      </a:pPr>
                      <a:r>
                        <a:rPr lang="en-US" sz="1100" u="none" strike="noStrike" cap="none"/>
                        <a:t>1087</a:t>
                      </a:r>
                    </a:p>
                  </a:txBody>
                  <a:tcPr marL="6350" marR="6350" marT="6350" marB="0" anchor="b"/>
                </a:tc>
                <a:extLst>
                  <a:ext uri="{0D108BD9-81ED-4DB2-BD59-A6C34878D82A}">
                    <a16:rowId xmlns:a16="http://schemas.microsoft.com/office/drawing/2014/main" val="10002"/>
                  </a:ext>
                </a:extLst>
              </a:tr>
              <a:tr h="199575">
                <a:tc>
                  <a:txBody>
                    <a:bodyPr/>
                    <a:lstStyle/>
                    <a:p>
                      <a:pPr marL="0" marR="0" lvl="0" indent="0" algn="l" rtl="0">
                        <a:spcBef>
                          <a:spcPts val="0"/>
                        </a:spcBef>
                        <a:buNone/>
                      </a:pPr>
                      <a:r>
                        <a:rPr lang="en-US" sz="1100" u="none" strike="noStrike" cap="none"/>
                        <a:t>({' food delicious'})</a:t>
                      </a:r>
                    </a:p>
                  </a:txBody>
                  <a:tcPr marL="6350" marR="6350" marT="6350" marB="0" anchor="b"/>
                </a:tc>
                <a:tc>
                  <a:txBody>
                    <a:bodyPr/>
                    <a:lstStyle/>
                    <a:p>
                      <a:pPr marL="0" marR="0" lvl="0" indent="0" algn="r" rtl="0">
                        <a:spcBef>
                          <a:spcPts val="0"/>
                        </a:spcBef>
                        <a:buNone/>
                      </a:pPr>
                      <a:r>
                        <a:rPr lang="en-US" sz="1100" u="none" strike="noStrike" cap="none"/>
                        <a:t>835</a:t>
                      </a:r>
                    </a:p>
                  </a:txBody>
                  <a:tcPr marL="6350" marR="6350" marT="6350" marB="0" anchor="b"/>
                </a:tc>
                <a:extLst>
                  <a:ext uri="{0D108BD9-81ED-4DB2-BD59-A6C34878D82A}">
                    <a16:rowId xmlns:a16="http://schemas.microsoft.com/office/drawing/2014/main" val="10003"/>
                  </a:ext>
                </a:extLst>
              </a:tr>
              <a:tr h="199575">
                <a:tc>
                  <a:txBody>
                    <a:bodyPr/>
                    <a:lstStyle/>
                    <a:p>
                      <a:pPr marL="0" marR="0" lvl="0" indent="0" algn="l" rtl="0">
                        <a:spcBef>
                          <a:spcPts val="0"/>
                        </a:spcBef>
                        <a:buNone/>
                      </a:pPr>
                      <a:r>
                        <a:rPr lang="en-US" sz="1100" u="none" strike="noStrike" cap="none"/>
                        <a:t>({' place great'})</a:t>
                      </a:r>
                    </a:p>
                  </a:txBody>
                  <a:tcPr marL="6350" marR="6350" marT="6350" marB="0" anchor="b"/>
                </a:tc>
                <a:tc>
                  <a:txBody>
                    <a:bodyPr/>
                    <a:lstStyle/>
                    <a:p>
                      <a:pPr marL="0" marR="0" lvl="0" indent="0" algn="r" rtl="0">
                        <a:spcBef>
                          <a:spcPts val="0"/>
                        </a:spcBef>
                        <a:buNone/>
                      </a:pPr>
                      <a:r>
                        <a:rPr lang="en-US" sz="1100" u="none" strike="noStrike" cap="none"/>
                        <a:t>1416</a:t>
                      </a:r>
                    </a:p>
                  </a:txBody>
                  <a:tcPr marL="6350" marR="6350" marT="6350" marB="0" anchor="b"/>
                </a:tc>
                <a:extLst>
                  <a:ext uri="{0D108BD9-81ED-4DB2-BD59-A6C34878D82A}">
                    <a16:rowId xmlns:a16="http://schemas.microsoft.com/office/drawing/2014/main" val="10004"/>
                  </a:ext>
                </a:extLst>
              </a:tr>
              <a:tr h="199575">
                <a:tc>
                  <a:txBody>
                    <a:bodyPr/>
                    <a:lstStyle/>
                    <a:p>
                      <a:pPr marL="0" marR="0" lvl="0" indent="0" algn="l" rtl="0">
                        <a:spcBef>
                          <a:spcPts val="0"/>
                        </a:spcBef>
                        <a:buNone/>
                      </a:pPr>
                      <a:r>
                        <a:rPr lang="en-US" sz="1100" u="none" strike="noStrike" cap="none"/>
                        <a:t>({' food great'})</a:t>
                      </a:r>
                    </a:p>
                  </a:txBody>
                  <a:tcPr marL="6350" marR="6350" marT="6350" marB="0" anchor="b"/>
                </a:tc>
                <a:tc>
                  <a:txBody>
                    <a:bodyPr/>
                    <a:lstStyle/>
                    <a:p>
                      <a:pPr marL="0" marR="0" lvl="0" indent="0" algn="r" rtl="0">
                        <a:spcBef>
                          <a:spcPts val="0"/>
                        </a:spcBef>
                        <a:buNone/>
                      </a:pPr>
                      <a:r>
                        <a:rPr lang="en-US" sz="1100" u="none" strike="noStrike" cap="none"/>
                        <a:t>1464</a:t>
                      </a:r>
                    </a:p>
                  </a:txBody>
                  <a:tcPr marL="6350" marR="6350" marT="6350" marB="0" anchor="b"/>
                </a:tc>
                <a:extLst>
                  <a:ext uri="{0D108BD9-81ED-4DB2-BD59-A6C34878D82A}">
                    <a16:rowId xmlns:a16="http://schemas.microsoft.com/office/drawing/2014/main" val="10005"/>
                  </a:ext>
                </a:extLst>
              </a:tr>
              <a:tr h="199575">
                <a:tc>
                  <a:txBody>
                    <a:bodyPr/>
                    <a:lstStyle/>
                    <a:p>
                      <a:pPr marL="0" marR="0" lvl="0" indent="0" algn="l" rtl="0">
                        <a:spcBef>
                          <a:spcPts val="0"/>
                        </a:spcBef>
                        <a:buNone/>
                      </a:pPr>
                      <a:r>
                        <a:rPr lang="en-US" sz="1100" u="none" strike="noStrike" cap="none"/>
                        <a:t>({' staff friendly'})</a:t>
                      </a:r>
                    </a:p>
                  </a:txBody>
                  <a:tcPr marL="6350" marR="6350" marT="6350" marB="0" anchor="b"/>
                </a:tc>
                <a:tc>
                  <a:txBody>
                    <a:bodyPr/>
                    <a:lstStyle/>
                    <a:p>
                      <a:pPr marL="0" marR="0" lvl="0" indent="0" algn="r" rtl="0">
                        <a:spcBef>
                          <a:spcPts val="0"/>
                        </a:spcBef>
                        <a:buNone/>
                      </a:pPr>
                      <a:r>
                        <a:rPr lang="en-US" sz="1100" u="none" strike="noStrike" cap="none"/>
                        <a:t>1634</a:t>
                      </a:r>
                    </a:p>
                  </a:txBody>
                  <a:tcPr marL="6350" marR="6350" marT="6350" marB="0" anchor="b"/>
                </a:tc>
                <a:extLst>
                  <a:ext uri="{0D108BD9-81ED-4DB2-BD59-A6C34878D82A}">
                    <a16:rowId xmlns:a16="http://schemas.microsoft.com/office/drawing/2014/main" val="10006"/>
                  </a:ext>
                </a:extLst>
              </a:tr>
              <a:tr h="199575">
                <a:tc>
                  <a:txBody>
                    <a:bodyPr/>
                    <a:lstStyle/>
                    <a:p>
                      <a:pPr marL="0" marR="0" lvl="0" indent="0" algn="l" rtl="0">
                        <a:spcBef>
                          <a:spcPts val="0"/>
                        </a:spcBef>
                        <a:buNone/>
                      </a:pPr>
                      <a:r>
                        <a:rPr lang="en-US" sz="1100" u="none" strike="noStrike" cap="none"/>
                        <a:t>({' service great'})</a:t>
                      </a:r>
                    </a:p>
                  </a:txBody>
                  <a:tcPr marL="6350" marR="6350" marT="6350" marB="0" anchor="b"/>
                </a:tc>
                <a:tc>
                  <a:txBody>
                    <a:bodyPr/>
                    <a:lstStyle/>
                    <a:p>
                      <a:pPr marL="0" marR="0" lvl="0" indent="0" algn="r" rtl="0">
                        <a:spcBef>
                          <a:spcPts val="0"/>
                        </a:spcBef>
                        <a:buNone/>
                      </a:pPr>
                      <a:r>
                        <a:rPr lang="en-US" sz="1100" u="none" strike="noStrike" cap="none"/>
                        <a:t>1766</a:t>
                      </a:r>
                    </a:p>
                  </a:txBody>
                  <a:tcPr marL="6350" marR="6350" marT="6350" marB="0" anchor="b"/>
                </a:tc>
                <a:extLst>
                  <a:ext uri="{0D108BD9-81ED-4DB2-BD59-A6C34878D82A}">
                    <a16:rowId xmlns:a16="http://schemas.microsoft.com/office/drawing/2014/main" val="10007"/>
                  </a:ext>
                </a:extLst>
              </a:tr>
              <a:tr h="199575">
                <a:tc>
                  <a:txBody>
                    <a:bodyPr/>
                    <a:lstStyle/>
                    <a:p>
                      <a:pPr marL="0" marR="0" lvl="0" indent="0" algn="l" rtl="0">
                        <a:spcBef>
                          <a:spcPts val="0"/>
                        </a:spcBef>
                        <a:buNone/>
                      </a:pPr>
                      <a:r>
                        <a:rPr lang="en-US" sz="1100" u="none" strike="noStrike" cap="none"/>
                        <a:t>({' food good'})</a:t>
                      </a:r>
                    </a:p>
                  </a:txBody>
                  <a:tcPr marL="6350" marR="6350" marT="6350" marB="0" anchor="b"/>
                </a:tc>
                <a:tc>
                  <a:txBody>
                    <a:bodyPr/>
                    <a:lstStyle/>
                    <a:p>
                      <a:pPr marL="0" marR="0" lvl="0" indent="0" algn="r" rtl="0">
                        <a:spcBef>
                          <a:spcPts val="0"/>
                        </a:spcBef>
                        <a:buNone/>
                      </a:pPr>
                      <a:r>
                        <a:rPr lang="en-US" sz="1100" u="none" strike="noStrike" cap="none"/>
                        <a:t>2498</a:t>
                      </a:r>
                    </a:p>
                  </a:txBody>
                  <a:tcPr marL="6350" marR="6350" marT="6350" marB="0" anchor="b"/>
                </a:tc>
                <a:extLst>
                  <a:ext uri="{0D108BD9-81ED-4DB2-BD59-A6C34878D82A}">
                    <a16:rowId xmlns:a16="http://schemas.microsoft.com/office/drawing/2014/main" val="10008"/>
                  </a:ext>
                </a:extLst>
              </a:tr>
            </a:tbl>
          </a:graphicData>
        </a:graphic>
      </p:graphicFrame>
      <p:sp>
        <p:nvSpPr>
          <p:cNvPr id="270" name="Shape 270"/>
          <p:cNvSpPr txBox="1"/>
          <p:nvPr/>
        </p:nvSpPr>
        <p:spPr>
          <a:xfrm>
            <a:off x="7737478" y="1478582"/>
            <a:ext cx="2981325"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5A1A09"/>
                </a:solidFill>
                <a:latin typeface="Calibri"/>
                <a:ea typeface="Calibri"/>
                <a:cs typeface="Calibri"/>
                <a:sym typeface="Calibri"/>
              </a:rPr>
              <a:t>Input : Opinion Patterns</a:t>
            </a:r>
          </a:p>
        </p:txBody>
      </p:sp>
      <p:sp>
        <p:nvSpPr>
          <p:cNvPr id="271" name="Shape 271"/>
          <p:cNvSpPr txBox="1"/>
          <p:nvPr/>
        </p:nvSpPr>
        <p:spPr>
          <a:xfrm>
            <a:off x="7672386" y="4229650"/>
            <a:ext cx="2981325"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5A1A09"/>
                </a:solidFill>
                <a:latin typeface="Calibri"/>
                <a:ea typeface="Calibri"/>
                <a:cs typeface="Calibri"/>
                <a:sym typeface="Calibri"/>
              </a:rPr>
              <a:t>Output : Frequent Patterns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247775" y="685800"/>
            <a:ext cx="9725025" cy="895350"/>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Results : Low Income</a:t>
            </a:r>
          </a:p>
        </p:txBody>
      </p:sp>
      <p:pic>
        <p:nvPicPr>
          <p:cNvPr id="278" name="Shape 278"/>
          <p:cNvPicPr preferRelativeResize="0"/>
          <p:nvPr/>
        </p:nvPicPr>
        <p:blipFill rotWithShape="1">
          <a:blip r:embed="rId3">
            <a:alphaModFix/>
          </a:blip>
          <a:srcRect/>
          <a:stretch/>
        </p:blipFill>
        <p:spPr>
          <a:xfrm>
            <a:off x="8201026" y="1733550"/>
            <a:ext cx="3951288" cy="3800475"/>
          </a:xfrm>
          <a:prstGeom prst="rect">
            <a:avLst/>
          </a:prstGeom>
          <a:noFill/>
          <a:ln>
            <a:noFill/>
          </a:ln>
        </p:spPr>
      </p:pic>
      <p:pic>
        <p:nvPicPr>
          <p:cNvPr id="279" name="Shape 279"/>
          <p:cNvPicPr preferRelativeResize="0"/>
          <p:nvPr/>
        </p:nvPicPr>
        <p:blipFill rotWithShape="1">
          <a:blip r:embed="rId4">
            <a:alphaModFix/>
          </a:blip>
          <a:srcRect/>
          <a:stretch/>
        </p:blipFill>
        <p:spPr>
          <a:xfrm>
            <a:off x="4545012" y="1733550"/>
            <a:ext cx="3951289" cy="3800475"/>
          </a:xfrm>
          <a:prstGeom prst="rect">
            <a:avLst/>
          </a:prstGeom>
          <a:noFill/>
          <a:ln>
            <a:noFill/>
          </a:ln>
        </p:spPr>
      </p:pic>
      <p:pic>
        <p:nvPicPr>
          <p:cNvPr id="280" name="Shape 280"/>
          <p:cNvPicPr preferRelativeResize="0"/>
          <p:nvPr/>
        </p:nvPicPr>
        <p:blipFill rotWithShape="1">
          <a:blip r:embed="rId5">
            <a:alphaModFix/>
          </a:blip>
          <a:srcRect/>
          <a:stretch/>
        </p:blipFill>
        <p:spPr>
          <a:xfrm>
            <a:off x="531812" y="1825622"/>
            <a:ext cx="4144963" cy="40894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371600" y="685800"/>
            <a:ext cx="9601200" cy="885825"/>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Results : Lower Middle Income</a:t>
            </a:r>
          </a:p>
        </p:txBody>
      </p:sp>
      <p:pic>
        <p:nvPicPr>
          <p:cNvPr id="287" name="Shape 287"/>
          <p:cNvPicPr preferRelativeResize="0"/>
          <p:nvPr/>
        </p:nvPicPr>
        <p:blipFill rotWithShape="1">
          <a:blip r:embed="rId3">
            <a:alphaModFix/>
          </a:blip>
          <a:srcRect/>
          <a:stretch/>
        </p:blipFill>
        <p:spPr>
          <a:xfrm>
            <a:off x="767397" y="1571625"/>
            <a:ext cx="4139883" cy="3792855"/>
          </a:xfrm>
          <a:prstGeom prst="rect">
            <a:avLst/>
          </a:prstGeom>
          <a:noFill/>
          <a:ln>
            <a:noFill/>
          </a:ln>
        </p:spPr>
      </p:pic>
      <p:pic>
        <p:nvPicPr>
          <p:cNvPr id="288" name="Shape 288"/>
          <p:cNvPicPr preferRelativeResize="0"/>
          <p:nvPr/>
        </p:nvPicPr>
        <p:blipFill rotWithShape="1">
          <a:blip r:embed="rId4">
            <a:alphaModFix/>
          </a:blip>
          <a:srcRect/>
          <a:stretch/>
        </p:blipFill>
        <p:spPr>
          <a:xfrm>
            <a:off x="4785360" y="1571625"/>
            <a:ext cx="3566160" cy="3792855"/>
          </a:xfrm>
          <a:prstGeom prst="rect">
            <a:avLst/>
          </a:prstGeom>
          <a:noFill/>
          <a:ln>
            <a:noFill/>
          </a:ln>
        </p:spPr>
      </p:pic>
      <p:pic>
        <p:nvPicPr>
          <p:cNvPr id="289" name="Shape 289"/>
          <p:cNvPicPr preferRelativeResize="0"/>
          <p:nvPr/>
        </p:nvPicPr>
        <p:blipFill rotWithShape="1">
          <a:blip r:embed="rId5">
            <a:alphaModFix/>
          </a:blip>
          <a:srcRect/>
          <a:stretch/>
        </p:blipFill>
        <p:spPr>
          <a:xfrm>
            <a:off x="8310880" y="1493520"/>
            <a:ext cx="3769360" cy="37928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381124" y="685800"/>
            <a:ext cx="9591675" cy="828675"/>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Results : Higher Middle Income</a:t>
            </a:r>
          </a:p>
        </p:txBody>
      </p:sp>
      <p:pic>
        <p:nvPicPr>
          <p:cNvPr id="296" name="Shape 296"/>
          <p:cNvPicPr preferRelativeResize="0"/>
          <p:nvPr/>
        </p:nvPicPr>
        <p:blipFill rotWithShape="1">
          <a:blip r:embed="rId3">
            <a:alphaModFix/>
          </a:blip>
          <a:srcRect/>
          <a:stretch/>
        </p:blipFill>
        <p:spPr>
          <a:xfrm>
            <a:off x="707707" y="1965007"/>
            <a:ext cx="4006534" cy="3775393"/>
          </a:xfrm>
          <a:prstGeom prst="rect">
            <a:avLst/>
          </a:prstGeom>
          <a:noFill/>
          <a:ln>
            <a:noFill/>
          </a:ln>
        </p:spPr>
      </p:pic>
      <p:pic>
        <p:nvPicPr>
          <p:cNvPr id="297" name="Shape 297"/>
          <p:cNvPicPr preferRelativeResize="0"/>
          <p:nvPr/>
        </p:nvPicPr>
        <p:blipFill rotWithShape="1">
          <a:blip r:embed="rId4">
            <a:alphaModFix/>
          </a:blip>
          <a:srcRect/>
          <a:stretch/>
        </p:blipFill>
        <p:spPr>
          <a:xfrm>
            <a:off x="8191501" y="1965006"/>
            <a:ext cx="3906202" cy="3775393"/>
          </a:xfrm>
          <a:prstGeom prst="rect">
            <a:avLst/>
          </a:prstGeom>
          <a:noFill/>
          <a:ln>
            <a:noFill/>
          </a:ln>
        </p:spPr>
      </p:pic>
      <p:pic>
        <p:nvPicPr>
          <p:cNvPr id="298" name="Shape 298"/>
          <p:cNvPicPr preferRelativeResize="0"/>
          <p:nvPr/>
        </p:nvPicPr>
        <p:blipFill rotWithShape="1">
          <a:blip r:embed="rId5">
            <a:alphaModFix/>
          </a:blip>
          <a:srcRect/>
          <a:stretch/>
        </p:blipFill>
        <p:spPr>
          <a:xfrm>
            <a:off x="4364037" y="1941827"/>
            <a:ext cx="3932239" cy="37753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1371600" y="685800"/>
            <a:ext cx="9601200" cy="781050"/>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Results: High Income</a:t>
            </a:r>
          </a:p>
        </p:txBody>
      </p:sp>
      <p:sp>
        <p:nvSpPr>
          <p:cNvPr id="305" name="Shape 305"/>
          <p:cNvSpPr/>
          <p:nvPr/>
        </p:nvSpPr>
        <p:spPr>
          <a:xfrm>
            <a:off x="798513" y="1802130"/>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306" name="Shape 306"/>
          <p:cNvPicPr preferRelativeResize="0"/>
          <p:nvPr/>
        </p:nvPicPr>
        <p:blipFill rotWithShape="1">
          <a:blip r:embed="rId3">
            <a:alphaModFix/>
          </a:blip>
          <a:srcRect/>
          <a:stretch/>
        </p:blipFill>
        <p:spPr>
          <a:xfrm>
            <a:off x="849465" y="1466850"/>
            <a:ext cx="3755990" cy="4248150"/>
          </a:xfrm>
          <a:prstGeom prst="rect">
            <a:avLst/>
          </a:prstGeom>
          <a:noFill/>
          <a:ln>
            <a:noFill/>
          </a:ln>
        </p:spPr>
      </p:pic>
      <p:pic>
        <p:nvPicPr>
          <p:cNvPr id="307" name="Shape 307"/>
          <p:cNvPicPr preferRelativeResize="0"/>
          <p:nvPr/>
        </p:nvPicPr>
        <p:blipFill rotWithShape="1">
          <a:blip r:embed="rId4">
            <a:alphaModFix/>
          </a:blip>
          <a:srcRect/>
          <a:stretch/>
        </p:blipFill>
        <p:spPr>
          <a:xfrm>
            <a:off x="4503156" y="1466850"/>
            <a:ext cx="3820837" cy="4248150"/>
          </a:xfrm>
          <a:prstGeom prst="rect">
            <a:avLst/>
          </a:prstGeom>
          <a:noFill/>
          <a:ln>
            <a:noFill/>
          </a:ln>
        </p:spPr>
      </p:pic>
      <p:pic>
        <p:nvPicPr>
          <p:cNvPr id="308" name="Shape 308"/>
          <p:cNvPicPr preferRelativeResize="0"/>
          <p:nvPr/>
        </p:nvPicPr>
        <p:blipFill rotWithShape="1">
          <a:blip r:embed="rId5">
            <a:alphaModFix/>
          </a:blip>
          <a:srcRect/>
          <a:stretch/>
        </p:blipFill>
        <p:spPr>
          <a:xfrm>
            <a:off x="8151916" y="1497330"/>
            <a:ext cx="3820837" cy="39128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485900" y="685800"/>
            <a:ext cx="9486900" cy="895350"/>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Conclusion</a:t>
            </a:r>
          </a:p>
        </p:txBody>
      </p:sp>
      <p:sp>
        <p:nvSpPr>
          <p:cNvPr id="314" name="Shape 314"/>
          <p:cNvSpPr txBox="1"/>
          <p:nvPr/>
        </p:nvSpPr>
        <p:spPr>
          <a:xfrm>
            <a:off x="1685925" y="1666875"/>
            <a:ext cx="9420225" cy="477054"/>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chemeClr val="dk1"/>
              </a:buClr>
              <a:buSzPts val="2500"/>
              <a:buFont typeface="Arial"/>
              <a:buNone/>
            </a:pPr>
            <a:endParaRPr sz="2500">
              <a:solidFill>
                <a:srgbClr val="5A1A09"/>
              </a:solidFill>
              <a:latin typeface="Calibri"/>
              <a:ea typeface="Calibri"/>
              <a:cs typeface="Calibri"/>
              <a:sym typeface="Calibri"/>
            </a:endParaRPr>
          </a:p>
        </p:txBody>
      </p:sp>
      <p:sp>
        <p:nvSpPr>
          <p:cNvPr id="315" name="Shape 315"/>
          <p:cNvSpPr txBox="1"/>
          <p:nvPr/>
        </p:nvSpPr>
        <p:spPr>
          <a:xfrm>
            <a:off x="1609726" y="2021026"/>
            <a:ext cx="7905750" cy="3631763"/>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rgbClr val="5A1A09"/>
              </a:buClr>
              <a:buSzPts val="2500"/>
              <a:buFont typeface="Arial"/>
              <a:buChar char="•"/>
            </a:pPr>
            <a:r>
              <a:rPr lang="en-US" sz="2500">
                <a:solidFill>
                  <a:srgbClr val="5A1A09"/>
                </a:solidFill>
                <a:latin typeface="Calibri"/>
                <a:ea typeface="Calibri"/>
                <a:cs typeface="Calibri"/>
                <a:sym typeface="Calibri"/>
              </a:rPr>
              <a:t>Restaurants with lower than 3 stars also appear to have positive review patterns</a:t>
            </a:r>
          </a:p>
          <a:p>
            <a:pPr marL="342900" marR="0" lvl="0" indent="-342900" algn="l" rtl="0">
              <a:spcBef>
                <a:spcPts val="0"/>
              </a:spcBef>
              <a:buClr>
                <a:schemeClr val="dk1"/>
              </a:buClr>
              <a:buSzPts val="1000"/>
              <a:buFont typeface="Arial"/>
              <a:buNone/>
            </a:pPr>
            <a:endParaRPr sz="1000">
              <a:solidFill>
                <a:srgbClr val="5A1A09"/>
              </a:solidFill>
              <a:latin typeface="Calibri"/>
              <a:ea typeface="Calibri"/>
              <a:cs typeface="Calibri"/>
              <a:sym typeface="Calibri"/>
            </a:endParaRPr>
          </a:p>
          <a:p>
            <a:pPr marL="342900" marR="0" lvl="0" indent="-342900" algn="l" rtl="0">
              <a:spcBef>
                <a:spcPts val="0"/>
              </a:spcBef>
              <a:buClr>
                <a:srgbClr val="5A1A09"/>
              </a:buClr>
              <a:buSzPts val="2500"/>
              <a:buFont typeface="Arial"/>
              <a:buChar char="•"/>
            </a:pPr>
            <a:r>
              <a:rPr lang="en-US" sz="2500">
                <a:solidFill>
                  <a:srgbClr val="5A1A09"/>
                </a:solidFill>
                <a:latin typeface="Calibri"/>
                <a:ea typeface="Calibri"/>
                <a:cs typeface="Calibri"/>
                <a:sym typeface="Calibri"/>
              </a:rPr>
              <a:t>(food good) appears to be the highest pattern in both high rated and low rated restaurants</a:t>
            </a:r>
          </a:p>
          <a:p>
            <a:pPr marL="342900" marR="0" lvl="0" indent="-342900" algn="l" rtl="0">
              <a:spcBef>
                <a:spcPts val="0"/>
              </a:spcBef>
              <a:buClr>
                <a:schemeClr val="dk1"/>
              </a:buClr>
              <a:buSzPts val="1000"/>
              <a:buFont typeface="Arial"/>
              <a:buNone/>
            </a:pPr>
            <a:endParaRPr sz="1000">
              <a:solidFill>
                <a:srgbClr val="5A1A09"/>
              </a:solidFill>
              <a:latin typeface="Calibri"/>
              <a:ea typeface="Calibri"/>
              <a:cs typeface="Calibri"/>
              <a:sym typeface="Calibri"/>
            </a:endParaRPr>
          </a:p>
          <a:p>
            <a:pPr marL="342900" marR="0" lvl="0" indent="-342900" algn="l" rtl="0">
              <a:spcBef>
                <a:spcPts val="0"/>
              </a:spcBef>
              <a:buClr>
                <a:srgbClr val="5A1A09"/>
              </a:buClr>
              <a:buSzPts val="2500"/>
              <a:buFont typeface="Arial"/>
              <a:buChar char="•"/>
            </a:pPr>
            <a:r>
              <a:rPr lang="en-US" sz="2500">
                <a:solidFill>
                  <a:srgbClr val="5A1A09"/>
                </a:solidFill>
                <a:latin typeface="Calibri"/>
                <a:ea typeface="Calibri"/>
                <a:cs typeface="Calibri"/>
                <a:sym typeface="Calibri"/>
              </a:rPr>
              <a:t>All the low rated restaurant reviews have patterns about poor restaurant service ([time long] &amp; [ service slow])</a:t>
            </a:r>
          </a:p>
          <a:p>
            <a:pPr marL="342900" marR="0" lvl="0" indent="-342900" algn="l" rtl="0">
              <a:spcBef>
                <a:spcPts val="0"/>
              </a:spcBef>
              <a:buClr>
                <a:schemeClr val="dk1"/>
              </a:buClr>
              <a:buSzPts val="1000"/>
              <a:buFont typeface="Arial"/>
              <a:buNone/>
            </a:pPr>
            <a:endParaRPr sz="1000">
              <a:solidFill>
                <a:srgbClr val="5A1A09"/>
              </a:solidFill>
              <a:latin typeface="Calibri"/>
              <a:ea typeface="Calibri"/>
              <a:cs typeface="Calibri"/>
              <a:sym typeface="Calibri"/>
            </a:endParaRPr>
          </a:p>
          <a:p>
            <a:pPr marL="342900" marR="0" lvl="0" indent="-342900" algn="l" rtl="0">
              <a:spcBef>
                <a:spcPts val="0"/>
              </a:spcBef>
              <a:buClr>
                <a:srgbClr val="5A1A09"/>
              </a:buClr>
              <a:buSzPts val="2500"/>
              <a:buFont typeface="Arial"/>
              <a:buChar char="•"/>
            </a:pPr>
            <a:r>
              <a:rPr lang="en-US" sz="2500">
                <a:solidFill>
                  <a:srgbClr val="5A1A09"/>
                </a:solidFill>
                <a:latin typeface="Calibri"/>
                <a:ea typeface="Calibri"/>
                <a:cs typeface="Calibri"/>
                <a:sym typeface="Calibri"/>
              </a:rPr>
              <a:t>Need to look more into overall sentiment of sentences and provide weights to patterns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371600" y="685800"/>
            <a:ext cx="9601200" cy="1066800"/>
          </a:xfrm>
          <a:prstGeom prst="rect">
            <a:avLst/>
          </a:prstGeom>
          <a:noFill/>
          <a:ln>
            <a:noFill/>
          </a:ln>
        </p:spPr>
        <p:txBody>
          <a:bodyPr wrap="square" lIns="91425" tIns="45700" rIns="91425" bIns="45700" anchor="t" anchorCtr="0">
            <a:noAutofit/>
          </a:bodyPr>
          <a:lstStyle/>
          <a:p>
            <a:pPr marL="0" marR="0" lvl="0" indent="-425450" algn="l" rtl="0">
              <a:lnSpc>
                <a:spcPct val="89000"/>
              </a:lnSpc>
              <a:spcBef>
                <a:spcPts val="0"/>
              </a:spcBef>
              <a:buClr>
                <a:schemeClr val="dk2"/>
              </a:buClr>
              <a:buSzPts val="6700"/>
              <a:buFont typeface="Nunito"/>
              <a:buNone/>
            </a:pPr>
            <a:r>
              <a:rPr lang="en-US" sz="6700" b="1" i="0" u="none" strike="noStrike" cap="none">
                <a:solidFill>
                  <a:schemeClr val="dk2"/>
                </a:solidFill>
                <a:latin typeface="Nunito"/>
                <a:ea typeface="Nunito"/>
                <a:cs typeface="Nunito"/>
                <a:sym typeface="Nunito"/>
              </a:rPr>
              <a:t>Contents</a:t>
            </a:r>
          </a:p>
        </p:txBody>
      </p:sp>
      <p:sp>
        <p:nvSpPr>
          <p:cNvPr id="104" name="Shape 104"/>
          <p:cNvSpPr txBox="1"/>
          <p:nvPr/>
        </p:nvSpPr>
        <p:spPr>
          <a:xfrm>
            <a:off x="1571625" y="2057400"/>
            <a:ext cx="7010400" cy="4078039"/>
          </a:xfrm>
          <a:prstGeom prst="rect">
            <a:avLst/>
          </a:prstGeom>
          <a:noFill/>
          <a:ln>
            <a:noFill/>
          </a:ln>
        </p:spPr>
        <p:txBody>
          <a:bodyPr wrap="square" lIns="91425" tIns="45700" rIns="91425" bIns="45700" anchor="t" anchorCtr="0">
            <a:noAutofit/>
          </a:bodyPr>
          <a:lstStyle/>
          <a:p>
            <a:pPr marL="457200" marR="0" lvl="0" indent="-457200" algn="l" rtl="0">
              <a:spcBef>
                <a:spcPts val="0"/>
              </a:spcBef>
              <a:buClr>
                <a:srgbClr val="3C1106"/>
              </a:buClr>
              <a:buSzPts val="3700"/>
              <a:buFont typeface="Arial"/>
              <a:buChar char="•"/>
            </a:pPr>
            <a:r>
              <a:rPr lang="en-US" sz="3700" b="1" i="0" u="none" strike="noStrike" cap="none">
                <a:solidFill>
                  <a:srgbClr val="5A1A09"/>
                </a:solidFill>
                <a:latin typeface="Calibri"/>
                <a:ea typeface="Calibri"/>
                <a:cs typeface="Calibri"/>
                <a:sym typeface="Calibri"/>
              </a:rPr>
              <a:t>Problem</a:t>
            </a:r>
          </a:p>
          <a:p>
            <a:pPr marL="457200" marR="0" lvl="0" indent="-457200" algn="l" rtl="0">
              <a:spcBef>
                <a:spcPts val="0"/>
              </a:spcBef>
              <a:buClr>
                <a:srgbClr val="3C1106"/>
              </a:buClr>
              <a:buSzPts val="3700"/>
              <a:buFont typeface="Arial"/>
              <a:buChar char="•"/>
            </a:pPr>
            <a:r>
              <a:rPr lang="en-US" sz="3700" b="1" i="0" u="none" strike="noStrike" cap="none">
                <a:solidFill>
                  <a:srgbClr val="5A1A09"/>
                </a:solidFill>
                <a:latin typeface="Calibri"/>
                <a:ea typeface="Calibri"/>
                <a:cs typeface="Calibri"/>
                <a:sym typeface="Calibri"/>
              </a:rPr>
              <a:t>Solution</a:t>
            </a:r>
          </a:p>
          <a:p>
            <a:pPr marL="457200" marR="0" lvl="0" indent="-457200" algn="l" rtl="0">
              <a:spcBef>
                <a:spcPts val="0"/>
              </a:spcBef>
              <a:buClr>
                <a:srgbClr val="3C1106"/>
              </a:buClr>
              <a:buSzPts val="3700"/>
              <a:buFont typeface="Arial"/>
              <a:buChar char="•"/>
            </a:pPr>
            <a:r>
              <a:rPr lang="en-US" sz="3700" b="1" i="0" u="none" strike="noStrike" cap="none">
                <a:solidFill>
                  <a:srgbClr val="5A1A09"/>
                </a:solidFill>
                <a:latin typeface="Calibri"/>
                <a:ea typeface="Calibri"/>
                <a:cs typeface="Calibri"/>
                <a:sym typeface="Calibri"/>
              </a:rPr>
              <a:t>Project</a:t>
            </a:r>
          </a:p>
          <a:p>
            <a:pPr marL="914400" marR="0" lvl="1" indent="-457200" algn="l" rtl="0">
              <a:spcBef>
                <a:spcPts val="0"/>
              </a:spcBef>
              <a:buClr>
                <a:srgbClr val="3C1106"/>
              </a:buClr>
              <a:buSzPts val="3700"/>
              <a:buFont typeface="Arial"/>
              <a:buChar char="•"/>
            </a:pPr>
            <a:r>
              <a:rPr lang="en-US" sz="3700" b="1" i="0" u="none" strike="noStrike" cap="none">
                <a:solidFill>
                  <a:srgbClr val="5A1A09"/>
                </a:solidFill>
                <a:latin typeface="Calibri"/>
                <a:ea typeface="Calibri"/>
                <a:cs typeface="Calibri"/>
                <a:sym typeface="Calibri"/>
              </a:rPr>
              <a:t>Data Processing</a:t>
            </a:r>
          </a:p>
          <a:p>
            <a:pPr marL="914400" marR="0" lvl="1" indent="-457200" algn="l" rtl="0">
              <a:spcBef>
                <a:spcPts val="0"/>
              </a:spcBef>
              <a:buClr>
                <a:srgbClr val="3C1106"/>
              </a:buClr>
              <a:buSzPts val="3700"/>
              <a:buFont typeface="Arial"/>
              <a:buChar char="•"/>
            </a:pPr>
            <a:r>
              <a:rPr lang="en-US" sz="3700" b="1" i="0" u="none" strike="noStrike" cap="none">
                <a:solidFill>
                  <a:srgbClr val="5A1A09"/>
                </a:solidFill>
                <a:latin typeface="Calibri"/>
                <a:ea typeface="Calibri"/>
                <a:cs typeface="Calibri"/>
                <a:sym typeface="Calibri"/>
              </a:rPr>
              <a:t>Reviews Processing</a:t>
            </a:r>
          </a:p>
          <a:p>
            <a:pPr marL="914400" marR="0" lvl="1" indent="-457200" algn="l" rtl="0">
              <a:spcBef>
                <a:spcPts val="0"/>
              </a:spcBef>
              <a:buClr>
                <a:srgbClr val="3C1106"/>
              </a:buClr>
              <a:buSzPts val="3700"/>
              <a:buFont typeface="Arial"/>
              <a:buChar char="•"/>
            </a:pPr>
            <a:r>
              <a:rPr lang="en-US" sz="3700" b="1" i="0" u="none" strike="noStrike" cap="none">
                <a:solidFill>
                  <a:srgbClr val="5A1A09"/>
                </a:solidFill>
                <a:latin typeface="Calibri"/>
                <a:ea typeface="Calibri"/>
                <a:cs typeface="Calibri"/>
                <a:sym typeface="Calibri"/>
              </a:rPr>
              <a:t>Frequent Itemset Mining</a:t>
            </a:r>
          </a:p>
          <a:p>
            <a:pPr marL="457200" marR="0" lvl="0" indent="-457200" algn="l" rtl="0">
              <a:spcBef>
                <a:spcPts val="0"/>
              </a:spcBef>
              <a:buClr>
                <a:srgbClr val="3C1106"/>
              </a:buClr>
              <a:buSzPts val="3700"/>
              <a:buFont typeface="Arial"/>
              <a:buChar char="•"/>
            </a:pPr>
            <a:r>
              <a:rPr lang="en-US" sz="3700" b="1" i="0" u="none" strike="noStrike" cap="none">
                <a:solidFill>
                  <a:srgbClr val="5A1A09"/>
                </a:solidFill>
                <a:latin typeface="Calibri"/>
                <a:ea typeface="Calibri"/>
                <a:cs typeface="Calibri"/>
                <a:sym typeface="Calibri"/>
              </a:rPr>
              <a:t>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71600" y="685800"/>
            <a:ext cx="9601200" cy="857250"/>
          </a:xfrm>
          <a:prstGeom prst="rect">
            <a:avLst/>
          </a:prstGeom>
          <a:noFill/>
          <a:ln>
            <a:noFill/>
          </a:ln>
        </p:spPr>
        <p:txBody>
          <a:bodyPr wrap="square" lIns="91425" tIns="45700" rIns="91425" bIns="45700" anchor="t" anchorCtr="0">
            <a:noAutofit/>
          </a:bodyPr>
          <a:lstStyle/>
          <a:p>
            <a:pPr marL="0" marR="0" lvl="0" indent="-349250" algn="l" rtl="0">
              <a:lnSpc>
                <a:spcPct val="89000"/>
              </a:lnSpc>
              <a:spcBef>
                <a:spcPts val="0"/>
              </a:spcBef>
              <a:buClr>
                <a:schemeClr val="dk2"/>
              </a:buClr>
              <a:buSzPts val="5500"/>
              <a:buFont typeface="Nunito"/>
              <a:buNone/>
            </a:pPr>
            <a:r>
              <a:rPr lang="en-US" sz="5500" b="1" i="0" u="none" strike="noStrike" cap="none">
                <a:solidFill>
                  <a:schemeClr val="dk2"/>
                </a:solidFill>
                <a:latin typeface="Nunito"/>
                <a:ea typeface="Nunito"/>
                <a:cs typeface="Nunito"/>
                <a:sym typeface="Nunito"/>
              </a:rPr>
              <a:t>What is the Problem</a:t>
            </a:r>
          </a:p>
        </p:txBody>
      </p:sp>
      <p:pic>
        <p:nvPicPr>
          <p:cNvPr id="111" name="Shape 111"/>
          <p:cNvPicPr preferRelativeResize="0"/>
          <p:nvPr/>
        </p:nvPicPr>
        <p:blipFill rotWithShape="1">
          <a:blip r:embed="rId3">
            <a:alphaModFix/>
          </a:blip>
          <a:srcRect/>
          <a:stretch/>
        </p:blipFill>
        <p:spPr>
          <a:xfrm>
            <a:off x="1371600" y="1861412"/>
            <a:ext cx="4301927" cy="3919627"/>
          </a:xfrm>
          <a:prstGeom prst="rect">
            <a:avLst/>
          </a:prstGeom>
          <a:noFill/>
          <a:ln>
            <a:noFill/>
          </a:ln>
        </p:spPr>
      </p:pic>
      <p:sp>
        <p:nvSpPr>
          <p:cNvPr id="112" name="Shape 112"/>
          <p:cNvSpPr txBox="1"/>
          <p:nvPr/>
        </p:nvSpPr>
        <p:spPr>
          <a:xfrm>
            <a:off x="6296025" y="2383154"/>
            <a:ext cx="5562600" cy="3293209"/>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chemeClr val="dk2"/>
              </a:buClr>
              <a:buSzPts val="2600"/>
              <a:buFont typeface="Arial"/>
              <a:buChar char="•"/>
            </a:pPr>
            <a:r>
              <a:rPr lang="en-US" sz="2600" b="1" i="0" u="none" strike="noStrike" cap="none">
                <a:solidFill>
                  <a:schemeClr val="dk2"/>
                </a:solidFill>
                <a:latin typeface="Calibri"/>
                <a:ea typeface="Calibri"/>
                <a:cs typeface="Calibri"/>
                <a:sym typeface="Calibri"/>
              </a:rPr>
              <a:t>Poorly Rated Restaurants have no way to understand what customers really want</a:t>
            </a:r>
          </a:p>
          <a:p>
            <a:pPr marL="342900" marR="0" lvl="0" indent="-342900" algn="l" rtl="0">
              <a:spcBef>
                <a:spcPts val="0"/>
              </a:spcBef>
              <a:buClr>
                <a:schemeClr val="dk2"/>
              </a:buClr>
              <a:buSzPts val="2600"/>
              <a:buFont typeface="Arial"/>
              <a:buChar char="•"/>
            </a:pPr>
            <a:r>
              <a:rPr lang="en-US" sz="2600" b="1" i="0" u="none" strike="noStrike" cap="none">
                <a:solidFill>
                  <a:schemeClr val="dk2"/>
                </a:solidFill>
                <a:latin typeface="Calibri"/>
                <a:ea typeface="Calibri"/>
                <a:cs typeface="Calibri"/>
                <a:sym typeface="Calibri"/>
              </a:rPr>
              <a:t>Difficult to learn from learn from large number of feedback/ reviews</a:t>
            </a:r>
          </a:p>
          <a:p>
            <a:pPr marL="342900" marR="0" lvl="0" indent="-342900" algn="l" rtl="0">
              <a:spcBef>
                <a:spcPts val="0"/>
              </a:spcBef>
              <a:buClr>
                <a:schemeClr val="dk2"/>
              </a:buClr>
              <a:buSzPts val="2600"/>
              <a:buFont typeface="Arial"/>
              <a:buChar char="•"/>
            </a:pPr>
            <a:r>
              <a:rPr lang="en-US" sz="2600" b="1" i="0" u="none" strike="noStrike" cap="none">
                <a:solidFill>
                  <a:schemeClr val="dk2"/>
                </a:solidFill>
                <a:latin typeface="Calibri"/>
                <a:ea typeface="Calibri"/>
                <a:cs typeface="Calibri"/>
                <a:sym typeface="Calibri"/>
              </a:rPr>
              <a:t>No way to compare and understand what people like in good rated restaurants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371600" y="685800"/>
            <a:ext cx="9601200" cy="1485900"/>
          </a:xfrm>
          <a:prstGeom prst="rect">
            <a:avLst/>
          </a:prstGeom>
          <a:noFill/>
          <a:ln>
            <a:noFill/>
          </a:ln>
        </p:spPr>
        <p:txBody>
          <a:bodyPr wrap="square" lIns="91425" tIns="45700" rIns="91425" bIns="45700" anchor="t" anchorCtr="0">
            <a:noAutofit/>
          </a:bodyPr>
          <a:lstStyle/>
          <a:p>
            <a:pPr marL="0" marR="0" lvl="0" indent="-349250" algn="l" rtl="0">
              <a:lnSpc>
                <a:spcPct val="89000"/>
              </a:lnSpc>
              <a:spcBef>
                <a:spcPts val="0"/>
              </a:spcBef>
              <a:buClr>
                <a:schemeClr val="dk2"/>
              </a:buClr>
              <a:buSzPts val="5500"/>
              <a:buFont typeface="Nunito"/>
              <a:buNone/>
            </a:pPr>
            <a:r>
              <a:rPr lang="en-US" sz="5500" b="1" i="0" u="none" strike="noStrike" cap="none">
                <a:solidFill>
                  <a:schemeClr val="dk2"/>
                </a:solidFill>
                <a:latin typeface="Nunito"/>
                <a:ea typeface="Nunito"/>
                <a:cs typeface="Nunito"/>
                <a:sym typeface="Nunito"/>
              </a:rPr>
              <a:t>Our Solution</a:t>
            </a:r>
          </a:p>
        </p:txBody>
      </p:sp>
      <p:sp>
        <p:nvSpPr>
          <p:cNvPr id="119" name="Shape 119"/>
          <p:cNvSpPr txBox="1"/>
          <p:nvPr/>
        </p:nvSpPr>
        <p:spPr>
          <a:xfrm>
            <a:off x="1771651" y="1876425"/>
            <a:ext cx="6096000" cy="4447371"/>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3500" b="1" i="0" u="none" strike="noStrike" cap="none">
                <a:solidFill>
                  <a:srgbClr val="5A1A09"/>
                </a:solidFill>
                <a:latin typeface="Calibri"/>
                <a:ea typeface="Calibri"/>
                <a:cs typeface="Calibri"/>
                <a:sym typeface="Calibri"/>
              </a:rPr>
              <a:t>A Program That:</a:t>
            </a:r>
          </a:p>
          <a:p>
            <a:pPr marL="0" marR="0" lvl="0" indent="0" algn="l" rtl="0">
              <a:spcBef>
                <a:spcPts val="0"/>
              </a:spcBef>
              <a:buNone/>
            </a:pPr>
            <a:endParaRPr sz="500" b="1">
              <a:solidFill>
                <a:srgbClr val="5A1A09"/>
              </a:solidFill>
              <a:latin typeface="Calibri"/>
              <a:ea typeface="Calibri"/>
              <a:cs typeface="Calibri"/>
              <a:sym typeface="Calibri"/>
            </a:endParaRPr>
          </a:p>
          <a:p>
            <a:pPr marL="285750" marR="0" lvl="0" indent="-285750" algn="l" rtl="0">
              <a:spcBef>
                <a:spcPts val="0"/>
              </a:spcBef>
              <a:buClr>
                <a:schemeClr val="dk2"/>
              </a:buClr>
              <a:buSzPts val="2600"/>
              <a:buFont typeface="Arial"/>
              <a:buChar char="•"/>
            </a:pPr>
            <a:r>
              <a:rPr lang="en-US" sz="2600" b="1">
                <a:solidFill>
                  <a:schemeClr val="dk2"/>
                </a:solidFill>
                <a:latin typeface="Calibri"/>
                <a:ea typeface="Calibri"/>
                <a:cs typeface="Calibri"/>
                <a:sym typeface="Calibri"/>
              </a:rPr>
              <a:t>Clusters Similar Restaurants According to Average Income of People in Restaurant Location</a:t>
            </a:r>
          </a:p>
          <a:p>
            <a:pPr marL="285750" marR="0" lvl="0" indent="-285750" algn="l" rtl="0">
              <a:spcBef>
                <a:spcPts val="0"/>
              </a:spcBef>
              <a:buClr>
                <a:schemeClr val="dk1"/>
              </a:buClr>
              <a:buSzPts val="300"/>
              <a:buFont typeface="Arial"/>
              <a:buNone/>
            </a:pPr>
            <a:endParaRPr sz="300" b="1">
              <a:solidFill>
                <a:schemeClr val="dk2"/>
              </a:solidFill>
              <a:latin typeface="Calibri"/>
              <a:ea typeface="Calibri"/>
              <a:cs typeface="Calibri"/>
              <a:sym typeface="Calibri"/>
            </a:endParaRPr>
          </a:p>
          <a:p>
            <a:pPr marL="285750" marR="0" lvl="0" indent="-285750" algn="l" rtl="0">
              <a:spcBef>
                <a:spcPts val="0"/>
              </a:spcBef>
              <a:buClr>
                <a:schemeClr val="dk2"/>
              </a:buClr>
              <a:buSzPts val="2600"/>
              <a:buFont typeface="Arial"/>
              <a:buChar char="•"/>
            </a:pPr>
            <a:r>
              <a:rPr lang="en-US" sz="2600" b="1">
                <a:solidFill>
                  <a:schemeClr val="dk2"/>
                </a:solidFill>
                <a:latin typeface="Calibri"/>
                <a:ea typeface="Calibri"/>
                <a:cs typeface="Calibri"/>
                <a:sym typeface="Calibri"/>
              </a:rPr>
              <a:t>Finds Lower Rated and Higher Rated Restaurants in Respective Clusters</a:t>
            </a:r>
          </a:p>
          <a:p>
            <a:pPr marL="285750" marR="0" lvl="0" indent="-285750" algn="l" rtl="0">
              <a:spcBef>
                <a:spcPts val="0"/>
              </a:spcBef>
              <a:buClr>
                <a:schemeClr val="dk1"/>
              </a:buClr>
              <a:buSzPts val="300"/>
              <a:buFont typeface="Arial"/>
              <a:buNone/>
            </a:pPr>
            <a:endParaRPr sz="300" b="1">
              <a:solidFill>
                <a:schemeClr val="dk2"/>
              </a:solidFill>
              <a:latin typeface="Calibri"/>
              <a:ea typeface="Calibri"/>
              <a:cs typeface="Calibri"/>
              <a:sym typeface="Calibri"/>
            </a:endParaRPr>
          </a:p>
          <a:p>
            <a:pPr marL="285750" marR="0" lvl="0" indent="-285750" algn="l" rtl="0">
              <a:spcBef>
                <a:spcPts val="0"/>
              </a:spcBef>
              <a:buClr>
                <a:schemeClr val="dk2"/>
              </a:buClr>
              <a:buSzPts val="2600"/>
              <a:buFont typeface="Arial"/>
              <a:buChar char="•"/>
            </a:pPr>
            <a:r>
              <a:rPr lang="en-US" sz="2600" b="1">
                <a:solidFill>
                  <a:schemeClr val="dk2"/>
                </a:solidFill>
                <a:latin typeface="Calibri"/>
                <a:ea typeface="Calibri"/>
                <a:cs typeface="Calibri"/>
                <a:sym typeface="Calibri"/>
              </a:rPr>
              <a:t>Extracts Frequent Patterns from Descriptive Phrases in Customer Reviews</a:t>
            </a:r>
          </a:p>
          <a:p>
            <a:pPr marL="285750" marR="0" lvl="0" indent="-285750" algn="l" rtl="0">
              <a:spcBef>
                <a:spcPts val="0"/>
              </a:spcBef>
              <a:buClr>
                <a:schemeClr val="dk1"/>
              </a:buClr>
              <a:buSzPts val="300"/>
              <a:buFont typeface="Arial"/>
              <a:buNone/>
            </a:pPr>
            <a:endParaRPr sz="300" b="1">
              <a:solidFill>
                <a:schemeClr val="dk2"/>
              </a:solidFill>
              <a:latin typeface="Calibri"/>
              <a:ea typeface="Calibri"/>
              <a:cs typeface="Calibri"/>
              <a:sym typeface="Calibri"/>
            </a:endParaRPr>
          </a:p>
          <a:p>
            <a:pPr marL="285750" marR="0" lvl="0" indent="-285750" algn="l" rtl="0">
              <a:spcBef>
                <a:spcPts val="0"/>
              </a:spcBef>
              <a:buClr>
                <a:schemeClr val="dk2"/>
              </a:buClr>
              <a:buSzPts val="2600"/>
              <a:buFont typeface="Arial"/>
              <a:buChar char="•"/>
            </a:pPr>
            <a:r>
              <a:rPr lang="en-US" sz="2600" b="1">
                <a:solidFill>
                  <a:schemeClr val="dk2"/>
                </a:solidFill>
                <a:latin typeface="Calibri"/>
                <a:ea typeface="Calibri"/>
                <a:cs typeface="Calibri"/>
                <a:sym typeface="Calibri"/>
              </a:rPr>
              <a:t>Compares Patterns from Higher and Lower Rated Restaurants</a:t>
            </a:r>
          </a:p>
        </p:txBody>
      </p:sp>
      <p:pic>
        <p:nvPicPr>
          <p:cNvPr id="120" name="Shape 120"/>
          <p:cNvPicPr preferRelativeResize="0"/>
          <p:nvPr/>
        </p:nvPicPr>
        <p:blipFill rotWithShape="1">
          <a:blip r:embed="rId3">
            <a:alphaModFix/>
          </a:blip>
          <a:srcRect/>
          <a:stretch/>
        </p:blipFill>
        <p:spPr>
          <a:xfrm>
            <a:off x="7867651" y="2440305"/>
            <a:ext cx="4232789" cy="2733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371600" y="685800"/>
            <a:ext cx="9601200" cy="647700"/>
          </a:xfrm>
          <a:prstGeom prst="rect">
            <a:avLst/>
          </a:prstGeom>
          <a:noFill/>
          <a:ln>
            <a:noFill/>
          </a:ln>
        </p:spPr>
        <p:txBody>
          <a:bodyPr wrap="square" lIns="91425" tIns="45700" rIns="91425" bIns="45700" anchor="t" anchorCtr="0">
            <a:noAutofit/>
          </a:bodyPr>
          <a:lstStyle/>
          <a:p>
            <a:pPr marL="0" marR="0" lvl="0" indent="-240030" algn="l" rtl="0">
              <a:lnSpc>
                <a:spcPct val="89000"/>
              </a:lnSpc>
              <a:spcBef>
                <a:spcPts val="0"/>
              </a:spcBef>
              <a:buClr>
                <a:schemeClr val="dk2"/>
              </a:buClr>
              <a:buSzPts val="3780"/>
              <a:buFont typeface="Nunito"/>
              <a:buNone/>
            </a:pPr>
            <a:r>
              <a:rPr lang="en-US" sz="3780" b="1" i="0" u="none" strike="noStrike" cap="none">
                <a:solidFill>
                  <a:schemeClr val="dk2"/>
                </a:solidFill>
                <a:latin typeface="Nunito"/>
                <a:ea typeface="Nunito"/>
                <a:cs typeface="Nunito"/>
                <a:sym typeface="Nunito"/>
              </a:rPr>
              <a:t>Project : Data Processing</a:t>
            </a:r>
          </a:p>
        </p:txBody>
      </p:sp>
      <p:sp>
        <p:nvSpPr>
          <p:cNvPr id="127" name="Shape 127"/>
          <p:cNvSpPr txBox="1"/>
          <p:nvPr/>
        </p:nvSpPr>
        <p:spPr>
          <a:xfrm>
            <a:off x="1371601" y="1714500"/>
            <a:ext cx="6191250" cy="47625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Source Sans Pro"/>
              <a:ea typeface="Source Sans Pro"/>
              <a:cs typeface="Source Sans Pro"/>
              <a:sym typeface="Source Sans Pro"/>
            </a:endParaRPr>
          </a:p>
        </p:txBody>
      </p:sp>
      <p:sp>
        <p:nvSpPr>
          <p:cNvPr id="128" name="Shape 128"/>
          <p:cNvSpPr/>
          <p:nvPr/>
        </p:nvSpPr>
        <p:spPr>
          <a:xfrm>
            <a:off x="1724025" y="2247900"/>
            <a:ext cx="3648075" cy="2543175"/>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29" name="Shape 129"/>
          <p:cNvSpPr/>
          <p:nvPr/>
        </p:nvSpPr>
        <p:spPr>
          <a:xfrm>
            <a:off x="3895724" y="1901309"/>
            <a:ext cx="1047750" cy="3371850"/>
          </a:xfrm>
          <a:prstGeom prst="rect">
            <a:avLst/>
          </a:prstGeom>
          <a:solidFill>
            <a:srgbClr val="F9C7B8"/>
          </a:solidFill>
          <a:ln w="34925" cap="flat" cmpd="sng">
            <a:solidFill>
              <a:srgbClr val="F9C7B8"/>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cxnSp>
        <p:nvCxnSpPr>
          <p:cNvPr id="130" name="Shape 130"/>
          <p:cNvCxnSpPr/>
          <p:nvPr/>
        </p:nvCxnSpPr>
        <p:spPr>
          <a:xfrm rot="10800000" flipH="1">
            <a:off x="4923340" y="3671380"/>
            <a:ext cx="2544257" cy="29558"/>
          </a:xfrm>
          <a:prstGeom prst="straightConnector1">
            <a:avLst/>
          </a:prstGeom>
          <a:noFill/>
          <a:ln w="34925" cap="flat" cmpd="sng">
            <a:solidFill>
              <a:schemeClr val="dk1"/>
            </a:solidFill>
            <a:prstDash val="solid"/>
            <a:round/>
            <a:headEnd type="none" w="med" len="med"/>
            <a:tailEnd type="triangle" w="lg" len="lg"/>
          </a:ln>
        </p:spPr>
      </p:cxnSp>
      <p:sp>
        <p:nvSpPr>
          <p:cNvPr id="131" name="Shape 131"/>
          <p:cNvSpPr txBox="1"/>
          <p:nvPr/>
        </p:nvSpPr>
        <p:spPr>
          <a:xfrm>
            <a:off x="7543799" y="2886549"/>
            <a:ext cx="4514850" cy="1569660"/>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rgbClr val="5A1A09"/>
              </a:buClr>
              <a:buSzPts val="2400"/>
              <a:buFont typeface="Arial"/>
              <a:buChar char="•"/>
            </a:pPr>
            <a:r>
              <a:rPr lang="en-US" sz="2400" b="1">
                <a:solidFill>
                  <a:srgbClr val="5A1A09"/>
                </a:solidFill>
                <a:latin typeface="Calibri"/>
                <a:ea typeface="Calibri"/>
                <a:cs typeface="Calibri"/>
                <a:sym typeface="Calibri"/>
              </a:rPr>
              <a:t>Extracts Restaurants and Food Places Only</a:t>
            </a:r>
          </a:p>
          <a:p>
            <a:pPr marL="342900" marR="0" lvl="0" indent="-342900" algn="l" rtl="0">
              <a:spcBef>
                <a:spcPts val="0"/>
              </a:spcBef>
              <a:buClr>
                <a:srgbClr val="5A1A09"/>
              </a:buClr>
              <a:buSzPts val="2400"/>
              <a:buFont typeface="Arial"/>
              <a:buChar char="•"/>
            </a:pPr>
            <a:r>
              <a:rPr lang="en-US" sz="2400" b="1">
                <a:solidFill>
                  <a:srgbClr val="5A1A09"/>
                </a:solidFill>
                <a:latin typeface="Calibri"/>
                <a:ea typeface="Calibri"/>
                <a:cs typeface="Calibri"/>
                <a:sym typeface="Calibri"/>
              </a:rPr>
              <a:t>Over 65,000 businesses taken into account</a:t>
            </a:r>
          </a:p>
        </p:txBody>
      </p:sp>
      <p:sp>
        <p:nvSpPr>
          <p:cNvPr id="132" name="Shape 132"/>
          <p:cNvSpPr txBox="1"/>
          <p:nvPr/>
        </p:nvSpPr>
        <p:spPr>
          <a:xfrm rot="-5400000">
            <a:off x="3065108" y="3299133"/>
            <a:ext cx="2688848" cy="430887"/>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200" b="1">
                <a:solidFill>
                  <a:srgbClr val="3C1106"/>
                </a:solidFill>
                <a:latin typeface="Source Sans Pro"/>
                <a:ea typeface="Source Sans Pro"/>
                <a:cs typeface="Source Sans Pro"/>
                <a:sym typeface="Source Sans Pro"/>
              </a:rPr>
              <a:t>Business Categories</a:t>
            </a:r>
          </a:p>
        </p:txBody>
      </p:sp>
      <p:pic>
        <p:nvPicPr>
          <p:cNvPr id="133" name="Shape 133"/>
          <p:cNvPicPr preferRelativeResize="0"/>
          <p:nvPr/>
        </p:nvPicPr>
        <p:blipFill rotWithShape="1">
          <a:blip r:embed="rId3">
            <a:alphaModFix/>
          </a:blip>
          <a:srcRect/>
          <a:stretch/>
        </p:blipFill>
        <p:spPr>
          <a:xfrm>
            <a:off x="2284324" y="2647949"/>
            <a:ext cx="1349464" cy="866628"/>
          </a:xfrm>
          <a:prstGeom prst="rect">
            <a:avLst/>
          </a:prstGeom>
          <a:noFill/>
          <a:ln>
            <a:noFill/>
          </a:ln>
        </p:spPr>
      </p:pic>
      <p:sp>
        <p:nvSpPr>
          <p:cNvPr id="134" name="Shape 134"/>
          <p:cNvSpPr txBox="1"/>
          <p:nvPr/>
        </p:nvSpPr>
        <p:spPr>
          <a:xfrm>
            <a:off x="2003337" y="3331606"/>
            <a:ext cx="19240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chemeClr val="lt1"/>
                </a:solidFill>
                <a:latin typeface="Source Sans Pro"/>
                <a:ea typeface="Source Sans Pro"/>
                <a:cs typeface="Source Sans Pro"/>
                <a:sym typeface="Source Sans Pro"/>
              </a:rPr>
              <a:t>Business Dataset</a:t>
            </a:r>
          </a:p>
        </p:txBody>
      </p:sp>
      <p:sp>
        <p:nvSpPr>
          <p:cNvPr id="135" name="Shape 135"/>
          <p:cNvSpPr/>
          <p:nvPr/>
        </p:nvSpPr>
        <p:spPr>
          <a:xfrm>
            <a:off x="7467597" y="1834455"/>
            <a:ext cx="4077880" cy="717231"/>
          </a:xfrm>
          <a:prstGeom prst="rect">
            <a:avLst/>
          </a:prstGeom>
          <a:solidFill>
            <a:srgbClr val="F9C7B8"/>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136" name="Shape 136"/>
          <p:cNvPicPr preferRelativeResize="0"/>
          <p:nvPr/>
        </p:nvPicPr>
        <p:blipFill rotWithShape="1">
          <a:blip r:embed="rId4">
            <a:alphaModFix/>
          </a:blip>
          <a:srcRect/>
          <a:stretch/>
        </p:blipFill>
        <p:spPr>
          <a:xfrm>
            <a:off x="9101545" y="1994042"/>
            <a:ext cx="2190752" cy="436543"/>
          </a:xfrm>
          <a:prstGeom prst="rect">
            <a:avLst/>
          </a:prstGeom>
          <a:noFill/>
          <a:ln>
            <a:noFill/>
          </a:ln>
        </p:spPr>
      </p:pic>
      <p:sp>
        <p:nvSpPr>
          <p:cNvPr id="137" name="Shape 137"/>
          <p:cNvSpPr txBox="1"/>
          <p:nvPr/>
        </p:nvSpPr>
        <p:spPr>
          <a:xfrm>
            <a:off x="7487646" y="1954707"/>
            <a:ext cx="1804399" cy="430887"/>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200" b="1">
                <a:solidFill>
                  <a:srgbClr val="3C1106"/>
                </a:solidFill>
                <a:latin typeface="Calibri"/>
                <a:ea typeface="Calibri"/>
                <a:cs typeface="Calibri"/>
                <a:sym typeface="Calibri"/>
              </a:rPr>
              <a:t>Library used: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371600" y="685800"/>
            <a:ext cx="10001250" cy="714376"/>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Data Processing: </a:t>
            </a:r>
            <a:r>
              <a:rPr lang="en-US" sz="3700" b="1" i="0" u="none" strike="noStrike" cap="none">
                <a:solidFill>
                  <a:schemeClr val="dk2"/>
                </a:solidFill>
                <a:latin typeface="Nunito"/>
                <a:ea typeface="Nunito"/>
                <a:cs typeface="Nunito"/>
                <a:sym typeface="Nunito"/>
              </a:rPr>
              <a:t>Merging Datasets</a:t>
            </a:r>
          </a:p>
        </p:txBody>
      </p:sp>
      <p:sp>
        <p:nvSpPr>
          <p:cNvPr id="144" name="Shape 144"/>
          <p:cNvSpPr/>
          <p:nvPr/>
        </p:nvSpPr>
        <p:spPr>
          <a:xfrm>
            <a:off x="1095376" y="2981327"/>
            <a:ext cx="3095623" cy="3009900"/>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45" name="Shape 145"/>
          <p:cNvSpPr/>
          <p:nvPr/>
        </p:nvSpPr>
        <p:spPr>
          <a:xfrm>
            <a:off x="4933953" y="2981327"/>
            <a:ext cx="3067050" cy="3009899"/>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46" name="Shape 146"/>
          <p:cNvSpPr/>
          <p:nvPr/>
        </p:nvSpPr>
        <p:spPr>
          <a:xfrm>
            <a:off x="8743957" y="2981328"/>
            <a:ext cx="3067050" cy="3009898"/>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47" name="Shape 147" descr="Image result for data . gov logo png high resolution"/>
          <p:cNvSpPr/>
          <p:nvPr/>
        </p:nvSpPr>
        <p:spPr>
          <a:xfrm>
            <a:off x="2371725" y="1843088"/>
            <a:ext cx="5305425" cy="1264917"/>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Source Sans Pro"/>
              <a:ea typeface="Source Sans Pro"/>
              <a:cs typeface="Source Sans Pro"/>
              <a:sym typeface="Source Sans Pro"/>
            </a:endParaRPr>
          </a:p>
        </p:txBody>
      </p:sp>
      <p:pic>
        <p:nvPicPr>
          <p:cNvPr id="148" name="Shape 148"/>
          <p:cNvPicPr preferRelativeResize="0"/>
          <p:nvPr/>
        </p:nvPicPr>
        <p:blipFill rotWithShape="1">
          <a:blip r:embed="rId3">
            <a:alphaModFix/>
          </a:blip>
          <a:srcRect/>
          <a:stretch/>
        </p:blipFill>
        <p:spPr>
          <a:xfrm>
            <a:off x="1095376" y="1975488"/>
            <a:ext cx="2077687" cy="494687"/>
          </a:xfrm>
          <a:prstGeom prst="rect">
            <a:avLst/>
          </a:prstGeom>
          <a:noFill/>
          <a:ln>
            <a:noFill/>
          </a:ln>
        </p:spPr>
      </p:pic>
      <p:sp>
        <p:nvSpPr>
          <p:cNvPr id="149" name="Shape 149"/>
          <p:cNvSpPr txBox="1"/>
          <p:nvPr/>
        </p:nvSpPr>
        <p:spPr>
          <a:xfrm>
            <a:off x="971550" y="2366617"/>
            <a:ext cx="2628899"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5A1A09"/>
                </a:solidFill>
                <a:latin typeface="Calibri"/>
                <a:ea typeface="Calibri"/>
                <a:cs typeface="Calibri"/>
                <a:sym typeface="Calibri"/>
              </a:rPr>
              <a:t>AVG INCOME DATASET </a:t>
            </a:r>
          </a:p>
        </p:txBody>
      </p:sp>
      <p:sp>
        <p:nvSpPr>
          <p:cNvPr id="150" name="Shape 150"/>
          <p:cNvSpPr/>
          <p:nvPr/>
        </p:nvSpPr>
        <p:spPr>
          <a:xfrm>
            <a:off x="2895600" y="2664809"/>
            <a:ext cx="1057275" cy="3631215"/>
          </a:xfrm>
          <a:prstGeom prst="rect">
            <a:avLst/>
          </a:prstGeom>
          <a:solidFill>
            <a:srgbClr val="F9CFC4"/>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51" name="Shape 151"/>
          <p:cNvSpPr/>
          <p:nvPr/>
        </p:nvSpPr>
        <p:spPr>
          <a:xfrm>
            <a:off x="6748462" y="2664810"/>
            <a:ext cx="1057275" cy="3641184"/>
          </a:xfrm>
          <a:prstGeom prst="rect">
            <a:avLst/>
          </a:prstGeom>
          <a:solidFill>
            <a:srgbClr val="F9CFC4"/>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52" name="Shape 152"/>
          <p:cNvSpPr/>
          <p:nvPr/>
        </p:nvSpPr>
        <p:spPr>
          <a:xfrm>
            <a:off x="5172077" y="2664810"/>
            <a:ext cx="1057275" cy="3641184"/>
          </a:xfrm>
          <a:prstGeom prst="rect">
            <a:avLst/>
          </a:prstGeom>
          <a:solidFill>
            <a:srgbClr val="F9CFC4"/>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53" name="Shape 153"/>
          <p:cNvSpPr/>
          <p:nvPr/>
        </p:nvSpPr>
        <p:spPr>
          <a:xfrm>
            <a:off x="9220205" y="2654841"/>
            <a:ext cx="1057275" cy="3641184"/>
          </a:xfrm>
          <a:prstGeom prst="rect">
            <a:avLst/>
          </a:prstGeom>
          <a:solidFill>
            <a:srgbClr val="F9CFC4"/>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54" name="Shape 154"/>
          <p:cNvSpPr txBox="1"/>
          <p:nvPr/>
        </p:nvSpPr>
        <p:spPr>
          <a:xfrm rot="-5400000">
            <a:off x="2603066" y="4101835"/>
            <a:ext cx="1600054" cy="49244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600" b="1">
                <a:solidFill>
                  <a:srgbClr val="5A1A09"/>
                </a:solidFill>
                <a:latin typeface="Source Sans Pro"/>
                <a:ea typeface="Source Sans Pro"/>
                <a:cs typeface="Source Sans Pro"/>
                <a:sym typeface="Source Sans Pro"/>
              </a:rPr>
              <a:t>ZIPCODE</a:t>
            </a:r>
          </a:p>
        </p:txBody>
      </p:sp>
      <p:sp>
        <p:nvSpPr>
          <p:cNvPr id="155" name="Shape 155"/>
          <p:cNvSpPr txBox="1"/>
          <p:nvPr/>
        </p:nvSpPr>
        <p:spPr>
          <a:xfrm rot="-5400000">
            <a:off x="4900687" y="4101835"/>
            <a:ext cx="1600054" cy="49244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600" b="1">
                <a:solidFill>
                  <a:srgbClr val="5A1A09"/>
                </a:solidFill>
                <a:latin typeface="Source Sans Pro"/>
                <a:ea typeface="Source Sans Pro"/>
                <a:cs typeface="Source Sans Pro"/>
                <a:sym typeface="Source Sans Pro"/>
              </a:rPr>
              <a:t>ZIPCODE</a:t>
            </a:r>
          </a:p>
        </p:txBody>
      </p:sp>
      <p:sp>
        <p:nvSpPr>
          <p:cNvPr id="156" name="Shape 156"/>
          <p:cNvSpPr/>
          <p:nvPr/>
        </p:nvSpPr>
        <p:spPr>
          <a:xfrm>
            <a:off x="4280018" y="4076593"/>
            <a:ext cx="541684" cy="542925"/>
          </a:xfrm>
          <a:prstGeom prst="mathPlus">
            <a:avLst>
              <a:gd name="adj1" fmla="val 23520"/>
            </a:avLst>
          </a:prstGeom>
          <a:solidFill>
            <a:srgbClr val="F9C7B8"/>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57" name="Shape 157"/>
          <p:cNvSpPr/>
          <p:nvPr/>
        </p:nvSpPr>
        <p:spPr>
          <a:xfrm>
            <a:off x="8098963" y="4071723"/>
            <a:ext cx="541684" cy="542925"/>
          </a:xfrm>
          <a:prstGeom prst="mathPlus">
            <a:avLst>
              <a:gd name="adj1" fmla="val 23520"/>
            </a:avLst>
          </a:prstGeom>
          <a:solidFill>
            <a:srgbClr val="F9C7B8"/>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158" name="Shape 158"/>
          <p:cNvPicPr preferRelativeResize="0"/>
          <p:nvPr/>
        </p:nvPicPr>
        <p:blipFill rotWithShape="1">
          <a:blip r:embed="rId4">
            <a:alphaModFix/>
          </a:blip>
          <a:srcRect/>
          <a:stretch/>
        </p:blipFill>
        <p:spPr>
          <a:xfrm>
            <a:off x="4734897" y="1750215"/>
            <a:ext cx="1568774" cy="1007469"/>
          </a:xfrm>
          <a:prstGeom prst="rect">
            <a:avLst/>
          </a:prstGeom>
          <a:noFill/>
          <a:ln>
            <a:noFill/>
          </a:ln>
        </p:spPr>
      </p:pic>
      <p:pic>
        <p:nvPicPr>
          <p:cNvPr id="159" name="Shape 159"/>
          <p:cNvPicPr preferRelativeResize="0"/>
          <p:nvPr/>
        </p:nvPicPr>
        <p:blipFill rotWithShape="1">
          <a:blip r:embed="rId4">
            <a:alphaModFix/>
          </a:blip>
          <a:srcRect/>
          <a:stretch/>
        </p:blipFill>
        <p:spPr>
          <a:xfrm>
            <a:off x="8512013" y="1657340"/>
            <a:ext cx="1568774" cy="1007469"/>
          </a:xfrm>
          <a:prstGeom prst="rect">
            <a:avLst/>
          </a:prstGeom>
          <a:noFill/>
          <a:ln>
            <a:noFill/>
          </a:ln>
        </p:spPr>
      </p:pic>
      <p:sp>
        <p:nvSpPr>
          <p:cNvPr id="160" name="Shape 160"/>
          <p:cNvSpPr txBox="1"/>
          <p:nvPr/>
        </p:nvSpPr>
        <p:spPr>
          <a:xfrm>
            <a:off x="6024774" y="2165376"/>
            <a:ext cx="2121837"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5A1A09"/>
                </a:solidFill>
                <a:latin typeface="Source Sans Pro"/>
                <a:ea typeface="Source Sans Pro"/>
                <a:cs typeface="Source Sans Pro"/>
                <a:sym typeface="Source Sans Pro"/>
              </a:rPr>
              <a:t>BUSINESS DATASET</a:t>
            </a:r>
          </a:p>
        </p:txBody>
      </p:sp>
      <p:sp>
        <p:nvSpPr>
          <p:cNvPr id="161" name="Shape 161"/>
          <p:cNvSpPr txBox="1"/>
          <p:nvPr/>
        </p:nvSpPr>
        <p:spPr>
          <a:xfrm>
            <a:off x="9820275" y="2100843"/>
            <a:ext cx="2121837"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5A1A09"/>
                </a:solidFill>
                <a:latin typeface="Source Sans Pro"/>
                <a:ea typeface="Source Sans Pro"/>
                <a:cs typeface="Source Sans Pro"/>
                <a:sym typeface="Source Sans Pro"/>
              </a:rPr>
              <a:t>REVIEW DATASET</a:t>
            </a:r>
          </a:p>
        </p:txBody>
      </p:sp>
      <p:sp>
        <p:nvSpPr>
          <p:cNvPr id="162" name="Shape 162"/>
          <p:cNvSpPr txBox="1"/>
          <p:nvPr/>
        </p:nvSpPr>
        <p:spPr>
          <a:xfrm rot="-5400000">
            <a:off x="6257059" y="4208508"/>
            <a:ext cx="2040079" cy="49244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600" b="1">
                <a:solidFill>
                  <a:srgbClr val="5A1A09"/>
                </a:solidFill>
                <a:latin typeface="Source Sans Pro"/>
                <a:ea typeface="Source Sans Pro"/>
                <a:cs typeface="Source Sans Pro"/>
                <a:sym typeface="Source Sans Pro"/>
              </a:rPr>
              <a:t>BUSINESS ID</a:t>
            </a:r>
          </a:p>
        </p:txBody>
      </p:sp>
      <p:sp>
        <p:nvSpPr>
          <p:cNvPr id="163" name="Shape 163"/>
          <p:cNvSpPr txBox="1"/>
          <p:nvPr/>
        </p:nvSpPr>
        <p:spPr>
          <a:xfrm rot="-5400000">
            <a:off x="8728802" y="4208508"/>
            <a:ext cx="2040079" cy="49244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600" b="1">
                <a:solidFill>
                  <a:srgbClr val="5A1A09"/>
                </a:solidFill>
                <a:latin typeface="Source Sans Pro"/>
                <a:ea typeface="Source Sans Pro"/>
                <a:cs typeface="Source Sans Pro"/>
                <a:sym typeface="Source Sans Pro"/>
              </a:rPr>
              <a:t>BUSINESS ID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371599" y="685800"/>
            <a:ext cx="9782175" cy="885825"/>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Data Processing: </a:t>
            </a:r>
            <a:r>
              <a:rPr lang="en-US" sz="3700" b="1" i="0" u="none" strike="noStrike" cap="none">
                <a:solidFill>
                  <a:schemeClr val="dk2"/>
                </a:solidFill>
                <a:latin typeface="Nunito"/>
                <a:ea typeface="Nunito"/>
                <a:cs typeface="Nunito"/>
                <a:sym typeface="Nunito"/>
              </a:rPr>
              <a:t>Dividing Dataset</a:t>
            </a:r>
          </a:p>
        </p:txBody>
      </p:sp>
      <p:sp>
        <p:nvSpPr>
          <p:cNvPr id="170" name="Shape 170"/>
          <p:cNvSpPr/>
          <p:nvPr/>
        </p:nvSpPr>
        <p:spPr>
          <a:xfrm>
            <a:off x="1085848" y="2724151"/>
            <a:ext cx="4286249" cy="3009900"/>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71" name="Shape 171"/>
          <p:cNvSpPr/>
          <p:nvPr/>
        </p:nvSpPr>
        <p:spPr>
          <a:xfrm>
            <a:off x="5776910" y="3714751"/>
            <a:ext cx="923925" cy="1028700"/>
          </a:xfrm>
          <a:prstGeom prst="mathEqual">
            <a:avLst>
              <a:gd name="adj1" fmla="val 23520"/>
              <a:gd name="adj2" fmla="val 11760"/>
            </a:avLst>
          </a:prstGeom>
          <a:solidFill>
            <a:srgbClr val="F38F72"/>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dk1"/>
              </a:solidFill>
              <a:latin typeface="Source Sans Pro"/>
              <a:ea typeface="Source Sans Pro"/>
              <a:cs typeface="Source Sans Pro"/>
              <a:sym typeface="Source Sans Pro"/>
            </a:endParaRPr>
          </a:p>
        </p:txBody>
      </p:sp>
      <p:sp>
        <p:nvSpPr>
          <p:cNvPr id="172" name="Shape 172"/>
          <p:cNvSpPr/>
          <p:nvPr/>
        </p:nvSpPr>
        <p:spPr>
          <a:xfrm>
            <a:off x="7105648" y="2981327"/>
            <a:ext cx="4286249" cy="895351"/>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73" name="Shape 173"/>
          <p:cNvSpPr/>
          <p:nvPr/>
        </p:nvSpPr>
        <p:spPr>
          <a:xfrm>
            <a:off x="7105647" y="1828396"/>
            <a:ext cx="4286249" cy="895351"/>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74" name="Shape 174"/>
          <p:cNvSpPr/>
          <p:nvPr/>
        </p:nvSpPr>
        <p:spPr>
          <a:xfrm>
            <a:off x="7105648" y="5286380"/>
            <a:ext cx="4286249" cy="990596"/>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75" name="Shape 175"/>
          <p:cNvSpPr/>
          <p:nvPr/>
        </p:nvSpPr>
        <p:spPr>
          <a:xfrm>
            <a:off x="7105648" y="4133449"/>
            <a:ext cx="4286249" cy="895351"/>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76" name="Shape 176"/>
          <p:cNvSpPr txBox="1"/>
          <p:nvPr/>
        </p:nvSpPr>
        <p:spPr>
          <a:xfrm>
            <a:off x="5467346" y="1939321"/>
            <a:ext cx="1400181" cy="156966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2400" b="1">
                <a:solidFill>
                  <a:srgbClr val="5A1A09"/>
                </a:solidFill>
                <a:latin typeface="Calibri"/>
                <a:ea typeface="Calibri"/>
                <a:cs typeface="Calibri"/>
                <a:sym typeface="Calibri"/>
              </a:rPr>
              <a:t>DIVIDING BY SIMILAR INCOME</a:t>
            </a:r>
          </a:p>
        </p:txBody>
      </p:sp>
      <p:sp>
        <p:nvSpPr>
          <p:cNvPr id="177" name="Shape 177"/>
          <p:cNvSpPr txBox="1"/>
          <p:nvPr/>
        </p:nvSpPr>
        <p:spPr>
          <a:xfrm>
            <a:off x="1171575" y="3644325"/>
            <a:ext cx="2571750" cy="1169551"/>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3500" b="1">
                <a:solidFill>
                  <a:schemeClr val="lt1"/>
                </a:solidFill>
                <a:latin typeface="Calibri"/>
                <a:ea typeface="Calibri"/>
                <a:cs typeface="Calibri"/>
                <a:sym typeface="Calibri"/>
              </a:rPr>
              <a:t>MEGA DATASET</a:t>
            </a:r>
          </a:p>
        </p:txBody>
      </p:sp>
      <p:sp>
        <p:nvSpPr>
          <p:cNvPr id="178" name="Shape 178"/>
          <p:cNvSpPr txBox="1"/>
          <p:nvPr/>
        </p:nvSpPr>
        <p:spPr>
          <a:xfrm>
            <a:off x="8034335" y="1899376"/>
            <a:ext cx="2428872"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2500" b="1">
                <a:solidFill>
                  <a:schemeClr val="lt1"/>
                </a:solidFill>
                <a:latin typeface="Calibri"/>
                <a:ea typeface="Calibri"/>
                <a:cs typeface="Calibri"/>
                <a:sym typeface="Calibri"/>
              </a:rPr>
              <a:t>LOW INCOME </a:t>
            </a:r>
          </a:p>
          <a:p>
            <a:pPr marL="0" marR="0" lvl="0" indent="0" algn="ctr" rtl="0">
              <a:spcBef>
                <a:spcPts val="0"/>
              </a:spcBef>
              <a:buNone/>
            </a:pPr>
            <a:r>
              <a:rPr lang="en-US" sz="1500" b="1">
                <a:solidFill>
                  <a:schemeClr val="lt1"/>
                </a:solidFill>
                <a:latin typeface="Calibri"/>
                <a:ea typeface="Calibri"/>
                <a:cs typeface="Calibri"/>
                <a:sym typeface="Calibri"/>
              </a:rPr>
              <a:t>(&lt; $ 90,000 per household)</a:t>
            </a:r>
          </a:p>
        </p:txBody>
      </p:sp>
      <p:sp>
        <p:nvSpPr>
          <p:cNvPr id="179" name="Shape 179"/>
          <p:cNvSpPr txBox="1"/>
          <p:nvPr/>
        </p:nvSpPr>
        <p:spPr>
          <a:xfrm>
            <a:off x="7658099" y="3061686"/>
            <a:ext cx="3495675" cy="707886"/>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500" b="1">
                <a:solidFill>
                  <a:schemeClr val="lt1"/>
                </a:solidFill>
                <a:latin typeface="Calibri"/>
                <a:ea typeface="Calibri"/>
                <a:cs typeface="Calibri"/>
                <a:sym typeface="Calibri"/>
              </a:rPr>
              <a:t>LOWER MIDDLE INCOME</a:t>
            </a:r>
          </a:p>
          <a:p>
            <a:pPr marL="0" marR="0" lvl="0" indent="0" algn="l" rtl="0">
              <a:spcBef>
                <a:spcPts val="0"/>
              </a:spcBef>
              <a:buNone/>
            </a:pPr>
            <a:r>
              <a:rPr lang="en-US" sz="1500" b="1">
                <a:solidFill>
                  <a:schemeClr val="lt1"/>
                </a:solidFill>
                <a:latin typeface="Calibri"/>
                <a:ea typeface="Calibri"/>
                <a:cs typeface="Calibri"/>
                <a:sym typeface="Calibri"/>
              </a:rPr>
              <a:t>( &gt; $ 90,000 &amp; &lt; $200,000 per household)</a:t>
            </a:r>
          </a:p>
        </p:txBody>
      </p:sp>
      <p:sp>
        <p:nvSpPr>
          <p:cNvPr id="180" name="Shape 180"/>
          <p:cNvSpPr/>
          <p:nvPr/>
        </p:nvSpPr>
        <p:spPr>
          <a:xfrm>
            <a:off x="3914772" y="2540985"/>
            <a:ext cx="1057275" cy="3631215"/>
          </a:xfrm>
          <a:prstGeom prst="rect">
            <a:avLst/>
          </a:prstGeom>
          <a:solidFill>
            <a:srgbClr val="F9CFC4"/>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81" name="Shape 181"/>
          <p:cNvSpPr txBox="1"/>
          <p:nvPr/>
        </p:nvSpPr>
        <p:spPr>
          <a:xfrm rot="-5400000">
            <a:off x="2646155" y="3996437"/>
            <a:ext cx="3631214" cy="446276"/>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300" b="1">
                <a:solidFill>
                  <a:srgbClr val="5A1A09"/>
                </a:solidFill>
                <a:latin typeface="Calibri"/>
                <a:ea typeface="Calibri"/>
                <a:cs typeface="Calibri"/>
                <a:sym typeface="Calibri"/>
              </a:rPr>
              <a:t>AVG. HOUSEHOLD INCOME</a:t>
            </a:r>
          </a:p>
        </p:txBody>
      </p:sp>
      <p:sp>
        <p:nvSpPr>
          <p:cNvPr id="182" name="Shape 182"/>
          <p:cNvSpPr txBox="1"/>
          <p:nvPr/>
        </p:nvSpPr>
        <p:spPr>
          <a:xfrm>
            <a:off x="7600948" y="4246859"/>
            <a:ext cx="3609976"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2500" b="1">
                <a:solidFill>
                  <a:schemeClr val="lt1"/>
                </a:solidFill>
                <a:latin typeface="Calibri"/>
                <a:ea typeface="Calibri"/>
                <a:cs typeface="Calibri"/>
                <a:sym typeface="Calibri"/>
              </a:rPr>
              <a:t>HIGHER MIDDLE INCOME</a:t>
            </a:r>
          </a:p>
          <a:p>
            <a:pPr marL="0" marR="0" lvl="0" indent="0" algn="ctr" rtl="0">
              <a:spcBef>
                <a:spcPts val="0"/>
              </a:spcBef>
              <a:buNone/>
            </a:pPr>
            <a:r>
              <a:rPr lang="en-US" sz="1500" b="1">
                <a:solidFill>
                  <a:schemeClr val="lt1"/>
                </a:solidFill>
                <a:latin typeface="Calibri"/>
                <a:ea typeface="Calibri"/>
                <a:cs typeface="Calibri"/>
                <a:sym typeface="Calibri"/>
              </a:rPr>
              <a:t>( &gt; $200,000 &amp; &lt; $300,000 per household)</a:t>
            </a:r>
          </a:p>
        </p:txBody>
      </p:sp>
      <p:sp>
        <p:nvSpPr>
          <p:cNvPr id="183" name="Shape 183"/>
          <p:cNvSpPr txBox="1"/>
          <p:nvPr/>
        </p:nvSpPr>
        <p:spPr>
          <a:xfrm>
            <a:off x="7658099" y="5427735"/>
            <a:ext cx="3495675"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2500" b="1">
                <a:solidFill>
                  <a:schemeClr val="lt1"/>
                </a:solidFill>
                <a:latin typeface="Calibri"/>
                <a:ea typeface="Calibri"/>
                <a:cs typeface="Calibri"/>
                <a:sym typeface="Calibri"/>
              </a:rPr>
              <a:t>HIGH INCOME</a:t>
            </a:r>
          </a:p>
          <a:p>
            <a:pPr marL="0" marR="0" lvl="0" indent="0" algn="ctr" rtl="0">
              <a:spcBef>
                <a:spcPts val="0"/>
              </a:spcBef>
              <a:buNone/>
            </a:pPr>
            <a:r>
              <a:rPr lang="en-US" sz="1500" b="1">
                <a:solidFill>
                  <a:schemeClr val="lt1"/>
                </a:solidFill>
                <a:latin typeface="Calibri"/>
                <a:ea typeface="Calibri"/>
                <a:cs typeface="Calibri"/>
                <a:sym typeface="Calibri"/>
              </a:rPr>
              <a:t>( &gt; $300,000 &amp; &lt; $400,000 per household)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371600" y="685800"/>
            <a:ext cx="9601200" cy="809625"/>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Data Processing: </a:t>
            </a:r>
            <a:r>
              <a:rPr lang="en-US" sz="3700" b="1" i="0" u="none" strike="noStrike" cap="none">
                <a:solidFill>
                  <a:schemeClr val="dk2"/>
                </a:solidFill>
                <a:latin typeface="Nunito"/>
                <a:ea typeface="Nunito"/>
                <a:cs typeface="Nunito"/>
                <a:sym typeface="Nunito"/>
              </a:rPr>
              <a:t>Dividing Dataset </a:t>
            </a:r>
          </a:p>
        </p:txBody>
      </p:sp>
      <p:sp>
        <p:nvSpPr>
          <p:cNvPr id="190" name="Shape 190"/>
          <p:cNvSpPr txBox="1"/>
          <p:nvPr/>
        </p:nvSpPr>
        <p:spPr>
          <a:xfrm>
            <a:off x="1666875" y="1476777"/>
            <a:ext cx="9010650" cy="461665"/>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b="1">
                <a:solidFill>
                  <a:srgbClr val="5A1A09"/>
                </a:solidFill>
                <a:latin typeface="Calibri"/>
                <a:ea typeface="Calibri"/>
                <a:cs typeface="Calibri"/>
                <a:sym typeface="Calibri"/>
              </a:rPr>
              <a:t>EACH DATASET DIVIDED ACCORDING TO RESTAURANT RATING (Stars)</a:t>
            </a:r>
          </a:p>
        </p:txBody>
      </p:sp>
      <p:sp>
        <p:nvSpPr>
          <p:cNvPr id="191" name="Shape 191"/>
          <p:cNvSpPr/>
          <p:nvPr/>
        </p:nvSpPr>
        <p:spPr>
          <a:xfrm>
            <a:off x="3695700" y="2157413"/>
            <a:ext cx="5191125" cy="1271587"/>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92" name="Shape 192"/>
          <p:cNvSpPr txBox="1"/>
          <p:nvPr/>
        </p:nvSpPr>
        <p:spPr>
          <a:xfrm>
            <a:off x="3890962" y="2514198"/>
            <a:ext cx="3609976" cy="477054"/>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500" b="1">
                <a:solidFill>
                  <a:schemeClr val="lt1"/>
                </a:solidFill>
                <a:latin typeface="Calibri"/>
                <a:ea typeface="Calibri"/>
                <a:cs typeface="Calibri"/>
                <a:sym typeface="Calibri"/>
              </a:rPr>
              <a:t>HIGHER MIDDLE INCOME</a:t>
            </a:r>
          </a:p>
        </p:txBody>
      </p:sp>
      <p:sp>
        <p:nvSpPr>
          <p:cNvPr id="193" name="Shape 193"/>
          <p:cNvSpPr/>
          <p:nvPr/>
        </p:nvSpPr>
        <p:spPr>
          <a:xfrm>
            <a:off x="7601575" y="1976141"/>
            <a:ext cx="1057275" cy="1776710"/>
          </a:xfrm>
          <a:prstGeom prst="rect">
            <a:avLst/>
          </a:prstGeom>
          <a:solidFill>
            <a:srgbClr val="F9CFC4"/>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94" name="Shape 194"/>
          <p:cNvSpPr txBox="1"/>
          <p:nvPr/>
        </p:nvSpPr>
        <p:spPr>
          <a:xfrm rot="-5400000">
            <a:off x="7411075" y="2408753"/>
            <a:ext cx="1438275" cy="553998"/>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3000" b="1">
                <a:solidFill>
                  <a:srgbClr val="3C1106"/>
                </a:solidFill>
                <a:latin typeface="Calibri"/>
                <a:ea typeface="Calibri"/>
                <a:cs typeface="Calibri"/>
                <a:sym typeface="Calibri"/>
              </a:rPr>
              <a:t>STARS</a:t>
            </a:r>
          </a:p>
        </p:txBody>
      </p:sp>
      <p:cxnSp>
        <p:nvCxnSpPr>
          <p:cNvPr id="195" name="Shape 195"/>
          <p:cNvCxnSpPr/>
          <p:nvPr/>
        </p:nvCxnSpPr>
        <p:spPr>
          <a:xfrm flipH="1">
            <a:off x="2847275" y="3486150"/>
            <a:ext cx="1934851" cy="762000"/>
          </a:xfrm>
          <a:prstGeom prst="straightConnector1">
            <a:avLst/>
          </a:prstGeom>
          <a:noFill/>
          <a:ln w="34925" cap="flat" cmpd="sng">
            <a:solidFill>
              <a:srgbClr val="5A1A09"/>
            </a:solidFill>
            <a:prstDash val="solid"/>
            <a:round/>
            <a:headEnd type="none" w="med" len="med"/>
            <a:tailEnd type="triangle" w="lg" len="lg"/>
          </a:ln>
        </p:spPr>
      </p:cxnSp>
      <p:cxnSp>
        <p:nvCxnSpPr>
          <p:cNvPr id="196" name="Shape 196"/>
          <p:cNvCxnSpPr/>
          <p:nvPr/>
        </p:nvCxnSpPr>
        <p:spPr>
          <a:xfrm>
            <a:off x="6445815" y="3438526"/>
            <a:ext cx="14190" cy="809624"/>
          </a:xfrm>
          <a:prstGeom prst="straightConnector1">
            <a:avLst/>
          </a:prstGeom>
          <a:noFill/>
          <a:ln w="34925" cap="flat" cmpd="sng">
            <a:solidFill>
              <a:srgbClr val="5A1A09"/>
            </a:solidFill>
            <a:prstDash val="solid"/>
            <a:round/>
            <a:headEnd type="none" w="med" len="med"/>
            <a:tailEnd type="triangle" w="lg" len="lg"/>
          </a:ln>
        </p:spPr>
      </p:cxnSp>
      <p:grpSp>
        <p:nvGrpSpPr>
          <p:cNvPr id="197" name="Shape 197"/>
          <p:cNvGrpSpPr/>
          <p:nvPr/>
        </p:nvGrpSpPr>
        <p:grpSpPr>
          <a:xfrm>
            <a:off x="1270936" y="4248150"/>
            <a:ext cx="3152678" cy="1924050"/>
            <a:chOff x="2261536" y="4124325"/>
            <a:chExt cx="3152678" cy="1924050"/>
          </a:xfrm>
        </p:grpSpPr>
        <p:sp>
          <p:nvSpPr>
            <p:cNvPr id="198" name="Shape 198"/>
            <p:cNvSpPr/>
            <p:nvPr/>
          </p:nvSpPr>
          <p:spPr>
            <a:xfrm>
              <a:off x="2261536" y="4124325"/>
              <a:ext cx="3152678" cy="1924050"/>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99" name="Shape 199"/>
            <p:cNvSpPr txBox="1"/>
            <p:nvPr/>
          </p:nvSpPr>
          <p:spPr>
            <a:xfrm>
              <a:off x="2765613" y="4641130"/>
              <a:ext cx="2144524" cy="1015663"/>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3000" b="1">
                  <a:solidFill>
                    <a:schemeClr val="lt1"/>
                  </a:solidFill>
                  <a:latin typeface="Calibri"/>
                  <a:ea typeface="Calibri"/>
                  <a:cs typeface="Calibri"/>
                  <a:sym typeface="Calibri"/>
                </a:rPr>
                <a:t>1-2.5 </a:t>
              </a:r>
            </a:p>
            <a:p>
              <a:pPr marL="0" marR="0" lvl="0" indent="0" algn="ctr" rtl="0">
                <a:spcBef>
                  <a:spcPts val="0"/>
                </a:spcBef>
                <a:buNone/>
              </a:pPr>
              <a:r>
                <a:rPr lang="en-US" sz="3000" b="1">
                  <a:solidFill>
                    <a:schemeClr val="lt1"/>
                  </a:solidFill>
                  <a:latin typeface="Calibri"/>
                  <a:ea typeface="Calibri"/>
                  <a:cs typeface="Calibri"/>
                  <a:sym typeface="Calibri"/>
                </a:rPr>
                <a:t>Star Ratings </a:t>
              </a:r>
            </a:p>
          </p:txBody>
        </p:sp>
      </p:grpSp>
      <p:grpSp>
        <p:nvGrpSpPr>
          <p:cNvPr id="200" name="Shape 200"/>
          <p:cNvGrpSpPr/>
          <p:nvPr/>
        </p:nvGrpSpPr>
        <p:grpSpPr>
          <a:xfrm>
            <a:off x="8496397" y="4248150"/>
            <a:ext cx="3152678" cy="1924050"/>
            <a:chOff x="6848572" y="4109636"/>
            <a:chExt cx="3152678" cy="1924050"/>
          </a:xfrm>
        </p:grpSpPr>
        <p:sp>
          <p:nvSpPr>
            <p:cNvPr id="201" name="Shape 201"/>
            <p:cNvSpPr/>
            <p:nvPr/>
          </p:nvSpPr>
          <p:spPr>
            <a:xfrm>
              <a:off x="6848572" y="4109636"/>
              <a:ext cx="3152678" cy="1924050"/>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202" name="Shape 202"/>
            <p:cNvSpPr txBox="1"/>
            <p:nvPr/>
          </p:nvSpPr>
          <p:spPr>
            <a:xfrm>
              <a:off x="7247179" y="4578518"/>
              <a:ext cx="2179208" cy="1015663"/>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3000" b="1">
                  <a:solidFill>
                    <a:schemeClr val="lt1"/>
                  </a:solidFill>
                  <a:latin typeface="Calibri"/>
                  <a:ea typeface="Calibri"/>
                  <a:cs typeface="Calibri"/>
                  <a:sym typeface="Calibri"/>
                </a:rPr>
                <a:t>Above 4 Star Ratings </a:t>
              </a:r>
            </a:p>
          </p:txBody>
        </p:sp>
      </p:grpSp>
      <p:sp>
        <p:nvSpPr>
          <p:cNvPr id="203" name="Shape 203"/>
          <p:cNvSpPr/>
          <p:nvPr/>
        </p:nvSpPr>
        <p:spPr>
          <a:xfrm>
            <a:off x="4883666" y="4248150"/>
            <a:ext cx="3152678" cy="1924050"/>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204" name="Shape 204"/>
          <p:cNvSpPr txBox="1"/>
          <p:nvPr/>
        </p:nvSpPr>
        <p:spPr>
          <a:xfrm>
            <a:off x="5370401" y="4702343"/>
            <a:ext cx="2179208" cy="1015663"/>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3000" b="1">
                <a:solidFill>
                  <a:schemeClr val="lt1"/>
                </a:solidFill>
                <a:latin typeface="Calibri"/>
                <a:ea typeface="Calibri"/>
                <a:cs typeface="Calibri"/>
                <a:sym typeface="Calibri"/>
              </a:rPr>
              <a:t>2.6 – 3.9 Star Ratings </a:t>
            </a:r>
          </a:p>
        </p:txBody>
      </p:sp>
      <p:cxnSp>
        <p:nvCxnSpPr>
          <p:cNvPr id="205" name="Shape 205"/>
          <p:cNvCxnSpPr>
            <a:endCxn id="201" idx="0"/>
          </p:cNvCxnSpPr>
          <p:nvPr/>
        </p:nvCxnSpPr>
        <p:spPr>
          <a:xfrm>
            <a:off x="8760536" y="3438450"/>
            <a:ext cx="1312200" cy="809700"/>
          </a:xfrm>
          <a:prstGeom prst="straightConnector1">
            <a:avLst/>
          </a:prstGeom>
          <a:noFill/>
          <a:ln w="34925" cap="flat" cmpd="sng">
            <a:solidFill>
              <a:srgbClr val="5A1A09"/>
            </a:solidFill>
            <a:prstDash val="solid"/>
            <a:round/>
            <a:headEnd type="none" w="med" len="med"/>
            <a:tailEnd type="triangle" w="lg" len="lg"/>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p:nvPr/>
        </p:nvSpPr>
        <p:spPr>
          <a:xfrm>
            <a:off x="1284846" y="1880516"/>
            <a:ext cx="2885965" cy="1481552"/>
          </a:xfrm>
          <a:prstGeom prst="roundRect">
            <a:avLst>
              <a:gd name="adj" fmla="val 16667"/>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254000" algn="ctr" rtl="0">
              <a:spcBef>
                <a:spcPts val="0"/>
              </a:spcBef>
              <a:buClr>
                <a:schemeClr val="lt1"/>
              </a:buClr>
              <a:buSzPts val="4000"/>
              <a:buFont typeface="Source Sans Pro"/>
              <a:buNone/>
            </a:pPr>
            <a:r>
              <a:rPr lang="en-US" sz="4000" b="1">
                <a:solidFill>
                  <a:schemeClr val="lt1"/>
                </a:solidFill>
                <a:latin typeface="Source Sans Pro"/>
                <a:ea typeface="Source Sans Pro"/>
                <a:cs typeface="Source Sans Pro"/>
                <a:sym typeface="Source Sans Pro"/>
              </a:rPr>
              <a:t>Review Sentences </a:t>
            </a:r>
          </a:p>
        </p:txBody>
      </p:sp>
      <p:sp>
        <p:nvSpPr>
          <p:cNvPr id="211" name="Shape 211"/>
          <p:cNvSpPr/>
          <p:nvPr/>
        </p:nvSpPr>
        <p:spPr>
          <a:xfrm rot="-5400000">
            <a:off x="4517449" y="2356247"/>
            <a:ext cx="503583" cy="530087"/>
          </a:xfrm>
          <a:prstGeom prst="downArrow">
            <a:avLst>
              <a:gd name="adj1" fmla="val 50000"/>
              <a:gd name="adj2" fmla="val 50000"/>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14300" algn="ctr" rtl="0">
              <a:spcBef>
                <a:spcPts val="0"/>
              </a:spcBef>
              <a:buClr>
                <a:schemeClr val="dk1"/>
              </a:buClr>
              <a:buSzPts val="1800"/>
              <a:buFont typeface="Source Sans Pro"/>
              <a:buNone/>
            </a:pPr>
            <a:endParaRPr sz="1800">
              <a:solidFill>
                <a:schemeClr val="lt1"/>
              </a:solidFill>
              <a:latin typeface="Source Sans Pro"/>
              <a:ea typeface="Source Sans Pro"/>
              <a:cs typeface="Source Sans Pro"/>
              <a:sym typeface="Source Sans Pro"/>
            </a:endParaRPr>
          </a:p>
        </p:txBody>
      </p:sp>
      <p:sp>
        <p:nvSpPr>
          <p:cNvPr id="212" name="Shape 212"/>
          <p:cNvSpPr/>
          <p:nvPr/>
        </p:nvSpPr>
        <p:spPr>
          <a:xfrm>
            <a:off x="5242972" y="2090428"/>
            <a:ext cx="2225963" cy="1061727"/>
          </a:xfrm>
          <a:prstGeom prst="roundRect">
            <a:avLst>
              <a:gd name="adj" fmla="val 16667"/>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228600" algn="ctr" rtl="0">
              <a:spcBef>
                <a:spcPts val="0"/>
              </a:spcBef>
              <a:buClr>
                <a:schemeClr val="lt1"/>
              </a:buClr>
              <a:buSzPts val="3600"/>
              <a:buFont typeface="Source Sans Pro"/>
              <a:buNone/>
            </a:pPr>
            <a:r>
              <a:rPr lang="en-US" sz="3600" b="1">
                <a:solidFill>
                  <a:schemeClr val="lt1"/>
                </a:solidFill>
                <a:latin typeface="Source Sans Pro"/>
                <a:ea typeface="Source Sans Pro"/>
                <a:cs typeface="Source Sans Pro"/>
                <a:sym typeface="Source Sans Pro"/>
              </a:rPr>
              <a:t>Tokenize</a:t>
            </a:r>
          </a:p>
        </p:txBody>
      </p:sp>
      <p:sp>
        <p:nvSpPr>
          <p:cNvPr id="213" name="Shape 213"/>
          <p:cNvSpPr/>
          <p:nvPr/>
        </p:nvSpPr>
        <p:spPr>
          <a:xfrm rot="-5400000">
            <a:off x="7850198" y="2366411"/>
            <a:ext cx="397562" cy="437322"/>
          </a:xfrm>
          <a:prstGeom prst="downArrow">
            <a:avLst>
              <a:gd name="adj1" fmla="val 50000"/>
              <a:gd name="adj2" fmla="val 50000"/>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14300" algn="ctr" rtl="0">
              <a:spcBef>
                <a:spcPts val="0"/>
              </a:spcBef>
              <a:buClr>
                <a:schemeClr val="dk1"/>
              </a:buClr>
              <a:buSzPts val="1800"/>
              <a:buFont typeface="Source Sans Pro"/>
              <a:buNone/>
            </a:pPr>
            <a:endParaRPr sz="1800">
              <a:solidFill>
                <a:schemeClr val="lt1"/>
              </a:solidFill>
              <a:latin typeface="Source Sans Pro"/>
              <a:ea typeface="Source Sans Pro"/>
              <a:cs typeface="Source Sans Pro"/>
              <a:sym typeface="Source Sans Pro"/>
            </a:endParaRPr>
          </a:p>
        </p:txBody>
      </p:sp>
      <p:sp>
        <p:nvSpPr>
          <p:cNvPr id="214" name="Shape 214"/>
          <p:cNvSpPr/>
          <p:nvPr/>
        </p:nvSpPr>
        <p:spPr>
          <a:xfrm>
            <a:off x="8681191" y="1880516"/>
            <a:ext cx="2225963" cy="1843760"/>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203200" algn="ctr" rtl="0">
              <a:spcBef>
                <a:spcPts val="0"/>
              </a:spcBef>
              <a:buClr>
                <a:schemeClr val="lt1"/>
              </a:buClr>
              <a:buSzPts val="3200"/>
              <a:buFont typeface="Source Sans Pro"/>
              <a:buNone/>
            </a:pPr>
            <a:r>
              <a:rPr lang="en-US" sz="3200" b="1">
                <a:solidFill>
                  <a:schemeClr val="lt1"/>
                </a:solidFill>
                <a:latin typeface="Source Sans Pro"/>
                <a:ea typeface="Source Sans Pro"/>
                <a:cs typeface="Source Sans Pro"/>
                <a:sym typeface="Source Sans Pro"/>
              </a:rPr>
              <a:t>Parts of Speech Tagging </a:t>
            </a:r>
          </a:p>
        </p:txBody>
      </p:sp>
      <p:sp>
        <p:nvSpPr>
          <p:cNvPr id="215" name="Shape 215"/>
          <p:cNvSpPr/>
          <p:nvPr/>
        </p:nvSpPr>
        <p:spPr>
          <a:xfrm rot="5400000">
            <a:off x="4711733" y="4846047"/>
            <a:ext cx="424069" cy="490331"/>
          </a:xfrm>
          <a:prstGeom prst="downArrow">
            <a:avLst>
              <a:gd name="adj1" fmla="val 50000"/>
              <a:gd name="adj2" fmla="val 50000"/>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114300" algn="ctr" rtl="0">
              <a:spcBef>
                <a:spcPts val="0"/>
              </a:spcBef>
              <a:buClr>
                <a:schemeClr val="dk1"/>
              </a:buClr>
              <a:buSzPts val="1800"/>
              <a:buFont typeface="Source Sans Pro"/>
              <a:buNone/>
            </a:pPr>
            <a:endParaRPr sz="1800">
              <a:solidFill>
                <a:schemeClr val="lt1"/>
              </a:solidFill>
              <a:latin typeface="Source Sans Pro"/>
              <a:ea typeface="Source Sans Pro"/>
              <a:cs typeface="Source Sans Pro"/>
              <a:sym typeface="Source Sans Pro"/>
            </a:endParaRPr>
          </a:p>
        </p:txBody>
      </p:sp>
      <p:sp>
        <p:nvSpPr>
          <p:cNvPr id="216" name="Shape 216"/>
          <p:cNvSpPr/>
          <p:nvPr/>
        </p:nvSpPr>
        <p:spPr>
          <a:xfrm>
            <a:off x="5478238" y="4173814"/>
            <a:ext cx="3241821" cy="1998385"/>
          </a:xfrm>
          <a:prstGeom prst="roundRect">
            <a:avLst>
              <a:gd name="adj" fmla="val 16667"/>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203200" algn="ctr" rtl="0">
              <a:spcBef>
                <a:spcPts val="0"/>
              </a:spcBef>
              <a:buClr>
                <a:schemeClr val="lt1"/>
              </a:buClr>
              <a:buSzPts val="3200"/>
              <a:buFont typeface="Source Sans Pro"/>
              <a:buNone/>
            </a:pPr>
            <a:r>
              <a:rPr lang="en-US" sz="3200" b="1">
                <a:solidFill>
                  <a:schemeClr val="lt1"/>
                </a:solidFill>
                <a:latin typeface="Source Sans Pro"/>
                <a:ea typeface="Source Sans Pro"/>
                <a:cs typeface="Source Sans Pro"/>
                <a:sym typeface="Source Sans Pro"/>
              </a:rPr>
              <a:t>Extracting Basic Pattern </a:t>
            </a:r>
          </a:p>
        </p:txBody>
      </p:sp>
      <p:sp>
        <p:nvSpPr>
          <p:cNvPr id="217" name="Shape 217"/>
          <p:cNvSpPr/>
          <p:nvPr/>
        </p:nvSpPr>
        <p:spPr>
          <a:xfrm>
            <a:off x="2374499" y="4517228"/>
            <a:ext cx="1966058" cy="1243369"/>
          </a:xfrm>
          <a:prstGeom prst="rect">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228600" algn="ctr" rtl="0">
              <a:spcBef>
                <a:spcPts val="0"/>
              </a:spcBef>
              <a:buClr>
                <a:schemeClr val="lt1"/>
              </a:buClr>
              <a:buSzPts val="3600"/>
              <a:buFont typeface="Source Sans Pro"/>
              <a:buNone/>
            </a:pPr>
            <a:r>
              <a:rPr lang="en-US" sz="3600" b="1">
                <a:solidFill>
                  <a:schemeClr val="lt1"/>
                </a:solidFill>
                <a:latin typeface="Source Sans Pro"/>
                <a:ea typeface="Source Sans Pro"/>
                <a:cs typeface="Source Sans Pro"/>
                <a:sym typeface="Source Sans Pro"/>
              </a:rPr>
              <a:t>Pruning </a:t>
            </a:r>
          </a:p>
        </p:txBody>
      </p:sp>
      <p:sp>
        <p:nvSpPr>
          <p:cNvPr id="218" name="Shape 218"/>
          <p:cNvSpPr/>
          <p:nvPr/>
        </p:nvSpPr>
        <p:spPr>
          <a:xfrm rot="-5400000" flipH="1">
            <a:off x="9360683" y="4491049"/>
            <a:ext cx="723900" cy="776258"/>
          </a:xfrm>
          <a:prstGeom prst="bentUpArrow">
            <a:avLst>
              <a:gd name="adj1" fmla="val 25000"/>
              <a:gd name="adj2" fmla="val 25000"/>
              <a:gd name="adj3" fmla="val 25000"/>
            </a:avLst>
          </a:prstGeom>
          <a:solidFill>
            <a:schemeClr val="accent1"/>
          </a:solidFill>
          <a:ln w="34925" cap="flat" cmpd="sng">
            <a:solidFill>
              <a:srgbClr val="83260D"/>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219" name="Shape 219"/>
          <p:cNvSpPr txBox="1">
            <a:spLocks noGrp="1"/>
          </p:cNvSpPr>
          <p:nvPr>
            <p:ph type="title"/>
          </p:nvPr>
        </p:nvSpPr>
        <p:spPr>
          <a:xfrm>
            <a:off x="1371600" y="685799"/>
            <a:ext cx="9601200" cy="657225"/>
          </a:xfrm>
          <a:prstGeom prst="rect">
            <a:avLst/>
          </a:prstGeom>
          <a:noFill/>
          <a:ln>
            <a:noFill/>
          </a:ln>
        </p:spPr>
        <p:txBody>
          <a:bodyPr wrap="square" lIns="91425" tIns="45700" rIns="91425" bIns="45700" anchor="t" anchorCtr="0">
            <a:noAutofit/>
          </a:bodyPr>
          <a:lstStyle/>
          <a:p>
            <a:pPr marL="0" marR="0" lvl="0" indent="-279400" algn="l" rtl="0">
              <a:lnSpc>
                <a:spcPct val="89000"/>
              </a:lnSpc>
              <a:spcBef>
                <a:spcPts val="0"/>
              </a:spcBef>
              <a:buClr>
                <a:schemeClr val="dk2"/>
              </a:buClr>
              <a:buSzPts val="4400"/>
              <a:buFont typeface="Nunito"/>
              <a:buNone/>
            </a:pPr>
            <a:r>
              <a:rPr lang="en-US" sz="4400" b="1" i="0" u="none" strike="noStrike" cap="none">
                <a:solidFill>
                  <a:schemeClr val="dk2"/>
                </a:solidFill>
                <a:latin typeface="Nunito"/>
                <a:ea typeface="Nunito"/>
                <a:cs typeface="Nunito"/>
                <a:sym typeface="Nunito"/>
              </a:rPr>
              <a:t>Review Processing </a:t>
            </a:r>
          </a:p>
        </p:txBody>
      </p:sp>
    </p:spTree>
  </p:cSld>
  <p:clrMapOvr>
    <a:masterClrMapping/>
  </p:clrMapOvr>
</p:sld>
</file>

<file path=ppt/theme/theme1.xml><?xml version="1.0" encoding="utf-8"?>
<a:theme xmlns:a="http://schemas.openxmlformats.org/drawingml/2006/main" name="Crop">
  <a:themeElements>
    <a:clrScheme name="Custom 2">
      <a:dk1>
        <a:srgbClr val="000000"/>
      </a:dk1>
      <a:lt1>
        <a:srgbClr val="FFFFFF"/>
      </a:lt1>
      <a:dk2>
        <a:srgbClr val="78230C"/>
      </a:dk2>
      <a:lt2>
        <a:srgbClr val="FFFFFF"/>
      </a:lt2>
      <a:accent1>
        <a:srgbClr val="B43512"/>
      </a:accent1>
      <a:accent2>
        <a:srgbClr val="78230C"/>
      </a:accent2>
      <a:accent3>
        <a:srgbClr val="B43512"/>
      </a:accent3>
      <a:accent4>
        <a:srgbClr val="FF8427"/>
      </a:accent4>
      <a:accent5>
        <a:srgbClr val="E84C22"/>
      </a:accent5>
      <a:accent6>
        <a:srgbClr val="B22600"/>
      </a:accent6>
      <a:hlink>
        <a:srgbClr val="CC9900"/>
      </a:hlink>
      <a:folHlink>
        <a:srgbClr val="78230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1271</Words>
  <Application>Microsoft Office PowerPoint</Application>
  <PresentationFormat>Widescreen</PresentationFormat>
  <Paragraphs>156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Franklin Gothic Book</vt:lpstr>
      <vt:lpstr>Calibri</vt:lpstr>
      <vt:lpstr>Source Sans Pro</vt:lpstr>
      <vt:lpstr>Nunito</vt:lpstr>
      <vt:lpstr>Crop</vt:lpstr>
      <vt:lpstr>OPINION PHRASE MINING OF RESTAURANT REVIEWS</vt:lpstr>
      <vt:lpstr>Contents</vt:lpstr>
      <vt:lpstr>What is the Problem</vt:lpstr>
      <vt:lpstr>Our Solution</vt:lpstr>
      <vt:lpstr>Project : Data Processing</vt:lpstr>
      <vt:lpstr>Data Processing: Merging Datasets</vt:lpstr>
      <vt:lpstr>Data Processing: Dividing Dataset</vt:lpstr>
      <vt:lpstr>Data Processing: Dividing Dataset </vt:lpstr>
      <vt:lpstr>Review Processing </vt:lpstr>
      <vt:lpstr>Parts of Speech Tagging </vt:lpstr>
      <vt:lpstr>Extracting Basic Patterns     </vt:lpstr>
      <vt:lpstr>Pruning Patterns : StopWords    </vt:lpstr>
      <vt:lpstr>Output : Opinion Phrases </vt:lpstr>
      <vt:lpstr>Frequent Itemset Mining</vt:lpstr>
      <vt:lpstr>Results : Low Income</vt:lpstr>
      <vt:lpstr>Results : Lower Middle Income</vt:lpstr>
      <vt:lpstr>Results : Higher Middle Income</vt:lpstr>
      <vt:lpstr>Results: High Income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PHRASE MINING OF RESTAURANT REVIEWS</dc:title>
  <cp:lastModifiedBy>Naven, Gazi Mahir Ahme</cp:lastModifiedBy>
  <cp:revision>2</cp:revision>
  <dcterms:modified xsi:type="dcterms:W3CDTF">2017-12-15T04:49:31Z</dcterms:modified>
</cp:coreProperties>
</file>