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7" r:id="rId3"/>
    <p:sldId id="310" r:id="rId4"/>
    <p:sldId id="303" r:id="rId5"/>
    <p:sldId id="320" r:id="rId6"/>
    <p:sldId id="315" r:id="rId7"/>
    <p:sldId id="314" r:id="rId8"/>
    <p:sldId id="312" r:id="rId9"/>
    <p:sldId id="322" r:id="rId10"/>
    <p:sldId id="305" r:id="rId11"/>
    <p:sldId id="313" r:id="rId12"/>
    <p:sldId id="311" r:id="rId13"/>
    <p:sldId id="323" r:id="rId14"/>
    <p:sldId id="324" r:id="rId15"/>
    <p:sldId id="316" r:id="rId16"/>
    <p:sldId id="306" r:id="rId17"/>
    <p:sldId id="325" r:id="rId18"/>
    <p:sldId id="307" r:id="rId19"/>
    <p:sldId id="308" r:id="rId20"/>
    <p:sldId id="328" r:id="rId21"/>
    <p:sldId id="329" r:id="rId22"/>
    <p:sldId id="309" r:id="rId23"/>
    <p:sldId id="319" r:id="rId24"/>
    <p:sldId id="290" r:id="rId25"/>
    <p:sldId id="326" r:id="rId26"/>
    <p:sldId id="327" r:id="rId27"/>
    <p:sldId id="302" r:id="rId28"/>
    <p:sldId id="317" r:id="rId29"/>
    <p:sldId id="318" r:id="rId30"/>
    <p:sldId id="304" r:id="rId31"/>
    <p:sldId id="321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 pattern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 Method pattern - 4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r>
              <a:rPr lang="en-US" baseline="0" dirty="0" smtClean="0"/>
              <a:t> of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r>
              <a:rPr lang="en-US" baseline="0" dirty="0" smtClean="0"/>
              <a:t> of Responsibility pattern - 8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Bridge pattern - 9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r>
              <a:rPr lang="en-US" baseline="0" dirty="0" smtClean="0"/>
              <a:t> </a:t>
            </a:r>
            <a:r>
              <a:rPr lang="en-US" dirty="0" smtClean="0"/>
              <a:t>- 6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 pattern - 6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baseline="0" dirty="0" smtClean="0"/>
              <a:t> pattern - 7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Factory Method pattern - 5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Factory pattern - 10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pattern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6.1 –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Plastics &amp; 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Additives – enhance product performance</a:t>
            </a:r>
          </a:p>
          <a:p>
            <a:pPr lvl="1"/>
            <a:r>
              <a:rPr lang="en-US" dirty="0" smtClean="0"/>
              <a:t>UV inhibiters (product degrades less in sunlight)</a:t>
            </a:r>
          </a:p>
          <a:p>
            <a:pPr lvl="1"/>
            <a:r>
              <a:rPr lang="en-US" dirty="0" smtClean="0"/>
              <a:t>Antibacterial (product less likely to be a disease vector)</a:t>
            </a:r>
          </a:p>
          <a:p>
            <a:r>
              <a:rPr lang="en-US" dirty="0" smtClean="0"/>
              <a:t>For simplicity we’ll assume that the color dies and additives don’t depend on the plastic type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Which additives get mixed in with the base plastic and color dies</a:t>
            </a:r>
          </a:p>
        </p:txBody>
      </p:sp>
    </p:spTree>
    <p:extLst>
      <p:ext uri="{BB962C8B-B14F-4D97-AF65-F5344CB8AC3E}">
        <p14:creationId xmlns:p14="http://schemas.microsoft.com/office/powerpoint/2010/main" val="1379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vary by mold metal and how many cavities they can handle</a:t>
            </a:r>
          </a:p>
          <a:p>
            <a:pPr lvl="1"/>
            <a:r>
              <a:rPr lang="en-US" dirty="0" smtClean="0"/>
              <a:t>IJM_110: Aluminum, 1 </a:t>
            </a:r>
            <a:r>
              <a:rPr lang="en-US" dirty="0" smtClean="0"/>
              <a:t>cavity – 10,000 parts</a:t>
            </a:r>
            <a:endParaRPr lang="en-US" dirty="0" smtClean="0"/>
          </a:p>
          <a:p>
            <a:pPr lvl="1"/>
            <a:r>
              <a:rPr lang="en-US" dirty="0" smtClean="0"/>
              <a:t>IJM_120</a:t>
            </a:r>
            <a:r>
              <a:rPr lang="en-US" dirty="0"/>
              <a:t>: Aluminum, </a:t>
            </a:r>
            <a:r>
              <a:rPr lang="en-US" dirty="0" smtClean="0"/>
              <a:t>2 </a:t>
            </a:r>
            <a:r>
              <a:rPr lang="en-US" dirty="0" smtClean="0"/>
              <a:t>cavities – 20,000 parts</a:t>
            </a:r>
            <a:endParaRPr lang="en-US" dirty="0" smtClean="0"/>
          </a:p>
          <a:p>
            <a:pPr lvl="1"/>
            <a:r>
              <a:rPr lang="en-US" dirty="0" smtClean="0"/>
              <a:t>IJM_210</a:t>
            </a:r>
            <a:r>
              <a:rPr lang="en-US" dirty="0"/>
              <a:t>: </a:t>
            </a:r>
            <a:r>
              <a:rPr lang="en-US" dirty="0" smtClean="0"/>
              <a:t>Steel, </a:t>
            </a:r>
            <a:r>
              <a:rPr lang="en-US" dirty="0"/>
              <a:t>1 </a:t>
            </a:r>
            <a:r>
              <a:rPr lang="en-US" dirty="0" smtClean="0"/>
              <a:t>cavity – 50,000 parts</a:t>
            </a:r>
            <a:endParaRPr lang="en-US" dirty="0" smtClean="0"/>
          </a:p>
          <a:p>
            <a:r>
              <a:rPr lang="en-US" dirty="0" smtClean="0"/>
              <a:t>Depends on run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–</a:t>
            </a:r>
            <a:r>
              <a:rPr lang="en-US" dirty="0" smtClean="0"/>
              <a:t> suitable for small orders</a:t>
            </a:r>
          </a:p>
          <a:p>
            <a:pPr lvl="1"/>
            <a:r>
              <a:rPr lang="en-US" dirty="0" smtClean="0"/>
              <a:t>Y-Split </a:t>
            </a:r>
            <a:r>
              <a:rPr lang="en-US" dirty="0"/>
              <a:t>–</a:t>
            </a:r>
            <a:r>
              <a:rPr lang="en-US" dirty="0" smtClean="0"/>
              <a:t> suitable for larger orders</a:t>
            </a:r>
          </a:p>
          <a:p>
            <a:r>
              <a:rPr lang="en-US" dirty="0"/>
              <a:t>Depends on run size</a:t>
            </a:r>
          </a:p>
        </p:txBody>
      </p:sp>
    </p:spTree>
    <p:extLst>
      <p:ext uri="{BB962C8B-B14F-4D97-AF65-F5344CB8AC3E}">
        <p14:creationId xmlns:p14="http://schemas.microsoft.com/office/powerpoint/2010/main" val="2992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bin (output bin)</a:t>
            </a:r>
          </a:p>
          <a:p>
            <a:pPr lvl="1"/>
            <a:r>
              <a:rPr lang="en-US" dirty="0" smtClean="0"/>
              <a:t>Cardboard box – suitable for small orders</a:t>
            </a:r>
          </a:p>
          <a:p>
            <a:pPr lvl="1"/>
            <a:r>
              <a:rPr lang="en-US" dirty="0" err="1" smtClean="0"/>
              <a:t>Pallot</a:t>
            </a:r>
            <a:r>
              <a:rPr lang="en-US" dirty="0" smtClean="0"/>
              <a:t> box – suitable for larger orders</a:t>
            </a:r>
          </a:p>
          <a:p>
            <a:r>
              <a:rPr lang="en-US" dirty="0"/>
              <a:t>Depends on run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When full, must tell IJM, conveyer belt, and Packager to pause so it can be swapped out with an empty bin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Machines that need to pause when package bin is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Packager</a:t>
            </a:r>
          </a:p>
          <a:p>
            <a:pPr lvl="1"/>
            <a:r>
              <a:rPr lang="en-US" dirty="0" smtClean="0"/>
              <a:t>Bulk, simply dump part into the output bin</a:t>
            </a:r>
          </a:p>
          <a:p>
            <a:pPr lvl="1"/>
            <a:r>
              <a:rPr lang="en-US" dirty="0" smtClean="0"/>
              <a:t>Shrink wrap, wrap each part in plastic, heat to shrink</a:t>
            </a:r>
          </a:p>
          <a:p>
            <a:pPr lvl="1"/>
            <a:r>
              <a:rPr lang="en-US" dirty="0" smtClean="0"/>
              <a:t>Hard pack, each part placed into preformed plastic case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class of the machine that packages the parts</a:t>
            </a:r>
          </a:p>
        </p:txBody>
      </p:sp>
    </p:spTree>
    <p:extLst>
      <p:ext uri="{BB962C8B-B14F-4D97-AF65-F5344CB8AC3E}">
        <p14:creationId xmlns:p14="http://schemas.microsoft.com/office/powerpoint/2010/main" val="3700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The Injection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Machines</a:t>
            </a:r>
          </a:p>
          <a:p>
            <a:pPr lvl="1"/>
            <a:r>
              <a:rPr lang="en-US" dirty="0" smtClean="0"/>
              <a:t>IJM</a:t>
            </a:r>
          </a:p>
          <a:p>
            <a:pPr lvl="1"/>
            <a:r>
              <a:rPr lang="en-US" dirty="0" smtClean="0"/>
              <a:t>Mold (shape, metal, cavities)</a:t>
            </a:r>
          </a:p>
          <a:p>
            <a:pPr lvl="1"/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Output bin</a:t>
            </a:r>
          </a:p>
          <a:p>
            <a:r>
              <a:rPr lang="en-US" dirty="0" smtClean="0"/>
              <a:t>Driven by size of order</a:t>
            </a:r>
          </a:p>
          <a:p>
            <a:pPr lvl="1"/>
            <a:r>
              <a:rPr lang="en-US" dirty="0" smtClean="0"/>
              <a:t>10,000</a:t>
            </a:r>
          </a:p>
          <a:p>
            <a:pPr lvl="1"/>
            <a:r>
              <a:rPr lang="en-US" dirty="0" smtClean="0"/>
              <a:t>20,000</a:t>
            </a:r>
          </a:p>
          <a:p>
            <a:pPr lvl="1"/>
            <a:r>
              <a:rPr lang="en-US" dirty="0" smtClean="0"/>
              <a:t>50,000</a:t>
            </a:r>
          </a:p>
          <a:p>
            <a:r>
              <a:rPr lang="en-US" dirty="0" smtClean="0"/>
              <a:t>What’s changing</a:t>
            </a:r>
          </a:p>
          <a:p>
            <a:pPr lvl="1"/>
            <a:r>
              <a:rPr lang="en-US" dirty="0" smtClean="0"/>
              <a:t>The set of specific machines that form the injection line</a:t>
            </a:r>
          </a:p>
        </p:txBody>
      </p:sp>
    </p:spTree>
    <p:extLst>
      <p:ext uri="{BB962C8B-B14F-4D97-AF65-F5344CB8AC3E}">
        <p14:creationId xmlns:p14="http://schemas.microsoft.com/office/powerpoint/2010/main" val="30783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Cleaning the molds – depends on plastic and metal</a:t>
            </a:r>
          </a:p>
          <a:p>
            <a:pPr lvl="1"/>
            <a:r>
              <a:rPr lang="en-US" dirty="0" smtClean="0"/>
              <a:t>ABS – soak in alcohol, rinse with water, dry</a:t>
            </a:r>
          </a:p>
          <a:p>
            <a:pPr lvl="2"/>
            <a:r>
              <a:rPr lang="en-US" dirty="0" smtClean="0"/>
              <a:t>Use legacy method clean()</a:t>
            </a:r>
          </a:p>
          <a:p>
            <a:pPr lvl="1"/>
            <a:r>
              <a:rPr lang="en-US" dirty="0" smtClean="0"/>
              <a:t>Polypropylene/</a:t>
            </a:r>
            <a:r>
              <a:rPr lang="en-US" dirty="0" err="1" smtClean="0"/>
              <a:t>Polyethelene</a:t>
            </a:r>
            <a:r>
              <a:rPr lang="en-US" dirty="0" smtClean="0"/>
              <a:t> – rinse with acetone, dry</a:t>
            </a:r>
          </a:p>
          <a:p>
            <a:pPr lvl="2"/>
            <a:r>
              <a:rPr lang="en-US" dirty="0" smtClean="0"/>
              <a:t>Use legacy method </a:t>
            </a:r>
            <a:r>
              <a:rPr lang="en-US" dirty="0" err="1" smtClean="0"/>
              <a:t>prepForReuse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PET</a:t>
            </a:r>
          </a:p>
          <a:p>
            <a:pPr lvl="2"/>
            <a:r>
              <a:rPr lang="en-US" dirty="0" smtClean="0"/>
              <a:t>Aluminum – rinse with soap and water, dry</a:t>
            </a:r>
          </a:p>
          <a:p>
            <a:pPr lvl="3"/>
            <a:r>
              <a:rPr lang="en-US" dirty="0" smtClean="0"/>
              <a:t>Use legacy method purify()</a:t>
            </a:r>
          </a:p>
          <a:p>
            <a:pPr lvl="2"/>
            <a:r>
              <a:rPr lang="en-US" dirty="0" smtClean="0"/>
              <a:t>Steel – carbonize (heat to 895 C)</a:t>
            </a:r>
          </a:p>
          <a:p>
            <a:pPr lvl="3"/>
            <a:r>
              <a:rPr lang="en-US" dirty="0" smtClean="0"/>
              <a:t>Use legacy method carbonize()</a:t>
            </a:r>
          </a:p>
          <a:p>
            <a:r>
              <a:rPr lang="en-US" dirty="0" smtClean="0"/>
              <a:t>Note: the above are largely made up ;)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specific methods that have to be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The Injection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 the injection line</a:t>
            </a:r>
          </a:p>
          <a:p>
            <a:pPr lvl="1"/>
            <a:r>
              <a:rPr lang="en-US" dirty="0" smtClean="0"/>
              <a:t>IJM</a:t>
            </a:r>
          </a:p>
          <a:p>
            <a:pPr lvl="1"/>
            <a:r>
              <a:rPr lang="en-US" dirty="0" smtClean="0"/>
              <a:t>Mold</a:t>
            </a:r>
          </a:p>
          <a:p>
            <a:pPr lvl="1"/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Packager</a:t>
            </a:r>
          </a:p>
          <a:p>
            <a:pPr lvl="1"/>
            <a:r>
              <a:rPr lang="en-US" dirty="0" smtClean="0"/>
              <a:t>Output bin</a:t>
            </a:r>
          </a:p>
          <a:p>
            <a:r>
              <a:rPr lang="en-US" dirty="0" smtClean="0"/>
              <a:t>Get </a:t>
            </a:r>
            <a:r>
              <a:rPr lang="en-US" dirty="0"/>
              <a:t>and install the </a:t>
            </a:r>
            <a:r>
              <a:rPr lang="en-US" dirty="0" smtClean="0"/>
              <a:t>mold</a:t>
            </a:r>
          </a:p>
          <a:p>
            <a:r>
              <a:rPr lang="en-US" dirty="0" smtClean="0"/>
              <a:t>Insert tags into mold</a:t>
            </a:r>
          </a:p>
          <a:p>
            <a:r>
              <a:rPr lang="en-US" dirty="0" smtClean="0"/>
              <a:t>Load additive bins</a:t>
            </a:r>
          </a:p>
          <a:p>
            <a:r>
              <a:rPr lang="en-US" dirty="0" smtClean="0"/>
              <a:t>Run the injection cycle till done</a:t>
            </a:r>
          </a:p>
          <a:p>
            <a:r>
              <a:rPr lang="en-US" dirty="0" smtClean="0"/>
              <a:t>Clean the mold</a:t>
            </a:r>
            <a:endParaRPr lang="en-US" dirty="0"/>
          </a:p>
          <a:p>
            <a:r>
              <a:rPr lang="en-US" dirty="0" smtClean="0"/>
              <a:t>What’s changing</a:t>
            </a:r>
          </a:p>
          <a:p>
            <a:pPr lvl="1"/>
            <a:r>
              <a:rPr lang="en-US" dirty="0" smtClean="0"/>
              <a:t>The 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30276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Reads input file of orders</a:t>
            </a:r>
          </a:p>
          <a:p>
            <a:pPr lvl="1"/>
            <a:r>
              <a:rPr lang="en-US" dirty="0" smtClean="0"/>
              <a:t>Specifics are name value pairs (key = value)</a:t>
            </a:r>
          </a:p>
          <a:p>
            <a:pPr lvl="1"/>
            <a:r>
              <a:rPr lang="en-US" dirty="0" smtClean="0"/>
              <a:t>Grouped into orders and placed into a map&lt;string, string&gt; order</a:t>
            </a:r>
          </a:p>
          <a:p>
            <a:pPr lvl="1"/>
            <a:r>
              <a:rPr lang="en-US" dirty="0" smtClean="0"/>
              <a:t>Probably don’t want to change the input code</a:t>
            </a:r>
          </a:p>
          <a:p>
            <a:pPr lvl="2"/>
            <a:r>
              <a:rPr lang="en-US" dirty="0" smtClean="0"/>
              <a:t>demo()</a:t>
            </a:r>
          </a:p>
          <a:p>
            <a:pPr lvl="2"/>
            <a:r>
              <a:rPr lang="en-US" dirty="0" smtClean="0"/>
              <a:t>parse()</a:t>
            </a:r>
          </a:p>
          <a:p>
            <a:pPr lvl="2"/>
            <a:r>
              <a:rPr lang="en-US" dirty="0" err="1" smtClean="0"/>
              <a:t>getCompleteOrder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Legacy namespace</a:t>
            </a:r>
          </a:p>
          <a:p>
            <a:pPr lvl="1"/>
            <a:r>
              <a:rPr lang="en-US" dirty="0" smtClean="0"/>
              <a:t>Do not change this code</a:t>
            </a:r>
          </a:p>
          <a:p>
            <a:pPr lvl="1"/>
            <a:r>
              <a:rPr lang="en-US" dirty="0" smtClean="0"/>
              <a:t>It is there to simulate the code that in the wild we can’t change but must use nonetheless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main()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err="1" smtClean="0"/>
              <a:t>finalDesign.h</a:t>
            </a:r>
            <a:endParaRPr lang="en-US" dirty="0" smtClean="0"/>
          </a:p>
          <a:p>
            <a:pPr lvl="1"/>
            <a:r>
              <a:rPr lang="en-US" dirty="0" smtClean="0"/>
              <a:t>#include </a:t>
            </a:r>
            <a:r>
              <a:rPr lang="en-US" dirty="0" err="1"/>
              <a:t>finalProblem.h</a:t>
            </a:r>
            <a:endParaRPr lang="en-US" dirty="0" smtClean="0"/>
          </a:p>
          <a:p>
            <a:pPr lvl="1"/>
            <a:r>
              <a:rPr lang="en-US" dirty="0" smtClean="0"/>
              <a:t>#include </a:t>
            </a:r>
            <a:r>
              <a:rPr lang="en-US" dirty="0" err="1" smtClean="0"/>
              <a:t>finalSolution.h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/>
              <a:t>orderFile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[++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2"/>
            <a:r>
              <a:rPr lang="en-US" dirty="0" err="1" smtClean="0"/>
              <a:t>final_design_file</a:t>
            </a:r>
            <a:r>
              <a:rPr lang="en-US" dirty="0"/>
              <a:t>::demo(</a:t>
            </a:r>
            <a:r>
              <a:rPr lang="en-US" dirty="0" err="1"/>
              <a:t>orderFile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final_problem_file</a:t>
            </a:r>
            <a:r>
              <a:rPr lang="en-US" dirty="0"/>
              <a:t> ::</a:t>
            </a:r>
            <a:r>
              <a:rPr lang="en-US" dirty="0"/>
              <a:t>demo(</a:t>
            </a:r>
            <a:r>
              <a:rPr lang="en-US" dirty="0" err="1"/>
              <a:t>orderFile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final_solution_file</a:t>
            </a:r>
            <a:r>
              <a:rPr lang="en-US" dirty="0"/>
              <a:t>::demo(</a:t>
            </a:r>
            <a:r>
              <a:rPr lang="en-US" dirty="0" err="1"/>
              <a:t>orderFile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} // Comment out lines above per what step you are on.</a:t>
            </a:r>
          </a:p>
          <a:p>
            <a:r>
              <a:rPr lang="en-US" dirty="0" smtClean="0"/>
              <a:t>Note, you may need to explicitly include standard C/C++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Simulation of an Injection Molding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and implement solution </a:t>
            </a:r>
            <a:r>
              <a:rPr lang="en-US" dirty="0" smtClean="0"/>
              <a:t>with design </a:t>
            </a:r>
            <a:r>
              <a:rPr lang="en-US" dirty="0" smtClean="0"/>
              <a:t>patterns to specs</a:t>
            </a:r>
            <a:endParaRPr lang="en-US" dirty="0" smtClean="0"/>
          </a:p>
          <a:p>
            <a:pPr lvl="1"/>
            <a:r>
              <a:rPr lang="en-US" dirty="0" smtClean="0"/>
              <a:t>Two weeks (~</a:t>
            </a:r>
            <a:r>
              <a:rPr lang="en-US" dirty="0" smtClean="0"/>
              <a:t>1,000 </a:t>
            </a:r>
            <a:r>
              <a:rPr lang="en-US" dirty="0" smtClean="0"/>
              <a:t>lines of code)</a:t>
            </a:r>
          </a:p>
          <a:p>
            <a:pPr lvl="1"/>
            <a:r>
              <a:rPr lang="en-US" dirty="0" smtClean="0"/>
              <a:t>Process an input file of 5 orders</a:t>
            </a:r>
          </a:p>
          <a:p>
            <a:pPr lvl="1"/>
            <a:r>
              <a:rPr lang="en-US" dirty="0" smtClean="0"/>
              <a:t>An output file showing the processing of the orders</a:t>
            </a:r>
          </a:p>
          <a:p>
            <a:r>
              <a:rPr lang="en-US" dirty="0" smtClean="0"/>
              <a:t>Given new specs in class, add code to implement them</a:t>
            </a:r>
          </a:p>
          <a:p>
            <a:pPr lvl="1"/>
            <a:r>
              <a:rPr lang="en-US" dirty="0" smtClean="0"/>
              <a:t>A new input file, the original 5 orders plus 4 new ones</a:t>
            </a:r>
          </a:p>
          <a:p>
            <a:pPr lvl="1"/>
            <a:r>
              <a:rPr lang="en-US" dirty="0" smtClean="0"/>
              <a:t>An example output file, diff with output of new program</a:t>
            </a:r>
            <a:endParaRPr lang="en-US" dirty="0"/>
          </a:p>
          <a:p>
            <a:pPr lvl="1"/>
            <a:r>
              <a:rPr lang="en-US" dirty="0" smtClean="0"/>
              <a:t>Grade – email source code file to </a:t>
            </a:r>
            <a:r>
              <a:rPr lang="en-US" dirty="0" smtClean="0"/>
              <a:t>instructor (allan.d.goff@intel.com)</a:t>
            </a:r>
            <a:endParaRPr lang="en-US" dirty="0" smtClean="0"/>
          </a:p>
          <a:p>
            <a:pPr lvl="2"/>
            <a:r>
              <a:rPr lang="en-US" dirty="0" smtClean="0"/>
              <a:t>1 hour </a:t>
            </a:r>
            <a:r>
              <a:rPr lang="en-US" dirty="0" smtClean="0"/>
              <a:t> – </a:t>
            </a:r>
            <a:r>
              <a:rPr lang="en-US" dirty="0" smtClean="0"/>
              <a:t>A</a:t>
            </a:r>
          </a:p>
          <a:p>
            <a:pPr lvl="2"/>
            <a:r>
              <a:rPr lang="en-US" dirty="0"/>
              <a:t>2 </a:t>
            </a:r>
            <a:r>
              <a:rPr lang="en-US" dirty="0" smtClean="0"/>
              <a:t>hours </a:t>
            </a:r>
            <a:r>
              <a:rPr lang="en-US" dirty="0" smtClean="0"/>
              <a:t>– B</a:t>
            </a:r>
          </a:p>
          <a:p>
            <a:pPr lvl="2"/>
            <a:r>
              <a:rPr lang="en-US" dirty="0"/>
              <a:t>3 </a:t>
            </a:r>
            <a:r>
              <a:rPr lang="en-US" dirty="0" smtClean="0"/>
              <a:t>hours </a:t>
            </a:r>
            <a:r>
              <a:rPr lang="en-US" dirty="0" smtClean="0"/>
              <a:t>– C </a:t>
            </a:r>
          </a:p>
          <a:p>
            <a:pPr lvl="2"/>
            <a:r>
              <a:rPr lang="en-US" dirty="0" smtClean="0"/>
              <a:t>4 </a:t>
            </a:r>
            <a:r>
              <a:rPr lang="en-US" dirty="0" smtClean="0"/>
              <a:t>hours </a:t>
            </a:r>
            <a:r>
              <a:rPr lang="en-US" dirty="0" smtClean="0"/>
              <a:t>– D</a:t>
            </a:r>
          </a:p>
        </p:txBody>
      </p:sp>
    </p:spTree>
    <p:extLst>
      <p:ext uri="{BB962C8B-B14F-4D97-AF65-F5344CB8AC3E}">
        <p14:creationId xmlns:p14="http://schemas.microsoft.com/office/powerpoint/2010/main" val="26196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many of the classes have names that indicate which design pattern is in use</a:t>
            </a:r>
          </a:p>
          <a:p>
            <a:pPr lvl="1"/>
            <a:r>
              <a:rPr lang="en-US" dirty="0" smtClean="0"/>
              <a:t>Sometimes it is the full name (Strategy, Subject, Observer)</a:t>
            </a:r>
          </a:p>
          <a:p>
            <a:pPr lvl="1"/>
            <a:r>
              <a:rPr lang="en-US" dirty="0" smtClean="0"/>
              <a:t>Often it is just an abbreviation (like FM for Factory Method)</a:t>
            </a:r>
          </a:p>
          <a:p>
            <a:pPr lvl="1"/>
            <a:r>
              <a:rPr lang="en-US" dirty="0" smtClean="0"/>
              <a:t>Often it is suffixed with a number (TM_4)</a:t>
            </a:r>
          </a:p>
          <a:p>
            <a:pPr lvl="2"/>
            <a:r>
              <a:rPr lang="en-US" dirty="0" smtClean="0"/>
              <a:t>The number is just the sequence order in which the design patterns were presented in class (made it easier for me to insure final gave good coverage of the subject)</a:t>
            </a:r>
          </a:p>
          <a:p>
            <a:r>
              <a:rPr lang="en-US" dirty="0" err="1" smtClean="0"/>
              <a:t>Dtors</a:t>
            </a:r>
            <a:r>
              <a:rPr lang="en-US" dirty="0" smtClean="0"/>
              <a:t> have been instrumented and grouped altogether into lines</a:t>
            </a:r>
          </a:p>
          <a:p>
            <a:pPr lvl="1"/>
            <a:r>
              <a:rPr lang="en-US" dirty="0" smtClean="0"/>
              <a:t>Their diagnostic output always starts with ‘~’</a:t>
            </a:r>
          </a:p>
          <a:p>
            <a:pPr lvl="1"/>
            <a:r>
              <a:rPr lang="en-US" dirty="0" smtClean="0"/>
              <a:t>If your diagnostics vary, diffing the output files will vary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213909"/>
            <a:ext cx="8791575" cy="5581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Dtor</a:t>
            </a:r>
            <a:r>
              <a:rPr lang="en-US" dirty="0" smtClean="0"/>
              <a:t> </a:t>
            </a:r>
            <a:r>
              <a:rPr lang="en-US" dirty="0" smtClean="0"/>
              <a:t>Diagnostics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finalDesign</a:t>
            </a:r>
            <a:r>
              <a:rPr lang="en-US" dirty="0" smtClean="0"/>
              <a:t> </a:t>
            </a:r>
            <a:r>
              <a:rPr lang="en-US" dirty="0" smtClean="0"/>
              <a:t>orders_1.txt &gt; </a:t>
            </a:r>
            <a:r>
              <a:rPr lang="en-US" dirty="0" smtClean="0"/>
              <a:t>design1.out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finalProblem</a:t>
            </a:r>
            <a:r>
              <a:rPr lang="en-US" dirty="0"/>
              <a:t> orders_1.txt </a:t>
            </a:r>
            <a:r>
              <a:rPr lang="en-US" dirty="0" smtClean="0"/>
              <a:t>&gt; </a:t>
            </a:r>
            <a:r>
              <a:rPr lang="en-US" dirty="0"/>
              <a:t>problem1.out</a:t>
            </a:r>
            <a:endParaRPr lang="en-US" dirty="0" smtClean="0"/>
          </a:p>
          <a:p>
            <a:r>
              <a:rPr lang="en-US" dirty="0" smtClean="0"/>
              <a:t>diff </a:t>
            </a:r>
            <a:r>
              <a:rPr lang="en-US" dirty="0" smtClean="0"/>
              <a:t>design1.out </a:t>
            </a:r>
            <a:r>
              <a:rPr lang="en-US" dirty="0"/>
              <a:t>problem1.out </a:t>
            </a:r>
            <a:endParaRPr lang="en-US" dirty="0" smtClean="0"/>
          </a:p>
          <a:p>
            <a:pPr lvl="1"/>
            <a:r>
              <a:rPr lang="en-US" dirty="0"/>
              <a:t>Diffs should reduce as you implement each new spec</a:t>
            </a:r>
          </a:p>
          <a:p>
            <a:r>
              <a:rPr lang="en-US" dirty="0" err="1" smtClean="0"/>
              <a:t>finalProblem</a:t>
            </a:r>
            <a:r>
              <a:rPr lang="en-US" dirty="0" smtClean="0"/>
              <a:t> </a:t>
            </a:r>
            <a:r>
              <a:rPr lang="en-US" dirty="0"/>
              <a:t>orders_2.txt </a:t>
            </a:r>
            <a:r>
              <a:rPr lang="en-US" dirty="0" smtClean="0"/>
              <a:t>&gt; </a:t>
            </a:r>
            <a:r>
              <a:rPr lang="en-US" dirty="0" smtClean="0"/>
              <a:t>problem2.out</a:t>
            </a:r>
            <a:endParaRPr lang="en-US" dirty="0" smtClean="0"/>
          </a:p>
          <a:p>
            <a:r>
              <a:rPr lang="en-US" dirty="0" err="1" smtClean="0"/>
              <a:t>finalSolution</a:t>
            </a:r>
            <a:r>
              <a:rPr lang="en-US" dirty="0" smtClean="0"/>
              <a:t> orders_2.txt &gt; solution2.out</a:t>
            </a:r>
          </a:p>
          <a:p>
            <a:r>
              <a:rPr lang="en-US" dirty="0" smtClean="0"/>
              <a:t>diff solution2.out solution2Base.out</a:t>
            </a:r>
          </a:p>
          <a:p>
            <a:pPr lvl="1"/>
            <a:r>
              <a:rPr lang="en-US" dirty="0" smtClean="0"/>
              <a:t>Diffs should reduce as you implement each new spec</a:t>
            </a:r>
          </a:p>
          <a:p>
            <a:r>
              <a:rPr lang="en-US" dirty="0" smtClean="0"/>
              <a:t>When the diff is zero, you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Used in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families are varying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Abstract Factory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2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Final (12:55)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spec doc “newSpecsDoc.txt” posted to Inside Blue (</a:t>
            </a:r>
            <a:r>
              <a:rPr lang="en-US" dirty="0" smtClean="0"/>
              <a:t>15)</a:t>
            </a:r>
            <a:endParaRPr lang="en-US" dirty="0" smtClean="0"/>
          </a:p>
          <a:p>
            <a:r>
              <a:rPr lang="en-US" dirty="0"/>
              <a:t>New spec file “</a:t>
            </a:r>
            <a:r>
              <a:rPr lang="en-US" dirty="0" smtClean="0"/>
              <a:t>newSpecs.txt</a:t>
            </a:r>
            <a:r>
              <a:rPr lang="en-US" dirty="0"/>
              <a:t>” posted to Inside </a:t>
            </a:r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Includes original specs, “…” separates original specs from new</a:t>
            </a:r>
          </a:p>
          <a:p>
            <a:pPr lvl="1"/>
            <a:r>
              <a:rPr lang="en-US" dirty="0" smtClean="0"/>
              <a:t>Item by item basis</a:t>
            </a:r>
          </a:p>
          <a:p>
            <a:r>
              <a:rPr lang="en-US" dirty="0" smtClean="0"/>
              <a:t>New orders file “orders_2.txt” posted to Inside Blue</a:t>
            </a:r>
          </a:p>
          <a:p>
            <a:pPr lvl="1"/>
            <a:r>
              <a:rPr lang="en-US" dirty="0" smtClean="0"/>
              <a:t>Original 5</a:t>
            </a:r>
          </a:p>
          <a:p>
            <a:pPr lvl="1"/>
            <a:r>
              <a:rPr lang="en-US" dirty="0" smtClean="0"/>
              <a:t>Plus 4 more which use all the new specs</a:t>
            </a:r>
          </a:p>
          <a:p>
            <a:pPr lvl="1"/>
            <a:r>
              <a:rPr lang="en-US" dirty="0" smtClean="0"/>
              <a:t>Your </a:t>
            </a:r>
            <a:r>
              <a:rPr lang="en-US" dirty="0" smtClean="0"/>
              <a:t>designed solution </a:t>
            </a:r>
            <a:r>
              <a:rPr lang="en-US" dirty="0" smtClean="0"/>
              <a:t>should run to completion on the new orders file</a:t>
            </a:r>
          </a:p>
          <a:p>
            <a:r>
              <a:rPr lang="en-US" dirty="0" smtClean="0"/>
              <a:t>Baseline solution file “solution2Base.out” posted to Inside Blue</a:t>
            </a:r>
          </a:p>
          <a:p>
            <a:r>
              <a:rPr lang="en-US" dirty="0" smtClean="0"/>
              <a:t>Email your solution source file to allan.d.goff@intel.com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Posted to </a:t>
            </a:r>
            <a:r>
              <a:rPr lang="en-US" dirty="0" smtClean="0"/>
              <a:t>Inside </a:t>
            </a:r>
            <a:r>
              <a:rPr lang="en-US" dirty="0" smtClean="0"/>
              <a:t>Blue</a:t>
            </a:r>
          </a:p>
          <a:p>
            <a:pPr lvl="1"/>
            <a:r>
              <a:rPr lang="en-US" dirty="0" err="1" smtClean="0"/>
              <a:t>finalDesign.h</a:t>
            </a:r>
            <a:endParaRPr lang="en-US" dirty="0" smtClean="0"/>
          </a:p>
          <a:p>
            <a:pPr lvl="1"/>
            <a:r>
              <a:rPr lang="en-US" dirty="0" smtClean="0"/>
              <a:t>orders_1.txt</a:t>
            </a:r>
          </a:p>
          <a:p>
            <a:pPr lvl="1"/>
            <a:r>
              <a:rPr lang="en-US" dirty="0" smtClean="0"/>
              <a:t>originalSpecs.txt (informal specs, may make seeing what is varying easier)</a:t>
            </a:r>
          </a:p>
          <a:p>
            <a:pPr lvl="1"/>
            <a:r>
              <a:rPr lang="en-US" dirty="0" smtClean="0"/>
              <a:t>originalSpecsDoc.txt (Formal specs)</a:t>
            </a:r>
          </a:p>
          <a:p>
            <a:pPr lvl="1"/>
            <a:r>
              <a:rPr lang="en-US" dirty="0" smtClean="0"/>
              <a:t>design1.out (double check that boiler plate code is working)</a:t>
            </a:r>
          </a:p>
          <a:p>
            <a:pPr lvl="1"/>
            <a:r>
              <a:rPr lang="en-US" dirty="0" smtClean="0"/>
              <a:t>problem1.out (target output file for original specs)</a:t>
            </a:r>
            <a:endParaRPr lang="en-US" dirty="0" smtClean="0"/>
          </a:p>
          <a:p>
            <a:r>
              <a:rPr lang="en-US" dirty="0" smtClean="0"/>
              <a:t>I pulled about 230 lines out of </a:t>
            </a:r>
            <a:r>
              <a:rPr lang="en-US" dirty="0" err="1" smtClean="0"/>
              <a:t>finalSolution.h</a:t>
            </a:r>
            <a:r>
              <a:rPr lang="en-US" dirty="0" smtClean="0"/>
              <a:t> to create </a:t>
            </a:r>
            <a:r>
              <a:rPr lang="en-US" dirty="0" err="1" smtClean="0"/>
              <a:t>finalProblem.h</a:t>
            </a:r>
            <a:endParaRPr lang="en-US" dirty="0" smtClean="0"/>
          </a:p>
          <a:p>
            <a:r>
              <a:rPr lang="en-US" dirty="0" smtClean="0"/>
              <a:t>Code continued to run w/o crashing with each set of pulled lines</a:t>
            </a:r>
          </a:p>
          <a:p>
            <a:r>
              <a:rPr lang="en-US" dirty="0" smtClean="0"/>
              <a:t>It took </a:t>
            </a:r>
            <a:r>
              <a:rPr lang="en-US" smtClean="0"/>
              <a:t>me </a:t>
            </a:r>
            <a:r>
              <a:rPr lang="en-US" smtClean="0"/>
              <a:t>just </a:t>
            </a:r>
            <a:r>
              <a:rPr lang="en-US" dirty="0" smtClean="0"/>
              <a:t>over an hour </a:t>
            </a:r>
            <a:r>
              <a:rPr lang="en-US" dirty="0" smtClean="0"/>
              <a:t>to </a:t>
            </a:r>
            <a:r>
              <a:rPr lang="en-US" dirty="0" smtClean="0"/>
              <a:t>add the code for the new specs</a:t>
            </a:r>
          </a:p>
        </p:txBody>
      </p:sp>
    </p:spTree>
    <p:extLst>
      <p:ext uri="{BB962C8B-B14F-4D97-AF65-F5344CB8AC3E}">
        <p14:creationId xmlns:p14="http://schemas.microsoft.com/office/powerpoint/2010/main" val="2606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175"/>
          </a:xfrm>
        </p:spPr>
        <p:txBody>
          <a:bodyPr>
            <a:normAutofit/>
          </a:bodyPr>
          <a:lstStyle/>
          <a:p>
            <a:r>
              <a:rPr lang="en-US" dirty="0" smtClean="0"/>
              <a:t>Injection molding machines use a two part mold</a:t>
            </a:r>
          </a:p>
          <a:p>
            <a:pPr lvl="1"/>
            <a:r>
              <a:rPr lang="en-US" dirty="0" smtClean="0"/>
              <a:t>Aluminum – good for 10,000 runs</a:t>
            </a:r>
          </a:p>
          <a:p>
            <a:pPr lvl="1"/>
            <a:r>
              <a:rPr lang="en-US" dirty="0" smtClean="0"/>
              <a:t>Stainless steel – good for 50,000 runs</a:t>
            </a:r>
          </a:p>
        </p:txBody>
      </p:sp>
    </p:spTree>
    <p:extLst>
      <p:ext uri="{BB962C8B-B14F-4D97-AF65-F5344CB8AC3E}">
        <p14:creationId xmlns:p14="http://schemas.microsoft.com/office/powerpoint/2010/main" val="21489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Molds</a:t>
            </a:r>
          </a:p>
          <a:p>
            <a:pPr lvl="1"/>
            <a:r>
              <a:rPr lang="en-US" dirty="0" smtClean="0"/>
              <a:t>Multiple cavities, typically of the same shape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56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</a:t>
            </a:r>
          </a:p>
          <a:p>
            <a:pPr lvl="1"/>
            <a:r>
              <a:rPr lang="en-US" dirty="0" smtClean="0"/>
              <a:t>Shapes created by drill, cut, &amp; grind operations specific to each shape</a:t>
            </a:r>
          </a:p>
          <a:p>
            <a:pPr lvl="1"/>
            <a:r>
              <a:rPr lang="en-US" dirty="0" smtClean="0"/>
              <a:t>Aluminum block – mill with High Carbon tools</a:t>
            </a:r>
          </a:p>
          <a:p>
            <a:pPr lvl="1"/>
            <a:r>
              <a:rPr lang="en-US" dirty="0" smtClean="0"/>
              <a:t>Steel block – mill with Carbide tools</a:t>
            </a:r>
          </a:p>
          <a:p>
            <a:pPr lvl="1"/>
            <a:r>
              <a:rPr lang="en-US" dirty="0" smtClean="0"/>
              <a:t>Finishes</a:t>
            </a:r>
          </a:p>
          <a:p>
            <a:pPr lvl="2"/>
            <a:r>
              <a:rPr lang="en-US" dirty="0" smtClean="0"/>
              <a:t>Smooth</a:t>
            </a:r>
          </a:p>
          <a:p>
            <a:pPr lvl="2"/>
            <a:r>
              <a:rPr lang="en-US" dirty="0" smtClean="0"/>
              <a:t>Rippled</a:t>
            </a:r>
          </a:p>
        </p:txBody>
      </p:sp>
    </p:spTree>
    <p:extLst>
      <p:ext uri="{BB962C8B-B14F-4D97-AF65-F5344CB8AC3E}">
        <p14:creationId xmlns:p14="http://schemas.microsoft.com/office/powerpoint/2010/main" val="2715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Assume data base has added elements to the customers’ orders to make our code simpler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Order/Output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3567112"/>
            <a:ext cx="3686175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3559175"/>
            <a:ext cx="6086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brown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orange</a:t>
            </a:r>
          </a:p>
          <a:p>
            <a:pPr lvl="1"/>
            <a:r>
              <a:rPr lang="en-US" dirty="0" smtClean="0"/>
              <a:t>yellow</a:t>
            </a:r>
          </a:p>
          <a:p>
            <a:pPr lvl="1"/>
            <a:r>
              <a:rPr lang="en-US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Plastics &amp; 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Plastic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r>
              <a:rPr lang="en-US" dirty="0" smtClean="0"/>
              <a:t>Polypropylene</a:t>
            </a:r>
          </a:p>
          <a:p>
            <a:pPr lvl="1"/>
            <a:r>
              <a:rPr lang="en-US" dirty="0" err="1" smtClean="0"/>
              <a:t>Polyethelene</a:t>
            </a:r>
            <a:endParaRPr lang="en-US" dirty="0" smtClean="0"/>
          </a:p>
          <a:p>
            <a:pPr lvl="1"/>
            <a:r>
              <a:rPr lang="en-US" dirty="0" smtClean="0"/>
              <a:t>PET</a:t>
            </a:r>
          </a:p>
          <a:p>
            <a:r>
              <a:rPr lang="en-US" dirty="0" smtClean="0"/>
              <a:t>Additives – enhance product performance</a:t>
            </a:r>
          </a:p>
          <a:p>
            <a:pPr lvl="1"/>
            <a:r>
              <a:rPr lang="en-US" dirty="0" smtClean="0"/>
              <a:t>UV inhibiters (product degrades less in sunlight)</a:t>
            </a:r>
          </a:p>
          <a:p>
            <a:pPr lvl="1"/>
            <a:r>
              <a:rPr lang="en-US" dirty="0" smtClean="0"/>
              <a:t>Antibacterial (product less likely to be a disease vector)</a:t>
            </a:r>
          </a:p>
          <a:p>
            <a:r>
              <a:rPr lang="en-US" dirty="0" smtClean="0"/>
              <a:t>For simplicity we’ll assume that the color dies and additives don’t depend on the plastic type</a:t>
            </a:r>
          </a:p>
        </p:txBody>
      </p:sp>
    </p:spTree>
    <p:extLst>
      <p:ext uri="{BB962C8B-B14F-4D97-AF65-F5344CB8AC3E}">
        <p14:creationId xmlns:p14="http://schemas.microsoft.com/office/powerpoint/2010/main" val="11945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Injection molding machines use a two part </a:t>
            </a:r>
            <a:r>
              <a:rPr lang="en-US" dirty="0" smtClean="0"/>
              <a:t>mold</a:t>
            </a:r>
          </a:p>
          <a:p>
            <a:pPr lvl="1"/>
            <a:r>
              <a:rPr lang="en-US" dirty="0" smtClean="0"/>
              <a:t>Aluminum</a:t>
            </a:r>
            <a:r>
              <a:rPr lang="en-US" dirty="0"/>
              <a:t> – good for 10,000 runs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heaper and faster to mill</a:t>
            </a:r>
          </a:p>
          <a:p>
            <a:pPr lvl="2"/>
            <a:r>
              <a:rPr lang="en-US" dirty="0" smtClean="0"/>
              <a:t>Less time to heat and cool, higher throughput</a:t>
            </a:r>
          </a:p>
          <a:p>
            <a:pPr lvl="2"/>
            <a:r>
              <a:rPr lang="en-US" dirty="0" smtClean="0"/>
              <a:t>Wears out 5 times faster</a:t>
            </a:r>
          </a:p>
          <a:p>
            <a:pPr lvl="1"/>
            <a:r>
              <a:rPr lang="en-US" dirty="0" smtClean="0"/>
              <a:t>Stainless </a:t>
            </a:r>
            <a:r>
              <a:rPr lang="en-US" dirty="0"/>
              <a:t>steel </a:t>
            </a:r>
            <a:r>
              <a:rPr lang="en-US" dirty="0" smtClean="0"/>
              <a:t>– </a:t>
            </a:r>
            <a:r>
              <a:rPr lang="en-US" dirty="0"/>
              <a:t>good for 50,000 runs</a:t>
            </a:r>
            <a:endParaRPr lang="en-US" dirty="0" smtClean="0"/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Slower to mill</a:t>
            </a:r>
          </a:p>
          <a:p>
            <a:pPr lvl="2"/>
            <a:r>
              <a:rPr lang="en-US" dirty="0" smtClean="0"/>
              <a:t>Takes longer to heat and cool, lower throughput</a:t>
            </a:r>
          </a:p>
          <a:p>
            <a:pPr lvl="2"/>
            <a:r>
              <a:rPr lang="en-US" dirty="0" smtClean="0"/>
              <a:t>Lasts 5 times longer</a:t>
            </a:r>
          </a:p>
          <a:p>
            <a:r>
              <a:rPr lang="en-US" dirty="0" smtClean="0"/>
              <a:t>Molds have one to a few cavities, typically all </a:t>
            </a:r>
            <a:r>
              <a:rPr lang="en-US" dirty="0" smtClean="0"/>
              <a:t>of the </a:t>
            </a:r>
            <a:r>
              <a:rPr lang="en-US" dirty="0" smtClean="0"/>
              <a:t>same shape.</a:t>
            </a:r>
          </a:p>
          <a:p>
            <a:r>
              <a:rPr lang="en-US" dirty="0" smtClean="0"/>
              <a:t>Size of order typically decides choice of metal and number of cavities</a:t>
            </a:r>
          </a:p>
        </p:txBody>
      </p:sp>
    </p:spTree>
    <p:extLst>
      <p:ext uri="{BB962C8B-B14F-4D97-AF65-F5344CB8AC3E}">
        <p14:creationId xmlns:p14="http://schemas.microsoft.com/office/powerpoint/2010/main" val="34570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Injection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Repetitive process</a:t>
            </a:r>
          </a:p>
          <a:p>
            <a:pPr lvl="1"/>
            <a:r>
              <a:rPr lang="en-US" dirty="0" smtClean="0"/>
              <a:t>Close mold</a:t>
            </a:r>
          </a:p>
          <a:p>
            <a:pPr lvl="1"/>
            <a:r>
              <a:rPr lang="en-US" dirty="0" smtClean="0"/>
              <a:t>Mix plastic, color, and any additives</a:t>
            </a:r>
          </a:p>
          <a:p>
            <a:pPr lvl="1"/>
            <a:r>
              <a:rPr lang="en-US" dirty="0" smtClean="0"/>
              <a:t>Heat mold to temperature depending on plastic type</a:t>
            </a:r>
          </a:p>
          <a:p>
            <a:pPr lvl="1"/>
            <a:r>
              <a:rPr lang="en-US" dirty="0" smtClean="0"/>
              <a:t>Inject mix at specified PSI</a:t>
            </a:r>
            <a:r>
              <a:rPr lang="en-US" dirty="0"/>
              <a:t> depending on plastic type</a:t>
            </a:r>
            <a:endParaRPr lang="en-US" dirty="0" smtClean="0"/>
          </a:p>
          <a:p>
            <a:pPr lvl="1"/>
            <a:r>
              <a:rPr lang="en-US" dirty="0" smtClean="0"/>
              <a:t>Cool mold to temperature depending on plastic type</a:t>
            </a:r>
          </a:p>
          <a:p>
            <a:pPr lvl="1"/>
            <a:r>
              <a:rPr lang="en-US" dirty="0" smtClean="0"/>
              <a:t>Open mold</a:t>
            </a:r>
          </a:p>
          <a:p>
            <a:pPr lvl="1"/>
            <a:r>
              <a:rPr lang="en-US" dirty="0" smtClean="0"/>
              <a:t>Eject part, technique may also depend on plastic type</a:t>
            </a:r>
          </a:p>
          <a:p>
            <a:pPr lvl="2"/>
            <a:r>
              <a:rPr lang="en-US" dirty="0" smtClean="0"/>
              <a:t>Progressive</a:t>
            </a:r>
          </a:p>
          <a:p>
            <a:pPr lvl="2"/>
            <a:r>
              <a:rPr lang="en-US" dirty="0" smtClean="0"/>
              <a:t>Smooth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injection and ejection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409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Mold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Fetch from inventory</a:t>
            </a:r>
          </a:p>
          <a:p>
            <a:r>
              <a:rPr lang="en-US" dirty="0" smtClean="0"/>
              <a:t>Mill</a:t>
            </a:r>
          </a:p>
          <a:p>
            <a:pPr lvl="1"/>
            <a:r>
              <a:rPr lang="en-US" dirty="0" smtClean="0"/>
              <a:t>Mill from stock blocks</a:t>
            </a:r>
          </a:p>
          <a:p>
            <a:pPr lvl="1"/>
            <a:r>
              <a:rPr lang="en-US" dirty="0" smtClean="0"/>
              <a:t>Shapes created by drill, cut, &amp; grind operations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Where the mold comes from</a:t>
            </a:r>
          </a:p>
        </p:txBody>
      </p:sp>
    </p:spTree>
    <p:extLst>
      <p:ext uri="{BB962C8B-B14F-4D97-AF65-F5344CB8AC3E}">
        <p14:creationId xmlns:p14="http://schemas.microsoft.com/office/powerpoint/2010/main" val="3132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Cavity shape determines the part the mold makes (think plastic toy)</a:t>
            </a:r>
          </a:p>
          <a:p>
            <a:pPr lvl="1"/>
            <a:r>
              <a:rPr lang="en-US" dirty="0" smtClean="0"/>
              <a:t>Duck (35 cc)</a:t>
            </a:r>
          </a:p>
          <a:p>
            <a:pPr lvl="1"/>
            <a:r>
              <a:rPr lang="en-US" dirty="0" smtClean="0"/>
              <a:t>Car (40 cc)</a:t>
            </a:r>
          </a:p>
          <a:p>
            <a:pPr lvl="1"/>
            <a:r>
              <a:rPr lang="en-US" dirty="0" smtClean="0"/>
              <a:t>Hero (50 cc)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Shapes created by drill, cut, &amp; grind operations specific to each shape</a:t>
            </a:r>
          </a:p>
          <a:p>
            <a:pPr lvl="1"/>
            <a:r>
              <a:rPr lang="en-US" dirty="0"/>
              <a:t>Aluminum block – mill with High Carbon tools</a:t>
            </a:r>
          </a:p>
          <a:p>
            <a:pPr lvl="1"/>
            <a:r>
              <a:rPr lang="en-US" dirty="0"/>
              <a:t>Steel block – mill with Carbide tools</a:t>
            </a:r>
          </a:p>
          <a:p>
            <a:pPr lvl="1"/>
            <a:r>
              <a:rPr lang="en-US" dirty="0"/>
              <a:t>Finishes</a:t>
            </a:r>
          </a:p>
          <a:p>
            <a:pPr lvl="2"/>
            <a:r>
              <a:rPr lang="en-US" dirty="0"/>
              <a:t>Smooth</a:t>
            </a:r>
          </a:p>
          <a:p>
            <a:pPr lvl="2"/>
            <a:r>
              <a:rPr lang="en-US" dirty="0" smtClean="0"/>
              <a:t>Rippled</a:t>
            </a:r>
            <a:endParaRPr lang="en-US" dirty="0"/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Shape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Tags: mark part with things like model number or country made in</a:t>
            </a:r>
          </a:p>
          <a:p>
            <a:r>
              <a:rPr lang="en-US" dirty="0" smtClean="0"/>
              <a:t>Typically grouped together in a flat place on the part (under base)</a:t>
            </a:r>
          </a:p>
          <a:p>
            <a:r>
              <a:rPr lang="en-US" dirty="0" smtClean="0"/>
              <a:t>Total width (20 mm) and breadth fixed</a:t>
            </a:r>
          </a:p>
          <a:p>
            <a:r>
              <a:rPr lang="en-US" dirty="0" smtClean="0"/>
              <a:t>Each tag has a specified width (mm) and the same breadth</a:t>
            </a:r>
          </a:p>
          <a:p>
            <a:r>
              <a:rPr lang="en-US" dirty="0" smtClean="0"/>
              <a:t>Original specs</a:t>
            </a:r>
          </a:p>
          <a:p>
            <a:pPr lvl="1"/>
            <a:r>
              <a:rPr lang="en-US" dirty="0" smtClean="0"/>
              <a:t>Blank (set of, with different widths)</a:t>
            </a:r>
          </a:p>
          <a:p>
            <a:pPr lvl="1"/>
            <a:r>
              <a:rPr lang="en-US" dirty="0" smtClean="0"/>
              <a:t>Model number (2 mm)</a:t>
            </a:r>
          </a:p>
          <a:p>
            <a:pPr lvl="1"/>
            <a:r>
              <a:rPr lang="en-US" dirty="0" smtClean="0"/>
              <a:t>Country (2 mm)</a:t>
            </a:r>
          </a:p>
          <a:p>
            <a:pPr lvl="1"/>
            <a:r>
              <a:rPr lang="en-US" dirty="0" smtClean="0"/>
              <a:t>Date (2 mm)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Which tags get inserted into the mold</a:t>
            </a:r>
          </a:p>
        </p:txBody>
      </p:sp>
    </p:spTree>
    <p:extLst>
      <p:ext uri="{BB962C8B-B14F-4D97-AF65-F5344CB8AC3E}">
        <p14:creationId xmlns:p14="http://schemas.microsoft.com/office/powerpoint/2010/main" val="18998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Domains (x-axis)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Plastic</a:t>
            </a:r>
          </a:p>
          <a:p>
            <a:pPr lvl="1"/>
            <a:r>
              <a:rPr lang="en-US" dirty="0"/>
              <a:t>ABS</a:t>
            </a:r>
          </a:p>
          <a:p>
            <a:pPr lvl="1"/>
            <a:r>
              <a:rPr lang="en-US" dirty="0"/>
              <a:t>Polypropylene</a:t>
            </a:r>
          </a:p>
          <a:p>
            <a:pPr lvl="1"/>
            <a:r>
              <a:rPr lang="en-US" dirty="0" err="1"/>
              <a:t>Polyethelene</a:t>
            </a:r>
            <a:endParaRPr lang="en-US" dirty="0"/>
          </a:p>
          <a:p>
            <a:pPr lvl="1"/>
            <a:r>
              <a:rPr lang="en-US" dirty="0" smtClean="0"/>
              <a:t>PET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Colors (</a:t>
            </a:r>
            <a:r>
              <a:rPr lang="en-US" dirty="0" err="1" smtClean="0"/>
              <a:t>vol</a:t>
            </a:r>
            <a:r>
              <a:rPr lang="en-US" dirty="0" smtClean="0"/>
              <a:t> = 10% of shape)</a:t>
            </a:r>
            <a:endParaRPr lang="en-US" dirty="0"/>
          </a:p>
          <a:p>
            <a:pPr lvl="1"/>
            <a:r>
              <a:rPr lang="en-US" dirty="0" smtClean="0"/>
              <a:t>black</a:t>
            </a:r>
          </a:p>
          <a:p>
            <a:pPr lvl="1"/>
            <a:r>
              <a:rPr lang="en-US" dirty="0" smtClean="0"/>
              <a:t>brown</a:t>
            </a:r>
            <a:endParaRPr lang="en-US" dirty="0"/>
          </a:p>
          <a:p>
            <a:pPr lvl="1"/>
            <a:r>
              <a:rPr lang="en-US" dirty="0"/>
              <a:t>red</a:t>
            </a:r>
          </a:p>
          <a:p>
            <a:pPr lvl="1"/>
            <a:r>
              <a:rPr lang="en-US" dirty="0"/>
              <a:t>orange</a:t>
            </a:r>
          </a:p>
          <a:p>
            <a:pPr lvl="1"/>
            <a:r>
              <a:rPr lang="en-US" dirty="0"/>
              <a:t>yellow</a:t>
            </a:r>
          </a:p>
          <a:p>
            <a:pPr lvl="1"/>
            <a:r>
              <a:rPr lang="en-US" dirty="0"/>
              <a:t>green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35165</TotalTime>
  <Words>1700</Words>
  <Application>Microsoft Office PowerPoint</Application>
  <PresentationFormat>Widescreen</PresentationFormat>
  <Paragraphs>307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 to Design Patterns</vt:lpstr>
      <vt:lpstr>A Simulation of an Injection Molding Facility</vt:lpstr>
      <vt:lpstr>Example Order/Output</vt:lpstr>
      <vt:lpstr>Problem Domain: Metals</vt:lpstr>
      <vt:lpstr>Problem Domain: Injection Process</vt:lpstr>
      <vt:lpstr>Problem Domain: Mold Location</vt:lpstr>
      <vt:lpstr>Problem Domain: Shapes</vt:lpstr>
      <vt:lpstr>Problem Domain: Tags</vt:lpstr>
      <vt:lpstr>Problem Domain: Domains (x-axis)</vt:lpstr>
      <vt:lpstr>Problem Domain: Plastics &amp; Additives</vt:lpstr>
      <vt:lpstr>Problem Domain: Machines</vt:lpstr>
      <vt:lpstr>Problem Domain: Post Eject</vt:lpstr>
      <vt:lpstr>Problem Domain: Post Eject</vt:lpstr>
      <vt:lpstr>Problem Domain: Post Eject</vt:lpstr>
      <vt:lpstr>Problem Domain: The Injection Line</vt:lpstr>
      <vt:lpstr>Problem Domain: Cleaning</vt:lpstr>
      <vt:lpstr>Problem Domain: The Injection Run</vt:lpstr>
      <vt:lpstr>Code</vt:lpstr>
      <vt:lpstr>Code Cont.</vt:lpstr>
      <vt:lpstr>Code Cont.</vt:lpstr>
      <vt:lpstr>Code Dtor Diagnostics </vt:lpstr>
      <vt:lpstr>Execution Suggestions</vt:lpstr>
      <vt:lpstr>Design Patterns Used in Final</vt:lpstr>
      <vt:lpstr>Day of Final (12:55)</vt:lpstr>
      <vt:lpstr>Today</vt:lpstr>
      <vt:lpstr>Backup Slides</vt:lpstr>
      <vt:lpstr>Problem Domain</vt:lpstr>
      <vt:lpstr>Problem Domain: Cavities</vt:lpstr>
      <vt:lpstr>Problem Domain: Mill</vt:lpstr>
      <vt:lpstr>Problem Domain: Color</vt:lpstr>
      <vt:lpstr>Problem Domain: Plastics &amp; Additives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263</cp:revision>
  <dcterms:created xsi:type="dcterms:W3CDTF">2015-02-09T19:13:46Z</dcterms:created>
  <dcterms:modified xsi:type="dcterms:W3CDTF">2015-04-17T19:16:45Z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d001a694-7c66-4352-b53b-895ffdce369f</vt:lpwstr>
  </property>
  <property fmtid="{D5CDD505-2E9C-101B-9397-08002B2CF9AE}" name="Offisync_UpdateToken" pid="3">
    <vt:lpwstr>1</vt:lpwstr>
  </property>
  <property fmtid="{D5CDD505-2E9C-101B-9397-08002B2CF9AE}" name="Jive_VersionGuid" pid="4">
    <vt:lpwstr>f4a9cd7e-dec8-4030-8840-d6c0159825ea</vt:lpwstr>
  </property>
  <property fmtid="{D5CDD505-2E9C-101B-9397-08002B2CF9AE}" name="Jive_LatestUserAccountName" pid="5">
    <vt:lpwstr>ndevange</vt:lpwstr>
  </property>
  <property fmtid="{D5CDD505-2E9C-101B-9397-08002B2CF9AE}" name="Offisync_UniqueId" pid="6">
    <vt:lpwstr>1966299</vt:lpwstr>
  </property>
  <property fmtid="{D5CDD505-2E9C-101B-9397-08002B2CF9AE}" name="Offisync_ProviderInitializationData" pid="7">
    <vt:lpwstr>https://soco.intel.com</vt:lpwstr>
  </property>
</Properties>
</file>