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4" r:id="rId4"/>
    <p:sldId id="266" r:id="rId5"/>
    <p:sldId id="267" r:id="rId6"/>
    <p:sldId id="269" r:id="rId7"/>
    <p:sldId id="289" r:id="rId8"/>
    <p:sldId id="292" r:id="rId9"/>
    <p:sldId id="296" r:id="rId10"/>
    <p:sldId id="268" r:id="rId11"/>
    <p:sldId id="285" r:id="rId12"/>
    <p:sldId id="286" r:id="rId13"/>
    <p:sldId id="287" r:id="rId14"/>
    <p:sldId id="270" r:id="rId15"/>
    <p:sldId id="271" r:id="rId16"/>
    <p:sldId id="288" r:id="rId17"/>
    <p:sldId id="293" r:id="rId18"/>
    <p:sldId id="295" r:id="rId19"/>
    <p:sldId id="294" r:id="rId20"/>
    <p:sldId id="297" r:id="rId21"/>
    <p:sldId id="290" r:id="rId22"/>
    <p:sldId id="29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0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7F197-5575-D648-B245-7C41C34A6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775267"/>
            <a:ext cx="8689976" cy="250921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mushroom classification</a:t>
            </a:r>
            <a:br>
              <a:rPr lang="en" altLang="zh-CN" dirty="0">
                <a:solidFill>
                  <a:schemeClr val="accent1"/>
                </a:solidFill>
              </a:rPr>
            </a:br>
            <a:r>
              <a:rPr lang="en" altLang="zh-CN" dirty="0">
                <a:solidFill>
                  <a:schemeClr val="accent1"/>
                </a:solidFill>
              </a:rPr>
              <a:t>program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4EB9BA-0DFD-0F4D-BBB9-871846CA36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err="1"/>
              <a:t>Instructor:pinsky</a:t>
            </a:r>
            <a:endParaRPr kumimoji="1" lang="en-US" altLang="zh-CN" dirty="0"/>
          </a:p>
          <a:p>
            <a:r>
              <a:rPr kumimoji="1" lang="en-US" altLang="zh-CN" dirty="0"/>
              <a:t>Xiaoyang wang</a:t>
            </a:r>
          </a:p>
          <a:p>
            <a:r>
              <a:rPr kumimoji="1" lang="en-US" altLang="zh-CN" dirty="0" err="1"/>
              <a:t>gnayoaix@bu.edu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812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C90DCA7-D710-DA46-A7D9-553687863AC6}"/>
              </a:ext>
            </a:extLst>
          </p:cNvPr>
          <p:cNvSpPr txBox="1"/>
          <p:nvPr/>
        </p:nvSpPr>
        <p:spPr>
          <a:xfrm>
            <a:off x="3148552" y="1969634"/>
            <a:ext cx="82957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zh-CN" sz="2400" dirty="0"/>
              <a:t>Data pre-processing : </a:t>
            </a:r>
          </a:p>
          <a:p>
            <a:r>
              <a:rPr kumimoji="1" lang="en-US" altLang="zh-CN" sz="2400" dirty="0"/>
              <a:t>drop Nan values: 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Encoding features :</a:t>
            </a:r>
          </a:p>
          <a:p>
            <a:endParaRPr kumimoji="1" lang="en-US" altLang="zh-CN" sz="2400" dirty="0"/>
          </a:p>
          <a:p>
            <a:pPr marL="457200" indent="-457200">
              <a:buAutoNum type="arabicPeriod"/>
            </a:pPr>
            <a:endParaRPr kumimoji="1" lang="en-US" altLang="zh-CN" sz="2400" dirty="0"/>
          </a:p>
          <a:p>
            <a:pPr marL="457200" indent="-457200">
              <a:buAutoNum type="arabicPeriod"/>
            </a:pPr>
            <a:endParaRPr kumimoji="1" lang="en-US" altLang="zh-CN" sz="2400" dirty="0"/>
          </a:p>
          <a:p>
            <a:r>
              <a:rPr kumimoji="1" lang="en-US" altLang="zh-CN" sz="2400" dirty="0"/>
              <a:t>          </a:t>
            </a:r>
          </a:p>
          <a:p>
            <a:pPr marL="457200" indent="-457200">
              <a:buAutoNum type="arabicPeriod"/>
            </a:pPr>
            <a:endParaRPr kumimoji="1" lang="en-US" altLang="zh-CN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E006B2D-C882-6445-9322-F7E314DC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67" y="1780846"/>
            <a:ext cx="2269170" cy="427311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6DC90E6-AA1A-4A1B-8E33-157CC6197404}"/>
              </a:ext>
            </a:extLst>
          </p:cNvPr>
          <p:cNvSpPr txBox="1">
            <a:spLocks/>
          </p:cNvSpPr>
          <p:nvPr/>
        </p:nvSpPr>
        <p:spPr>
          <a:xfrm>
            <a:off x="4637701" y="425183"/>
            <a:ext cx="4600303" cy="848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approaches</a:t>
            </a:r>
            <a:endParaRPr lang="zh-CN" alt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30DC49-D658-4C5B-84A2-8C7324815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476" y="3503644"/>
            <a:ext cx="4259336" cy="2780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DB3BEA-C68F-4623-9DC9-86735611F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594" y="2774490"/>
            <a:ext cx="42291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42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C90DCA7-D710-DA46-A7D9-553687863AC6}"/>
              </a:ext>
            </a:extLst>
          </p:cNvPr>
          <p:cNvSpPr txBox="1"/>
          <p:nvPr/>
        </p:nvSpPr>
        <p:spPr>
          <a:xfrm>
            <a:off x="3148552" y="1969634"/>
            <a:ext cx="8295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zh-CN" sz="2400" dirty="0"/>
              <a:t>Data pre-processing : drop Nan values ; encoding features .</a:t>
            </a:r>
          </a:p>
          <a:p>
            <a:pPr marL="457200" indent="-457200">
              <a:buAutoNum type="arabicPeriod"/>
            </a:pPr>
            <a:r>
              <a:rPr kumimoji="1" lang="en-US" altLang="zh-CN" sz="2400" dirty="0"/>
              <a:t>Text transform : from raw features to label – data :</a:t>
            </a:r>
          </a:p>
          <a:p>
            <a:pPr marL="457200" indent="-457200">
              <a:buAutoNum type="arabicPeriod"/>
            </a:pPr>
            <a:endParaRPr kumimoji="1" lang="en-US" altLang="zh-CN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E006B2D-C882-6445-9322-F7E314DC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67" y="1780846"/>
            <a:ext cx="2269170" cy="427311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6DC90E6-AA1A-4A1B-8E33-157CC6197404}"/>
              </a:ext>
            </a:extLst>
          </p:cNvPr>
          <p:cNvSpPr txBox="1">
            <a:spLocks/>
          </p:cNvSpPr>
          <p:nvPr/>
        </p:nvSpPr>
        <p:spPr>
          <a:xfrm>
            <a:off x="4637701" y="425183"/>
            <a:ext cx="4600303" cy="848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approaches</a:t>
            </a:r>
            <a:endParaRPr lang="zh-CN" alt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70FDAE-FCF5-4C02-AF74-CD8BB3FFF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50" y="2965175"/>
            <a:ext cx="3924300" cy="4095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90966A-5B26-7A4B-AA60-1FC98D81C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0994" y="3609863"/>
            <a:ext cx="9540552" cy="25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07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C90DCA7-D710-DA46-A7D9-553687863AC6}"/>
              </a:ext>
            </a:extLst>
          </p:cNvPr>
          <p:cNvSpPr txBox="1"/>
          <p:nvPr/>
        </p:nvSpPr>
        <p:spPr>
          <a:xfrm>
            <a:off x="3148552" y="1969634"/>
            <a:ext cx="82957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zh-CN" sz="2400" dirty="0"/>
              <a:t>Data pre-processing : drop Nan values ; encoding features .</a:t>
            </a:r>
          </a:p>
          <a:p>
            <a:pPr marL="457200" indent="-457200">
              <a:buAutoNum type="arabicPeriod"/>
            </a:pPr>
            <a:r>
              <a:rPr kumimoji="1" lang="en-US" altLang="zh-CN" sz="2400" dirty="0"/>
              <a:t>Text transform : from raw features to label – data :</a:t>
            </a:r>
          </a:p>
          <a:p>
            <a:pPr marL="457200" indent="-457200">
              <a:buAutoNum type="arabicPeriod"/>
            </a:pPr>
            <a:r>
              <a:rPr kumimoji="1" lang="en-US" altLang="zh-CN" sz="2400" dirty="0"/>
              <a:t>PCA: reduce dimensions, as some  features are useless</a:t>
            </a:r>
          </a:p>
          <a:p>
            <a:pPr marL="457200" indent="-457200">
              <a:buAutoNum type="arabicPeriod"/>
            </a:pPr>
            <a:endParaRPr kumimoji="1" lang="en-US" altLang="zh-CN" sz="2400" dirty="0"/>
          </a:p>
          <a:p>
            <a:pPr marL="457200" indent="-457200">
              <a:buAutoNum type="arabicPeriod"/>
            </a:pPr>
            <a:endParaRPr kumimoji="1" lang="en-US" altLang="zh-CN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E006B2D-C882-6445-9322-F7E314DC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67" y="1780846"/>
            <a:ext cx="2269170" cy="427311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6DC90E6-AA1A-4A1B-8E33-157CC6197404}"/>
              </a:ext>
            </a:extLst>
          </p:cNvPr>
          <p:cNvSpPr txBox="1">
            <a:spLocks/>
          </p:cNvSpPr>
          <p:nvPr/>
        </p:nvSpPr>
        <p:spPr>
          <a:xfrm>
            <a:off x="4637701" y="425183"/>
            <a:ext cx="4600303" cy="848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approaches</a:t>
            </a:r>
            <a:endParaRPr lang="zh-CN" alt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A4D21F-DC40-4F9B-AE16-D20E59714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160" y="3316448"/>
            <a:ext cx="4876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04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C90DCA7-D710-DA46-A7D9-553687863AC6}"/>
              </a:ext>
            </a:extLst>
          </p:cNvPr>
          <p:cNvSpPr txBox="1"/>
          <p:nvPr/>
        </p:nvSpPr>
        <p:spPr>
          <a:xfrm>
            <a:off x="3148552" y="1969634"/>
            <a:ext cx="82957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zh-CN" sz="2400" dirty="0"/>
              <a:t>Data pre-processing : drop Nan values ; encoding features .</a:t>
            </a:r>
          </a:p>
          <a:p>
            <a:pPr marL="457200" indent="-457200">
              <a:buAutoNum type="arabicPeriod"/>
            </a:pPr>
            <a:r>
              <a:rPr kumimoji="1" lang="en-US" altLang="zh-CN" sz="2400" dirty="0"/>
              <a:t>Text transform : from raw features to label – data :</a:t>
            </a:r>
          </a:p>
          <a:p>
            <a:pPr marL="457200" indent="-457200">
              <a:buAutoNum type="arabicPeriod"/>
            </a:pPr>
            <a:r>
              <a:rPr kumimoji="1" lang="en-US" altLang="zh-CN" sz="2400" dirty="0"/>
              <a:t>PCA: reduce dimensions, as some  features are useless</a:t>
            </a:r>
          </a:p>
          <a:p>
            <a:pPr marL="457200" indent="-457200">
              <a:buAutoNum type="arabicPeriod"/>
            </a:pPr>
            <a:r>
              <a:rPr kumimoji="1" lang="en-US" altLang="zh-CN" sz="2400" dirty="0"/>
              <a:t>Implement three models: SVM, Random forest and logistic regression:</a:t>
            </a:r>
          </a:p>
          <a:p>
            <a:pPr marL="457200" indent="-457200">
              <a:buAutoNum type="arabicPeriod"/>
            </a:pPr>
            <a:endParaRPr kumimoji="1" lang="en-US" altLang="zh-CN" sz="2400" dirty="0"/>
          </a:p>
          <a:p>
            <a:pPr marL="457200" indent="-457200">
              <a:buAutoNum type="arabicPeriod"/>
            </a:pPr>
            <a:endParaRPr kumimoji="1" lang="en-US" altLang="zh-CN" sz="2400" dirty="0"/>
          </a:p>
          <a:p>
            <a:pPr marL="457200" indent="-457200">
              <a:buAutoNum type="arabicPeriod"/>
            </a:pPr>
            <a:endParaRPr kumimoji="1" lang="en-US" altLang="zh-CN" sz="2400" dirty="0"/>
          </a:p>
          <a:p>
            <a:pPr marL="457200" indent="-457200">
              <a:buAutoNum type="arabicPeriod"/>
            </a:pPr>
            <a:endParaRPr kumimoji="1" lang="en-US" altLang="zh-CN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E006B2D-C882-6445-9322-F7E314DC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67" y="1780846"/>
            <a:ext cx="2269170" cy="427311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6DC90E6-AA1A-4A1B-8E33-157CC6197404}"/>
              </a:ext>
            </a:extLst>
          </p:cNvPr>
          <p:cNvSpPr txBox="1">
            <a:spLocks/>
          </p:cNvSpPr>
          <p:nvPr/>
        </p:nvSpPr>
        <p:spPr>
          <a:xfrm>
            <a:off x="4637701" y="425183"/>
            <a:ext cx="4600303" cy="848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approaches</a:t>
            </a:r>
            <a:endParaRPr lang="zh-CN" alt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9F8F57-5EFA-461E-8441-0569D9C1B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534" y="3898527"/>
            <a:ext cx="4076700" cy="238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6F3D89-756C-4BA4-8F6B-F8C5FED44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534" y="4136652"/>
            <a:ext cx="3629025" cy="2000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C891CE-B7F2-406F-B77E-6E8D40B39A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8534" y="4361253"/>
            <a:ext cx="58007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79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C90DCA7-D710-DA46-A7D9-553687863AC6}"/>
              </a:ext>
            </a:extLst>
          </p:cNvPr>
          <p:cNvSpPr txBox="1"/>
          <p:nvPr/>
        </p:nvSpPr>
        <p:spPr>
          <a:xfrm>
            <a:off x="489831" y="2455017"/>
            <a:ext cx="829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1.SVM: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DC90E6-AA1A-4A1B-8E33-157CC6197404}"/>
              </a:ext>
            </a:extLst>
          </p:cNvPr>
          <p:cNvSpPr txBox="1">
            <a:spLocks/>
          </p:cNvSpPr>
          <p:nvPr/>
        </p:nvSpPr>
        <p:spPr>
          <a:xfrm>
            <a:off x="4637701" y="93878"/>
            <a:ext cx="4600303" cy="58198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results</a:t>
            </a:r>
            <a:endParaRPr lang="zh-CN" altLang="en-US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144752-F472-4AC8-8CAB-D091DA204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76" y="3582842"/>
            <a:ext cx="4743450" cy="2695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3EBF19-3A0D-4E86-960D-EDCDED776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76" y="3228974"/>
            <a:ext cx="3219450" cy="2000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2EFDFC-137B-4054-9C24-B58734FC0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37239"/>
            <a:ext cx="47625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88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C90DCA7-D710-DA46-A7D9-553687863AC6}"/>
              </a:ext>
            </a:extLst>
          </p:cNvPr>
          <p:cNvSpPr txBox="1"/>
          <p:nvPr/>
        </p:nvSpPr>
        <p:spPr>
          <a:xfrm>
            <a:off x="622352" y="2192712"/>
            <a:ext cx="829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2. Random forest: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DC90E6-AA1A-4A1B-8E33-157CC6197404}"/>
              </a:ext>
            </a:extLst>
          </p:cNvPr>
          <p:cNvSpPr txBox="1">
            <a:spLocks/>
          </p:cNvSpPr>
          <p:nvPr/>
        </p:nvSpPr>
        <p:spPr>
          <a:xfrm>
            <a:off x="4637701" y="196441"/>
            <a:ext cx="4600303" cy="621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results</a:t>
            </a:r>
            <a:endParaRPr lang="zh-CN" alt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B7D66-F0A8-4911-9752-721311BC9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52" y="3429000"/>
            <a:ext cx="4924425" cy="2686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25EDED-A664-494B-8792-5AB8D696B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52" y="3078847"/>
            <a:ext cx="4010025" cy="209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3379A6-7816-4660-AB95-F877AA017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584" y="1197659"/>
            <a:ext cx="56102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15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C90DCA7-D710-DA46-A7D9-553687863AC6}"/>
              </a:ext>
            </a:extLst>
          </p:cNvPr>
          <p:cNvSpPr txBox="1"/>
          <p:nvPr/>
        </p:nvSpPr>
        <p:spPr>
          <a:xfrm>
            <a:off x="622352" y="2192712"/>
            <a:ext cx="829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3. Logistic regression: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DC90E6-AA1A-4A1B-8E33-157CC6197404}"/>
              </a:ext>
            </a:extLst>
          </p:cNvPr>
          <p:cNvSpPr txBox="1">
            <a:spLocks/>
          </p:cNvSpPr>
          <p:nvPr/>
        </p:nvSpPr>
        <p:spPr>
          <a:xfrm>
            <a:off x="4637701" y="196441"/>
            <a:ext cx="4600303" cy="621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results</a:t>
            </a:r>
            <a:endParaRPr lang="zh-CN" alt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EB72E3-4544-4298-914E-7C238D991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52" y="3008525"/>
            <a:ext cx="3200400" cy="247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1CEAE6-5E80-4F28-B493-8E08D0911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52" y="3601826"/>
            <a:ext cx="4705350" cy="2343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34D3D0-68AD-44D9-B642-C84C3BB56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323" y="1367186"/>
            <a:ext cx="60293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87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C90DCA7-D710-DA46-A7D9-553687863AC6}"/>
              </a:ext>
            </a:extLst>
          </p:cNvPr>
          <p:cNvSpPr txBox="1"/>
          <p:nvPr/>
        </p:nvSpPr>
        <p:spPr>
          <a:xfrm>
            <a:off x="3148552" y="1969634"/>
            <a:ext cx="82957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Random forest has the best performance above three models.it shows in binary classification, with many features like 20,30,the best choice is Random forest:</a:t>
            </a:r>
          </a:p>
          <a:p>
            <a:pPr marL="457200" indent="-457200">
              <a:buAutoNum type="arabicPeriod"/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-apple-system"/>
              </a:rPr>
              <a:t>It can handle thousands of input variables without variable deletion</a:t>
            </a:r>
            <a:endParaRPr kumimoji="1" lang="en-US" altLang="zh-CN" sz="2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indent="-457200">
              <a:buAutoNum type="arabicPeriod"/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-apple-system"/>
              </a:rPr>
              <a:t>It gives estimates of what variables are important in the classification</a:t>
            </a:r>
            <a:endParaRPr kumimoji="1" lang="en-US" altLang="zh-CN" sz="2400" dirty="0">
              <a:solidFill>
                <a:srgbClr val="333333"/>
              </a:solidFill>
              <a:latin typeface="-apple-system"/>
            </a:endParaRPr>
          </a:p>
          <a:p>
            <a:pPr marL="457200" indent="-457200">
              <a:buAutoNum type="arabicPeriod"/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-apple-system"/>
              </a:rPr>
              <a:t>It generates an internal unbiased estimate of the generalization error as the forest building progresses</a:t>
            </a:r>
            <a:endParaRPr kumimoji="1" lang="en-US" altLang="zh-CN" sz="2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indent="-457200">
              <a:buAutoNum type="arabicPeriod"/>
            </a:pPr>
            <a:r>
              <a:rPr kumimoji="1" lang="en-US" altLang="zh-CN" sz="2400" dirty="0">
                <a:solidFill>
                  <a:srgbClr val="333333"/>
                </a:solidFill>
                <a:latin typeface="-apple-system"/>
              </a:rPr>
              <a:t>….</a:t>
            </a:r>
            <a:endParaRPr kumimoji="1" lang="en-US" altLang="zh-CN" sz="2400" dirty="0"/>
          </a:p>
          <a:p>
            <a:endParaRPr kumimoji="1" lang="en-US" altLang="zh-CN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E006B2D-C882-6445-9322-F7E314DC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67" y="1780846"/>
            <a:ext cx="2269170" cy="427311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6DC90E6-AA1A-4A1B-8E33-157CC6197404}"/>
              </a:ext>
            </a:extLst>
          </p:cNvPr>
          <p:cNvSpPr txBox="1">
            <a:spLocks/>
          </p:cNvSpPr>
          <p:nvPr/>
        </p:nvSpPr>
        <p:spPr>
          <a:xfrm>
            <a:off x="4637701" y="425183"/>
            <a:ext cx="4600303" cy="848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conclusion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60555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C90DCA7-D710-DA46-A7D9-553687863AC6}"/>
              </a:ext>
            </a:extLst>
          </p:cNvPr>
          <p:cNvSpPr txBox="1"/>
          <p:nvPr/>
        </p:nvSpPr>
        <p:spPr>
          <a:xfrm>
            <a:off x="3148552" y="1969634"/>
            <a:ext cx="82957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Random forest gets the importance of features:</a:t>
            </a:r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So the 5</a:t>
            </a:r>
            <a:r>
              <a:rPr kumimoji="1" lang="en-US" altLang="zh-CN" sz="2400" baseline="30000" dirty="0"/>
              <a:t>th</a:t>
            </a:r>
            <a:r>
              <a:rPr kumimoji="1" lang="en-US" altLang="zh-CN" sz="2400" dirty="0"/>
              <a:t>, 11</a:t>
            </a:r>
            <a:r>
              <a:rPr kumimoji="1" lang="en-US" altLang="zh-CN" sz="2400" baseline="30000" dirty="0"/>
              <a:t>th</a:t>
            </a:r>
            <a:r>
              <a:rPr kumimoji="1" lang="en-US" altLang="zh-CN" sz="2400" dirty="0"/>
              <a:t> ,20</a:t>
            </a:r>
            <a:r>
              <a:rPr kumimoji="1" lang="en-US" altLang="zh-CN" sz="2400" baseline="30000" dirty="0"/>
              <a:t>th</a:t>
            </a:r>
            <a:r>
              <a:rPr kumimoji="1" lang="en-US" altLang="zh-CN" sz="2400" dirty="0"/>
              <a:t> are the most important ,which are gill-attachment , stalk-surface-above-ring and population</a:t>
            </a:r>
          </a:p>
          <a:p>
            <a:endParaRPr kumimoji="1" lang="en-US" altLang="zh-CN" sz="2400" dirty="0"/>
          </a:p>
          <a:p>
            <a:endParaRPr kumimoji="1" lang="en-US" altLang="zh-CN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E006B2D-C882-6445-9322-F7E314DC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67" y="1780846"/>
            <a:ext cx="2269170" cy="427311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6DC90E6-AA1A-4A1B-8E33-157CC6197404}"/>
              </a:ext>
            </a:extLst>
          </p:cNvPr>
          <p:cNvSpPr txBox="1">
            <a:spLocks/>
          </p:cNvSpPr>
          <p:nvPr/>
        </p:nvSpPr>
        <p:spPr>
          <a:xfrm>
            <a:off x="4637701" y="425183"/>
            <a:ext cx="4600303" cy="848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conclusion</a:t>
            </a:r>
            <a:endParaRPr lang="zh-CN" alt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B1950A-8C8E-479E-8DF6-D63391777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620" y="2497100"/>
            <a:ext cx="49530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1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C90DCA7-D710-DA46-A7D9-553687863AC6}"/>
              </a:ext>
            </a:extLst>
          </p:cNvPr>
          <p:cNvSpPr txBox="1"/>
          <p:nvPr/>
        </p:nvSpPr>
        <p:spPr>
          <a:xfrm>
            <a:off x="3148552" y="1969634"/>
            <a:ext cx="82957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zh-CN" sz="2400" dirty="0"/>
              <a:t>Random forest has the best performance above three models.it shows in binary classification, with many features like 20,30,the best choice is Random forest.</a:t>
            </a:r>
          </a:p>
          <a:p>
            <a:pPr marL="457200" indent="-457200">
              <a:buAutoNum type="arabicPeriod"/>
            </a:pPr>
            <a:r>
              <a:rPr kumimoji="1" lang="en-US" altLang="zh-CN" sz="2400" dirty="0"/>
              <a:t>In case of balanced and better performance, it is better to keep balanced ratios in each categories when using data to train model.</a:t>
            </a:r>
          </a:p>
          <a:p>
            <a:r>
              <a:rPr lang="en" altLang="zh-CN" sz="2400" b="1" dirty="0" err="1"/>
              <a:t>class_weight</a:t>
            </a:r>
            <a:r>
              <a:rPr lang="en" altLang="zh-CN" sz="2400" b="1" dirty="0"/>
              <a:t> :</a:t>
            </a:r>
            <a:r>
              <a:rPr lang="en" altLang="zh-CN" sz="2400" i="1" dirty="0" err="1"/>
              <a:t>dict</a:t>
            </a:r>
            <a:r>
              <a:rPr lang="en" altLang="zh-CN" sz="2400" i="1" dirty="0"/>
              <a:t> or ‘balanced’, default=</a:t>
            </a:r>
            <a:r>
              <a:rPr lang="en" altLang="zh-CN" sz="2400" i="1" dirty="0" err="1"/>
              <a:t>None</a:t>
            </a:r>
            <a:r>
              <a:rPr lang="en" altLang="zh-CN" sz="2400" dirty="0" err="1"/>
              <a:t>Set</a:t>
            </a:r>
            <a:r>
              <a:rPr lang="en" altLang="zh-CN" sz="2400" dirty="0"/>
              <a:t> the parameter C of class </a:t>
            </a:r>
            <a:r>
              <a:rPr lang="en" altLang="zh-CN" sz="2400" dirty="0" err="1"/>
              <a:t>i</a:t>
            </a:r>
            <a:r>
              <a:rPr lang="en" altLang="zh-CN" sz="2400" dirty="0"/>
              <a:t> to </a:t>
            </a:r>
            <a:r>
              <a:rPr lang="en" altLang="zh-CN" sz="2400" dirty="0" err="1"/>
              <a:t>class_weight</a:t>
            </a:r>
            <a:r>
              <a:rPr lang="en" altLang="zh-CN" sz="2400" dirty="0"/>
              <a:t>[</a:t>
            </a:r>
            <a:r>
              <a:rPr lang="en" altLang="zh-CN" sz="2400" dirty="0" err="1"/>
              <a:t>i</a:t>
            </a:r>
            <a:r>
              <a:rPr lang="en" altLang="zh-CN" sz="2400" dirty="0"/>
              <a:t>]*C for SVC. If not given, all classes are supposed to have weight one. The “balanced” mode uses the values of y to automatically adjust weights inversely proportional to class frequencies in the input data as </a:t>
            </a:r>
            <a:r>
              <a:rPr lang="en" altLang="zh-CN" sz="2400" dirty="0" err="1"/>
              <a:t>n_samples</a:t>
            </a:r>
            <a:r>
              <a:rPr lang="en" altLang="zh-CN" sz="2400" dirty="0"/>
              <a:t> / (</a:t>
            </a:r>
            <a:r>
              <a:rPr lang="en" altLang="zh-CN" sz="2400" dirty="0" err="1"/>
              <a:t>n_classes</a:t>
            </a:r>
            <a:r>
              <a:rPr lang="en" altLang="zh-CN" sz="2400" dirty="0"/>
              <a:t> * </a:t>
            </a:r>
            <a:r>
              <a:rPr lang="en" altLang="zh-CN" sz="2400" dirty="0" err="1"/>
              <a:t>np.bincount</a:t>
            </a:r>
            <a:r>
              <a:rPr lang="en" altLang="zh-CN" sz="2400" dirty="0"/>
              <a:t>(y))</a:t>
            </a:r>
          </a:p>
          <a:p>
            <a:br>
              <a:rPr lang="en" altLang="zh-CN" sz="2400" dirty="0"/>
            </a:br>
            <a:endParaRPr kumimoji="1" lang="en-US" altLang="zh-CN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E006B2D-C882-6445-9322-F7E314DC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67" y="1780846"/>
            <a:ext cx="2269170" cy="427311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6DC90E6-AA1A-4A1B-8E33-157CC6197404}"/>
              </a:ext>
            </a:extLst>
          </p:cNvPr>
          <p:cNvSpPr txBox="1">
            <a:spLocks/>
          </p:cNvSpPr>
          <p:nvPr/>
        </p:nvSpPr>
        <p:spPr>
          <a:xfrm>
            <a:off x="4637701" y="425183"/>
            <a:ext cx="4600303" cy="848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conclusion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7987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B38A4-51C5-4B9E-A950-33743B02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718" y="519185"/>
            <a:ext cx="4948640" cy="1429959"/>
          </a:xfrm>
        </p:spPr>
        <p:txBody>
          <a:bodyPr/>
          <a:lstStyle/>
          <a:p>
            <a:r>
              <a:rPr lang="en-US" altLang="zh-CN" dirty="0"/>
              <a:t>index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28792-2C09-4374-9CF2-34E2D88671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0092" y="1920288"/>
            <a:ext cx="7037893" cy="301742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1. summary of project</a:t>
            </a:r>
          </a:p>
          <a:p>
            <a:r>
              <a:rPr lang="en-US" altLang="zh-CN" sz="2400" dirty="0"/>
              <a:t>2. description of dataset</a:t>
            </a:r>
          </a:p>
          <a:p>
            <a:r>
              <a:rPr lang="en-US" altLang="zh-CN" sz="2400" dirty="0"/>
              <a:t>3. description of approaches</a:t>
            </a:r>
          </a:p>
          <a:p>
            <a:r>
              <a:rPr lang="en-US" altLang="zh-CN" sz="2400" dirty="0"/>
              <a:t>4. How to run </a:t>
            </a:r>
          </a:p>
          <a:p>
            <a:r>
              <a:rPr lang="en-US" altLang="zh-CN" sz="2400" dirty="0"/>
              <a:t>5. result</a:t>
            </a:r>
          </a:p>
          <a:p>
            <a:r>
              <a:rPr lang="en-US" altLang="zh-CN" sz="2400" dirty="0"/>
              <a:t>6. conclusion</a:t>
            </a:r>
          </a:p>
        </p:txBody>
      </p:sp>
    </p:spTree>
    <p:extLst>
      <p:ext uri="{BB962C8B-B14F-4D97-AF65-F5344CB8AC3E}">
        <p14:creationId xmlns:p14="http://schemas.microsoft.com/office/powerpoint/2010/main" val="3470202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C90DCA7-D710-DA46-A7D9-553687863AC6}"/>
              </a:ext>
            </a:extLst>
          </p:cNvPr>
          <p:cNvSpPr txBox="1"/>
          <p:nvPr/>
        </p:nvSpPr>
        <p:spPr>
          <a:xfrm>
            <a:off x="3148552" y="1969634"/>
            <a:ext cx="82957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zh-CN" sz="2400" dirty="0"/>
              <a:t>Random forest has the best performance above three models.it shows in binary classification, with many features like 20,30,the best choice is Random forest.</a:t>
            </a:r>
          </a:p>
          <a:p>
            <a:pPr marL="457200" indent="-457200">
              <a:buAutoNum type="arabicPeriod"/>
            </a:pPr>
            <a:r>
              <a:rPr kumimoji="1" lang="en-US" altLang="zh-CN" sz="2400" dirty="0"/>
              <a:t>In case of balanced and better performance, it is better to keep balanced ratios in each categories when using data to train model.</a:t>
            </a:r>
          </a:p>
          <a:p>
            <a:pPr marL="457200" indent="-457200">
              <a:buAutoNum type="arabicPeriod"/>
            </a:pPr>
            <a:r>
              <a:rPr kumimoji="1" lang="en-US" altLang="zh-CN" sz="2400" dirty="0"/>
              <a:t>Parameters have great contributions to F1-score and accuracy , epically in SVM</a:t>
            </a:r>
          </a:p>
          <a:p>
            <a:pPr marL="457200" indent="-457200">
              <a:buAutoNum type="arabicPeriod"/>
            </a:pPr>
            <a:endParaRPr kumimoji="1" lang="en-US" altLang="zh-CN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E006B2D-C882-6445-9322-F7E314DC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67" y="1780846"/>
            <a:ext cx="2269170" cy="427311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6DC90E6-AA1A-4A1B-8E33-157CC6197404}"/>
              </a:ext>
            </a:extLst>
          </p:cNvPr>
          <p:cNvSpPr txBox="1">
            <a:spLocks/>
          </p:cNvSpPr>
          <p:nvPr/>
        </p:nvSpPr>
        <p:spPr>
          <a:xfrm>
            <a:off x="4637701" y="425183"/>
            <a:ext cx="4600303" cy="848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conclusion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55012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C90DCA7-D710-DA46-A7D9-553687863AC6}"/>
              </a:ext>
            </a:extLst>
          </p:cNvPr>
          <p:cNvSpPr txBox="1"/>
          <p:nvPr/>
        </p:nvSpPr>
        <p:spPr>
          <a:xfrm>
            <a:off x="3148552" y="1969634"/>
            <a:ext cx="8295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zh-CN" sz="2400" dirty="0"/>
              <a:t>For example :</a:t>
            </a:r>
          </a:p>
          <a:p>
            <a:r>
              <a:rPr kumimoji="1" lang="en-US" altLang="zh-CN" sz="2400" dirty="0"/>
              <a:t>When setting: 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I get results:</a:t>
            </a:r>
          </a:p>
          <a:p>
            <a:endParaRPr kumimoji="1" lang="en-US" altLang="zh-CN" sz="2400" dirty="0"/>
          </a:p>
          <a:p>
            <a:pPr marL="457200" indent="-457200">
              <a:buAutoNum type="arabicPeriod"/>
            </a:pPr>
            <a:endParaRPr kumimoji="1" lang="en-US" altLang="zh-CN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E006B2D-C882-6445-9322-F7E314DC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67" y="1780846"/>
            <a:ext cx="2269170" cy="427311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6DC90E6-AA1A-4A1B-8E33-157CC6197404}"/>
              </a:ext>
            </a:extLst>
          </p:cNvPr>
          <p:cNvSpPr txBox="1">
            <a:spLocks/>
          </p:cNvSpPr>
          <p:nvPr/>
        </p:nvSpPr>
        <p:spPr>
          <a:xfrm>
            <a:off x="4637701" y="425183"/>
            <a:ext cx="4600303" cy="848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conclusion</a:t>
            </a:r>
            <a:endParaRPr lang="zh-CN" alt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F98DDA-154D-4192-BCEA-4581F228C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307" y="2361851"/>
            <a:ext cx="3314700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EED25C-5442-46A4-B0B9-AF4978166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307" y="2780951"/>
            <a:ext cx="47625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65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C90DCA7-D710-DA46-A7D9-553687863AC6}"/>
              </a:ext>
            </a:extLst>
          </p:cNvPr>
          <p:cNvSpPr txBox="1"/>
          <p:nvPr/>
        </p:nvSpPr>
        <p:spPr>
          <a:xfrm>
            <a:off x="3148552" y="1969634"/>
            <a:ext cx="8295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zh-CN" sz="2400" dirty="0"/>
              <a:t>However :</a:t>
            </a:r>
          </a:p>
          <a:p>
            <a:r>
              <a:rPr kumimoji="1" lang="en-US" altLang="zh-CN" sz="2400" dirty="0"/>
              <a:t>When setting: 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I get results:</a:t>
            </a:r>
          </a:p>
          <a:p>
            <a:endParaRPr kumimoji="1" lang="en-US" altLang="zh-CN" sz="2400" dirty="0"/>
          </a:p>
          <a:p>
            <a:pPr marL="457200" indent="-457200">
              <a:buAutoNum type="arabicPeriod"/>
            </a:pPr>
            <a:endParaRPr kumimoji="1" lang="en-US" altLang="zh-CN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E006B2D-C882-6445-9322-F7E314DC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67" y="1780846"/>
            <a:ext cx="2269170" cy="427311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6DC90E6-AA1A-4A1B-8E33-157CC6197404}"/>
              </a:ext>
            </a:extLst>
          </p:cNvPr>
          <p:cNvSpPr txBox="1">
            <a:spLocks/>
          </p:cNvSpPr>
          <p:nvPr/>
        </p:nvSpPr>
        <p:spPr>
          <a:xfrm>
            <a:off x="4637701" y="425183"/>
            <a:ext cx="4600303" cy="848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conclusion</a:t>
            </a:r>
            <a:endParaRPr lang="zh-CN" alt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18A99-8463-45B1-80E1-EE0636688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307" y="2258332"/>
            <a:ext cx="3810000" cy="428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EE4641-684C-4471-AB27-0834BED72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163" y="2870881"/>
            <a:ext cx="46863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9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C90DCA7-D710-DA46-A7D9-553687863AC6}"/>
              </a:ext>
            </a:extLst>
          </p:cNvPr>
          <p:cNvSpPr txBox="1"/>
          <p:nvPr/>
        </p:nvSpPr>
        <p:spPr>
          <a:xfrm>
            <a:off x="3148552" y="1283834"/>
            <a:ext cx="82957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My project is mushroom classification. In my project , there are about 2 categories (</a:t>
            </a:r>
            <a:r>
              <a:rPr lang="en-US" altLang="zh-CN" sz="2400" b="0" i="0" dirty="0">
                <a:solidFill>
                  <a:srgbClr val="FF0000"/>
                </a:solidFill>
                <a:effectLst/>
                <a:latin typeface="Inter"/>
              </a:rPr>
              <a:t>edible</a:t>
            </a:r>
            <a:r>
              <a:rPr lang="en-US" altLang="zh-CN" sz="2400" b="0" i="0" dirty="0">
                <a:effectLst/>
                <a:latin typeface="Inter"/>
              </a:rPr>
              <a:t> or </a:t>
            </a:r>
            <a:r>
              <a:rPr lang="en-US" altLang="zh-CN" sz="2400" b="0" i="0" dirty="0">
                <a:solidFill>
                  <a:srgbClr val="FF0000"/>
                </a:solidFill>
                <a:effectLst/>
                <a:latin typeface="Inter"/>
              </a:rPr>
              <a:t>poisonous</a:t>
            </a:r>
            <a:r>
              <a:rPr kumimoji="1" lang="en-US" altLang="zh-CN" sz="2400" dirty="0"/>
              <a:t>) and 8124 records (52% edible and 48% poisonous).</a:t>
            </a:r>
          </a:p>
          <a:p>
            <a:r>
              <a:rPr kumimoji="1" lang="en-US" altLang="zh-CN" sz="2400" dirty="0"/>
              <a:t>For my project, I have tried three machine learning models:</a:t>
            </a:r>
          </a:p>
          <a:p>
            <a:r>
              <a:rPr kumimoji="1" lang="en-US" altLang="zh-CN" sz="2400" dirty="0">
                <a:solidFill>
                  <a:srgbClr val="FF0000"/>
                </a:solidFill>
              </a:rPr>
              <a:t>SVM</a:t>
            </a:r>
            <a:r>
              <a:rPr kumimoji="1" lang="en-US" altLang="zh-CN" sz="2400" dirty="0"/>
              <a:t> , </a:t>
            </a:r>
            <a:r>
              <a:rPr kumimoji="1" lang="en-US" altLang="zh-CN" sz="2400" dirty="0">
                <a:solidFill>
                  <a:srgbClr val="FF0000"/>
                </a:solidFill>
              </a:rPr>
              <a:t>Random forest </a:t>
            </a:r>
            <a:r>
              <a:rPr kumimoji="1" lang="en-US" altLang="zh-CN" sz="2400" dirty="0"/>
              <a:t>and </a:t>
            </a:r>
            <a:r>
              <a:rPr kumimoji="1" lang="en-US" altLang="zh-CN" sz="2400" dirty="0">
                <a:solidFill>
                  <a:srgbClr val="FF0000"/>
                </a:solidFill>
              </a:rPr>
              <a:t>logistic regression</a:t>
            </a:r>
            <a:r>
              <a:rPr kumimoji="1" lang="en-US" altLang="zh-CN" sz="2400" dirty="0"/>
              <a:t>. </a:t>
            </a:r>
          </a:p>
          <a:p>
            <a:r>
              <a:rPr kumimoji="1" lang="en-US" altLang="zh-CN" sz="2400" dirty="0"/>
              <a:t>All three models have good performances:</a:t>
            </a:r>
          </a:p>
          <a:p>
            <a:r>
              <a:rPr kumimoji="1" lang="en-US" altLang="zh-CN" sz="2400" dirty="0"/>
              <a:t>Compare recall, precision, f1-score for both class</a:t>
            </a:r>
          </a:p>
          <a:p>
            <a:r>
              <a:rPr kumimoji="1" lang="en-US" altLang="zh-CN" sz="2400" dirty="0"/>
              <a:t>F1_score &gt; 95%</a:t>
            </a:r>
          </a:p>
          <a:p>
            <a:r>
              <a:rPr kumimoji="1" lang="en-US" altLang="zh-CN" sz="2400" dirty="0"/>
              <a:t>Accuracy &gt; 95%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E006B2D-C882-6445-9322-F7E314DC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67" y="1780846"/>
            <a:ext cx="2269170" cy="427311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6DC90E6-AA1A-4A1B-8E33-157CC6197404}"/>
              </a:ext>
            </a:extLst>
          </p:cNvPr>
          <p:cNvSpPr txBox="1">
            <a:spLocks/>
          </p:cNvSpPr>
          <p:nvPr/>
        </p:nvSpPr>
        <p:spPr>
          <a:xfrm>
            <a:off x="4637701" y="425183"/>
            <a:ext cx="4600303" cy="848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summary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4744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C90DCA7-D710-DA46-A7D9-553687863AC6}"/>
              </a:ext>
            </a:extLst>
          </p:cNvPr>
          <p:cNvSpPr txBox="1"/>
          <p:nvPr/>
        </p:nvSpPr>
        <p:spPr>
          <a:xfrm>
            <a:off x="1163098" y="1796392"/>
            <a:ext cx="74277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effectLst/>
                <a:latin typeface="Inter"/>
              </a:rPr>
              <a:t>This dataset includes descriptions of hypothetical samples corresponding to 23 species of gilled mushrooms in the </a:t>
            </a:r>
            <a:r>
              <a:rPr lang="en-US" altLang="zh-CN" sz="2400" b="0" i="0" dirty="0" err="1">
                <a:effectLst/>
                <a:latin typeface="Inter"/>
              </a:rPr>
              <a:t>Agaricus</a:t>
            </a:r>
            <a:r>
              <a:rPr lang="en-US" altLang="zh-CN" sz="2400" b="0" i="0" dirty="0">
                <a:effectLst/>
                <a:latin typeface="Inter"/>
              </a:rPr>
              <a:t> and </a:t>
            </a:r>
            <a:r>
              <a:rPr lang="en-US" altLang="zh-CN" sz="2400" b="0" i="0" dirty="0" err="1">
                <a:effectLst/>
                <a:latin typeface="Inter"/>
              </a:rPr>
              <a:t>Lepiota</a:t>
            </a:r>
            <a:r>
              <a:rPr lang="en-US" altLang="zh-CN" sz="2400" b="0" i="0" dirty="0">
                <a:effectLst/>
                <a:latin typeface="Inter"/>
              </a:rPr>
              <a:t> Family Mushroom drawn from The Audubon Society Field Guide to North American Mushrooms (1981). </a:t>
            </a:r>
          </a:p>
          <a:p>
            <a:r>
              <a:rPr lang="en-US" altLang="zh-CN" sz="2400" b="0" i="0" dirty="0">
                <a:effectLst/>
                <a:latin typeface="Inter"/>
              </a:rPr>
              <a:t>Each species is identified as definitely edible, definitely poisonous, or of unknown edibility and not recommended. </a:t>
            </a:r>
            <a:r>
              <a:rPr lang="en-US" altLang="zh-CN" sz="2400" b="0" i="0" dirty="0">
                <a:solidFill>
                  <a:srgbClr val="FF0000"/>
                </a:solidFill>
                <a:effectLst/>
                <a:latin typeface="Inter"/>
              </a:rPr>
              <a:t>This latter class was combined with the poisonous one. </a:t>
            </a:r>
            <a:r>
              <a:rPr lang="en-US" altLang="zh-CN" sz="2400" b="0" i="0" dirty="0">
                <a:effectLst/>
                <a:latin typeface="Inter"/>
              </a:rPr>
              <a:t>The Guide clearly states that there is no simple rule for determining the edibility of a mushroom; no rule like "leaflets three, let it be'' for Poisonous Oak and Ivy.</a:t>
            </a:r>
            <a:endParaRPr kumimoji="1" lang="en-US" altLang="zh-CN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E006B2D-C882-6445-9322-F7E314DC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152" y="1425246"/>
            <a:ext cx="2269170" cy="427311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6DC90E6-AA1A-4A1B-8E33-157CC6197404}"/>
              </a:ext>
            </a:extLst>
          </p:cNvPr>
          <p:cNvSpPr txBox="1">
            <a:spLocks/>
          </p:cNvSpPr>
          <p:nvPr/>
        </p:nvSpPr>
        <p:spPr>
          <a:xfrm>
            <a:off x="4876983" y="350452"/>
            <a:ext cx="6104363" cy="660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Description of dataset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6455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DC90E6-AA1A-4A1B-8E33-157CC6197404}"/>
              </a:ext>
            </a:extLst>
          </p:cNvPr>
          <p:cNvSpPr txBox="1">
            <a:spLocks/>
          </p:cNvSpPr>
          <p:nvPr/>
        </p:nvSpPr>
        <p:spPr>
          <a:xfrm>
            <a:off x="4876983" y="350452"/>
            <a:ext cx="6104363" cy="660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Description of dataset</a:t>
            </a:r>
            <a:endParaRPr lang="zh-CN" altLang="en-US" sz="3600" dirty="0"/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434714D3-A7C8-4F32-BADD-0AAF83608DF1}"/>
              </a:ext>
            </a:extLst>
          </p:cNvPr>
          <p:cNvSpPr txBox="1"/>
          <p:nvPr/>
        </p:nvSpPr>
        <p:spPr>
          <a:xfrm>
            <a:off x="1015068" y="3605064"/>
            <a:ext cx="97396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altLang="zh-CN" sz="2000" b="0" i="0" dirty="0">
                <a:effectLst/>
                <a:latin typeface="Inter"/>
              </a:rPr>
              <a:t>Attribute Information: (classes: edible=e, poisonous=p)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Inter"/>
              </a:rPr>
              <a:t>cap-shape: bell=</a:t>
            </a:r>
            <a:r>
              <a:rPr lang="en-US" altLang="zh-CN" sz="2000" b="0" i="0" dirty="0" err="1">
                <a:effectLst/>
                <a:latin typeface="Inter"/>
              </a:rPr>
              <a:t>b,conical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c,convex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x,flat</a:t>
            </a:r>
            <a:r>
              <a:rPr lang="en-US" altLang="zh-CN" sz="2000" b="0" i="0" dirty="0">
                <a:effectLst/>
                <a:latin typeface="Inter"/>
              </a:rPr>
              <a:t>=f, knobbed=</a:t>
            </a:r>
            <a:r>
              <a:rPr lang="en-US" altLang="zh-CN" sz="2000" b="0" i="0" dirty="0" err="1">
                <a:effectLst/>
                <a:latin typeface="Inter"/>
              </a:rPr>
              <a:t>k,sunken</a:t>
            </a:r>
            <a:r>
              <a:rPr lang="en-US" altLang="zh-CN" sz="2000" b="0" i="0" dirty="0">
                <a:effectLst/>
                <a:latin typeface="Inter"/>
              </a:rPr>
              <a:t>=s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Inter"/>
              </a:rPr>
              <a:t>cap-surface: fibrous=</a:t>
            </a:r>
            <a:r>
              <a:rPr lang="en-US" altLang="zh-CN" sz="2000" b="0" i="0" dirty="0" err="1">
                <a:effectLst/>
                <a:latin typeface="Inter"/>
              </a:rPr>
              <a:t>f,grooves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g,scaly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y,smooth</a:t>
            </a:r>
            <a:r>
              <a:rPr lang="en-US" altLang="zh-CN" sz="2000" b="0" i="0" dirty="0">
                <a:effectLst/>
                <a:latin typeface="Inter"/>
              </a:rPr>
              <a:t>=s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Inter"/>
              </a:rPr>
              <a:t>cap-color: brown=</a:t>
            </a:r>
            <a:r>
              <a:rPr lang="en-US" altLang="zh-CN" sz="2000" b="0" i="0" dirty="0" err="1">
                <a:effectLst/>
                <a:latin typeface="Inter"/>
              </a:rPr>
              <a:t>n,buff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b,cinnamon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c,gray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g,green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r,pink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p,purple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u,red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e,white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w,yellow</a:t>
            </a:r>
            <a:r>
              <a:rPr lang="en-US" altLang="zh-CN" sz="2000" b="0" i="0" dirty="0">
                <a:effectLst/>
                <a:latin typeface="Inter"/>
              </a:rPr>
              <a:t>=y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Inter"/>
              </a:rPr>
              <a:t>bruises: bruises=</a:t>
            </a:r>
            <a:r>
              <a:rPr lang="en-US" altLang="zh-CN" sz="2000" b="0" i="0" dirty="0" err="1">
                <a:effectLst/>
                <a:latin typeface="Inter"/>
              </a:rPr>
              <a:t>t,no</a:t>
            </a:r>
            <a:r>
              <a:rPr lang="en-US" altLang="zh-CN" sz="2000" b="0" i="0" dirty="0">
                <a:effectLst/>
                <a:latin typeface="Inter"/>
              </a:rPr>
              <a:t>=f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Inter"/>
              </a:rPr>
              <a:t>odor: almond=</a:t>
            </a:r>
            <a:r>
              <a:rPr lang="en-US" altLang="zh-CN" sz="2000" b="0" i="0" dirty="0" err="1">
                <a:effectLst/>
                <a:latin typeface="Inter"/>
              </a:rPr>
              <a:t>a,anise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l,creosote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c,fishy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y,foul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f,musty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m,none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n,pungent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p,spicy</a:t>
            </a:r>
            <a:r>
              <a:rPr lang="en-US" altLang="zh-CN" sz="2000" b="0" i="0" dirty="0">
                <a:effectLst/>
                <a:latin typeface="Inter"/>
              </a:rPr>
              <a:t>=s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Inter"/>
              </a:rPr>
              <a:t>gill-attachment: attached=</a:t>
            </a:r>
            <a:r>
              <a:rPr lang="en-US" altLang="zh-CN" sz="2000" b="0" i="0" dirty="0" err="1">
                <a:effectLst/>
                <a:latin typeface="Inter"/>
              </a:rPr>
              <a:t>a,descending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d,free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f,notched</a:t>
            </a:r>
            <a:r>
              <a:rPr lang="en-US" altLang="zh-CN" sz="2000" b="0" i="0" dirty="0">
                <a:effectLst/>
                <a:latin typeface="Inter"/>
              </a:rPr>
              <a:t>=n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Inter"/>
              </a:rPr>
              <a:t>gill-spacing: close=</a:t>
            </a:r>
            <a:r>
              <a:rPr lang="en-US" altLang="zh-CN" sz="2000" b="0" i="0" dirty="0" err="1">
                <a:effectLst/>
                <a:latin typeface="Inter"/>
              </a:rPr>
              <a:t>c,crowded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w,distant</a:t>
            </a:r>
            <a:r>
              <a:rPr lang="en-US" altLang="zh-CN" sz="2000" b="0" i="0" dirty="0">
                <a:effectLst/>
                <a:latin typeface="Inter"/>
              </a:rPr>
              <a:t>=d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Inter"/>
              </a:rPr>
              <a:t>gill-size: broad=</a:t>
            </a:r>
            <a:r>
              <a:rPr lang="en-US" altLang="zh-CN" sz="2000" b="0" i="0" dirty="0" err="1">
                <a:effectLst/>
                <a:latin typeface="Inter"/>
              </a:rPr>
              <a:t>b,narrow</a:t>
            </a:r>
            <a:r>
              <a:rPr lang="en-US" altLang="zh-CN" sz="2000" b="0" i="0" dirty="0">
                <a:effectLst/>
                <a:latin typeface="Inter"/>
              </a:rPr>
              <a:t>=n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C9F60-5D9F-426E-9FC2-4145FCED4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068" y="1010585"/>
            <a:ext cx="8885755" cy="257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2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C90DCA7-D710-DA46-A7D9-553687863AC6}"/>
              </a:ext>
            </a:extLst>
          </p:cNvPr>
          <p:cNvSpPr txBox="1"/>
          <p:nvPr/>
        </p:nvSpPr>
        <p:spPr>
          <a:xfrm>
            <a:off x="1163098" y="1796392"/>
            <a:ext cx="7427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endParaRPr lang="en-US" altLang="zh-CN" sz="2400" b="0" i="0" dirty="0">
              <a:effectLst/>
              <a:latin typeface="Int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DC90E6-AA1A-4A1B-8E33-157CC6197404}"/>
              </a:ext>
            </a:extLst>
          </p:cNvPr>
          <p:cNvSpPr txBox="1">
            <a:spLocks/>
          </p:cNvSpPr>
          <p:nvPr/>
        </p:nvSpPr>
        <p:spPr>
          <a:xfrm>
            <a:off x="4876983" y="350452"/>
            <a:ext cx="6104363" cy="660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Description of dataset</a:t>
            </a:r>
            <a:endParaRPr lang="zh-CN" altLang="en-US" sz="3600" dirty="0"/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25783DF1-6A61-4E87-A60A-FC194C9141BB}"/>
              </a:ext>
            </a:extLst>
          </p:cNvPr>
          <p:cNvSpPr txBox="1"/>
          <p:nvPr/>
        </p:nvSpPr>
        <p:spPr>
          <a:xfrm>
            <a:off x="977015" y="917912"/>
            <a:ext cx="973961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Inter"/>
              </a:rPr>
              <a:t>gill-color: black=</a:t>
            </a:r>
            <a:r>
              <a:rPr lang="en-US" altLang="zh-CN" sz="2000" b="0" i="0" dirty="0" err="1">
                <a:effectLst/>
                <a:latin typeface="Inter"/>
              </a:rPr>
              <a:t>k,brown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n,buff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b,chocolate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h,gray</a:t>
            </a:r>
            <a:r>
              <a:rPr lang="en-US" altLang="zh-CN" sz="2000" b="0" i="0" dirty="0">
                <a:effectLst/>
                <a:latin typeface="Inter"/>
              </a:rPr>
              <a:t>=g, green=</a:t>
            </a:r>
            <a:r>
              <a:rPr lang="en-US" altLang="zh-CN" sz="2000" b="0" i="0" dirty="0" err="1">
                <a:effectLst/>
                <a:latin typeface="Inter"/>
              </a:rPr>
              <a:t>r,orange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o,pink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p,purple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u,red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e,white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w,yellow</a:t>
            </a:r>
            <a:r>
              <a:rPr lang="en-US" altLang="zh-CN" sz="2000" b="0" i="0" dirty="0">
                <a:effectLst/>
                <a:latin typeface="Inter"/>
              </a:rPr>
              <a:t>=y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Inter"/>
              </a:rPr>
              <a:t>stalk-shape: enlarging=</a:t>
            </a:r>
            <a:r>
              <a:rPr lang="en-US" altLang="zh-CN" sz="2000" b="0" i="0" dirty="0" err="1">
                <a:effectLst/>
                <a:latin typeface="Inter"/>
              </a:rPr>
              <a:t>e,tapering</a:t>
            </a:r>
            <a:r>
              <a:rPr lang="en-US" altLang="zh-CN" sz="2000" b="0" i="0" dirty="0">
                <a:effectLst/>
                <a:latin typeface="Inter"/>
              </a:rPr>
              <a:t>=t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Inter"/>
              </a:rPr>
              <a:t>stalk-root: bulbous=</a:t>
            </a:r>
            <a:r>
              <a:rPr lang="en-US" altLang="zh-CN" sz="2000" b="0" i="0" dirty="0" err="1">
                <a:effectLst/>
                <a:latin typeface="Inter"/>
              </a:rPr>
              <a:t>b,club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c,cup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u,equal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e,rhizomorphs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z,rooted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r,missing</a:t>
            </a:r>
            <a:r>
              <a:rPr lang="en-US" altLang="zh-CN" sz="2000" b="0" i="0" dirty="0">
                <a:effectLst/>
                <a:latin typeface="Inter"/>
              </a:rPr>
              <a:t>=?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Inter"/>
              </a:rPr>
              <a:t>stalk-surface-above-ring: fibrous=</a:t>
            </a:r>
            <a:r>
              <a:rPr lang="en-US" altLang="zh-CN" sz="2000" b="0" i="0" dirty="0" err="1">
                <a:effectLst/>
                <a:latin typeface="Inter"/>
              </a:rPr>
              <a:t>f,scaly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y,silky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k,smooth</a:t>
            </a:r>
            <a:r>
              <a:rPr lang="en-US" altLang="zh-CN" sz="2000" b="0" i="0" dirty="0">
                <a:effectLst/>
                <a:latin typeface="Inter"/>
              </a:rPr>
              <a:t>=s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Inter"/>
              </a:rPr>
              <a:t>stalk-surface-below-ring: fibrous=</a:t>
            </a:r>
            <a:r>
              <a:rPr lang="en-US" altLang="zh-CN" sz="2000" b="0" i="0" dirty="0" err="1">
                <a:effectLst/>
                <a:latin typeface="Inter"/>
              </a:rPr>
              <a:t>f,scaly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y,silky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k,smooth</a:t>
            </a:r>
            <a:r>
              <a:rPr lang="en-US" altLang="zh-CN" sz="2000" b="0" i="0" dirty="0">
                <a:effectLst/>
                <a:latin typeface="Inter"/>
              </a:rPr>
              <a:t>=s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Inter"/>
              </a:rPr>
              <a:t>stalk-color-above-ring: brown=</a:t>
            </a:r>
            <a:r>
              <a:rPr lang="en-US" altLang="zh-CN" sz="2000" b="0" i="0" dirty="0" err="1">
                <a:effectLst/>
                <a:latin typeface="Inter"/>
              </a:rPr>
              <a:t>n,buff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b,cinnamon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c,gray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g,orange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o,pink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p,red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e,white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w,yellow</a:t>
            </a:r>
            <a:r>
              <a:rPr lang="en-US" altLang="zh-CN" sz="2000" b="0" i="0" dirty="0">
                <a:effectLst/>
                <a:latin typeface="Inter"/>
              </a:rPr>
              <a:t>=y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Inter"/>
              </a:rPr>
              <a:t>stalk-color-below-ring: brown=</a:t>
            </a:r>
            <a:r>
              <a:rPr lang="en-US" altLang="zh-CN" sz="2000" b="0" i="0" dirty="0" err="1">
                <a:effectLst/>
                <a:latin typeface="Inter"/>
              </a:rPr>
              <a:t>n,buff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b,cinnamon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c,gray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g,orange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o,pink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p,red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e,white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w,yellow</a:t>
            </a:r>
            <a:r>
              <a:rPr lang="en-US" altLang="zh-CN" sz="2000" b="0" i="0" dirty="0">
                <a:effectLst/>
                <a:latin typeface="Inter"/>
              </a:rPr>
              <a:t>=y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Inter"/>
              </a:rPr>
              <a:t>veil-type: partial=</a:t>
            </a:r>
            <a:r>
              <a:rPr lang="en-US" altLang="zh-CN" sz="2000" b="0" i="0" dirty="0" err="1">
                <a:effectLst/>
                <a:latin typeface="Inter"/>
              </a:rPr>
              <a:t>p,universal</a:t>
            </a:r>
            <a:r>
              <a:rPr lang="en-US" altLang="zh-CN" sz="2000" b="0" i="0" dirty="0">
                <a:effectLst/>
                <a:latin typeface="Inter"/>
              </a:rPr>
              <a:t>=u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Inter"/>
              </a:rPr>
              <a:t>veil-color: brown=</a:t>
            </a:r>
            <a:r>
              <a:rPr lang="en-US" altLang="zh-CN" sz="2000" b="0" i="0" dirty="0" err="1">
                <a:effectLst/>
                <a:latin typeface="Inter"/>
              </a:rPr>
              <a:t>n,orange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o,white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w,yellow</a:t>
            </a:r>
            <a:r>
              <a:rPr lang="en-US" altLang="zh-CN" sz="2000" b="0" i="0" dirty="0">
                <a:effectLst/>
                <a:latin typeface="Inter"/>
              </a:rPr>
              <a:t>=y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Inter"/>
              </a:rPr>
              <a:t>ring-number: none=</a:t>
            </a:r>
            <a:r>
              <a:rPr lang="en-US" altLang="zh-CN" sz="2000" b="0" i="0" dirty="0" err="1">
                <a:effectLst/>
                <a:latin typeface="Inter"/>
              </a:rPr>
              <a:t>n,one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o,two</a:t>
            </a:r>
            <a:r>
              <a:rPr lang="en-US" altLang="zh-CN" sz="2000" b="0" i="0" dirty="0">
                <a:effectLst/>
                <a:latin typeface="Inter"/>
              </a:rPr>
              <a:t>=t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Inter"/>
              </a:rPr>
              <a:t>ring-type: cobwebby=</a:t>
            </a:r>
            <a:r>
              <a:rPr lang="en-US" altLang="zh-CN" sz="2000" b="0" i="0" dirty="0" err="1">
                <a:effectLst/>
                <a:latin typeface="Inter"/>
              </a:rPr>
              <a:t>c,evanescent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e,flaring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f,large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l,none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n,pendant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p,sheathing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s,zone</a:t>
            </a:r>
            <a:r>
              <a:rPr lang="en-US" altLang="zh-CN" sz="2000" b="0" i="0" dirty="0">
                <a:effectLst/>
                <a:latin typeface="Inter"/>
              </a:rPr>
              <a:t>=z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Inter"/>
              </a:rPr>
              <a:t>spore-print-color: black=</a:t>
            </a:r>
            <a:r>
              <a:rPr lang="en-US" altLang="zh-CN" sz="2000" b="0" i="0" dirty="0" err="1">
                <a:effectLst/>
                <a:latin typeface="Inter"/>
              </a:rPr>
              <a:t>k,brown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n,buff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b,chocolate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h,green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r,orange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o,purple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u,white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w,yellow</a:t>
            </a:r>
            <a:r>
              <a:rPr lang="en-US" altLang="zh-CN" sz="2000" b="0" i="0" dirty="0">
                <a:effectLst/>
                <a:latin typeface="Inter"/>
              </a:rPr>
              <a:t>=y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Inter"/>
              </a:rPr>
              <a:t>population: abundant=</a:t>
            </a:r>
            <a:r>
              <a:rPr lang="en-US" altLang="zh-CN" sz="2000" b="0" i="0" dirty="0" err="1">
                <a:effectLst/>
                <a:latin typeface="Inter"/>
              </a:rPr>
              <a:t>a,clustered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c,numerous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n,scattered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s,several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v,solitary</a:t>
            </a:r>
            <a:r>
              <a:rPr lang="en-US" altLang="zh-CN" sz="2000" b="0" i="0" dirty="0">
                <a:effectLst/>
                <a:latin typeface="Inter"/>
              </a:rPr>
              <a:t>=y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Inter"/>
              </a:rPr>
              <a:t>habitat: grasses=</a:t>
            </a:r>
            <a:r>
              <a:rPr lang="en-US" altLang="zh-CN" sz="2000" b="0" i="0" dirty="0" err="1">
                <a:effectLst/>
                <a:latin typeface="Inter"/>
              </a:rPr>
              <a:t>g,leaves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l,meadows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m,paths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p,urban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u,waste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w,woods</a:t>
            </a:r>
            <a:r>
              <a:rPr lang="en-US" altLang="zh-CN" sz="2000" b="0" i="0" dirty="0">
                <a:effectLst/>
                <a:latin typeface="Inter"/>
              </a:rPr>
              <a:t>=d</a:t>
            </a:r>
          </a:p>
        </p:txBody>
      </p:sp>
    </p:spTree>
    <p:extLst>
      <p:ext uri="{BB962C8B-B14F-4D97-AF65-F5344CB8AC3E}">
        <p14:creationId xmlns:p14="http://schemas.microsoft.com/office/powerpoint/2010/main" val="33097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C90DCA7-D710-DA46-A7D9-553687863AC6}"/>
              </a:ext>
            </a:extLst>
          </p:cNvPr>
          <p:cNvSpPr txBox="1"/>
          <p:nvPr/>
        </p:nvSpPr>
        <p:spPr>
          <a:xfrm>
            <a:off x="1163098" y="1796392"/>
            <a:ext cx="7427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endParaRPr lang="en-US" altLang="zh-CN" sz="2400" b="0" i="0" dirty="0">
              <a:effectLst/>
              <a:latin typeface="Int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DC90E6-AA1A-4A1B-8E33-157CC6197404}"/>
              </a:ext>
            </a:extLst>
          </p:cNvPr>
          <p:cNvSpPr txBox="1">
            <a:spLocks/>
          </p:cNvSpPr>
          <p:nvPr/>
        </p:nvSpPr>
        <p:spPr>
          <a:xfrm>
            <a:off x="4876983" y="350452"/>
            <a:ext cx="6104363" cy="660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Description of dataset</a:t>
            </a:r>
            <a:endParaRPr lang="zh-CN" altLang="en-US" sz="3600" dirty="0"/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25783DF1-6A61-4E87-A60A-FC194C9141BB}"/>
              </a:ext>
            </a:extLst>
          </p:cNvPr>
          <p:cNvSpPr txBox="1"/>
          <p:nvPr/>
        </p:nvSpPr>
        <p:spPr>
          <a:xfrm>
            <a:off x="935071" y="1505609"/>
            <a:ext cx="9739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altLang="zh-CN" sz="2000" dirty="0">
                <a:latin typeface="Inter"/>
              </a:rPr>
              <a:t>Attributes :</a:t>
            </a:r>
          </a:p>
          <a:p>
            <a:pPr fontAlgn="base"/>
            <a:r>
              <a:rPr lang="en-US" altLang="zh-CN" sz="2000" b="0" i="0" dirty="0">
                <a:effectLst/>
                <a:latin typeface="Inter"/>
              </a:rPr>
              <a:t>cap-color: brown=</a:t>
            </a:r>
            <a:r>
              <a:rPr lang="en-US" altLang="zh-CN" sz="2000" b="0" i="0" dirty="0" err="1">
                <a:effectLst/>
                <a:latin typeface="Inter"/>
              </a:rPr>
              <a:t>n,buff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b,cinnamon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c,gray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g,green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r,pink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p,purple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u,red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e,white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w,yellow</a:t>
            </a:r>
            <a:r>
              <a:rPr lang="en-US" altLang="zh-CN" sz="2000" b="0" i="0" dirty="0">
                <a:effectLst/>
                <a:latin typeface="Inter"/>
              </a:rPr>
              <a:t>=y</a:t>
            </a:r>
          </a:p>
          <a:p>
            <a:pPr algn="l" fontAlgn="base"/>
            <a:endParaRPr lang="en-US" altLang="zh-CN" sz="2000" b="0" i="0" dirty="0">
              <a:effectLst/>
              <a:latin typeface="Int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94C5A5-DB65-476C-842B-CDC3051D1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406" y="2917956"/>
            <a:ext cx="5988243" cy="345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C90DCA7-D710-DA46-A7D9-553687863AC6}"/>
              </a:ext>
            </a:extLst>
          </p:cNvPr>
          <p:cNvSpPr txBox="1"/>
          <p:nvPr/>
        </p:nvSpPr>
        <p:spPr>
          <a:xfrm>
            <a:off x="1163098" y="1796392"/>
            <a:ext cx="7427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endParaRPr lang="en-US" altLang="zh-CN" sz="2400" b="0" i="0" dirty="0">
              <a:effectLst/>
              <a:latin typeface="Int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DC90E6-AA1A-4A1B-8E33-157CC6197404}"/>
              </a:ext>
            </a:extLst>
          </p:cNvPr>
          <p:cNvSpPr txBox="1">
            <a:spLocks/>
          </p:cNvSpPr>
          <p:nvPr/>
        </p:nvSpPr>
        <p:spPr>
          <a:xfrm>
            <a:off x="4876983" y="350452"/>
            <a:ext cx="6104363" cy="660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Description of dataset</a:t>
            </a:r>
            <a:endParaRPr lang="zh-CN" altLang="en-US" sz="3600" dirty="0"/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25783DF1-6A61-4E87-A60A-FC194C9141BB}"/>
              </a:ext>
            </a:extLst>
          </p:cNvPr>
          <p:cNvSpPr txBox="1"/>
          <p:nvPr/>
        </p:nvSpPr>
        <p:spPr>
          <a:xfrm>
            <a:off x="935071" y="1505609"/>
            <a:ext cx="9739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altLang="zh-CN" sz="2000" dirty="0">
                <a:latin typeface="Inter"/>
              </a:rPr>
              <a:t>Attributes :</a:t>
            </a:r>
          </a:p>
          <a:p>
            <a:pPr algn="l" fontAlgn="base"/>
            <a:r>
              <a:rPr lang="en-US" altLang="zh-CN" sz="2000" b="0" i="0" dirty="0">
                <a:effectLst/>
                <a:latin typeface="Inter"/>
              </a:rPr>
              <a:t>Odor:</a:t>
            </a:r>
          </a:p>
          <a:p>
            <a:pPr algn="l" fontAlgn="base"/>
            <a:r>
              <a:rPr lang="en-US" altLang="zh-CN" sz="2000" b="0" i="0" dirty="0">
                <a:effectLst/>
                <a:latin typeface="Inter"/>
              </a:rPr>
              <a:t>almond=</a:t>
            </a:r>
            <a:r>
              <a:rPr lang="en-US" altLang="zh-CN" sz="2000" b="0" i="0" dirty="0" err="1">
                <a:effectLst/>
                <a:latin typeface="Inter"/>
              </a:rPr>
              <a:t>a,anise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l,creosote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c,fishy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y,foul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f,musty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m,none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n,pungent</a:t>
            </a:r>
            <a:r>
              <a:rPr lang="en-US" altLang="zh-CN" sz="2000" b="0" i="0" dirty="0">
                <a:effectLst/>
                <a:latin typeface="Inter"/>
              </a:rPr>
              <a:t>=</a:t>
            </a:r>
            <a:r>
              <a:rPr lang="en-US" altLang="zh-CN" sz="2000" b="0" i="0" dirty="0" err="1">
                <a:effectLst/>
                <a:latin typeface="Inter"/>
              </a:rPr>
              <a:t>p,spicy</a:t>
            </a:r>
            <a:r>
              <a:rPr lang="en-US" altLang="zh-CN" sz="2000" b="0" i="0" dirty="0">
                <a:effectLst/>
                <a:latin typeface="Inter"/>
              </a:rPr>
              <a:t>=s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DB8B63-B269-47C6-8141-DD76D3083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377" y="2548840"/>
            <a:ext cx="5559782" cy="348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6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C90DCA7-D710-DA46-A7D9-553687863AC6}"/>
              </a:ext>
            </a:extLst>
          </p:cNvPr>
          <p:cNvSpPr txBox="1"/>
          <p:nvPr/>
        </p:nvSpPr>
        <p:spPr>
          <a:xfrm>
            <a:off x="1163098" y="1796392"/>
            <a:ext cx="7427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endParaRPr lang="en-US" altLang="zh-CN" sz="2400" b="0" i="0" dirty="0">
              <a:effectLst/>
              <a:latin typeface="Int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DC90E6-AA1A-4A1B-8E33-157CC6197404}"/>
              </a:ext>
            </a:extLst>
          </p:cNvPr>
          <p:cNvSpPr txBox="1">
            <a:spLocks/>
          </p:cNvSpPr>
          <p:nvPr/>
        </p:nvSpPr>
        <p:spPr>
          <a:xfrm>
            <a:off x="4876983" y="350452"/>
            <a:ext cx="6104363" cy="660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Description of dataset</a:t>
            </a:r>
            <a:endParaRPr lang="zh-CN" altLang="en-US" sz="3600" dirty="0"/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25783DF1-6A61-4E87-A60A-FC194C9141BB}"/>
              </a:ext>
            </a:extLst>
          </p:cNvPr>
          <p:cNvSpPr txBox="1"/>
          <p:nvPr/>
        </p:nvSpPr>
        <p:spPr>
          <a:xfrm>
            <a:off x="388533" y="1519392"/>
            <a:ext cx="97396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altLang="zh-CN" sz="2000" dirty="0">
                <a:latin typeface="Inter"/>
              </a:rPr>
              <a:t>Correlation </a:t>
            </a:r>
            <a:r>
              <a:rPr lang="en-US" altLang="zh-CN" sz="2000" dirty="0" err="1">
                <a:latin typeface="Inter"/>
              </a:rPr>
              <a:t>metrix</a:t>
            </a:r>
            <a:r>
              <a:rPr lang="en-US" altLang="zh-CN" sz="2000" dirty="0">
                <a:latin typeface="Inter"/>
              </a:rPr>
              <a:t>:</a:t>
            </a:r>
          </a:p>
          <a:p>
            <a:pPr algn="l" fontAlgn="base"/>
            <a:endParaRPr lang="en-US" altLang="zh-CN" sz="2000" dirty="0">
              <a:latin typeface="Inter"/>
            </a:endParaRPr>
          </a:p>
          <a:p>
            <a:pPr algn="l" fontAlgn="base"/>
            <a:r>
              <a:rPr lang="en-US" altLang="zh-CN" sz="2000" dirty="0">
                <a:latin typeface="Inter"/>
              </a:rPr>
              <a:t>Bruises and ring-number</a:t>
            </a:r>
          </a:p>
          <a:p>
            <a:pPr algn="l" fontAlgn="base"/>
            <a:endParaRPr lang="en-US" altLang="zh-CN" sz="2000" dirty="0">
              <a:latin typeface="Inter"/>
            </a:endParaRPr>
          </a:p>
          <a:p>
            <a:pPr algn="l" fontAlgn="base"/>
            <a:r>
              <a:rPr lang="en-US" altLang="zh-CN" sz="2000" dirty="0">
                <a:latin typeface="Inter"/>
              </a:rPr>
              <a:t>Remove bruises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8781B07-DDD0-C741-95C5-569F52118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728" y="1114096"/>
            <a:ext cx="8228773" cy="523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75118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1381</TotalTime>
  <Words>1318</Words>
  <Application>Microsoft Macintosh PowerPoint</Application>
  <PresentationFormat>宽屏</PresentationFormat>
  <Paragraphs>121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-apple-system</vt:lpstr>
      <vt:lpstr>宋体</vt:lpstr>
      <vt:lpstr>Inter</vt:lpstr>
      <vt:lpstr>Arial</vt:lpstr>
      <vt:lpstr>Tw Cen MT</vt:lpstr>
      <vt:lpstr>水滴</vt:lpstr>
      <vt:lpstr>mushroom classification program</vt:lpstr>
      <vt:lpstr>index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complementary Dna sequences detection program</dc:title>
  <dc:creator>mrwangxiaoyang@163.com</dc:creator>
  <cp:lastModifiedBy>mrwangxiaoyang@163.com</cp:lastModifiedBy>
  <cp:revision>45</cp:revision>
  <dcterms:created xsi:type="dcterms:W3CDTF">2020-04-29T20:40:35Z</dcterms:created>
  <dcterms:modified xsi:type="dcterms:W3CDTF">2020-12-08T02:27:34Z</dcterms:modified>
</cp:coreProperties>
</file>